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3" r:id="rId4"/>
  </p:sldMasterIdLst>
  <p:notesMasterIdLst>
    <p:notesMasterId r:id="rId24"/>
  </p:notesMasterIdLst>
  <p:sldIdLst>
    <p:sldId id="392" r:id="rId5"/>
    <p:sldId id="422" r:id="rId6"/>
    <p:sldId id="445" r:id="rId7"/>
    <p:sldId id="418" r:id="rId8"/>
    <p:sldId id="469" r:id="rId9"/>
    <p:sldId id="552" r:id="rId10"/>
    <p:sldId id="507" r:id="rId11"/>
    <p:sldId id="508" r:id="rId12"/>
    <p:sldId id="548" r:id="rId13"/>
    <p:sldId id="462" r:id="rId14"/>
    <p:sldId id="550" r:id="rId15"/>
    <p:sldId id="551" r:id="rId16"/>
    <p:sldId id="280" r:id="rId17"/>
    <p:sldId id="283" r:id="rId18"/>
    <p:sldId id="289" r:id="rId19"/>
    <p:sldId id="286" r:id="rId20"/>
    <p:sldId id="287" r:id="rId21"/>
    <p:sldId id="288" r:id="rId22"/>
    <p:sldId id="547" r:id="rId23"/>
  </p:sldIdLst>
  <p:sldSz cx="12192000" cy="6858000"/>
  <p:notesSz cx="9144000" cy="6858000"/>
  <p:embeddedFontLst>
    <p:embeddedFont>
      <p:font typeface="Helvetica" panose="020B060402020202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userDrawn="1">
          <p15:clr>
            <a:srgbClr val="000000"/>
          </p15:clr>
        </p15:guide>
        <p15:guide id="2" pos="2880" userDrawn="1">
          <p15:clr>
            <a:srgbClr val="000000"/>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ith, Alasdair" initials="SA" lastIdx="1" clrIdx="0">
    <p:extLst>
      <p:ext uri="{19B8F6BF-5375-455C-9EA6-DF929625EA0E}">
        <p15:presenceInfo xmlns:p15="http://schemas.microsoft.com/office/powerpoint/2012/main" userId="S-1-5-21-805702247-2902852982-2986781468-13176" providerId="AD"/>
      </p:ext>
    </p:extLst>
  </p:cmAuthor>
  <p:cmAuthor id="2" name="Winter, Abigail" initials="WA" lastIdx="1" clrIdx="1">
    <p:extLst>
      <p:ext uri="{19B8F6BF-5375-455C-9EA6-DF929625EA0E}">
        <p15:presenceInfo xmlns:p15="http://schemas.microsoft.com/office/powerpoint/2012/main" userId="S-1-5-21-805702247-2902852982-2986781468-140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2584"/>
    <a:srgbClr val="8038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1DF084C-6073-47C5-98DA-85E9C5DE5D54}">
  <a:tblStyle styleId="{21DF084C-6073-47C5-98DA-85E9C5DE5D5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1116" y="312"/>
      </p:cViewPr>
      <p:guideLst>
        <p:guide orient="horz" pos="288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Sheet1!$C$10</c:f>
              <c:strCache>
                <c:ptCount val="1"/>
                <c:pt idx="0">
                  <c:v>Spend (£m)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3D2-42E5-93BD-C9A75D287E1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3D2-42E5-93BD-C9A75D287E1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3D2-42E5-93BD-C9A75D287E1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3D2-42E5-93BD-C9A75D287E1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3D2-42E5-93BD-C9A75D287E1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3D2-42E5-93BD-C9A75D287E1C}"/>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3D2-42E5-93BD-C9A75D287E1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Sheet1!$B$11:$B$17</c:f>
              <c:strCache>
                <c:ptCount val="7"/>
                <c:pt idx="0">
                  <c:v>Local Authority</c:v>
                </c:pt>
                <c:pt idx="1">
                  <c:v>NHS</c:v>
                </c:pt>
                <c:pt idx="2">
                  <c:v>DWP</c:v>
                </c:pt>
                <c:pt idx="3">
                  <c:v>Police</c:v>
                </c:pt>
                <c:pt idx="4">
                  <c:v>Justice System</c:v>
                </c:pt>
                <c:pt idx="5">
                  <c:v>Education</c:v>
                </c:pt>
                <c:pt idx="6">
                  <c:v>Other</c:v>
                </c:pt>
              </c:strCache>
            </c:strRef>
          </c:cat>
          <c:val>
            <c:numRef>
              <c:f>Sheet1!$C$11:$C$17</c:f>
              <c:numCache>
                <c:formatCode>0.00</c:formatCode>
                <c:ptCount val="7"/>
                <c:pt idx="0">
                  <c:v>33.882352941176471</c:v>
                </c:pt>
                <c:pt idx="1">
                  <c:v>19.588235294117649</c:v>
                </c:pt>
                <c:pt idx="2">
                  <c:v>14.294117647058822</c:v>
                </c:pt>
                <c:pt idx="3">
                  <c:v>8.4705882352941178</c:v>
                </c:pt>
                <c:pt idx="4">
                  <c:v>7.9411764705882355</c:v>
                </c:pt>
                <c:pt idx="5">
                  <c:v>3.4941176470588236</c:v>
                </c:pt>
                <c:pt idx="6">
                  <c:v>2.3294117647058825</c:v>
                </c:pt>
              </c:numCache>
            </c:numRef>
          </c:val>
          <c:extLst>
            <c:ext xmlns:c16="http://schemas.microsoft.com/office/drawing/2014/chart" uri="{C3380CC4-5D6E-409C-BE32-E72D297353CC}">
              <c16:uniqueId val="{0000000E-F3D2-42E5-93BD-C9A75D287E1C}"/>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73233140594435964"/>
          <c:y val="0.10994388595702186"/>
          <c:w val="0.24466736588911503"/>
          <c:h val="0.7008905579325560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t>Late Intervention</a:t>
            </a:r>
            <a:r>
              <a:rPr lang="en-US" b="1" baseline="0" dirty="0"/>
              <a:t> Spend in Southwark (£m)</a:t>
            </a:r>
            <a:endParaRPr lang="en-US"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Sheet1!$C$19</c:f>
              <c:strCache>
                <c:ptCount val="1"/>
                <c:pt idx="0">
                  <c:v>Spend (£m)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4DE-4C79-8F62-93E7BED72373}"/>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4DE-4C79-8F62-93E7BED72373}"/>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DE-4C79-8F62-93E7BED72373}"/>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DE-4C79-8F62-93E7BED72373}"/>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4DE-4C79-8F62-93E7BED72373}"/>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4DE-4C79-8F62-93E7BED72373}"/>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4DE-4C79-8F62-93E7BED72373}"/>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Sheet1!$B$20:$B$26</c:f>
              <c:strCache>
                <c:ptCount val="7"/>
                <c:pt idx="0">
                  <c:v>Social Care</c:v>
                </c:pt>
                <c:pt idx="1">
                  <c:v>Crime &amp; ASB</c:v>
                </c:pt>
                <c:pt idx="2">
                  <c:v>Economic Inactivity</c:v>
                </c:pt>
                <c:pt idx="3">
                  <c:v>Injuries &amp; Mental Health</c:v>
                </c:pt>
                <c:pt idx="4">
                  <c:v>School Absence</c:v>
                </c:pt>
                <c:pt idx="5">
                  <c:v>Substance misuse</c:v>
                </c:pt>
                <c:pt idx="6">
                  <c:v>Other</c:v>
                </c:pt>
              </c:strCache>
            </c:strRef>
          </c:cat>
          <c:val>
            <c:numRef>
              <c:f>Sheet1!$C$20:$C$26</c:f>
              <c:numCache>
                <c:formatCode>0.00</c:formatCode>
                <c:ptCount val="7"/>
                <c:pt idx="0">
                  <c:v>32.823529411764703</c:v>
                </c:pt>
                <c:pt idx="1">
                  <c:v>31.235294117647058</c:v>
                </c:pt>
                <c:pt idx="2">
                  <c:v>14.294117647058822</c:v>
                </c:pt>
                <c:pt idx="3">
                  <c:v>4.0764705882352938</c:v>
                </c:pt>
                <c:pt idx="4">
                  <c:v>3.4941176470588236</c:v>
                </c:pt>
                <c:pt idx="5">
                  <c:v>2.3294117647058825</c:v>
                </c:pt>
                <c:pt idx="6">
                  <c:v>1.7470588235294118</c:v>
                </c:pt>
              </c:numCache>
            </c:numRef>
          </c:val>
          <c:extLst>
            <c:ext xmlns:c16="http://schemas.microsoft.com/office/drawing/2014/chart" uri="{C3380CC4-5D6E-409C-BE32-E72D297353CC}">
              <c16:uniqueId val="{0000000E-E4DE-4C79-8F62-93E7BED72373}"/>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0.68861563454161123"/>
          <c:y val="0.11733135913759396"/>
          <c:w val="0.30231391996969553"/>
          <c:h val="0.609140322512019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14400" y="3257550"/>
            <a:ext cx="7315200" cy="30861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 name="Google Shape;42;p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09928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13022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27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786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2558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4778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5446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502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662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5095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1246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7987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377603ee127c1d19_16:notes"/>
          <p:cNvSpPr txBox="1">
            <a:spLocks noGrp="1"/>
          </p:cNvSpPr>
          <p:nvPr>
            <p:ph type="body" idx="1"/>
          </p:nvPr>
        </p:nvSpPr>
        <p:spPr>
          <a:xfrm>
            <a:off x="914400" y="3257550"/>
            <a:ext cx="7315200" cy="308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3" name="Google Shape;413;g377603ee127c1d19_16: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34082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460628" y="496570"/>
            <a:ext cx="11270745" cy="1027810"/>
          </a:xfrm>
          <a:prstGeom prst="rect">
            <a:avLst/>
          </a:prstGeom>
          <a:noFill/>
          <a:ln>
            <a:noFill/>
          </a:ln>
        </p:spPr>
        <p:txBody>
          <a:bodyPr spcFirstLastPara="1" wrap="square" lIns="0" tIns="0" rIns="0" bIns="0"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body" idx="1"/>
          </p:nvPr>
        </p:nvSpPr>
        <p:spPr>
          <a:xfrm>
            <a:off x="510574" y="1645590"/>
            <a:ext cx="11170852" cy="3703523"/>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a:lvl1pPr>
            <a:lvl2pPr marL="914400" lvl="1" indent="-228600">
              <a:spcBef>
                <a:spcPts val="0"/>
              </a:spcBef>
              <a:spcAft>
                <a:spcPts val="0"/>
              </a:spcAft>
              <a:buSzPts val="1400"/>
              <a:buNone/>
              <a:defRPr/>
            </a:lvl2pPr>
            <a:lvl3pPr marL="1371600" lvl="2" indent="-228600">
              <a:spcBef>
                <a:spcPts val="0"/>
              </a:spcBef>
              <a:spcAft>
                <a:spcPts val="0"/>
              </a:spcAft>
              <a:buSzPts val="1400"/>
              <a:buNone/>
              <a:defRPr/>
            </a:lvl3pPr>
            <a:lvl4pPr marL="1828800" lvl="3" indent="-228600">
              <a:spcBef>
                <a:spcPts val="0"/>
              </a:spcBef>
              <a:spcAft>
                <a:spcPts val="0"/>
              </a:spcAft>
              <a:buSzPts val="1400"/>
              <a:buNone/>
              <a:defRPr/>
            </a:lvl4pPr>
            <a:lvl5pPr marL="2286000" lvl="4" indent="-228600">
              <a:spcBef>
                <a:spcPts val="0"/>
              </a:spcBef>
              <a:spcAft>
                <a:spcPts val="0"/>
              </a:spcAft>
              <a:buSzPts val="1400"/>
              <a:buNone/>
              <a:defRPr/>
            </a:lvl5pPr>
            <a:lvl6pPr marL="2743200" lvl="5" indent="-228600">
              <a:spcBef>
                <a:spcPts val="0"/>
              </a:spcBef>
              <a:spcAft>
                <a:spcPts val="0"/>
              </a:spcAft>
              <a:buSzPts val="1400"/>
              <a:buNone/>
              <a:defRPr/>
            </a:lvl6pPr>
            <a:lvl7pPr marL="3200400" lvl="6" indent="-228600">
              <a:spcBef>
                <a:spcPts val="0"/>
              </a:spcBef>
              <a:spcAft>
                <a:spcPts val="0"/>
              </a:spcAft>
              <a:buSzPts val="1400"/>
              <a:buNone/>
              <a:defRPr/>
            </a:lvl7pPr>
            <a:lvl8pPr marL="3657600" lvl="7" indent="-228600">
              <a:spcBef>
                <a:spcPts val="0"/>
              </a:spcBef>
              <a:spcAft>
                <a:spcPts val="0"/>
              </a:spcAft>
              <a:buSzPts val="1400"/>
              <a:buNone/>
              <a:defRPr/>
            </a:lvl8pPr>
            <a:lvl9pPr marL="4114800" lvl="8" indent="-228600">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63024" y="6458610"/>
            <a:ext cx="1437557" cy="13982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GB"/>
              <a:t>Family Hubs Tramsformation Programme: Project Initiation Document, V3.0</a:t>
            </a:r>
            <a:endParaRPr/>
          </a:p>
        </p:txBody>
      </p:sp>
      <p:sp>
        <p:nvSpPr>
          <p:cNvPr id="16" name="Google Shape;16;p2"/>
          <p:cNvSpPr txBox="1">
            <a:spLocks noGrp="1"/>
          </p:cNvSpPr>
          <p:nvPr>
            <p:ph type="dt" idx="10"/>
          </p:nvPr>
        </p:nvSpPr>
        <p:spPr>
          <a:xfrm>
            <a:off x="4255516" y="6445808"/>
            <a:ext cx="1237553" cy="13982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11248643" y="6445808"/>
            <a:ext cx="205909" cy="139826"/>
          </a:xfrm>
          <a:prstGeom prst="rect">
            <a:avLst/>
          </a:prstGeom>
          <a:noFill/>
          <a:ln>
            <a:noFill/>
          </a:ln>
        </p:spPr>
        <p:txBody>
          <a:bodyPr spcFirstLastPara="1" wrap="square" lIns="0" tIns="0" rIns="0" bIns="0" anchor="t" anchorCtr="0">
            <a:noAutofit/>
          </a:bodyPr>
          <a:lstStyle>
            <a:lvl1pPr marL="25400" lvl="0" indent="0" algn="l">
              <a:lnSpc>
                <a:spcPct val="100000"/>
              </a:lnSpc>
              <a:spcBef>
                <a:spcPts val="0"/>
              </a:spcBef>
              <a:buNone/>
              <a:defRPr sz="800">
                <a:solidFill>
                  <a:srgbClr val="808080"/>
                </a:solidFill>
                <a:latin typeface="Calibri"/>
                <a:ea typeface="Calibri"/>
                <a:cs typeface="Calibri"/>
                <a:sym typeface="Calibri"/>
              </a:defRPr>
            </a:lvl1pPr>
            <a:lvl2pPr marL="25400" lvl="1" indent="0" algn="l">
              <a:lnSpc>
                <a:spcPct val="100000"/>
              </a:lnSpc>
              <a:spcBef>
                <a:spcPts val="0"/>
              </a:spcBef>
              <a:buNone/>
              <a:defRPr sz="800">
                <a:solidFill>
                  <a:srgbClr val="808080"/>
                </a:solidFill>
                <a:latin typeface="Calibri"/>
                <a:ea typeface="Calibri"/>
                <a:cs typeface="Calibri"/>
                <a:sym typeface="Calibri"/>
              </a:defRPr>
            </a:lvl2pPr>
            <a:lvl3pPr marL="25400" lvl="2" indent="0" algn="l">
              <a:lnSpc>
                <a:spcPct val="100000"/>
              </a:lnSpc>
              <a:spcBef>
                <a:spcPts val="0"/>
              </a:spcBef>
              <a:buNone/>
              <a:defRPr sz="800">
                <a:solidFill>
                  <a:srgbClr val="808080"/>
                </a:solidFill>
                <a:latin typeface="Calibri"/>
                <a:ea typeface="Calibri"/>
                <a:cs typeface="Calibri"/>
                <a:sym typeface="Calibri"/>
              </a:defRPr>
            </a:lvl3pPr>
            <a:lvl4pPr marL="25400" lvl="3" indent="0" algn="l">
              <a:lnSpc>
                <a:spcPct val="100000"/>
              </a:lnSpc>
              <a:spcBef>
                <a:spcPts val="0"/>
              </a:spcBef>
              <a:buNone/>
              <a:defRPr sz="800">
                <a:solidFill>
                  <a:srgbClr val="808080"/>
                </a:solidFill>
                <a:latin typeface="Calibri"/>
                <a:ea typeface="Calibri"/>
                <a:cs typeface="Calibri"/>
                <a:sym typeface="Calibri"/>
              </a:defRPr>
            </a:lvl4pPr>
            <a:lvl5pPr marL="25400" lvl="4" indent="0" algn="l">
              <a:lnSpc>
                <a:spcPct val="100000"/>
              </a:lnSpc>
              <a:spcBef>
                <a:spcPts val="0"/>
              </a:spcBef>
              <a:buNone/>
              <a:defRPr sz="800">
                <a:solidFill>
                  <a:srgbClr val="808080"/>
                </a:solidFill>
                <a:latin typeface="Calibri"/>
                <a:ea typeface="Calibri"/>
                <a:cs typeface="Calibri"/>
                <a:sym typeface="Calibri"/>
              </a:defRPr>
            </a:lvl5pPr>
            <a:lvl6pPr marL="25400" lvl="5" indent="0" algn="l">
              <a:lnSpc>
                <a:spcPct val="100000"/>
              </a:lnSpc>
              <a:spcBef>
                <a:spcPts val="0"/>
              </a:spcBef>
              <a:buNone/>
              <a:defRPr sz="800">
                <a:solidFill>
                  <a:srgbClr val="808080"/>
                </a:solidFill>
                <a:latin typeface="Calibri"/>
                <a:ea typeface="Calibri"/>
                <a:cs typeface="Calibri"/>
                <a:sym typeface="Calibri"/>
              </a:defRPr>
            </a:lvl6pPr>
            <a:lvl7pPr marL="25400" lvl="6" indent="0" algn="l">
              <a:lnSpc>
                <a:spcPct val="100000"/>
              </a:lnSpc>
              <a:spcBef>
                <a:spcPts val="0"/>
              </a:spcBef>
              <a:buNone/>
              <a:defRPr sz="800">
                <a:solidFill>
                  <a:srgbClr val="808080"/>
                </a:solidFill>
                <a:latin typeface="Calibri"/>
                <a:ea typeface="Calibri"/>
                <a:cs typeface="Calibri"/>
                <a:sym typeface="Calibri"/>
              </a:defRPr>
            </a:lvl7pPr>
            <a:lvl8pPr marL="25400" lvl="7" indent="0" algn="l">
              <a:lnSpc>
                <a:spcPct val="100000"/>
              </a:lnSpc>
              <a:spcBef>
                <a:spcPts val="0"/>
              </a:spcBef>
              <a:buNone/>
              <a:defRPr sz="800">
                <a:solidFill>
                  <a:srgbClr val="808080"/>
                </a:solidFill>
                <a:latin typeface="Calibri"/>
                <a:ea typeface="Calibri"/>
                <a:cs typeface="Calibri"/>
                <a:sym typeface="Calibri"/>
              </a:defRPr>
            </a:lvl8pPr>
            <a:lvl9pPr marL="25400" lvl="8" indent="0" algn="l">
              <a:lnSpc>
                <a:spcPct val="100000"/>
              </a:lnSpc>
              <a:spcBef>
                <a:spcPts val="0"/>
              </a:spcBef>
              <a:buNone/>
              <a:defRPr sz="800">
                <a:solidFill>
                  <a:srgbClr val="808080"/>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 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BCA532-651C-0C14-C02F-965579C857B9}"/>
              </a:ext>
            </a:extLst>
          </p:cNvPr>
          <p:cNvSpPr/>
          <p:nvPr userDrawn="1"/>
        </p:nvSpPr>
        <p:spPr>
          <a:xfrm rot="10800000">
            <a:off x="-3" y="0"/>
            <a:ext cx="7914638" cy="5418001"/>
          </a:xfrm>
          <a:prstGeom prst="rect">
            <a:avLst/>
          </a:prstGeom>
          <a:solidFill>
            <a:srgbClr val="C9E7EB"/>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D1B00A-E1E9-D0A3-75EB-C00F5A383A4C}"/>
              </a:ext>
            </a:extLst>
          </p:cNvPr>
          <p:cNvSpPr/>
          <p:nvPr userDrawn="1"/>
        </p:nvSpPr>
        <p:spPr>
          <a:xfrm>
            <a:off x="8162365" y="-3"/>
            <a:ext cx="4029630" cy="54179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CB462C1-0D67-D190-7549-F6C3C5D908E8}"/>
              </a:ext>
            </a:extLst>
          </p:cNvPr>
          <p:cNvSpPr/>
          <p:nvPr userDrawn="1"/>
        </p:nvSpPr>
        <p:spPr>
          <a:xfrm>
            <a:off x="7914640" y="5"/>
            <a:ext cx="372493" cy="5418000"/>
          </a:xfrm>
          <a:prstGeom prst="rect">
            <a:avLst/>
          </a:prstGeom>
          <a:solidFill>
            <a:srgbClr val="007B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D188B8E-2692-DF84-0E00-DE1A01803CA2}"/>
              </a:ext>
            </a:extLst>
          </p:cNvPr>
          <p:cNvSpPr/>
          <p:nvPr userDrawn="1"/>
        </p:nvSpPr>
        <p:spPr>
          <a:xfrm>
            <a:off x="0" y="5418000"/>
            <a:ext cx="12192000" cy="144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738F518-908C-0DF5-0DF8-2197D22A2C68}"/>
              </a:ext>
            </a:extLst>
          </p:cNvPr>
          <p:cNvPicPr>
            <a:picLocks noChangeAspect="1"/>
          </p:cNvPicPr>
          <p:nvPr userDrawn="1"/>
        </p:nvPicPr>
        <p:blipFill>
          <a:blip r:embed="rId2"/>
          <a:stretch>
            <a:fillRect/>
          </a:stretch>
        </p:blipFill>
        <p:spPr>
          <a:xfrm>
            <a:off x="10321422" y="5805632"/>
            <a:ext cx="1435100" cy="635000"/>
          </a:xfrm>
          <a:prstGeom prst="rect">
            <a:avLst/>
          </a:prstGeom>
        </p:spPr>
      </p:pic>
    </p:spTree>
    <p:extLst>
      <p:ext uri="{BB962C8B-B14F-4D97-AF65-F5344CB8AC3E}">
        <p14:creationId xmlns:p14="http://schemas.microsoft.com/office/powerpoint/2010/main" val="36696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4 - content - 1 column text + pictu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568A213-0CC4-5284-10A1-A6CDAF5E6758}"/>
              </a:ext>
            </a:extLst>
          </p:cNvPr>
          <p:cNvSpPr/>
          <p:nvPr userDrawn="1"/>
        </p:nvSpPr>
        <p:spPr>
          <a:xfrm>
            <a:off x="0" y="0"/>
            <a:ext cx="10392355" cy="10972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3266E"/>
              </a:solidFill>
            </a:endParaRPr>
          </a:p>
        </p:txBody>
      </p:sp>
      <p:sp>
        <p:nvSpPr>
          <p:cNvPr id="6" name="Rectangle 5">
            <a:extLst>
              <a:ext uri="{FF2B5EF4-FFF2-40B4-BE49-F238E27FC236}">
                <a16:creationId xmlns:a16="http://schemas.microsoft.com/office/drawing/2014/main" id="{F6044932-B84B-D38B-1D57-E7216F5DBBB7}"/>
              </a:ext>
            </a:extLst>
          </p:cNvPr>
          <p:cNvSpPr/>
          <p:nvPr userDrawn="1"/>
        </p:nvSpPr>
        <p:spPr>
          <a:xfrm>
            <a:off x="10354601" y="-421"/>
            <a:ext cx="1837398" cy="1097702"/>
          </a:xfrm>
          <a:prstGeom prst="rect">
            <a:avLst/>
          </a:prstGeom>
          <a:solidFill>
            <a:srgbClr val="C9E7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43266E"/>
              </a:solidFill>
            </a:endParaRPr>
          </a:p>
        </p:txBody>
      </p:sp>
      <p:sp>
        <p:nvSpPr>
          <p:cNvPr id="7" name="Rectangle 6">
            <a:extLst>
              <a:ext uri="{FF2B5EF4-FFF2-40B4-BE49-F238E27FC236}">
                <a16:creationId xmlns:a16="http://schemas.microsoft.com/office/drawing/2014/main" id="{AE060DBD-C62D-57DA-ED05-53C8B9E53D1A}"/>
              </a:ext>
            </a:extLst>
          </p:cNvPr>
          <p:cNvSpPr/>
          <p:nvPr userDrawn="1"/>
        </p:nvSpPr>
        <p:spPr>
          <a:xfrm>
            <a:off x="10082773" y="0"/>
            <a:ext cx="270344" cy="1097280"/>
          </a:xfrm>
          <a:prstGeom prst="rect">
            <a:avLst/>
          </a:prstGeom>
          <a:solidFill>
            <a:srgbClr val="007B8F"/>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92277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479992" y="6371996"/>
            <a:ext cx="11203160" cy="0"/>
          </a:xfrm>
          <a:custGeom>
            <a:avLst/>
            <a:gdLst/>
            <a:ahLst/>
            <a:cxnLst/>
            <a:rect l="l" t="t" r="r" b="b"/>
            <a:pathLst>
              <a:path w="8402370" h="120000" extrusionOk="0">
                <a:moveTo>
                  <a:pt x="0" y="0"/>
                </a:moveTo>
                <a:lnTo>
                  <a:pt x="8402370" y="0"/>
                </a:lnTo>
              </a:path>
            </a:pathLst>
          </a:custGeom>
          <a:noFill/>
          <a:ln w="12700" cap="flat" cmpd="sng">
            <a:solidFill>
              <a:srgbClr val="80808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 name="Google Shape;7;p1"/>
          <p:cNvSpPr txBox="1">
            <a:spLocks noGrp="1"/>
          </p:cNvSpPr>
          <p:nvPr>
            <p:ph type="title"/>
          </p:nvPr>
        </p:nvSpPr>
        <p:spPr>
          <a:xfrm>
            <a:off x="460628" y="496570"/>
            <a:ext cx="11270745" cy="1027810"/>
          </a:xfrm>
          <a:prstGeom prst="rect">
            <a:avLst/>
          </a:prstGeom>
          <a:noFill/>
          <a:ln>
            <a:noFill/>
          </a:ln>
        </p:spPr>
        <p:txBody>
          <a:bodyPr spcFirstLastPara="1" wrap="square" lIns="0" tIns="0" rIns="0" bIns="0" anchor="t" anchorCtr="0">
            <a:noAutofit/>
          </a:bodyPr>
          <a:lstStyle>
            <a:lvl1pPr lvl="0">
              <a:spcBef>
                <a:spcPts val="0"/>
              </a:spcBef>
              <a:spcAft>
                <a:spcPts val="0"/>
              </a:spcAft>
              <a:buSzPts val="1400"/>
              <a:buNone/>
              <a:defRPr sz="1800"/>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 name="Google Shape;8;p1"/>
          <p:cNvSpPr txBox="1">
            <a:spLocks noGrp="1"/>
          </p:cNvSpPr>
          <p:nvPr>
            <p:ph type="body" idx="1"/>
          </p:nvPr>
        </p:nvSpPr>
        <p:spPr>
          <a:xfrm>
            <a:off x="510574" y="1645590"/>
            <a:ext cx="11170852" cy="3703523"/>
          </a:xfrm>
          <a:prstGeom prst="rect">
            <a:avLst/>
          </a:prstGeom>
          <a:noFill/>
          <a:ln>
            <a:noFill/>
          </a:ln>
        </p:spPr>
        <p:txBody>
          <a:bodyPr spcFirstLastPara="1" wrap="square" lIns="0" tIns="0" rIns="0" bIns="0" anchor="t" anchorCtr="0">
            <a:noAutofit/>
          </a:bodyPr>
          <a:lstStyle>
            <a:lvl1pPr marL="457200" lvl="0" indent="-228600">
              <a:spcBef>
                <a:spcPts val="0"/>
              </a:spcBef>
              <a:spcAft>
                <a:spcPts val="0"/>
              </a:spcAft>
              <a:buSzPts val="1400"/>
              <a:buNone/>
              <a:defRPr sz="1800"/>
            </a:lvl1pPr>
            <a:lvl2pPr marL="914400" lvl="1" indent="-228600">
              <a:spcBef>
                <a:spcPts val="0"/>
              </a:spcBef>
              <a:spcAft>
                <a:spcPts val="0"/>
              </a:spcAft>
              <a:buSzPts val="1400"/>
              <a:buNone/>
              <a:defRPr sz="1800"/>
            </a:lvl2pPr>
            <a:lvl3pPr marL="1371600" lvl="2" indent="-228600">
              <a:spcBef>
                <a:spcPts val="0"/>
              </a:spcBef>
              <a:spcAft>
                <a:spcPts val="0"/>
              </a:spcAft>
              <a:buSzPts val="1400"/>
              <a:buNone/>
              <a:defRPr sz="1800"/>
            </a:lvl3pPr>
            <a:lvl4pPr marL="1828800" lvl="3" indent="-228600">
              <a:spcBef>
                <a:spcPts val="0"/>
              </a:spcBef>
              <a:spcAft>
                <a:spcPts val="0"/>
              </a:spcAft>
              <a:buSzPts val="1400"/>
              <a:buNone/>
              <a:defRPr sz="1800"/>
            </a:lvl4pPr>
            <a:lvl5pPr marL="2286000" lvl="4" indent="-228600">
              <a:spcBef>
                <a:spcPts val="0"/>
              </a:spcBef>
              <a:spcAft>
                <a:spcPts val="0"/>
              </a:spcAft>
              <a:buSzPts val="1400"/>
              <a:buNone/>
              <a:defRPr sz="1800"/>
            </a:lvl5pPr>
            <a:lvl6pPr marL="2743200" lvl="5" indent="-228600">
              <a:spcBef>
                <a:spcPts val="0"/>
              </a:spcBef>
              <a:spcAft>
                <a:spcPts val="0"/>
              </a:spcAft>
              <a:buSzPts val="1400"/>
              <a:buNone/>
              <a:defRPr sz="1800"/>
            </a:lvl6pPr>
            <a:lvl7pPr marL="3200400" lvl="6" indent="-228600">
              <a:spcBef>
                <a:spcPts val="0"/>
              </a:spcBef>
              <a:spcAft>
                <a:spcPts val="0"/>
              </a:spcAft>
              <a:buSzPts val="1400"/>
              <a:buNone/>
              <a:defRPr sz="1800"/>
            </a:lvl7pPr>
            <a:lvl8pPr marL="3657600" lvl="7" indent="-228600">
              <a:spcBef>
                <a:spcPts val="0"/>
              </a:spcBef>
              <a:spcAft>
                <a:spcPts val="0"/>
              </a:spcAft>
              <a:buSzPts val="1400"/>
              <a:buNone/>
              <a:defRPr sz="1800"/>
            </a:lvl8pPr>
            <a:lvl9pPr marL="4114800" lvl="8" indent="-228600">
              <a:spcBef>
                <a:spcPts val="0"/>
              </a:spcBef>
              <a:spcAft>
                <a:spcPts val="0"/>
              </a:spcAft>
              <a:buSzPts val="1400"/>
              <a:buNone/>
              <a:defRPr sz="1800"/>
            </a:lvl9pPr>
          </a:lstStyle>
          <a:p>
            <a:endParaRPr/>
          </a:p>
        </p:txBody>
      </p:sp>
      <p:sp>
        <p:nvSpPr>
          <p:cNvPr id="9" name="Google Shape;9;p1"/>
          <p:cNvSpPr txBox="1">
            <a:spLocks noGrp="1"/>
          </p:cNvSpPr>
          <p:nvPr>
            <p:ph type="ftr" idx="11"/>
          </p:nvPr>
        </p:nvSpPr>
        <p:spPr>
          <a:xfrm>
            <a:off x="463024" y="6458610"/>
            <a:ext cx="1437557" cy="13982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GB"/>
              <a:t>Family Hubs Tramsformation Programme: Project Initiation Document, V3.0</a:t>
            </a:r>
            <a:endParaRPr/>
          </a:p>
        </p:txBody>
      </p:sp>
      <p:sp>
        <p:nvSpPr>
          <p:cNvPr id="10" name="Google Shape;10;p1"/>
          <p:cNvSpPr txBox="1">
            <a:spLocks noGrp="1"/>
          </p:cNvSpPr>
          <p:nvPr>
            <p:ph type="dt" idx="10"/>
          </p:nvPr>
        </p:nvSpPr>
        <p:spPr>
          <a:xfrm>
            <a:off x="4255516" y="6445808"/>
            <a:ext cx="1237553" cy="139826"/>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sldNum" idx="12"/>
          </p:nvPr>
        </p:nvSpPr>
        <p:spPr>
          <a:xfrm>
            <a:off x="11248643" y="6445808"/>
            <a:ext cx="205909" cy="139826"/>
          </a:xfrm>
          <a:prstGeom prst="rect">
            <a:avLst/>
          </a:prstGeom>
          <a:noFill/>
          <a:ln>
            <a:noFill/>
          </a:ln>
        </p:spPr>
        <p:txBody>
          <a:bodyPr spcFirstLastPara="1" wrap="square" lIns="0" tIns="0" rIns="0" bIns="0" anchor="t" anchorCtr="0">
            <a:noAutofit/>
          </a:bodyPr>
          <a:lstStyle>
            <a:lvl1pPr marL="25400" marR="0" lvl="0" indent="0" algn="l" rtl="0">
              <a:lnSpc>
                <a:spcPct val="100000"/>
              </a:lnSpc>
              <a:spcBef>
                <a:spcPts val="0"/>
              </a:spcBef>
              <a:buNone/>
              <a:defRPr sz="800">
                <a:solidFill>
                  <a:srgbClr val="808080"/>
                </a:solidFill>
                <a:latin typeface="Calibri"/>
                <a:ea typeface="Calibri"/>
                <a:cs typeface="Calibri"/>
                <a:sym typeface="Calibri"/>
              </a:defRPr>
            </a:lvl1pPr>
            <a:lvl2pPr marL="25400" marR="0" lvl="1" indent="0" algn="l" rtl="0">
              <a:lnSpc>
                <a:spcPct val="100000"/>
              </a:lnSpc>
              <a:spcBef>
                <a:spcPts val="0"/>
              </a:spcBef>
              <a:buNone/>
              <a:defRPr sz="800">
                <a:solidFill>
                  <a:srgbClr val="808080"/>
                </a:solidFill>
                <a:latin typeface="Calibri"/>
                <a:ea typeface="Calibri"/>
                <a:cs typeface="Calibri"/>
                <a:sym typeface="Calibri"/>
              </a:defRPr>
            </a:lvl2pPr>
            <a:lvl3pPr marL="25400" marR="0" lvl="2" indent="0" algn="l" rtl="0">
              <a:lnSpc>
                <a:spcPct val="100000"/>
              </a:lnSpc>
              <a:spcBef>
                <a:spcPts val="0"/>
              </a:spcBef>
              <a:buNone/>
              <a:defRPr sz="800">
                <a:solidFill>
                  <a:srgbClr val="808080"/>
                </a:solidFill>
                <a:latin typeface="Calibri"/>
                <a:ea typeface="Calibri"/>
                <a:cs typeface="Calibri"/>
                <a:sym typeface="Calibri"/>
              </a:defRPr>
            </a:lvl3pPr>
            <a:lvl4pPr marL="25400" marR="0" lvl="3" indent="0" algn="l" rtl="0">
              <a:lnSpc>
                <a:spcPct val="100000"/>
              </a:lnSpc>
              <a:spcBef>
                <a:spcPts val="0"/>
              </a:spcBef>
              <a:buNone/>
              <a:defRPr sz="800">
                <a:solidFill>
                  <a:srgbClr val="808080"/>
                </a:solidFill>
                <a:latin typeface="Calibri"/>
                <a:ea typeface="Calibri"/>
                <a:cs typeface="Calibri"/>
                <a:sym typeface="Calibri"/>
              </a:defRPr>
            </a:lvl4pPr>
            <a:lvl5pPr marL="25400" marR="0" lvl="4" indent="0" algn="l" rtl="0">
              <a:lnSpc>
                <a:spcPct val="100000"/>
              </a:lnSpc>
              <a:spcBef>
                <a:spcPts val="0"/>
              </a:spcBef>
              <a:buNone/>
              <a:defRPr sz="800">
                <a:solidFill>
                  <a:srgbClr val="808080"/>
                </a:solidFill>
                <a:latin typeface="Calibri"/>
                <a:ea typeface="Calibri"/>
                <a:cs typeface="Calibri"/>
                <a:sym typeface="Calibri"/>
              </a:defRPr>
            </a:lvl5pPr>
            <a:lvl6pPr marL="25400" marR="0" lvl="5" indent="0" algn="l" rtl="0">
              <a:lnSpc>
                <a:spcPct val="100000"/>
              </a:lnSpc>
              <a:spcBef>
                <a:spcPts val="0"/>
              </a:spcBef>
              <a:buNone/>
              <a:defRPr sz="800">
                <a:solidFill>
                  <a:srgbClr val="808080"/>
                </a:solidFill>
                <a:latin typeface="Calibri"/>
                <a:ea typeface="Calibri"/>
                <a:cs typeface="Calibri"/>
                <a:sym typeface="Calibri"/>
              </a:defRPr>
            </a:lvl6pPr>
            <a:lvl7pPr marL="25400" marR="0" lvl="6" indent="0" algn="l" rtl="0">
              <a:lnSpc>
                <a:spcPct val="100000"/>
              </a:lnSpc>
              <a:spcBef>
                <a:spcPts val="0"/>
              </a:spcBef>
              <a:buNone/>
              <a:defRPr sz="800">
                <a:solidFill>
                  <a:srgbClr val="808080"/>
                </a:solidFill>
                <a:latin typeface="Calibri"/>
                <a:ea typeface="Calibri"/>
                <a:cs typeface="Calibri"/>
                <a:sym typeface="Calibri"/>
              </a:defRPr>
            </a:lvl7pPr>
            <a:lvl8pPr marL="25400" marR="0" lvl="7" indent="0" algn="l" rtl="0">
              <a:lnSpc>
                <a:spcPct val="100000"/>
              </a:lnSpc>
              <a:spcBef>
                <a:spcPts val="0"/>
              </a:spcBef>
              <a:buNone/>
              <a:defRPr sz="800">
                <a:solidFill>
                  <a:srgbClr val="808080"/>
                </a:solidFill>
                <a:latin typeface="Calibri"/>
                <a:ea typeface="Calibri"/>
                <a:cs typeface="Calibri"/>
                <a:sym typeface="Calibri"/>
              </a:defRPr>
            </a:lvl8pPr>
            <a:lvl9pPr marL="25400" marR="0" lvl="8" indent="0" algn="l" rtl="0">
              <a:lnSpc>
                <a:spcPct val="100000"/>
              </a:lnSpc>
              <a:spcBef>
                <a:spcPts val="0"/>
              </a:spcBef>
              <a:buNone/>
              <a:defRPr sz="800">
                <a:solidFill>
                  <a:srgbClr val="808080"/>
                </a:solidFill>
                <a:latin typeface="Calibri"/>
                <a:ea typeface="Calibri"/>
                <a:cs typeface="Calibri"/>
                <a:sym typeface="Calibri"/>
              </a:defRPr>
            </a:lvl9pPr>
          </a:lstStyle>
          <a:p>
            <a:fld id="{00000000-1234-1234-1234-123412341234}" type="slidenum">
              <a:rPr lang="en-GB" smtClean="0"/>
              <a:pPr/>
              <a:t>‹#›</a:t>
            </a:fld>
            <a:endParaRPr lang="en-GB">
              <a:solidFill>
                <a:schemeClr val="dk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54" r:id="rId2"/>
    <p:sldLayoutId id="2147483655" r:id="rId3"/>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http://www.southwark.gov.uk/startforlife"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forms.office.com/e/ZHm7w1u46S" TargetMode="External"/><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image" Target="../media/image2.png"/><Relationship Id="rId10" Type="http://schemas.openxmlformats.org/officeDocument/2006/relationships/image" Target="../media/image8.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3.png"/><Relationship Id="rId7"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sp>
        <p:nvSpPr>
          <p:cNvPr id="44" name="Google Shape;44;p7"/>
          <p:cNvSpPr/>
          <p:nvPr/>
        </p:nvSpPr>
        <p:spPr>
          <a:xfrm>
            <a:off x="431596" y="155288"/>
            <a:ext cx="11239805" cy="5112004"/>
          </a:xfrm>
          <a:custGeom>
            <a:avLst/>
            <a:gdLst/>
            <a:ahLst/>
            <a:cxnLst/>
            <a:rect l="l" t="t" r="r" b="b"/>
            <a:pathLst>
              <a:path w="8409305" h="5112004" extrusionOk="0">
                <a:moveTo>
                  <a:pt x="0" y="5112004"/>
                </a:moveTo>
                <a:lnTo>
                  <a:pt x="8409305" y="5112004"/>
                </a:lnTo>
                <a:lnTo>
                  <a:pt x="8409305" y="0"/>
                </a:lnTo>
                <a:lnTo>
                  <a:pt x="0" y="0"/>
                </a:lnTo>
                <a:lnTo>
                  <a:pt x="0" y="5112004"/>
                </a:lnTo>
                <a:close/>
              </a:path>
            </a:pathLst>
          </a:custGeom>
          <a:solidFill>
            <a:srgbClr val="EFAB00"/>
          </a:solid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45" name="Google Shape;45;p7"/>
          <p:cNvSpPr/>
          <p:nvPr/>
        </p:nvSpPr>
        <p:spPr>
          <a:xfrm>
            <a:off x="453542" y="5472000"/>
            <a:ext cx="11239805" cy="178240"/>
          </a:xfrm>
          <a:custGeom>
            <a:avLst/>
            <a:gdLst/>
            <a:ahLst/>
            <a:cxnLst/>
            <a:rect l="l" t="t" r="r" b="b"/>
            <a:pathLst>
              <a:path w="8401050" h="147599" extrusionOk="0">
                <a:moveTo>
                  <a:pt x="0" y="147599"/>
                </a:moveTo>
                <a:lnTo>
                  <a:pt x="8401050" y="147599"/>
                </a:lnTo>
                <a:lnTo>
                  <a:pt x="8401050" y="0"/>
                </a:lnTo>
                <a:lnTo>
                  <a:pt x="0" y="0"/>
                </a:lnTo>
                <a:lnTo>
                  <a:pt x="0" y="147599"/>
                </a:lnTo>
                <a:close/>
              </a:path>
            </a:pathLst>
          </a:custGeom>
          <a:solidFill>
            <a:srgbClr val="808080"/>
          </a:solid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46" name="Google Shape;46;p7"/>
          <p:cNvSpPr/>
          <p:nvPr/>
        </p:nvSpPr>
        <p:spPr>
          <a:xfrm>
            <a:off x="494910" y="5705630"/>
            <a:ext cx="1296034" cy="57484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sp>
        <p:nvSpPr>
          <p:cNvPr id="48" name="Google Shape;48;p7"/>
          <p:cNvSpPr txBox="1">
            <a:spLocks noGrp="1"/>
          </p:cNvSpPr>
          <p:nvPr>
            <p:ph type="title"/>
          </p:nvPr>
        </p:nvSpPr>
        <p:spPr>
          <a:xfrm>
            <a:off x="394012" y="-38446"/>
            <a:ext cx="11130455" cy="1027810"/>
          </a:xfrm>
          <a:prstGeom prst="rect">
            <a:avLst/>
          </a:prstGeom>
          <a:noFill/>
          <a:ln>
            <a:noFill/>
          </a:ln>
        </p:spPr>
        <p:txBody>
          <a:bodyPr spcFirstLastPara="1" wrap="square" lIns="0" tIns="294250" rIns="0" bIns="0" anchor="t" anchorCtr="0">
            <a:noAutofit/>
          </a:bodyPr>
          <a:lstStyle/>
          <a:p>
            <a:pPr marL="374650">
              <a:lnSpc>
                <a:spcPct val="118977"/>
              </a:lnSpc>
            </a:pPr>
            <a:r>
              <a:rPr lang="en-GB" sz="5000" b="1" dirty="0">
                <a:solidFill>
                  <a:srgbClr val="FFFFFF"/>
                </a:solidFill>
              </a:rPr>
              <a:t>Children &amp; Family Hubs – Integrated n</a:t>
            </a:r>
            <a:r>
              <a:rPr lang="en-GB" sz="5000" b="1" dirty="0">
                <a:solidFill>
                  <a:schemeClr val="bg1"/>
                </a:solidFill>
              </a:rPr>
              <a:t>eighbourhood</a:t>
            </a:r>
            <a:r>
              <a:rPr lang="en-GB" sz="5000" b="1" dirty="0">
                <a:solidFill>
                  <a:srgbClr val="FFFFFF"/>
                </a:solidFill>
              </a:rPr>
              <a:t> delivery of early help and support</a:t>
            </a:r>
            <a:br>
              <a:rPr lang="en-GB" sz="5000" b="1" dirty="0">
                <a:solidFill>
                  <a:srgbClr val="FFFFFF"/>
                </a:solidFill>
              </a:rPr>
            </a:br>
            <a:br>
              <a:rPr lang="en-GB" sz="4400" b="1" dirty="0"/>
            </a:br>
            <a:r>
              <a:rPr lang="en-GB" sz="3600" b="1">
                <a:solidFill>
                  <a:srgbClr val="FFFFFF"/>
                </a:solidFill>
              </a:rPr>
              <a:t>GP Safeguarding </a:t>
            </a:r>
            <a:r>
              <a:rPr lang="en-GB" sz="3600" b="1" dirty="0">
                <a:solidFill>
                  <a:srgbClr val="FFFFFF"/>
                </a:solidFill>
              </a:rPr>
              <a:t>Forum – December 2024</a:t>
            </a:r>
            <a:br>
              <a:rPr lang="en-GB" sz="2400" b="1" dirty="0">
                <a:solidFill>
                  <a:srgbClr val="FFFFFF"/>
                </a:solidFill>
              </a:rPr>
            </a:br>
            <a:endParaRPr lang="en-US" sz="4400" dirty="0"/>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31759" b="60278" l="12839" r="35078">
                        <a14:foregroundMark x1="12839" y1="34444" x2="35078" y2="31759"/>
                      </a14:backgroundRemoval>
                    </a14:imgEffect>
                  </a14:imgLayer>
                </a14:imgProps>
              </a:ext>
            </a:extLst>
          </a:blip>
          <a:srcRect l="14236" t="41605" r="67361" b="41111"/>
          <a:stretch/>
        </p:blipFill>
        <p:spPr>
          <a:xfrm>
            <a:off x="9960965" y="5800005"/>
            <a:ext cx="1806278" cy="477130"/>
          </a:xfrm>
          <a:prstGeom prst="rect">
            <a:avLst/>
          </a:prstGeom>
        </p:spPr>
      </p:pic>
      <p:grpSp>
        <p:nvGrpSpPr>
          <p:cNvPr id="4" name="Group 3"/>
          <p:cNvGrpSpPr/>
          <p:nvPr/>
        </p:nvGrpSpPr>
        <p:grpSpPr>
          <a:xfrm>
            <a:off x="1881817" y="5583801"/>
            <a:ext cx="2319866" cy="814844"/>
            <a:chOff x="1881817" y="5583801"/>
            <a:chExt cx="2319866" cy="814844"/>
          </a:xfrm>
        </p:grpSpPr>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22741" b="41704" l="3555" r="11999"/>
                      </a14:imgEffect>
                    </a14:imgLayer>
                  </a14:imgProps>
                </a:ext>
              </a:extLst>
            </a:blip>
            <a:srcRect l="2500" t="20371" r="86945" b="55926"/>
            <a:stretch/>
          </p:blipFill>
          <p:spPr>
            <a:xfrm>
              <a:off x="2166759" y="5583801"/>
              <a:ext cx="1011092" cy="638584"/>
            </a:xfrm>
            <a:prstGeom prst="rect">
              <a:avLst/>
            </a:prstGeom>
          </p:spPr>
        </p:pic>
        <p:sp>
          <p:nvSpPr>
            <p:cNvPr id="3" name="TextBox 2"/>
            <p:cNvSpPr txBox="1"/>
            <p:nvPr/>
          </p:nvSpPr>
          <p:spPr>
            <a:xfrm>
              <a:off x="1881817" y="6090868"/>
              <a:ext cx="2319866" cy="307777"/>
            </a:xfrm>
            <a:prstGeom prst="rect">
              <a:avLst/>
            </a:prstGeom>
            <a:noFill/>
          </p:spPr>
          <p:txBody>
            <a:bodyPr wrap="square" rtlCol="0">
              <a:spAutoFit/>
            </a:bodyPr>
            <a:lstStyle/>
            <a:p>
              <a:r>
                <a:rPr lang="en-GB" b="1" dirty="0">
                  <a:gradFill>
                    <a:gsLst>
                      <a:gs pos="0">
                        <a:srgbClr val="00B050"/>
                      </a:gs>
                      <a:gs pos="35000">
                        <a:srgbClr val="00B0F0"/>
                      </a:gs>
                      <a:gs pos="64000">
                        <a:schemeClr val="accent6">
                          <a:lumMod val="75000"/>
                        </a:schemeClr>
                      </a:gs>
                      <a:gs pos="100000">
                        <a:srgbClr val="7030A0"/>
                      </a:gs>
                    </a:gsLst>
                    <a:lin ang="0" scaled="0"/>
                  </a:gradFill>
                </a:rPr>
                <a:t>Southwark Family Hubs</a:t>
              </a:r>
            </a:p>
          </p:txBody>
        </p:sp>
      </p:grpSp>
      <p:pic>
        <p:nvPicPr>
          <p:cNvPr id="12" name="Picture 11"/>
          <p:cNvPicPr>
            <a:picLocks noChangeAspect="1"/>
          </p:cNvPicPr>
          <p:nvPr/>
        </p:nvPicPr>
        <p:blipFill>
          <a:blip r:embed="rId8"/>
          <a:stretch>
            <a:fillRect/>
          </a:stretch>
        </p:blipFill>
        <p:spPr>
          <a:xfrm>
            <a:off x="4080611" y="5687572"/>
            <a:ext cx="1395277" cy="641074"/>
          </a:xfrm>
          <a:prstGeom prst="rect">
            <a:avLst/>
          </a:prstGeom>
        </p:spPr>
      </p:pic>
    </p:spTree>
    <p:extLst>
      <p:ext uri="{BB962C8B-B14F-4D97-AF65-F5344CB8AC3E}">
        <p14:creationId xmlns:p14="http://schemas.microsoft.com/office/powerpoint/2010/main" val="1147686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CURRENT CHILDREN &amp; FAMILY CENTRE PROVISION</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pic>
        <p:nvPicPr>
          <p:cNvPr id="5" name="Picture 4"/>
          <p:cNvPicPr>
            <a:picLocks noChangeAspect="1"/>
          </p:cNvPicPr>
          <p:nvPr/>
        </p:nvPicPr>
        <p:blipFill rotWithShape="1">
          <a:blip r:embed="rId7">
            <a:extLst>
              <a:ext uri="{BEBA8EAE-BF5A-486C-A8C5-ECC9F3942E4B}">
                <a14:imgProps xmlns:a14="http://schemas.microsoft.com/office/drawing/2010/main">
                  <a14:imgLayer r:embed="rId8">
                    <a14:imgEffect>
                      <a14:backgroundRemoval t="24352" b="69352" l="70755" r="78490"/>
                    </a14:imgEffect>
                  </a14:imgLayer>
                </a14:imgProps>
              </a:ext>
            </a:extLst>
          </a:blip>
          <a:srcRect l="70833" t="24074" r="21181" b="30000"/>
          <a:stretch/>
        </p:blipFill>
        <p:spPr>
          <a:xfrm>
            <a:off x="7215458" y="1031891"/>
            <a:ext cx="2921000" cy="4724400"/>
          </a:xfrm>
          <a:prstGeom prst="rect">
            <a:avLst/>
          </a:prstGeom>
        </p:spPr>
      </p:pic>
      <p:sp>
        <p:nvSpPr>
          <p:cNvPr id="13" name="Rectangle 12"/>
          <p:cNvSpPr/>
          <p:nvPr/>
        </p:nvSpPr>
        <p:spPr>
          <a:xfrm>
            <a:off x="566337" y="994434"/>
            <a:ext cx="5930716" cy="4185761"/>
          </a:xfrm>
          <a:prstGeom prst="rect">
            <a:avLst/>
          </a:prstGeom>
        </p:spPr>
        <p:txBody>
          <a:bodyPr wrap="square">
            <a:spAutoFit/>
          </a:bodyPr>
          <a:lstStyle/>
          <a:p>
            <a:r>
              <a:rPr lang="en-GB" dirty="0">
                <a:solidFill>
                  <a:srgbClr val="373A36"/>
                </a:solidFill>
                <a:latin typeface="+mn-lt"/>
              </a:rPr>
              <a:t>Unlike most other Local Authority areas nationally Southwark has protected investment in Children &amp; Family Centres and the delivery of the Sure Start Core Purpose for children aged 0-5. The core purpose is to:</a:t>
            </a:r>
          </a:p>
          <a:p>
            <a:endParaRPr lang="en-GB" dirty="0">
              <a:solidFill>
                <a:srgbClr val="373A36"/>
              </a:solidFill>
              <a:latin typeface="+mn-lt"/>
            </a:endParaRPr>
          </a:p>
          <a:p>
            <a:r>
              <a:rPr lang="en-GB" i="1" dirty="0"/>
              <a:t>improve outcomes for young children and their families and reduce inequalities between families in greatest need and their peers in: </a:t>
            </a:r>
          </a:p>
          <a:p>
            <a:pPr marL="285750" indent="-285750">
              <a:buFont typeface="Arial" panose="020B0604020202020204" pitchFamily="34" charset="0"/>
              <a:buChar char="•"/>
            </a:pPr>
            <a:r>
              <a:rPr lang="en-GB" i="1" dirty="0"/>
              <a:t>child development and school readiness; </a:t>
            </a:r>
          </a:p>
          <a:p>
            <a:pPr marL="285750" indent="-285750">
              <a:buFont typeface="Arial" panose="020B0604020202020204" pitchFamily="34" charset="0"/>
              <a:buChar char="•"/>
            </a:pPr>
            <a:r>
              <a:rPr lang="en-GB" i="1" dirty="0"/>
              <a:t>parenting aspirations and parenting skills; and </a:t>
            </a:r>
          </a:p>
          <a:p>
            <a:pPr marL="285750" indent="-285750">
              <a:buFont typeface="Arial" panose="020B0604020202020204" pitchFamily="34" charset="0"/>
              <a:buChar char="•"/>
            </a:pPr>
            <a:r>
              <a:rPr lang="en-GB" i="1" dirty="0"/>
              <a:t>child and family health and life chances. </a:t>
            </a:r>
            <a:endParaRPr lang="en-GB" i="1" dirty="0">
              <a:solidFill>
                <a:srgbClr val="373A36"/>
              </a:solidFill>
              <a:latin typeface="+mn-lt"/>
            </a:endParaRPr>
          </a:p>
          <a:p>
            <a:endParaRPr lang="en-GB" dirty="0">
              <a:solidFill>
                <a:srgbClr val="373A36"/>
              </a:solidFill>
              <a:latin typeface="+mn-lt"/>
            </a:endParaRPr>
          </a:p>
          <a:p>
            <a:r>
              <a:rPr lang="en-GB" dirty="0">
                <a:latin typeface="+mn-lt"/>
              </a:rPr>
              <a:t>Southwark’s current Child &amp; Family Centre Provision is delivered from 16 sites by a mix of third sector and educational organisations in 4 clusters covering the whole borough and delivering consistent core services and a range of local interventions and sessions:</a:t>
            </a:r>
          </a:p>
          <a:p>
            <a:endParaRPr lang="en-GB" dirty="0">
              <a:latin typeface="+mn-lt"/>
            </a:endParaRPr>
          </a:p>
          <a:p>
            <a:pPr marL="285750" indent="-285750">
              <a:buFont typeface="Arial" panose="020B0604020202020204" pitchFamily="34" charset="0"/>
              <a:buChar char="•"/>
            </a:pPr>
            <a:r>
              <a:rPr lang="en-GB" dirty="0"/>
              <a:t>Bermondsey and Rotherhithe</a:t>
            </a:r>
          </a:p>
          <a:p>
            <a:pPr marL="285750" indent="-285750">
              <a:buFont typeface="Arial" panose="020B0604020202020204" pitchFamily="34" charset="0"/>
              <a:buChar char="•"/>
            </a:pPr>
            <a:r>
              <a:rPr lang="en-GB" dirty="0"/>
              <a:t>Borough, Bankside and Walworth </a:t>
            </a:r>
          </a:p>
          <a:p>
            <a:pPr marL="285750" indent="-285750">
              <a:buFont typeface="Arial" panose="020B0604020202020204" pitchFamily="34" charset="0"/>
              <a:buChar char="•"/>
            </a:pPr>
            <a:r>
              <a:rPr lang="en-GB" dirty="0"/>
              <a:t>Camberwell and Dulwich </a:t>
            </a:r>
          </a:p>
          <a:p>
            <a:pPr marL="285750" indent="-285750">
              <a:buFont typeface="Arial" panose="020B0604020202020204" pitchFamily="34" charset="0"/>
              <a:buChar char="•"/>
            </a:pPr>
            <a:r>
              <a:rPr lang="en-GB" dirty="0"/>
              <a:t>Peckham, </a:t>
            </a:r>
            <a:r>
              <a:rPr lang="en-GB" dirty="0" err="1"/>
              <a:t>Nunhead</a:t>
            </a:r>
            <a:r>
              <a:rPr lang="en-GB" dirty="0"/>
              <a:t> and Peckham Rye</a:t>
            </a:r>
            <a:endParaRPr lang="en-GB" dirty="0">
              <a:latin typeface="+mn-lt"/>
            </a:endParaRPr>
          </a:p>
        </p:txBody>
      </p:sp>
      <p:sp>
        <p:nvSpPr>
          <p:cNvPr id="14" name="TextBox 13"/>
          <p:cNvSpPr txBox="1"/>
          <p:nvPr/>
        </p:nvSpPr>
        <p:spPr>
          <a:xfrm>
            <a:off x="9302491" y="4572712"/>
            <a:ext cx="1667934" cy="523220"/>
          </a:xfrm>
          <a:prstGeom prst="rect">
            <a:avLst/>
          </a:prstGeom>
          <a:noFill/>
        </p:spPr>
        <p:txBody>
          <a:bodyPr wrap="square" rtlCol="0">
            <a:spAutoFit/>
          </a:bodyPr>
          <a:lstStyle/>
          <a:p>
            <a:r>
              <a:rPr lang="en-GB" dirty="0"/>
              <a:t>Children &amp; Family Centre Locations</a:t>
            </a:r>
          </a:p>
        </p:txBody>
      </p:sp>
    </p:spTree>
    <p:extLst>
      <p:ext uri="{BB962C8B-B14F-4D97-AF65-F5344CB8AC3E}">
        <p14:creationId xmlns:p14="http://schemas.microsoft.com/office/powerpoint/2010/main" val="3011254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46117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PREMISES REVIEW - CRITERIA </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4" name="TextBox 3"/>
          <p:cNvSpPr txBox="1"/>
          <p:nvPr/>
        </p:nvSpPr>
        <p:spPr>
          <a:xfrm>
            <a:off x="471947" y="724617"/>
            <a:ext cx="9482936" cy="6063198"/>
          </a:xfrm>
          <a:prstGeom prst="rect">
            <a:avLst/>
          </a:prstGeom>
          <a:noFill/>
        </p:spPr>
        <p:txBody>
          <a:bodyPr wrap="square" numCol="1" rtlCol="0">
            <a:spAutoFit/>
          </a:bodyPr>
          <a:lstStyle/>
          <a:p>
            <a:r>
              <a:rPr lang="en-GB" dirty="0"/>
              <a:t>Consultation with families alongside statutory and programme guidance has informed criteria for the evaluation of premises that can support a stronger and more integrated community-based help and support offer.  </a:t>
            </a:r>
          </a:p>
          <a:p>
            <a:endParaRPr lang="en-GB" dirty="0"/>
          </a:p>
          <a:p>
            <a:pPr marL="342900" indent="-342900">
              <a:spcAft>
                <a:spcPts val="600"/>
              </a:spcAft>
              <a:buFont typeface="Arial" panose="020B0604020202020204" pitchFamily="34" charset="0"/>
              <a:buChar char="•"/>
            </a:pPr>
            <a:r>
              <a:rPr lang="en-GB" dirty="0"/>
              <a:t>Must be accessible to those within areas of highest need</a:t>
            </a:r>
          </a:p>
          <a:p>
            <a:pPr marL="342900" indent="-342900">
              <a:buFont typeface="Arial" panose="020B0604020202020204" pitchFamily="34" charset="0"/>
              <a:buChar char="•"/>
            </a:pPr>
            <a:r>
              <a:rPr lang="en-GB" dirty="0"/>
              <a:t>Should be within 15-20 minutes walking distance and/or 2-3 bus </a:t>
            </a:r>
          </a:p>
          <a:p>
            <a:pPr marL="361950">
              <a:spcAft>
                <a:spcPts val="600"/>
              </a:spcAft>
            </a:pPr>
            <a:r>
              <a:rPr lang="en-GB" dirty="0"/>
              <a:t>stops.</a:t>
            </a:r>
          </a:p>
          <a:p>
            <a:pPr marL="342900" indent="-342900">
              <a:buFont typeface="Arial" panose="020B0604020202020204" pitchFamily="34" charset="0"/>
              <a:buChar char="•"/>
            </a:pPr>
            <a:r>
              <a:rPr lang="en-GB" dirty="0"/>
              <a:t>Need to be accessible at times that work for families with children </a:t>
            </a:r>
          </a:p>
          <a:p>
            <a:pPr marL="361950">
              <a:spcAft>
                <a:spcPts val="600"/>
              </a:spcAft>
            </a:pPr>
            <a:r>
              <a:rPr lang="en-GB" dirty="0"/>
              <a:t>of various ages – evenings and weekends</a:t>
            </a:r>
          </a:p>
          <a:p>
            <a:pPr marL="342900" indent="-342900">
              <a:spcAft>
                <a:spcPts val="600"/>
              </a:spcAft>
              <a:buFont typeface="Arial" panose="020B0604020202020204" pitchFamily="34" charset="0"/>
              <a:buChar char="•"/>
            </a:pPr>
            <a:r>
              <a:rPr lang="en-GB" dirty="0"/>
              <a:t>Sufficient space for a variety of services to co-locate</a:t>
            </a:r>
          </a:p>
          <a:p>
            <a:pPr marL="342900" indent="-342900">
              <a:spcAft>
                <a:spcPts val="600"/>
              </a:spcAft>
              <a:buFont typeface="Arial" panose="020B0604020202020204" pitchFamily="34" charset="0"/>
              <a:buChar char="•"/>
            </a:pPr>
            <a:r>
              <a:rPr lang="en-GB" dirty="0"/>
              <a:t>Sufficient space for a variety of group sessions to be delivered</a:t>
            </a:r>
          </a:p>
          <a:p>
            <a:pPr marL="342900" indent="-342900">
              <a:spcAft>
                <a:spcPts val="600"/>
              </a:spcAft>
              <a:buFont typeface="Arial" panose="020B0604020202020204" pitchFamily="34" charset="0"/>
              <a:buChar char="•"/>
            </a:pPr>
            <a:r>
              <a:rPr lang="en-GB" dirty="0"/>
              <a:t>Sufficient space for small group/1-1 appointments and </a:t>
            </a:r>
          </a:p>
          <a:p>
            <a:pPr marL="342900" indent="-342900">
              <a:spcAft>
                <a:spcPts val="600"/>
              </a:spcAft>
              <a:buFont typeface="Arial" panose="020B0604020202020204" pitchFamily="34" charset="0"/>
              <a:buChar char="•"/>
            </a:pPr>
            <a:r>
              <a:rPr lang="en-GB" dirty="0"/>
              <a:t>sensitive/private conversations to take place</a:t>
            </a:r>
          </a:p>
          <a:p>
            <a:pPr marL="342900" indent="-342900">
              <a:buFont typeface="Arial" panose="020B0604020202020204" pitchFamily="34" charset="0"/>
              <a:buChar char="•"/>
            </a:pPr>
            <a:r>
              <a:rPr lang="en-GB" dirty="0"/>
              <a:t>Appropriate facilities for clinical services to be delivered – </a:t>
            </a:r>
          </a:p>
          <a:p>
            <a:pPr marL="361950">
              <a:spcAft>
                <a:spcPts val="600"/>
              </a:spcAft>
            </a:pPr>
            <a:r>
              <a:rPr lang="en-GB" dirty="0"/>
              <a:t>midwifery, sexual health, health visiting</a:t>
            </a:r>
          </a:p>
          <a:p>
            <a:pPr marL="342900" indent="-342900">
              <a:buFont typeface="Arial" panose="020B0604020202020204" pitchFamily="34" charset="0"/>
              <a:buChar char="•"/>
            </a:pPr>
            <a:r>
              <a:rPr lang="en-GB" dirty="0"/>
              <a:t>Accessible and inclusive in particular for groups with protected </a:t>
            </a:r>
          </a:p>
          <a:p>
            <a:pPr marL="361950">
              <a:spcAft>
                <a:spcPts val="600"/>
              </a:spcAft>
            </a:pPr>
            <a:r>
              <a:rPr lang="en-GB" dirty="0"/>
              <a:t>characteristics</a:t>
            </a:r>
          </a:p>
          <a:p>
            <a:pPr marL="342900" indent="-342900">
              <a:spcAft>
                <a:spcPts val="600"/>
              </a:spcAft>
              <a:buFont typeface="Arial" panose="020B0604020202020204" pitchFamily="34" charset="0"/>
              <a:buChar char="•"/>
            </a:pPr>
            <a:r>
              <a:rPr lang="en-GB" dirty="0"/>
              <a:t>Welcoming, family friendly and comfortable reception area with space to drop-in and get quick advice and support</a:t>
            </a:r>
          </a:p>
          <a:p>
            <a:pPr marL="342900" indent="-342900">
              <a:spcAft>
                <a:spcPts val="600"/>
              </a:spcAft>
              <a:buFont typeface="Arial" panose="020B0604020202020204" pitchFamily="34" charset="0"/>
              <a:buChar char="•"/>
            </a:pPr>
            <a:r>
              <a:rPr lang="en-GB" dirty="0"/>
              <a:t>In proximity to other community locations that can provide wider support particular for older children i.e. libraries, community halls, leisure centres</a:t>
            </a:r>
          </a:p>
          <a:p>
            <a:pPr marL="342900" indent="-342900">
              <a:spcAft>
                <a:spcPts val="600"/>
              </a:spcAft>
              <a:buFont typeface="Arial" panose="020B0604020202020204" pitchFamily="34" charset="0"/>
              <a:buChar char="•"/>
            </a:pPr>
            <a:r>
              <a:rPr lang="en-GB" dirty="0"/>
              <a:t>Can accommodate safe and secure space for breastfeeding and to meet other breastfeeding parents</a:t>
            </a:r>
          </a:p>
          <a:p>
            <a:pPr marL="342900" indent="-342900">
              <a:spcAft>
                <a:spcPts val="600"/>
              </a:spcAft>
              <a:buFont typeface="Arial" panose="020B0604020202020204" pitchFamily="34" charset="0"/>
              <a:buChar char="•"/>
            </a:pPr>
            <a:r>
              <a:rPr lang="en-GB" dirty="0"/>
              <a:t>Established delivery of the 0-5 statutory duty</a:t>
            </a:r>
          </a:p>
          <a:p>
            <a:pPr>
              <a:spcBef>
                <a:spcPts val="1200"/>
              </a:spcBef>
            </a:pPr>
            <a:endParaRPr lang="en-GB" dirty="0"/>
          </a:p>
        </p:txBody>
      </p:sp>
      <p:pic>
        <p:nvPicPr>
          <p:cNvPr id="2" name="Picture 1" descr="A map of a city&#10;&#10;Description automatically generated">
            <a:extLst>
              <a:ext uri="{FF2B5EF4-FFF2-40B4-BE49-F238E27FC236}">
                <a16:creationId xmlns:a16="http://schemas.microsoft.com/office/drawing/2014/main" id="{D00A9843-3F2A-5B35-7963-67DD303ADED7}"/>
              </a:ext>
            </a:extLst>
          </p:cNvPr>
          <p:cNvPicPr>
            <a:picLocks noChangeAspect="1"/>
          </p:cNvPicPr>
          <p:nvPr/>
        </p:nvPicPr>
        <p:blipFill>
          <a:blip r:embed="rId7"/>
          <a:stretch>
            <a:fillRect/>
          </a:stretch>
        </p:blipFill>
        <p:spPr>
          <a:xfrm>
            <a:off x="6184786" y="1421105"/>
            <a:ext cx="5655219" cy="3168147"/>
          </a:xfrm>
          <a:prstGeom prst="rect">
            <a:avLst/>
          </a:prstGeom>
        </p:spPr>
      </p:pic>
    </p:spTree>
    <p:extLst>
      <p:ext uri="{BB962C8B-B14F-4D97-AF65-F5344CB8AC3E}">
        <p14:creationId xmlns:p14="http://schemas.microsoft.com/office/powerpoint/2010/main" val="373671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PROPOSALS FOR A (re)NEW(ed) MODEL APPROACH</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12" name="Rectangle 11"/>
          <p:cNvSpPr/>
          <p:nvPr/>
        </p:nvSpPr>
        <p:spPr>
          <a:xfrm>
            <a:off x="566338" y="808768"/>
            <a:ext cx="10606160" cy="369332"/>
          </a:xfrm>
          <a:prstGeom prst="rect">
            <a:avLst/>
          </a:prstGeom>
        </p:spPr>
        <p:txBody>
          <a:bodyPr wrap="square">
            <a:spAutoFit/>
          </a:bodyPr>
          <a:lstStyle/>
          <a:p>
            <a:r>
              <a:rPr lang="en-GB" sz="1800" b="1" dirty="0">
                <a:solidFill>
                  <a:srgbClr val="373A36"/>
                </a:solidFill>
                <a:latin typeface="Roboto"/>
              </a:rPr>
              <a:t>Re-energising proven elements of the Sure Start Core Purpose</a:t>
            </a:r>
            <a:endParaRPr lang="en-GB" sz="1200" dirty="0"/>
          </a:p>
        </p:txBody>
      </p:sp>
      <p:sp>
        <p:nvSpPr>
          <p:cNvPr id="13" name="Rectangle 12"/>
          <p:cNvSpPr/>
          <p:nvPr/>
        </p:nvSpPr>
        <p:spPr>
          <a:xfrm>
            <a:off x="566336" y="994434"/>
            <a:ext cx="10691136" cy="5139869"/>
          </a:xfrm>
          <a:prstGeom prst="rect">
            <a:avLst/>
          </a:prstGeom>
        </p:spPr>
        <p:txBody>
          <a:bodyPr wrap="square">
            <a:spAutoFit/>
          </a:bodyPr>
          <a:lstStyle/>
          <a:p>
            <a:endParaRPr lang="en-GB" sz="2000" b="1" dirty="0">
              <a:solidFill>
                <a:srgbClr val="373A36"/>
              </a:solidFill>
              <a:latin typeface="Roboto"/>
            </a:endParaRPr>
          </a:p>
          <a:p>
            <a:r>
              <a:rPr lang="en-GB" dirty="0">
                <a:solidFill>
                  <a:schemeClr val="tx1"/>
                </a:solidFill>
                <a:latin typeface="+mn-lt"/>
              </a:rPr>
              <a:t>A number of elements of the original Sure Start model have been lost over the past decade, the programme is seeking to re-energise the:</a:t>
            </a:r>
          </a:p>
          <a:p>
            <a:endParaRPr lang="en-GB" dirty="0">
              <a:solidFill>
                <a:schemeClr val="tx1"/>
              </a:solidFill>
              <a:latin typeface="+mn-lt"/>
            </a:endParaRPr>
          </a:p>
          <a:p>
            <a:pPr marL="285750" indent="-285750">
              <a:buFont typeface="Arial" panose="020B0604020202020204" pitchFamily="34" charset="0"/>
              <a:buChar char="•"/>
            </a:pPr>
            <a:r>
              <a:rPr lang="en-GB" dirty="0">
                <a:solidFill>
                  <a:schemeClr val="tx1"/>
                </a:solidFill>
                <a:latin typeface="+mn-lt"/>
              </a:rPr>
              <a:t>evidenced successes of co-location of teams and co-located delivery venues</a:t>
            </a:r>
          </a:p>
          <a:p>
            <a:pPr marL="285750" indent="-285750">
              <a:buFont typeface="Arial" panose="020B0604020202020204" pitchFamily="34" charset="0"/>
              <a:buChar char="•"/>
            </a:pPr>
            <a:r>
              <a:rPr lang="en-GB" dirty="0">
                <a:solidFill>
                  <a:schemeClr val="tx1"/>
                </a:solidFill>
                <a:latin typeface="+mn-lt"/>
              </a:rPr>
              <a:t>focus on assertive outreach into most in need communities</a:t>
            </a:r>
          </a:p>
          <a:p>
            <a:pPr marL="285750" indent="-285750">
              <a:buFont typeface="Arial" panose="020B0604020202020204" pitchFamily="34" charset="0"/>
              <a:buChar char="•"/>
            </a:pPr>
            <a:r>
              <a:rPr lang="en-GB" dirty="0">
                <a:solidFill>
                  <a:schemeClr val="tx1"/>
                </a:solidFill>
                <a:latin typeface="+mn-lt"/>
              </a:rPr>
              <a:t>focus on data driven design of the offer in specific areas</a:t>
            </a:r>
          </a:p>
          <a:p>
            <a:pPr marL="285750" indent="-285750">
              <a:buFont typeface="Arial" panose="020B0604020202020204" pitchFamily="34" charset="0"/>
              <a:buChar char="•"/>
            </a:pPr>
            <a:r>
              <a:rPr lang="en-GB" dirty="0">
                <a:solidFill>
                  <a:schemeClr val="tx1"/>
                </a:solidFill>
                <a:latin typeface="+mn-lt"/>
              </a:rPr>
              <a:t>role of Parent Carer Panels in every area</a:t>
            </a:r>
          </a:p>
          <a:p>
            <a:pPr marL="285750" indent="-285750">
              <a:buFont typeface="Arial" panose="020B0604020202020204" pitchFamily="34" charset="0"/>
              <a:buChar char="•"/>
            </a:pPr>
            <a:r>
              <a:rPr lang="en-GB" dirty="0">
                <a:solidFill>
                  <a:schemeClr val="tx1"/>
                </a:solidFill>
                <a:latin typeface="+mn-lt"/>
              </a:rPr>
              <a:t>convening role of Hubs to facilitate local area leadership connections</a:t>
            </a:r>
          </a:p>
          <a:p>
            <a:pPr marL="285750" indent="-285750">
              <a:buFont typeface="Arial" panose="020B0604020202020204" pitchFamily="34" charset="0"/>
              <a:buChar char="•"/>
            </a:pPr>
            <a:r>
              <a:rPr lang="en-GB" dirty="0">
                <a:solidFill>
                  <a:schemeClr val="tx1"/>
                </a:solidFill>
                <a:latin typeface="+mn-lt"/>
              </a:rPr>
              <a:t>convening role of Hubs to facilitate local area workforce connections</a:t>
            </a:r>
          </a:p>
          <a:p>
            <a:pPr marL="285750" indent="-285750">
              <a:buFont typeface="Arial" panose="020B0604020202020204" pitchFamily="34" charset="0"/>
              <a:buChar char="•"/>
            </a:pPr>
            <a:endParaRPr lang="en-GB" dirty="0">
              <a:solidFill>
                <a:schemeClr val="tx1"/>
              </a:solidFill>
              <a:latin typeface="+mn-lt"/>
            </a:endParaRPr>
          </a:p>
          <a:p>
            <a:endParaRPr lang="en-GB" dirty="0">
              <a:solidFill>
                <a:schemeClr val="tx1"/>
              </a:solidFill>
              <a:latin typeface="+mn-lt"/>
            </a:endParaRPr>
          </a:p>
          <a:p>
            <a:pPr marL="285750" indent="-285750">
              <a:buFont typeface="Arial" panose="020B0604020202020204" pitchFamily="34" charset="0"/>
              <a:buChar char="•"/>
            </a:pPr>
            <a:endParaRPr lang="en-GB" dirty="0">
              <a:solidFill>
                <a:schemeClr val="tx1"/>
              </a:solidFill>
              <a:latin typeface="+mn-lt"/>
            </a:endParaRPr>
          </a:p>
          <a:p>
            <a:r>
              <a:rPr lang="en-GB" dirty="0">
                <a:solidFill>
                  <a:schemeClr val="tx1"/>
                </a:solidFill>
                <a:latin typeface="+mn-lt"/>
              </a:rPr>
              <a:t>In addition to re-instituting elements of the Sure Start model a number of changes to the core delivery of local Hub provision will include:</a:t>
            </a:r>
          </a:p>
          <a:p>
            <a:endParaRPr lang="en-GB" dirty="0">
              <a:solidFill>
                <a:schemeClr val="tx1"/>
              </a:solidFill>
              <a:latin typeface="+mn-lt"/>
            </a:endParaRPr>
          </a:p>
          <a:p>
            <a:pPr marL="285750" indent="-285750">
              <a:buFont typeface="Arial" panose="020B0604020202020204" pitchFamily="34" charset="0"/>
              <a:buChar char="•"/>
            </a:pPr>
            <a:r>
              <a:rPr lang="en-GB" dirty="0">
                <a:solidFill>
                  <a:schemeClr val="tx1"/>
                </a:solidFill>
                <a:latin typeface="+mn-lt"/>
              </a:rPr>
              <a:t>expanding opening hours and opening days of Hubs to cover more non-work hours</a:t>
            </a:r>
          </a:p>
          <a:p>
            <a:pPr marL="285750" indent="-285750">
              <a:buFont typeface="Arial" panose="020B0604020202020204" pitchFamily="34" charset="0"/>
              <a:buChar char="•"/>
            </a:pPr>
            <a:r>
              <a:rPr lang="en-GB" dirty="0">
                <a:solidFill>
                  <a:schemeClr val="tx1"/>
                </a:solidFill>
                <a:latin typeface="+mn-lt"/>
              </a:rPr>
              <a:t>increasing capacity and skills in Hubs to provide ‘at the point of access’ help support – i.e. Family Navigators, Social Prescribers</a:t>
            </a:r>
          </a:p>
          <a:p>
            <a:pPr marL="285750" indent="-285750">
              <a:buFont typeface="Arial" panose="020B0604020202020204" pitchFamily="34" charset="0"/>
              <a:buChar char="•"/>
            </a:pPr>
            <a:r>
              <a:rPr lang="en-GB" dirty="0">
                <a:solidFill>
                  <a:schemeClr val="tx1"/>
                </a:solidFill>
                <a:latin typeface="+mn-lt"/>
              </a:rPr>
              <a:t>further increasing investment in outreach and awareness raising into seldom seen communities</a:t>
            </a:r>
          </a:p>
          <a:p>
            <a:pPr marL="285750" indent="-285750">
              <a:buFont typeface="Arial" panose="020B0604020202020204" pitchFamily="34" charset="0"/>
              <a:buChar char="•"/>
            </a:pPr>
            <a:r>
              <a:rPr lang="en-GB" dirty="0">
                <a:solidFill>
                  <a:schemeClr val="tx1"/>
                </a:solidFill>
                <a:latin typeface="+mn-lt"/>
              </a:rPr>
              <a:t>expanding the co-located teams across the whole age range</a:t>
            </a:r>
          </a:p>
          <a:p>
            <a:pPr marL="285750" indent="-285750">
              <a:buFont typeface="Arial" panose="020B0604020202020204" pitchFamily="34" charset="0"/>
              <a:buChar char="•"/>
            </a:pPr>
            <a:r>
              <a:rPr lang="en-GB" dirty="0">
                <a:solidFill>
                  <a:schemeClr val="tx1"/>
                </a:solidFill>
                <a:latin typeface="+mn-lt"/>
              </a:rPr>
              <a:t>expanding the broader advice and guidance offer across the whole age range</a:t>
            </a:r>
          </a:p>
          <a:p>
            <a:pPr marL="285750" indent="-285750">
              <a:buFont typeface="Arial" panose="020B0604020202020204" pitchFamily="34" charset="0"/>
              <a:buChar char="•"/>
            </a:pPr>
            <a:r>
              <a:rPr lang="en-GB" dirty="0">
                <a:solidFill>
                  <a:schemeClr val="tx1"/>
                </a:solidFill>
                <a:latin typeface="+mn-lt"/>
              </a:rPr>
              <a:t>greater integration with other community assets more likely to support older children, including libraries, leisure centres, youth centres.</a:t>
            </a:r>
          </a:p>
        </p:txBody>
      </p:sp>
      <p:sp>
        <p:nvSpPr>
          <p:cNvPr id="2" name="Rectangle 1">
            <a:extLst>
              <a:ext uri="{FF2B5EF4-FFF2-40B4-BE49-F238E27FC236}">
                <a16:creationId xmlns:a16="http://schemas.microsoft.com/office/drawing/2014/main" id="{AEF6F6A6-9199-A25C-22F7-9CCE79CE0162}"/>
              </a:ext>
            </a:extLst>
          </p:cNvPr>
          <p:cNvSpPr/>
          <p:nvPr/>
        </p:nvSpPr>
        <p:spPr>
          <a:xfrm>
            <a:off x="566336" y="3526796"/>
            <a:ext cx="10606160" cy="369332"/>
          </a:xfrm>
          <a:prstGeom prst="rect">
            <a:avLst/>
          </a:prstGeom>
        </p:spPr>
        <p:txBody>
          <a:bodyPr wrap="square">
            <a:spAutoFit/>
          </a:bodyPr>
          <a:lstStyle/>
          <a:p>
            <a:r>
              <a:rPr lang="en-GB" sz="1800" b="1" dirty="0">
                <a:solidFill>
                  <a:srgbClr val="373A36"/>
                </a:solidFill>
                <a:latin typeface="Roboto"/>
              </a:rPr>
              <a:t>Expanding the current core offer</a:t>
            </a:r>
            <a:endParaRPr lang="en-GB" sz="1200" dirty="0"/>
          </a:p>
        </p:txBody>
      </p:sp>
    </p:spTree>
    <p:extLst>
      <p:ext uri="{BB962C8B-B14F-4D97-AF65-F5344CB8AC3E}">
        <p14:creationId xmlns:p14="http://schemas.microsoft.com/office/powerpoint/2010/main" val="872545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82928" y="968008"/>
            <a:ext cx="6438286" cy="3680741"/>
          </a:xfrm>
        </p:spPr>
        <p:txBody>
          <a:bodyPr>
            <a:normAutofit/>
          </a:bodyPr>
          <a:lstStyle/>
          <a:p>
            <a:r>
              <a:rPr lang="en-US" dirty="0">
                <a:solidFill>
                  <a:srgbClr val="3B4395"/>
                </a:solidFill>
              </a:rPr>
              <a:t>Family Hubs &amp; Start for Life Programme</a:t>
            </a:r>
            <a:br>
              <a:rPr lang="en-US" dirty="0">
                <a:solidFill>
                  <a:srgbClr val="3B4395"/>
                </a:solidFill>
              </a:rPr>
            </a:br>
            <a:br>
              <a:rPr lang="en-US" dirty="0">
                <a:solidFill>
                  <a:srgbClr val="3B4395"/>
                </a:solidFill>
              </a:rPr>
            </a:br>
            <a:r>
              <a:rPr lang="en-US" sz="1800" dirty="0">
                <a:solidFill>
                  <a:srgbClr val="3B4395"/>
                </a:solidFill>
              </a:rPr>
              <a:t>Briefing – October 2024</a:t>
            </a:r>
            <a:br>
              <a:rPr lang="en-US" dirty="0">
                <a:solidFill>
                  <a:srgbClr val="3B4395"/>
                </a:solidFill>
              </a:rPr>
            </a:br>
            <a:r>
              <a:rPr lang="en-US" dirty="0">
                <a:solidFill>
                  <a:srgbClr val="3B4395"/>
                </a:solidFill>
              </a:rPr>
              <a:t> </a:t>
            </a:r>
          </a:p>
        </p:txBody>
      </p:sp>
      <p:pic>
        <p:nvPicPr>
          <p:cNvPr id="2" name="Picture 1"/>
          <p:cNvPicPr>
            <a:picLocks noChangeAspect="1"/>
          </p:cNvPicPr>
          <p:nvPr/>
        </p:nvPicPr>
        <p:blipFill>
          <a:blip r:embed="rId2"/>
          <a:stretch>
            <a:fillRect/>
          </a:stretch>
        </p:blipFill>
        <p:spPr>
          <a:xfrm>
            <a:off x="4286274" y="5759199"/>
            <a:ext cx="1121412" cy="840377"/>
          </a:xfrm>
          <a:prstGeom prst="rect">
            <a:avLst/>
          </a:prstGeom>
        </p:spPr>
      </p:pic>
      <p:pic>
        <p:nvPicPr>
          <p:cNvPr id="4" name="Picture 3"/>
          <p:cNvPicPr>
            <a:picLocks noChangeAspect="1"/>
          </p:cNvPicPr>
          <p:nvPr/>
        </p:nvPicPr>
        <p:blipFill>
          <a:blip r:embed="rId3"/>
          <a:stretch>
            <a:fillRect/>
          </a:stretch>
        </p:blipFill>
        <p:spPr>
          <a:xfrm>
            <a:off x="5734520" y="6179387"/>
            <a:ext cx="1807954" cy="479661"/>
          </a:xfrm>
          <a:prstGeom prst="rect">
            <a:avLst/>
          </a:prstGeom>
        </p:spPr>
      </p:pic>
      <p:pic>
        <p:nvPicPr>
          <p:cNvPr id="6" name="Picture 5"/>
          <p:cNvPicPr>
            <a:picLocks noChangeAspect="1"/>
          </p:cNvPicPr>
          <p:nvPr/>
        </p:nvPicPr>
        <p:blipFill>
          <a:blip r:embed="rId4"/>
          <a:stretch>
            <a:fillRect/>
          </a:stretch>
        </p:blipFill>
        <p:spPr>
          <a:xfrm>
            <a:off x="7977344" y="5846214"/>
            <a:ext cx="1471541" cy="720442"/>
          </a:xfrm>
          <a:prstGeom prst="rect">
            <a:avLst/>
          </a:prstGeom>
        </p:spPr>
      </p:pic>
      <p:pic>
        <p:nvPicPr>
          <p:cNvPr id="7" name="Picture 6">
            <a:extLst>
              <a:ext uri="{FF2B5EF4-FFF2-40B4-BE49-F238E27FC236}">
                <a16:creationId xmlns:a16="http://schemas.microsoft.com/office/drawing/2014/main" id="{6D7376C2-18A3-3595-3C5A-86FAB8D6129A}"/>
              </a:ext>
            </a:extLst>
          </p:cNvPr>
          <p:cNvPicPr>
            <a:picLocks noChangeAspect="1"/>
          </p:cNvPicPr>
          <p:nvPr/>
        </p:nvPicPr>
        <p:blipFill>
          <a:blip r:embed="rId5"/>
          <a:stretch>
            <a:fillRect/>
          </a:stretch>
        </p:blipFill>
        <p:spPr>
          <a:xfrm>
            <a:off x="244498" y="5716989"/>
            <a:ext cx="3714942" cy="882587"/>
          </a:xfrm>
          <a:prstGeom prst="rect">
            <a:avLst/>
          </a:prstGeom>
        </p:spPr>
      </p:pic>
    </p:spTree>
    <p:extLst>
      <p:ext uri="{BB962C8B-B14F-4D97-AF65-F5344CB8AC3E}">
        <p14:creationId xmlns:p14="http://schemas.microsoft.com/office/powerpoint/2010/main" val="1098164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5CC6171-534D-0A0D-0097-C03BBAC58EC5}"/>
              </a:ext>
            </a:extLst>
          </p:cNvPr>
          <p:cNvSpPr/>
          <p:nvPr/>
        </p:nvSpPr>
        <p:spPr>
          <a:xfrm>
            <a:off x="8979805" y="1953087"/>
            <a:ext cx="2960661" cy="3098307"/>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4" name="Title 3"/>
          <p:cNvSpPr>
            <a:spLocks noGrp="1"/>
          </p:cNvSpPr>
          <p:nvPr>
            <p:ph type="title" idx="4294967295"/>
          </p:nvPr>
        </p:nvSpPr>
        <p:spPr>
          <a:xfrm>
            <a:off x="349102" y="158954"/>
            <a:ext cx="10351555" cy="846940"/>
          </a:xfrm>
        </p:spPr>
        <p:txBody>
          <a:bodyPr/>
          <a:lstStyle/>
          <a:p>
            <a:r>
              <a:rPr lang="en-US" dirty="0">
                <a:solidFill>
                  <a:srgbClr val="3B4395"/>
                </a:solidFill>
              </a:rPr>
              <a:t>Start for Life Southwark</a:t>
            </a:r>
            <a:endParaRPr lang="en-GB" dirty="0"/>
          </a:p>
        </p:txBody>
      </p:sp>
      <p:sp>
        <p:nvSpPr>
          <p:cNvPr id="3" name="TextBox 2">
            <a:extLst>
              <a:ext uri="{FF2B5EF4-FFF2-40B4-BE49-F238E27FC236}">
                <a16:creationId xmlns:a16="http://schemas.microsoft.com/office/drawing/2014/main" id="{FE4015B1-298C-4B6F-84D3-94CD133F9FB1}"/>
              </a:ext>
            </a:extLst>
          </p:cNvPr>
          <p:cNvSpPr txBox="1"/>
          <p:nvPr/>
        </p:nvSpPr>
        <p:spPr>
          <a:xfrm>
            <a:off x="654342" y="2061903"/>
            <a:ext cx="7939244" cy="2342501"/>
          </a:xfrm>
          <a:prstGeom prst="rect">
            <a:avLst/>
          </a:prstGeom>
          <a:noFill/>
        </p:spPr>
        <p:txBody>
          <a:bodyPr wrap="square">
            <a:spAutoFit/>
          </a:bodyPr>
          <a:lstStyle/>
          <a:p>
            <a:pPr>
              <a:lnSpc>
                <a:spcPct val="116000"/>
              </a:lnSpc>
              <a:spcAft>
                <a:spcPts val="750"/>
              </a:spcAft>
            </a:pPr>
            <a:r>
              <a:rPr lang="en-US" sz="2000" b="1" dirty="0">
                <a:solidFill>
                  <a:srgbClr val="242424"/>
                </a:solidFill>
                <a:effectLst/>
                <a:latin typeface="Helvetica" panose="020B0604020202020204" pitchFamily="34" charset="0"/>
                <a:ea typeface="Helvetica" panose="020B0604020202020204" pitchFamily="34" charset="0"/>
                <a:cs typeface="Times New Roman" panose="02020603050405020304" pitchFamily="18" charset="0"/>
              </a:rPr>
              <a:t>Start for Life Southwark Webpage </a:t>
            </a:r>
            <a:r>
              <a:rPr lang="en-US" sz="1800" dirty="0">
                <a:solidFill>
                  <a:srgbClr val="242424"/>
                </a:solidFill>
                <a:effectLst/>
                <a:latin typeface="Helvetica" panose="020B0604020202020204" pitchFamily="34" charset="0"/>
                <a:ea typeface="Helvetica" panose="020B0604020202020204" pitchFamily="34" charset="0"/>
                <a:cs typeface="Times New Roman" panose="02020603050405020304" pitchFamily="18" charset="0"/>
              </a:rPr>
              <a:t> </a:t>
            </a:r>
            <a:r>
              <a:rPr lang="en-US" sz="1800" u="sng" dirty="0">
                <a:solidFill>
                  <a:srgbClr val="000000"/>
                </a:solidFill>
                <a:effectLst/>
                <a:latin typeface="Helvetica" panose="020B0604020202020204" pitchFamily="34" charset="0"/>
                <a:ea typeface="Helvetica" panose="020B0604020202020204" pitchFamily="34" charset="0"/>
                <a:cs typeface="Times New Roman" panose="02020603050405020304" pitchFamily="18" charset="0"/>
                <a:hlinkClick r:id="rId2"/>
              </a:rPr>
              <a:t>www.southwark.gov.uk/startforlife</a:t>
            </a:r>
            <a:endParaRPr lang="en-US" sz="1800" u="sng" dirty="0">
              <a:solidFill>
                <a:srgbClr val="000000"/>
              </a:solidFill>
              <a:effectLst/>
              <a:latin typeface="Helvetica" panose="020B0604020202020204" pitchFamily="34" charset="0"/>
              <a:ea typeface="Helvetica" panose="020B0604020202020204" pitchFamily="34" charset="0"/>
              <a:cs typeface="Times New Roman" panose="02020603050405020304" pitchFamily="18" charset="0"/>
            </a:endParaRPr>
          </a:p>
          <a:p>
            <a:pPr marL="285750" indent="-285750">
              <a:lnSpc>
                <a:spcPct val="116000"/>
              </a:lnSpc>
              <a:spcAft>
                <a:spcPts val="750"/>
              </a:spcAft>
              <a:buFont typeface="Arial" panose="020B0604020202020204" pitchFamily="34" charset="0"/>
              <a:buChar char="•"/>
            </a:pPr>
            <a:r>
              <a:rPr lang="en-US" sz="1800" dirty="0">
                <a:solidFill>
                  <a:srgbClr val="242424"/>
                </a:solidFill>
                <a:effectLst/>
                <a:latin typeface="Helvetica" panose="020B0604020202020204" pitchFamily="34" charset="0"/>
                <a:ea typeface="Helvetica" panose="020B0604020202020204" pitchFamily="34" charset="0"/>
                <a:cs typeface="Times New Roman" panose="02020603050405020304" pitchFamily="18" charset="0"/>
              </a:rPr>
              <a:t>Brings together information in one place that any parent and carers can use to navigate local support and services.</a:t>
            </a:r>
          </a:p>
          <a:p>
            <a:pPr marL="285750" indent="-285750">
              <a:lnSpc>
                <a:spcPct val="116000"/>
              </a:lnSpc>
              <a:spcAft>
                <a:spcPts val="750"/>
              </a:spcAft>
              <a:buFont typeface="Arial" panose="020B0604020202020204" pitchFamily="34" charset="0"/>
              <a:buChar char="•"/>
            </a:pPr>
            <a:r>
              <a:rPr lang="en-US" dirty="0">
                <a:solidFill>
                  <a:srgbClr val="242424"/>
                </a:solidFill>
                <a:latin typeface="Helvetica" panose="020B0604020202020204" pitchFamily="34" charset="0"/>
                <a:ea typeface="Helvetica" panose="020B0604020202020204" pitchFamily="34" charset="0"/>
                <a:cs typeface="Times New Roman" panose="02020603050405020304" pitchFamily="18" charset="0"/>
              </a:rPr>
              <a:t>Specifically aimed at support during </a:t>
            </a:r>
            <a:r>
              <a:rPr lang="en-US" b="1" i="1" dirty="0">
                <a:solidFill>
                  <a:srgbClr val="007B8F"/>
                </a:solidFill>
                <a:latin typeface="Helvetica" panose="020B0604020202020204" pitchFamily="34" charset="0"/>
                <a:ea typeface="Helvetica" panose="020B0604020202020204" pitchFamily="34" charset="0"/>
                <a:cs typeface="Times New Roman" panose="02020603050405020304" pitchFamily="18" charset="0"/>
              </a:rPr>
              <a:t>pregnancy to five years of age</a:t>
            </a:r>
            <a:endParaRPr lang="en-US" sz="1800" b="1" i="1" dirty="0">
              <a:solidFill>
                <a:srgbClr val="007B8F"/>
              </a:solidFill>
              <a:effectLst/>
              <a:latin typeface="Helvetica" panose="020B0604020202020204" pitchFamily="34" charset="0"/>
              <a:ea typeface="Helvetica" panose="020B0604020202020204" pitchFamily="34" charset="0"/>
              <a:cs typeface="Times New Roman" panose="02020603050405020304" pitchFamily="18" charset="0"/>
            </a:endParaRPr>
          </a:p>
          <a:p>
            <a:pPr marL="285750" indent="-285750">
              <a:lnSpc>
                <a:spcPct val="116000"/>
              </a:lnSpc>
              <a:spcAft>
                <a:spcPts val="750"/>
              </a:spcAft>
              <a:buFont typeface="Arial" panose="020B0604020202020204" pitchFamily="34" charset="0"/>
              <a:buChar char="•"/>
            </a:pPr>
            <a:r>
              <a:rPr lang="en-US" sz="1800" dirty="0">
                <a:solidFill>
                  <a:srgbClr val="242424"/>
                </a:solidFill>
                <a:effectLst/>
                <a:latin typeface="Helvetica" panose="020B0604020202020204" pitchFamily="34" charset="0"/>
                <a:ea typeface="Helvetica" panose="020B0604020202020204" pitchFamily="34" charset="0"/>
                <a:cs typeface="Times New Roman" panose="02020603050405020304" pitchFamily="18" charset="0"/>
              </a:rPr>
              <a:t>provides helpful advice and support from pregnancy care, infant feeding, through to parenting support and childcare. </a:t>
            </a:r>
            <a:endParaRPr lang="en-GB" sz="20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E28B4A27-C07D-D88D-D370-66EDBE4FEB52}"/>
              </a:ext>
            </a:extLst>
          </p:cNvPr>
          <p:cNvSpPr txBox="1"/>
          <p:nvPr/>
        </p:nvSpPr>
        <p:spPr>
          <a:xfrm>
            <a:off x="331434" y="1303066"/>
            <a:ext cx="7591293" cy="461665"/>
          </a:xfrm>
          <a:prstGeom prst="rect">
            <a:avLst/>
          </a:prstGeom>
          <a:noFill/>
        </p:spPr>
        <p:txBody>
          <a:bodyPr wrap="square" rtlCol="0">
            <a:spAutoFit/>
          </a:bodyPr>
          <a:lstStyle/>
          <a:p>
            <a:r>
              <a:rPr lang="en-GB" sz="2400" b="1" dirty="0">
                <a:solidFill>
                  <a:srgbClr val="3A4295"/>
                </a:solidFill>
              </a:rPr>
              <a:t>Access to support </a:t>
            </a:r>
          </a:p>
        </p:txBody>
      </p:sp>
      <p:sp>
        <p:nvSpPr>
          <p:cNvPr id="8" name="TextBox 7">
            <a:extLst>
              <a:ext uri="{FF2B5EF4-FFF2-40B4-BE49-F238E27FC236}">
                <a16:creationId xmlns:a16="http://schemas.microsoft.com/office/drawing/2014/main" id="{71419ED4-EF6A-AA53-D13E-BC9B664DE912}"/>
              </a:ext>
            </a:extLst>
          </p:cNvPr>
          <p:cNvSpPr txBox="1"/>
          <p:nvPr/>
        </p:nvSpPr>
        <p:spPr>
          <a:xfrm>
            <a:off x="729843" y="4796097"/>
            <a:ext cx="7863742" cy="1438920"/>
          </a:xfrm>
          <a:prstGeom prst="rect">
            <a:avLst/>
          </a:prstGeom>
          <a:noFill/>
        </p:spPr>
        <p:txBody>
          <a:bodyPr wrap="square" rtlCol="0">
            <a:spAutoFit/>
          </a:bodyPr>
          <a:lstStyle/>
          <a:p>
            <a:r>
              <a:rPr lang="en-GB" sz="2000" b="1" dirty="0"/>
              <a:t>Trained staff in Children &amp; Family Hubs</a:t>
            </a:r>
          </a:p>
          <a:p>
            <a:pPr marL="285750" indent="-285750">
              <a:lnSpc>
                <a:spcPct val="116000"/>
              </a:lnSpc>
              <a:spcAft>
                <a:spcPts val="750"/>
              </a:spcAft>
              <a:buFont typeface="Arial" panose="020B0604020202020204" pitchFamily="34" charset="0"/>
              <a:buChar char="•"/>
            </a:pPr>
            <a:r>
              <a:rPr lang="en-US" dirty="0">
                <a:solidFill>
                  <a:srgbClr val="242424"/>
                </a:solidFill>
                <a:effectLst/>
                <a:latin typeface="Helvetica" panose="020B0604020202020204" pitchFamily="34" charset="0"/>
                <a:ea typeface="Helvetica" panose="020B0604020202020204" pitchFamily="34" charset="0"/>
                <a:cs typeface="Times New Roman" panose="02020603050405020304" pitchFamily="18" charset="0"/>
              </a:rPr>
              <a:t>Information on support is available across Children &amp; Family Hubs network in Southwark</a:t>
            </a:r>
          </a:p>
          <a:p>
            <a:pPr marL="285750" indent="-285750">
              <a:lnSpc>
                <a:spcPct val="116000"/>
              </a:lnSpc>
              <a:spcAft>
                <a:spcPts val="750"/>
              </a:spcAft>
              <a:buFont typeface="Arial" panose="020B0604020202020204" pitchFamily="34" charset="0"/>
              <a:buChar char="•"/>
            </a:pPr>
            <a:r>
              <a:rPr lang="en-US" dirty="0">
                <a:solidFill>
                  <a:srgbClr val="242424"/>
                </a:solidFill>
                <a:effectLst/>
                <a:latin typeface="Helvetica" panose="020B0604020202020204" pitchFamily="34" charset="0"/>
                <a:ea typeface="Times New Roman" panose="02020603050405020304" pitchFamily="18" charset="0"/>
                <a:cs typeface="Times New Roman" panose="02020603050405020304" pitchFamily="18" charset="0"/>
              </a:rPr>
              <a:t>Advice, guidance and signposting available from trained staff</a:t>
            </a:r>
            <a:endParaRPr lang="en-GB" b="1" dirty="0"/>
          </a:p>
        </p:txBody>
      </p:sp>
      <p:pic>
        <p:nvPicPr>
          <p:cNvPr id="2" name="Picture 1">
            <a:extLst>
              <a:ext uri="{FF2B5EF4-FFF2-40B4-BE49-F238E27FC236}">
                <a16:creationId xmlns:a16="http://schemas.microsoft.com/office/drawing/2014/main" id="{649B3230-2942-455E-41FD-30F38B9E54A2}"/>
              </a:ext>
            </a:extLst>
          </p:cNvPr>
          <p:cNvPicPr>
            <a:picLocks noChangeAspect="1"/>
          </p:cNvPicPr>
          <p:nvPr/>
        </p:nvPicPr>
        <p:blipFill>
          <a:blip r:embed="rId3"/>
          <a:stretch>
            <a:fillRect/>
          </a:stretch>
        </p:blipFill>
        <p:spPr>
          <a:xfrm>
            <a:off x="9269510" y="2061903"/>
            <a:ext cx="2381250" cy="2381250"/>
          </a:xfrm>
          <a:prstGeom prst="rect">
            <a:avLst/>
          </a:prstGeom>
        </p:spPr>
      </p:pic>
      <p:sp>
        <p:nvSpPr>
          <p:cNvPr id="7" name="TextBox 6">
            <a:extLst>
              <a:ext uri="{FF2B5EF4-FFF2-40B4-BE49-F238E27FC236}">
                <a16:creationId xmlns:a16="http://schemas.microsoft.com/office/drawing/2014/main" id="{971773CD-A165-9A1D-A057-7B42BA45F6BD}"/>
              </a:ext>
            </a:extLst>
          </p:cNvPr>
          <p:cNvSpPr txBox="1"/>
          <p:nvPr/>
        </p:nvSpPr>
        <p:spPr>
          <a:xfrm>
            <a:off x="9046387" y="4528174"/>
            <a:ext cx="2827496" cy="523220"/>
          </a:xfrm>
          <a:prstGeom prst="rect">
            <a:avLst/>
          </a:prstGeom>
          <a:noFill/>
        </p:spPr>
        <p:txBody>
          <a:bodyPr wrap="square" rtlCol="0">
            <a:spAutoFit/>
          </a:bodyPr>
          <a:lstStyle/>
          <a:p>
            <a:pPr algn="ctr"/>
            <a:r>
              <a:rPr lang="en-GB" sz="1400" b="1" dirty="0">
                <a:solidFill>
                  <a:srgbClr val="3B4395"/>
                </a:solidFill>
                <a:latin typeface="Aptos" panose="020B0004020202020204" pitchFamily="34" charset="0"/>
              </a:rPr>
              <a:t>Visit Start for Life Southwark webpage</a:t>
            </a:r>
          </a:p>
        </p:txBody>
      </p:sp>
    </p:spTree>
    <p:extLst>
      <p:ext uri="{BB962C8B-B14F-4D97-AF65-F5344CB8AC3E}">
        <p14:creationId xmlns:p14="http://schemas.microsoft.com/office/powerpoint/2010/main" val="28654040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144916" y="79055"/>
            <a:ext cx="10351555" cy="846940"/>
          </a:xfrm>
        </p:spPr>
        <p:txBody>
          <a:bodyPr/>
          <a:lstStyle/>
          <a:p>
            <a:r>
              <a:rPr lang="en-US" dirty="0">
                <a:solidFill>
                  <a:srgbClr val="3B4395"/>
                </a:solidFill>
              </a:rPr>
              <a:t>Start for Life Southwark – </a:t>
            </a:r>
            <a:r>
              <a:rPr lang="en-US" sz="3200" dirty="0">
                <a:solidFill>
                  <a:srgbClr val="3B4395"/>
                </a:solidFill>
              </a:rPr>
              <a:t>physical copy</a:t>
            </a:r>
            <a:endParaRPr lang="en-GB" dirty="0"/>
          </a:p>
        </p:txBody>
      </p:sp>
      <p:pic>
        <p:nvPicPr>
          <p:cNvPr id="7" name="Picture 6">
            <a:extLst>
              <a:ext uri="{FF2B5EF4-FFF2-40B4-BE49-F238E27FC236}">
                <a16:creationId xmlns:a16="http://schemas.microsoft.com/office/drawing/2014/main" id="{C8043EAA-48BF-32E7-D636-E42C6FA57BC8}"/>
              </a:ext>
            </a:extLst>
          </p:cNvPr>
          <p:cNvPicPr>
            <a:picLocks noChangeAspect="1"/>
          </p:cNvPicPr>
          <p:nvPr/>
        </p:nvPicPr>
        <p:blipFill rotWithShape="1">
          <a:blip r:embed="rId2"/>
          <a:srcRect l="55783" t="3224" r="7518" b="44867"/>
          <a:stretch/>
        </p:blipFill>
        <p:spPr>
          <a:xfrm>
            <a:off x="367020" y="1367161"/>
            <a:ext cx="3627932" cy="5051394"/>
          </a:xfrm>
          <a:prstGeom prst="rect">
            <a:avLst/>
          </a:prstGeom>
        </p:spPr>
      </p:pic>
      <p:pic>
        <p:nvPicPr>
          <p:cNvPr id="9" name="Picture 8">
            <a:extLst>
              <a:ext uri="{FF2B5EF4-FFF2-40B4-BE49-F238E27FC236}">
                <a16:creationId xmlns:a16="http://schemas.microsoft.com/office/drawing/2014/main" id="{7E6314E5-8458-D451-6767-98934C9424AE}"/>
              </a:ext>
            </a:extLst>
          </p:cNvPr>
          <p:cNvPicPr>
            <a:picLocks noChangeAspect="1"/>
          </p:cNvPicPr>
          <p:nvPr/>
        </p:nvPicPr>
        <p:blipFill rotWithShape="1">
          <a:blip r:embed="rId3"/>
          <a:srcRect l="18823" t="3365" r="7906" b="44725"/>
          <a:stretch/>
        </p:blipFill>
        <p:spPr>
          <a:xfrm>
            <a:off x="4238966" y="4032583"/>
            <a:ext cx="3714069" cy="2590160"/>
          </a:xfrm>
          <a:prstGeom prst="rect">
            <a:avLst/>
          </a:prstGeom>
        </p:spPr>
      </p:pic>
      <p:sp>
        <p:nvSpPr>
          <p:cNvPr id="13" name="TextBox 12">
            <a:extLst>
              <a:ext uri="{FF2B5EF4-FFF2-40B4-BE49-F238E27FC236}">
                <a16:creationId xmlns:a16="http://schemas.microsoft.com/office/drawing/2014/main" id="{A6311A8A-1F32-CA04-5A4A-8F10B71D7132}"/>
              </a:ext>
            </a:extLst>
          </p:cNvPr>
          <p:cNvSpPr txBox="1"/>
          <p:nvPr/>
        </p:nvSpPr>
        <p:spPr>
          <a:xfrm>
            <a:off x="4358937" y="1367161"/>
            <a:ext cx="7510508" cy="2031325"/>
          </a:xfrm>
          <a:prstGeom prst="rect">
            <a:avLst/>
          </a:prstGeom>
          <a:noFill/>
        </p:spPr>
        <p:txBody>
          <a:bodyPr wrap="square" rtlCol="0">
            <a:spAutoFit/>
          </a:bodyPr>
          <a:lstStyle/>
          <a:p>
            <a:pPr algn="ctr"/>
            <a:r>
              <a:rPr lang="en-GB" sz="1400" b="1"/>
              <a:t>Content </a:t>
            </a:r>
            <a:r>
              <a:rPr lang="en-GB" sz="1400" b="1" dirty="0"/>
              <a:t>Overview</a:t>
            </a:r>
          </a:p>
          <a:p>
            <a:r>
              <a:rPr lang="en-GB" sz="1400" dirty="0"/>
              <a:t>Section1: 	Introduction</a:t>
            </a:r>
          </a:p>
          <a:p>
            <a:r>
              <a:rPr lang="en-GB" sz="1400" dirty="0"/>
              <a:t>Section 2: 	About Children &amp; Family Hubs</a:t>
            </a:r>
          </a:p>
          <a:p>
            <a:r>
              <a:rPr lang="en-GB" sz="1400" dirty="0"/>
              <a:t>Section 3: 	Southwark Map location of Hubs, children centres and key settings (GP, Leisure 	centres, libraries etc</a:t>
            </a:r>
          </a:p>
          <a:p>
            <a:r>
              <a:rPr lang="en-GB" sz="1400" dirty="0"/>
              <a:t>Section 4: 	Universal Pathway Diagram – key milestones /points of contact with universal 	support services</a:t>
            </a:r>
          </a:p>
          <a:p>
            <a:r>
              <a:rPr lang="en-GB" sz="1400" dirty="0"/>
              <a:t>Section 5: 	Start for Life activities available to families</a:t>
            </a:r>
          </a:p>
          <a:p>
            <a:r>
              <a:rPr lang="en-GB" sz="1400" dirty="0"/>
              <a:t>Section: 	A directory of universal support services</a:t>
            </a:r>
          </a:p>
        </p:txBody>
      </p:sp>
      <p:pic>
        <p:nvPicPr>
          <p:cNvPr id="16" name="Picture 15">
            <a:extLst>
              <a:ext uri="{FF2B5EF4-FFF2-40B4-BE49-F238E27FC236}">
                <a16:creationId xmlns:a16="http://schemas.microsoft.com/office/drawing/2014/main" id="{A91B8FF6-DBB0-B990-92ED-F3BF0266AAE5}"/>
              </a:ext>
            </a:extLst>
          </p:cNvPr>
          <p:cNvPicPr>
            <a:picLocks noChangeAspect="1"/>
          </p:cNvPicPr>
          <p:nvPr/>
        </p:nvPicPr>
        <p:blipFill rotWithShape="1">
          <a:blip r:embed="rId4"/>
          <a:srcRect l="19842" t="3495" r="8289" b="44207"/>
          <a:stretch/>
        </p:blipFill>
        <p:spPr>
          <a:xfrm>
            <a:off x="8197049" y="4001881"/>
            <a:ext cx="3582535" cy="2566214"/>
          </a:xfrm>
          <a:prstGeom prst="rect">
            <a:avLst/>
          </a:prstGeom>
        </p:spPr>
      </p:pic>
    </p:spTree>
    <p:extLst>
      <p:ext uri="{BB962C8B-B14F-4D97-AF65-F5344CB8AC3E}">
        <p14:creationId xmlns:p14="http://schemas.microsoft.com/office/powerpoint/2010/main" val="41183209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9102" y="158954"/>
            <a:ext cx="10351555" cy="846940"/>
          </a:xfrm>
        </p:spPr>
        <p:txBody>
          <a:bodyPr/>
          <a:lstStyle/>
          <a:p>
            <a:r>
              <a:rPr lang="en-US" dirty="0">
                <a:solidFill>
                  <a:srgbClr val="3B4395"/>
                </a:solidFill>
              </a:rPr>
              <a:t>Start for Life Southwark</a:t>
            </a:r>
            <a:endParaRPr lang="en-GB" dirty="0"/>
          </a:p>
        </p:txBody>
      </p:sp>
      <p:pic>
        <p:nvPicPr>
          <p:cNvPr id="2" name="Picture 1">
            <a:extLst>
              <a:ext uri="{FF2B5EF4-FFF2-40B4-BE49-F238E27FC236}">
                <a16:creationId xmlns:a16="http://schemas.microsoft.com/office/drawing/2014/main" id="{1473BE65-AA44-EBEE-C4EF-CD40CD647B1E}"/>
              </a:ext>
            </a:extLst>
          </p:cNvPr>
          <p:cNvPicPr>
            <a:picLocks noChangeAspect="1"/>
          </p:cNvPicPr>
          <p:nvPr/>
        </p:nvPicPr>
        <p:blipFill>
          <a:blip r:embed="rId2"/>
          <a:stretch>
            <a:fillRect/>
          </a:stretch>
        </p:blipFill>
        <p:spPr>
          <a:xfrm>
            <a:off x="349102" y="1446817"/>
            <a:ext cx="7783895" cy="2459380"/>
          </a:xfrm>
          <a:prstGeom prst="rect">
            <a:avLst/>
          </a:prstGeom>
        </p:spPr>
      </p:pic>
      <p:sp>
        <p:nvSpPr>
          <p:cNvPr id="10" name="TextBox 9">
            <a:extLst>
              <a:ext uri="{FF2B5EF4-FFF2-40B4-BE49-F238E27FC236}">
                <a16:creationId xmlns:a16="http://schemas.microsoft.com/office/drawing/2014/main" id="{FD4D13DB-7B3B-0F88-053E-9A5C1004B55C}"/>
              </a:ext>
            </a:extLst>
          </p:cNvPr>
          <p:cNvSpPr txBox="1"/>
          <p:nvPr/>
        </p:nvSpPr>
        <p:spPr>
          <a:xfrm>
            <a:off x="6804204" y="4645202"/>
            <a:ext cx="4043494" cy="2031325"/>
          </a:xfrm>
          <a:prstGeom prst="rect">
            <a:avLst/>
          </a:prstGeom>
          <a:noFill/>
        </p:spPr>
        <p:txBody>
          <a:bodyPr wrap="square" rtlCol="0">
            <a:spAutoFit/>
          </a:bodyPr>
          <a:lstStyle/>
          <a:p>
            <a:r>
              <a:rPr lang="en-GB" sz="1400" b="1" dirty="0">
                <a:latin typeface="Aptos" panose="020B0004020202020204" pitchFamily="34" charset="0"/>
              </a:rPr>
              <a:t>Dulwich Wood Children &amp; Family Hub</a:t>
            </a:r>
          </a:p>
          <a:p>
            <a:r>
              <a:rPr lang="en-GB" sz="1400" dirty="0">
                <a:latin typeface="Aptos" panose="020B0004020202020204" pitchFamily="34" charset="0"/>
              </a:rPr>
              <a:t>Lyall Ave, London SE21 8QS</a:t>
            </a:r>
          </a:p>
          <a:p>
            <a:r>
              <a:rPr lang="en-GB" sz="1400" dirty="0">
                <a:latin typeface="Aptos" panose="020B0004020202020204" pitchFamily="34" charset="0"/>
              </a:rPr>
              <a:t>Email: cdcfcoffices@dulwichwood.com</a:t>
            </a:r>
          </a:p>
          <a:p>
            <a:r>
              <a:rPr lang="en-GB" sz="1400" dirty="0">
                <a:latin typeface="Aptos" panose="020B0004020202020204" pitchFamily="34" charset="0"/>
              </a:rPr>
              <a:t>Tel: 020 7525 2017</a:t>
            </a:r>
          </a:p>
          <a:p>
            <a:endParaRPr lang="en-GB" sz="1400" dirty="0">
              <a:latin typeface="Aptos" panose="020B0004020202020204" pitchFamily="34" charset="0"/>
            </a:endParaRPr>
          </a:p>
          <a:p>
            <a:r>
              <a:rPr lang="en-GB" sz="1400" b="1" dirty="0">
                <a:latin typeface="Aptos" panose="020B0004020202020204" pitchFamily="34" charset="0"/>
              </a:rPr>
              <a:t>South Bermondsey Children &amp; Family Hub</a:t>
            </a:r>
          </a:p>
          <a:p>
            <a:r>
              <a:rPr lang="en-GB" sz="1400" dirty="0">
                <a:latin typeface="Aptos" panose="020B0004020202020204" pitchFamily="34" charset="0"/>
              </a:rPr>
              <a:t>Tenda Road, SE16 3PN</a:t>
            </a:r>
          </a:p>
          <a:p>
            <a:r>
              <a:rPr lang="en-GB" sz="1400" dirty="0">
                <a:latin typeface="Aptos" panose="020B0004020202020204" pitchFamily="34" charset="0"/>
              </a:rPr>
              <a:t>Email: ccadmin@pilgrimsway.southwark.sch.uk</a:t>
            </a:r>
          </a:p>
          <a:p>
            <a:r>
              <a:rPr lang="en-GB" sz="1400" dirty="0">
                <a:latin typeface="Aptos" panose="020B0004020202020204" pitchFamily="34" charset="0"/>
              </a:rPr>
              <a:t>Tel: 0207 358 2878</a:t>
            </a:r>
          </a:p>
        </p:txBody>
      </p:sp>
      <p:sp>
        <p:nvSpPr>
          <p:cNvPr id="12" name="TextBox 11">
            <a:extLst>
              <a:ext uri="{FF2B5EF4-FFF2-40B4-BE49-F238E27FC236}">
                <a16:creationId xmlns:a16="http://schemas.microsoft.com/office/drawing/2014/main" id="{7863F56D-9AED-CDCC-D420-6623DDEFD628}"/>
              </a:ext>
            </a:extLst>
          </p:cNvPr>
          <p:cNvSpPr txBox="1"/>
          <p:nvPr/>
        </p:nvSpPr>
        <p:spPr>
          <a:xfrm>
            <a:off x="1966227" y="4666377"/>
            <a:ext cx="4043494" cy="2031325"/>
          </a:xfrm>
          <a:prstGeom prst="rect">
            <a:avLst/>
          </a:prstGeom>
          <a:noFill/>
        </p:spPr>
        <p:txBody>
          <a:bodyPr wrap="square" rtlCol="0">
            <a:spAutoFit/>
          </a:bodyPr>
          <a:lstStyle/>
          <a:p>
            <a:r>
              <a:rPr lang="en-GB" sz="1400" b="1" dirty="0">
                <a:latin typeface="Aptos" panose="020B0004020202020204" pitchFamily="34" charset="0"/>
              </a:rPr>
              <a:t>1st Place Children &amp; Family Hub</a:t>
            </a:r>
          </a:p>
          <a:p>
            <a:r>
              <a:rPr lang="en-GB" sz="1400" dirty="0">
                <a:latin typeface="Aptos" panose="020B0004020202020204" pitchFamily="34" charset="0"/>
              </a:rPr>
              <a:t>12 Chumleigh St, London SE5 0RN</a:t>
            </a:r>
          </a:p>
          <a:p>
            <a:r>
              <a:rPr lang="en-GB" sz="1400" dirty="0">
                <a:latin typeface="Aptos" panose="020B0004020202020204" pitchFamily="34" charset="0"/>
              </a:rPr>
              <a:t>Tel: 020 7740 8070</a:t>
            </a:r>
          </a:p>
          <a:p>
            <a:r>
              <a:rPr lang="en-GB" sz="1400" dirty="0">
                <a:latin typeface="Aptos" panose="020B0004020202020204" pitchFamily="34" charset="0"/>
              </a:rPr>
              <a:t>Email: BBWCFC@1stplace.uk.com</a:t>
            </a:r>
          </a:p>
          <a:p>
            <a:endParaRPr lang="en-GB" sz="1400" dirty="0">
              <a:latin typeface="Aptos" panose="020B0004020202020204" pitchFamily="34" charset="0"/>
            </a:endParaRPr>
          </a:p>
          <a:p>
            <a:r>
              <a:rPr lang="en-GB" sz="1400" b="1" dirty="0">
                <a:latin typeface="Aptos" panose="020B0004020202020204" pitchFamily="34" charset="0"/>
              </a:rPr>
              <a:t>Rye Oak Children &amp; Family Hub</a:t>
            </a:r>
          </a:p>
          <a:p>
            <a:r>
              <a:rPr lang="en-GB" sz="1400" dirty="0">
                <a:latin typeface="Aptos" panose="020B0004020202020204" pitchFamily="34" charset="0"/>
              </a:rPr>
              <a:t>Whorlton Road, Peckham, SE15 3PD</a:t>
            </a:r>
          </a:p>
          <a:p>
            <a:r>
              <a:rPr lang="en-GB" sz="1400" dirty="0">
                <a:latin typeface="Aptos" panose="020B0004020202020204" pitchFamily="34" charset="0"/>
              </a:rPr>
              <a:t>Tel: 020 3848 5780</a:t>
            </a:r>
          </a:p>
          <a:p>
            <a:r>
              <a:rPr lang="en-GB" sz="1400" dirty="0">
                <a:latin typeface="Aptos" panose="020B0004020202020204" pitchFamily="34" charset="0"/>
              </a:rPr>
              <a:t>Email: childrenscentre@ivydale.southwark.sch.uk</a:t>
            </a:r>
          </a:p>
        </p:txBody>
      </p:sp>
      <p:sp>
        <p:nvSpPr>
          <p:cNvPr id="14" name="TextBox 13">
            <a:extLst>
              <a:ext uri="{FF2B5EF4-FFF2-40B4-BE49-F238E27FC236}">
                <a16:creationId xmlns:a16="http://schemas.microsoft.com/office/drawing/2014/main" id="{8D7B90ED-2223-E16B-595B-0FE5EF973469}"/>
              </a:ext>
            </a:extLst>
          </p:cNvPr>
          <p:cNvSpPr txBox="1"/>
          <p:nvPr/>
        </p:nvSpPr>
        <p:spPr>
          <a:xfrm>
            <a:off x="3048698" y="4181493"/>
            <a:ext cx="6094602" cy="369332"/>
          </a:xfrm>
          <a:prstGeom prst="rect">
            <a:avLst/>
          </a:prstGeom>
          <a:noFill/>
        </p:spPr>
        <p:txBody>
          <a:bodyPr wrap="square">
            <a:spAutoFit/>
          </a:bodyPr>
          <a:lstStyle/>
          <a:p>
            <a:r>
              <a:rPr lang="en-GB" sz="1800" b="1" dirty="0">
                <a:solidFill>
                  <a:srgbClr val="3B4395"/>
                </a:solidFill>
                <a:latin typeface="Aptos" panose="020B0004020202020204" pitchFamily="34" charset="0"/>
              </a:rPr>
              <a:t>Southwark Children and Family Hubs Networks</a:t>
            </a:r>
          </a:p>
        </p:txBody>
      </p:sp>
    </p:spTree>
    <p:extLst>
      <p:ext uri="{BB962C8B-B14F-4D97-AF65-F5344CB8AC3E}">
        <p14:creationId xmlns:p14="http://schemas.microsoft.com/office/powerpoint/2010/main" val="2155873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9102" y="158954"/>
            <a:ext cx="10351555" cy="846940"/>
          </a:xfrm>
        </p:spPr>
        <p:txBody>
          <a:bodyPr/>
          <a:lstStyle/>
          <a:p>
            <a:r>
              <a:rPr lang="en-US" dirty="0">
                <a:solidFill>
                  <a:srgbClr val="3B4395"/>
                </a:solidFill>
              </a:rPr>
              <a:t>Start for Life Southwark</a:t>
            </a:r>
            <a:endParaRPr lang="en-GB" dirty="0"/>
          </a:p>
        </p:txBody>
      </p:sp>
      <p:sp>
        <p:nvSpPr>
          <p:cNvPr id="3" name="TextBox 2">
            <a:extLst>
              <a:ext uri="{FF2B5EF4-FFF2-40B4-BE49-F238E27FC236}">
                <a16:creationId xmlns:a16="http://schemas.microsoft.com/office/drawing/2014/main" id="{99B5CFCF-1C2C-28FE-641C-2CC9924C4883}"/>
              </a:ext>
            </a:extLst>
          </p:cNvPr>
          <p:cNvSpPr txBox="1"/>
          <p:nvPr/>
        </p:nvSpPr>
        <p:spPr>
          <a:xfrm>
            <a:off x="349103" y="1332503"/>
            <a:ext cx="6714427" cy="3293209"/>
          </a:xfrm>
          <a:prstGeom prst="rect">
            <a:avLst/>
          </a:prstGeom>
          <a:noFill/>
        </p:spPr>
        <p:txBody>
          <a:bodyPr wrap="square" rtlCol="0">
            <a:spAutoFit/>
          </a:bodyPr>
          <a:lstStyle/>
          <a:p>
            <a:r>
              <a:rPr lang="en-GB" sz="2400" b="1" dirty="0">
                <a:solidFill>
                  <a:srgbClr val="3B4395"/>
                </a:solidFill>
              </a:rPr>
              <a:t>Collaborative working</a:t>
            </a:r>
          </a:p>
          <a:p>
            <a:endParaRPr lang="en-GB" sz="2400" b="1" dirty="0">
              <a:solidFill>
                <a:srgbClr val="3B4395"/>
              </a:solidFill>
            </a:endParaRPr>
          </a:p>
          <a:p>
            <a:pPr marL="342900" indent="-342900">
              <a:buFont typeface="Arial" panose="020B0604020202020204" pitchFamily="34" charset="0"/>
              <a:buChar char="•"/>
            </a:pPr>
            <a:r>
              <a:rPr lang="en-GB" sz="1600" dirty="0"/>
              <a:t> </a:t>
            </a:r>
            <a:r>
              <a:rPr lang="en-GB" sz="1600" b="1" dirty="0"/>
              <a:t>Start for life: Community Help &amp; Support Networking Events</a:t>
            </a:r>
          </a:p>
          <a:p>
            <a:pPr marL="800100" lvl="1" indent="-342900">
              <a:buFont typeface="Arial" panose="020B0604020202020204" pitchFamily="34" charset="0"/>
              <a:buChar char="•"/>
            </a:pPr>
            <a:r>
              <a:rPr lang="en-GB" sz="1600" dirty="0"/>
              <a:t>open invite breakfast sessions for services, partners, voluntary and community organisations </a:t>
            </a:r>
          </a:p>
          <a:p>
            <a:pPr marL="800100" lvl="1" indent="-342900">
              <a:buFont typeface="Arial" panose="020B0604020202020204" pitchFamily="34" charset="0"/>
              <a:buChar char="•"/>
            </a:pPr>
            <a:r>
              <a:rPr lang="en-GB" sz="1600" dirty="0"/>
              <a:t>building stronger local relationships</a:t>
            </a:r>
          </a:p>
          <a:p>
            <a:pPr marL="800100" lvl="1" indent="-342900">
              <a:buFont typeface="Arial" panose="020B0604020202020204" pitchFamily="34" charset="0"/>
              <a:buChar char="•"/>
            </a:pPr>
            <a:r>
              <a:rPr lang="en-GB" sz="1600" dirty="0"/>
              <a:t>learn about what each other is doing to help in the community.</a:t>
            </a:r>
          </a:p>
          <a:p>
            <a:pPr marL="800100" lvl="1" indent="-342900">
              <a:buFont typeface="Arial" panose="020B0604020202020204" pitchFamily="34" charset="0"/>
              <a:buChar char="•"/>
            </a:pPr>
            <a:r>
              <a:rPr lang="en-GB" sz="1600" dirty="0"/>
              <a:t>share any issues and ideas</a:t>
            </a:r>
          </a:p>
          <a:p>
            <a:pPr marL="800100" lvl="1" indent="-342900">
              <a:buFont typeface="Arial" panose="020B0604020202020204" pitchFamily="34" charset="0"/>
              <a:buChar char="•"/>
            </a:pPr>
            <a:r>
              <a:rPr lang="en-GB" sz="1600" dirty="0"/>
              <a:t>renew and create new relationships</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endParaRPr lang="en-GB" sz="1600" dirty="0"/>
          </a:p>
          <a:p>
            <a:endParaRPr lang="en-GB" sz="1600" dirty="0"/>
          </a:p>
        </p:txBody>
      </p:sp>
      <p:pic>
        <p:nvPicPr>
          <p:cNvPr id="6" name="Picture 5">
            <a:extLst>
              <a:ext uri="{FF2B5EF4-FFF2-40B4-BE49-F238E27FC236}">
                <a16:creationId xmlns:a16="http://schemas.microsoft.com/office/drawing/2014/main" id="{5F5D82C0-FEE0-4934-2E13-38E65816910C}"/>
              </a:ext>
            </a:extLst>
          </p:cNvPr>
          <p:cNvPicPr>
            <a:picLocks noChangeAspect="1"/>
          </p:cNvPicPr>
          <p:nvPr/>
        </p:nvPicPr>
        <p:blipFill>
          <a:blip r:embed="rId2"/>
          <a:stretch>
            <a:fillRect/>
          </a:stretch>
        </p:blipFill>
        <p:spPr>
          <a:xfrm>
            <a:off x="7469000" y="2231472"/>
            <a:ext cx="4723000" cy="3542250"/>
          </a:xfrm>
          <a:prstGeom prst="rect">
            <a:avLst/>
          </a:prstGeom>
        </p:spPr>
      </p:pic>
      <p:sp>
        <p:nvSpPr>
          <p:cNvPr id="9" name="TextBox 8">
            <a:extLst>
              <a:ext uri="{FF2B5EF4-FFF2-40B4-BE49-F238E27FC236}">
                <a16:creationId xmlns:a16="http://schemas.microsoft.com/office/drawing/2014/main" id="{ECE51D08-5E0B-A950-DBA4-41A34DAC761D}"/>
              </a:ext>
            </a:extLst>
          </p:cNvPr>
          <p:cNvSpPr txBox="1"/>
          <p:nvPr/>
        </p:nvSpPr>
        <p:spPr>
          <a:xfrm>
            <a:off x="519263" y="4231547"/>
            <a:ext cx="6569150" cy="1648656"/>
          </a:xfrm>
          <a:prstGeom prst="rect">
            <a:avLst/>
          </a:prstGeom>
          <a:noFill/>
        </p:spPr>
        <p:txBody>
          <a:bodyPr wrap="square">
            <a:spAutoFit/>
          </a:bodyPr>
          <a:lstStyle/>
          <a:p>
            <a:pPr lvl="0" algn="ctr">
              <a:lnSpc>
                <a:spcPct val="116000"/>
              </a:lnSpc>
            </a:pPr>
            <a:r>
              <a:rPr lang="en-US" b="1" dirty="0">
                <a:solidFill>
                  <a:srgbClr val="3B4395"/>
                </a:solidFill>
                <a:latin typeface="Arial" panose="020B0604020202020204" pitchFamily="34" charset="0"/>
                <a:ea typeface="Arial" panose="020B0604020202020204" pitchFamily="34" charset="0"/>
                <a:cs typeface="Arial" panose="020B0604020202020204" pitchFamily="34" charset="0"/>
              </a:rPr>
              <a:t>Dates for next events</a:t>
            </a:r>
            <a:endParaRPr lang="en-US" b="1" dirty="0">
              <a:solidFill>
                <a:srgbClr val="3B4395"/>
              </a:solidFill>
              <a:effectLst/>
              <a:latin typeface="Arial" panose="020B0604020202020204" pitchFamily="34" charset="0"/>
              <a:ea typeface="Arial" panose="020B0604020202020204" pitchFamily="34" charset="0"/>
              <a:cs typeface="Arial" panose="020B0604020202020204" pitchFamily="34" charset="0"/>
            </a:endParaRPr>
          </a:p>
          <a:p>
            <a:pPr lvl="0">
              <a:lnSpc>
                <a:spcPct val="116000"/>
              </a:lnSpc>
            </a:pPr>
            <a:r>
              <a:rPr lang="en-US" sz="1400" b="1" dirty="0">
                <a:effectLst/>
                <a:latin typeface="Arial" panose="020B0604020202020204" pitchFamily="34" charset="0"/>
                <a:ea typeface="Arial" panose="020B0604020202020204" pitchFamily="34" charset="0"/>
                <a:cs typeface="Arial" panose="020B0604020202020204" pitchFamily="34" charset="0"/>
              </a:rPr>
              <a:t>Tuesday 19</a:t>
            </a:r>
            <a:r>
              <a:rPr lang="en-US" sz="1400" b="1" baseline="30000" dirty="0">
                <a:effectLst/>
                <a:latin typeface="Arial" panose="020B0604020202020204" pitchFamily="34" charset="0"/>
                <a:ea typeface="Arial" panose="020B0604020202020204" pitchFamily="34" charset="0"/>
                <a:cs typeface="Arial" panose="020B0604020202020204" pitchFamily="34" charset="0"/>
              </a:rPr>
              <a:t>th</a:t>
            </a:r>
            <a:r>
              <a:rPr lang="en-US" sz="1400" b="1" dirty="0">
                <a:effectLst/>
                <a:latin typeface="Arial" panose="020B0604020202020204" pitchFamily="34" charset="0"/>
                <a:ea typeface="Arial" panose="020B0604020202020204" pitchFamily="34" charset="0"/>
                <a:cs typeface="Arial" panose="020B0604020202020204" pitchFamily="34" charset="0"/>
              </a:rPr>
              <a:t> November 2024</a:t>
            </a:r>
            <a:r>
              <a:rPr lang="en-US" sz="1400" dirty="0">
                <a:effectLst/>
                <a:latin typeface="Arial" panose="020B0604020202020204" pitchFamily="34" charset="0"/>
                <a:ea typeface="Arial" panose="020B0604020202020204" pitchFamily="34" charset="0"/>
                <a:cs typeface="Arial" panose="020B0604020202020204" pitchFamily="34" charset="0"/>
              </a:rPr>
              <a:t> – South Bermondsey Children &amp; Family Hub</a:t>
            </a:r>
            <a:endParaRPr lang="en-GB" sz="1400" dirty="0">
              <a:effectLst/>
              <a:latin typeface="Aptos" panose="020B0004020202020204" pitchFamily="34" charset="0"/>
              <a:ea typeface="MS Mincho" panose="02020609040205080304" pitchFamily="49" charset="-128"/>
              <a:cs typeface="Arial" panose="020B0604020202020204" pitchFamily="34" charset="0"/>
            </a:endParaRPr>
          </a:p>
          <a:p>
            <a:pPr lvl="0">
              <a:lnSpc>
                <a:spcPct val="116000"/>
              </a:lnSpc>
            </a:pPr>
            <a:r>
              <a:rPr lang="en-US" sz="1400" b="1" dirty="0">
                <a:effectLst/>
                <a:latin typeface="Arial" panose="020B0604020202020204" pitchFamily="34" charset="0"/>
                <a:ea typeface="Arial" panose="020B0604020202020204" pitchFamily="34" charset="0"/>
                <a:cs typeface="Arial" panose="020B0604020202020204" pitchFamily="34" charset="0"/>
              </a:rPr>
              <a:t>Friday 22</a:t>
            </a:r>
            <a:r>
              <a:rPr lang="en-US" sz="1400" b="1" baseline="30000" dirty="0">
                <a:effectLst/>
                <a:latin typeface="Arial" panose="020B0604020202020204" pitchFamily="34" charset="0"/>
                <a:ea typeface="Arial" panose="020B0604020202020204" pitchFamily="34" charset="0"/>
                <a:cs typeface="Arial" panose="020B0604020202020204" pitchFamily="34" charset="0"/>
              </a:rPr>
              <a:t>nd</a:t>
            </a:r>
            <a:r>
              <a:rPr lang="en-US" sz="1400" b="1" dirty="0">
                <a:effectLst/>
                <a:latin typeface="Arial" panose="020B0604020202020204" pitchFamily="34" charset="0"/>
                <a:ea typeface="Arial" panose="020B0604020202020204" pitchFamily="34" charset="0"/>
                <a:cs typeface="Arial" panose="020B0604020202020204" pitchFamily="34" charset="0"/>
              </a:rPr>
              <a:t> November 2024</a:t>
            </a:r>
            <a:r>
              <a:rPr lang="en-US" sz="1400" dirty="0">
                <a:effectLst/>
                <a:latin typeface="Arial" panose="020B0604020202020204" pitchFamily="34" charset="0"/>
                <a:ea typeface="Arial" panose="020B0604020202020204" pitchFamily="34" charset="0"/>
                <a:cs typeface="Arial" panose="020B0604020202020204" pitchFamily="34" charset="0"/>
              </a:rPr>
              <a:t> at Rye Oak Children &amp; Family Hub (Peckham Rye)</a:t>
            </a:r>
            <a:endParaRPr lang="en-GB" sz="1400" dirty="0">
              <a:effectLst/>
              <a:latin typeface="Aptos" panose="020B0004020202020204" pitchFamily="34" charset="0"/>
              <a:ea typeface="MS Mincho" panose="02020609040205080304" pitchFamily="49" charset="-128"/>
              <a:cs typeface="Arial" panose="020B0604020202020204" pitchFamily="34" charset="0"/>
            </a:endParaRPr>
          </a:p>
          <a:p>
            <a:pPr lvl="0">
              <a:lnSpc>
                <a:spcPct val="116000"/>
              </a:lnSpc>
            </a:pPr>
            <a:r>
              <a:rPr lang="en-US" sz="1400" b="1" dirty="0">
                <a:effectLst/>
                <a:latin typeface="Arial" panose="020B0604020202020204" pitchFamily="34" charset="0"/>
                <a:ea typeface="Arial" panose="020B0604020202020204" pitchFamily="34" charset="0"/>
                <a:cs typeface="Arial" panose="020B0604020202020204" pitchFamily="34" charset="0"/>
              </a:rPr>
              <a:t>Wednesday 4</a:t>
            </a:r>
            <a:r>
              <a:rPr lang="en-US" sz="1400" b="1" baseline="30000" dirty="0">
                <a:effectLst/>
                <a:latin typeface="Arial" panose="020B0604020202020204" pitchFamily="34" charset="0"/>
                <a:ea typeface="Arial" panose="020B0604020202020204" pitchFamily="34" charset="0"/>
                <a:cs typeface="Arial" panose="020B0604020202020204" pitchFamily="34" charset="0"/>
              </a:rPr>
              <a:t>th</a:t>
            </a:r>
            <a:r>
              <a:rPr lang="en-US" sz="1400" b="1" dirty="0">
                <a:effectLst/>
                <a:latin typeface="Arial" panose="020B0604020202020204" pitchFamily="34" charset="0"/>
                <a:ea typeface="Arial" panose="020B0604020202020204" pitchFamily="34" charset="0"/>
                <a:cs typeface="Arial" panose="020B0604020202020204" pitchFamily="34" charset="0"/>
              </a:rPr>
              <a:t> December 2024</a:t>
            </a:r>
            <a:r>
              <a:rPr lang="en-US" sz="1400" dirty="0">
                <a:effectLst/>
                <a:latin typeface="Arial" panose="020B0604020202020204" pitchFamily="34" charset="0"/>
                <a:ea typeface="Arial" panose="020B0604020202020204" pitchFamily="34" charset="0"/>
                <a:cs typeface="Arial" panose="020B0604020202020204" pitchFamily="34" charset="0"/>
              </a:rPr>
              <a:t> at 1st Place Children &amp; Family Hub (Burgess Park)</a:t>
            </a:r>
            <a:endParaRPr lang="en-GB" sz="1400" dirty="0">
              <a:effectLst/>
              <a:latin typeface="Aptos" panose="020B0004020202020204" pitchFamily="34" charset="0"/>
              <a:ea typeface="MS Mincho" panose="02020609040205080304" pitchFamily="49" charset="-128"/>
              <a:cs typeface="Arial" panose="020B0604020202020204" pitchFamily="34" charset="0"/>
            </a:endParaRPr>
          </a:p>
          <a:p>
            <a:pPr lvl="0">
              <a:lnSpc>
                <a:spcPct val="116000"/>
              </a:lnSpc>
              <a:spcAft>
                <a:spcPts val="800"/>
              </a:spcAft>
            </a:pPr>
            <a:r>
              <a:rPr lang="en-US" sz="1400" b="1" dirty="0">
                <a:effectLst/>
                <a:latin typeface="Arial" panose="020B0604020202020204" pitchFamily="34" charset="0"/>
                <a:ea typeface="Arial" panose="020B0604020202020204" pitchFamily="34" charset="0"/>
                <a:cs typeface="Arial" panose="020B0604020202020204" pitchFamily="34" charset="0"/>
              </a:rPr>
              <a:t>Friday 31</a:t>
            </a:r>
            <a:r>
              <a:rPr lang="en-US" sz="1400" b="1" baseline="30000" dirty="0">
                <a:effectLst/>
                <a:latin typeface="Arial" panose="020B0604020202020204" pitchFamily="34" charset="0"/>
                <a:ea typeface="Arial" panose="020B0604020202020204" pitchFamily="34" charset="0"/>
                <a:cs typeface="Arial" panose="020B0604020202020204" pitchFamily="34" charset="0"/>
              </a:rPr>
              <a:t>st</a:t>
            </a:r>
            <a:r>
              <a:rPr lang="en-US" sz="1400" b="1" dirty="0">
                <a:effectLst/>
                <a:latin typeface="Arial" panose="020B0604020202020204" pitchFamily="34" charset="0"/>
                <a:ea typeface="Arial" panose="020B0604020202020204" pitchFamily="34" charset="0"/>
                <a:cs typeface="Arial" panose="020B0604020202020204" pitchFamily="34" charset="0"/>
              </a:rPr>
              <a:t> January 2025</a:t>
            </a:r>
            <a:r>
              <a:rPr lang="en-US" sz="1400" dirty="0">
                <a:effectLst/>
                <a:latin typeface="Arial" panose="020B0604020202020204" pitchFamily="34" charset="0"/>
                <a:ea typeface="Arial" panose="020B0604020202020204" pitchFamily="34" charset="0"/>
                <a:cs typeface="Arial" panose="020B0604020202020204" pitchFamily="34" charset="0"/>
              </a:rPr>
              <a:t> at Dulwich Wood Children &amp; Family Hub</a:t>
            </a:r>
            <a:endParaRPr lang="en-GB" sz="1400" dirty="0">
              <a:effectLst/>
              <a:latin typeface="Aptos" panose="020B0004020202020204" pitchFamily="34" charset="0"/>
              <a:ea typeface="MS Mincho" panose="02020609040205080304" pitchFamily="49" charset="-128"/>
              <a:cs typeface="Arial" panose="020B0604020202020204" pitchFamily="34" charset="0"/>
            </a:endParaRPr>
          </a:p>
        </p:txBody>
      </p:sp>
      <p:sp>
        <p:nvSpPr>
          <p:cNvPr id="11" name="TextBox 10">
            <a:extLst>
              <a:ext uri="{FF2B5EF4-FFF2-40B4-BE49-F238E27FC236}">
                <a16:creationId xmlns:a16="http://schemas.microsoft.com/office/drawing/2014/main" id="{BEAF2473-1E33-A9A6-77EE-9FC448A38C8D}"/>
              </a:ext>
            </a:extLst>
          </p:cNvPr>
          <p:cNvSpPr txBox="1"/>
          <p:nvPr/>
        </p:nvSpPr>
        <p:spPr>
          <a:xfrm>
            <a:off x="756536" y="6127905"/>
            <a:ext cx="6887137" cy="394788"/>
          </a:xfrm>
          <a:prstGeom prst="rect">
            <a:avLst/>
          </a:prstGeom>
          <a:noFill/>
        </p:spPr>
        <p:txBody>
          <a:bodyPr wrap="square">
            <a:spAutoFit/>
          </a:bodyPr>
          <a:lstStyle/>
          <a:p>
            <a:pPr>
              <a:lnSpc>
                <a:spcPct val="116000"/>
              </a:lnSpc>
              <a:spcAft>
                <a:spcPts val="800"/>
              </a:spcAft>
            </a:pPr>
            <a:r>
              <a:rPr lang="en-US" sz="1800" u="sng" dirty="0">
                <a:solidFill>
                  <a:srgbClr val="E04817"/>
                </a:solidFill>
                <a:effectLst/>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Click link </a:t>
            </a:r>
            <a:r>
              <a:rPr lang="en-US" u="sng" dirty="0">
                <a:solidFill>
                  <a:srgbClr val="E04817"/>
                </a:solidFill>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here to r</a:t>
            </a:r>
            <a:r>
              <a:rPr lang="en-US" sz="1800" u="sng" dirty="0">
                <a:solidFill>
                  <a:srgbClr val="E04817"/>
                </a:solidFill>
                <a:effectLst/>
                <a:latin typeface="Arial" panose="020B0604020202020204" pitchFamily="34" charset="0"/>
                <a:ea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egister your interest to attend the sessions:</a:t>
            </a:r>
            <a:endParaRPr lang="en-GB" sz="1800" dirty="0">
              <a:solidFill>
                <a:srgbClr val="E04817"/>
              </a:solidFill>
              <a:effectLst/>
              <a:latin typeface="Aptos" panose="020B0004020202020204"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361904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49102" y="158954"/>
            <a:ext cx="10351555" cy="846940"/>
          </a:xfrm>
        </p:spPr>
        <p:txBody>
          <a:bodyPr/>
          <a:lstStyle/>
          <a:p>
            <a:r>
              <a:rPr lang="en-US" dirty="0">
                <a:solidFill>
                  <a:srgbClr val="3B4395"/>
                </a:solidFill>
              </a:rPr>
              <a:t>Start for Life Southwark</a:t>
            </a:r>
            <a:endParaRPr lang="en-GB" dirty="0"/>
          </a:p>
        </p:txBody>
      </p:sp>
      <p:sp>
        <p:nvSpPr>
          <p:cNvPr id="3" name="TextBox 2">
            <a:extLst>
              <a:ext uri="{FF2B5EF4-FFF2-40B4-BE49-F238E27FC236}">
                <a16:creationId xmlns:a16="http://schemas.microsoft.com/office/drawing/2014/main" id="{99B5CFCF-1C2C-28FE-641C-2CC9924C4883}"/>
              </a:ext>
            </a:extLst>
          </p:cNvPr>
          <p:cNvSpPr txBox="1"/>
          <p:nvPr/>
        </p:nvSpPr>
        <p:spPr>
          <a:xfrm>
            <a:off x="500103" y="1793897"/>
            <a:ext cx="7436533" cy="4278094"/>
          </a:xfrm>
          <a:prstGeom prst="rect">
            <a:avLst/>
          </a:prstGeom>
          <a:noFill/>
        </p:spPr>
        <p:txBody>
          <a:bodyPr wrap="square" rtlCol="0">
            <a:spAutoFit/>
          </a:bodyPr>
          <a:lstStyle/>
          <a:p>
            <a:r>
              <a:rPr lang="en-GB" sz="2400" b="1" dirty="0">
                <a:solidFill>
                  <a:srgbClr val="3B4395"/>
                </a:solidFill>
              </a:rPr>
              <a:t>What are we asking from you?</a:t>
            </a:r>
          </a:p>
          <a:p>
            <a:endParaRPr lang="en-GB" sz="2400" b="1" dirty="0">
              <a:solidFill>
                <a:srgbClr val="3B4395"/>
              </a:solidFill>
            </a:endParaRPr>
          </a:p>
          <a:p>
            <a:pPr marL="342900" indent="-342900">
              <a:buFont typeface="Arial" panose="020B0604020202020204" pitchFamily="34" charset="0"/>
              <a:buChar char="•"/>
            </a:pPr>
            <a:r>
              <a:rPr lang="en-GB" sz="1600" dirty="0"/>
              <a:t>Raising awareness across your services to enable frontline staff to</a:t>
            </a:r>
          </a:p>
          <a:p>
            <a:pPr marL="800100" lvl="1" indent="-342900">
              <a:buFont typeface="Arial" panose="020B0604020202020204" pitchFamily="34" charset="0"/>
              <a:buChar char="•"/>
            </a:pPr>
            <a:r>
              <a:rPr lang="en-GB" sz="1600" dirty="0"/>
              <a:t>signpost to Start for Life webpage</a:t>
            </a:r>
          </a:p>
          <a:p>
            <a:pPr marL="800100" lvl="1" indent="-342900">
              <a:buFont typeface="Arial" panose="020B0604020202020204" pitchFamily="34" charset="0"/>
              <a:buChar char="•"/>
            </a:pPr>
            <a:r>
              <a:rPr lang="en-GB" sz="1600" dirty="0"/>
              <a:t>signpost to Children and Family Hub network for information, advice and support services</a:t>
            </a:r>
          </a:p>
          <a:p>
            <a:pPr marL="800100" lvl="1" indent="-342900">
              <a:buFont typeface="Arial" panose="020B0604020202020204" pitchFamily="34" charset="0"/>
              <a:buChar char="•"/>
            </a:pPr>
            <a:r>
              <a:rPr lang="en-GB" sz="1600" dirty="0"/>
              <a:t>Inform families on the range of support services available</a:t>
            </a:r>
          </a:p>
          <a:p>
            <a:pPr lvl="1"/>
            <a:endParaRPr lang="en-GB" sz="1600" dirty="0"/>
          </a:p>
          <a:p>
            <a:pPr marL="342900" indent="-342900">
              <a:buFont typeface="Arial" panose="020B0604020202020204" pitchFamily="34" charset="0"/>
              <a:buChar char="•"/>
            </a:pPr>
            <a:r>
              <a:rPr lang="en-GB" sz="1600" dirty="0"/>
              <a:t>Opportunities to meet with and share our Start for Life FAQ document with frontline staff</a:t>
            </a:r>
          </a:p>
          <a:p>
            <a:endParaRPr lang="en-GB" sz="1600" dirty="0"/>
          </a:p>
          <a:p>
            <a:pPr marL="342900" indent="-342900">
              <a:buFont typeface="Arial" panose="020B0604020202020204" pitchFamily="34" charset="0"/>
              <a:buChar char="•"/>
            </a:pPr>
            <a:r>
              <a:rPr lang="en-GB" sz="1600" dirty="0"/>
              <a:t>Display Start for Life promotional material in settings</a:t>
            </a:r>
          </a:p>
          <a:p>
            <a:pPr marL="342900" indent="-342900">
              <a:buFont typeface="Arial" panose="020B0604020202020204" pitchFamily="34" charset="0"/>
              <a:buChar char="•"/>
            </a:pPr>
            <a:endParaRPr lang="en-GB" sz="1600" dirty="0"/>
          </a:p>
          <a:p>
            <a:pPr marL="342900" indent="-342900">
              <a:buFont typeface="Arial" panose="020B0604020202020204" pitchFamily="34" charset="0"/>
              <a:buChar char="•"/>
            </a:pPr>
            <a:r>
              <a:rPr lang="en-GB" sz="1600" dirty="0"/>
              <a:t>Encourage attendance at the Community Help &amp; Support Networking Events</a:t>
            </a:r>
          </a:p>
          <a:p>
            <a:pPr marL="342900" indent="-342900">
              <a:buFont typeface="Arial" panose="020B0604020202020204" pitchFamily="34" charset="0"/>
              <a:buChar char="•"/>
            </a:pPr>
            <a:endParaRPr lang="en-GB" sz="1600" dirty="0"/>
          </a:p>
          <a:p>
            <a:endParaRPr lang="en-GB" sz="1600" dirty="0"/>
          </a:p>
        </p:txBody>
      </p:sp>
      <p:pic>
        <p:nvPicPr>
          <p:cNvPr id="2" name="Picture 1">
            <a:extLst>
              <a:ext uri="{FF2B5EF4-FFF2-40B4-BE49-F238E27FC236}">
                <a16:creationId xmlns:a16="http://schemas.microsoft.com/office/drawing/2014/main" id="{ACA4D24F-B6DB-FB21-E2E2-5E4721E66900}"/>
              </a:ext>
            </a:extLst>
          </p:cNvPr>
          <p:cNvPicPr>
            <a:picLocks noChangeAspect="1"/>
          </p:cNvPicPr>
          <p:nvPr/>
        </p:nvPicPr>
        <p:blipFill>
          <a:blip r:embed="rId2"/>
          <a:stretch>
            <a:fillRect/>
          </a:stretch>
        </p:blipFill>
        <p:spPr>
          <a:xfrm>
            <a:off x="8115770" y="1090569"/>
            <a:ext cx="4076230" cy="5767431"/>
          </a:xfrm>
          <a:prstGeom prst="rect">
            <a:avLst/>
          </a:prstGeom>
        </p:spPr>
      </p:pic>
    </p:spTree>
    <p:extLst>
      <p:ext uri="{BB962C8B-B14F-4D97-AF65-F5344CB8AC3E}">
        <p14:creationId xmlns:p14="http://schemas.microsoft.com/office/powerpoint/2010/main" val="2219693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9" y="398173"/>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DELIVERING THE SOUTHWARK 2030 GOALS &amp; PRINCIPLES</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9" y="383458"/>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759" b="60278" l="12839" r="35078">
                        <a14:foregroundMark x1="12839" y1="34444" x2="35078" y2="31759"/>
                      </a14:backgroundRemoval>
                    </a14:imgEffect>
                  </a14:imgLayer>
                </a14:imgProps>
              </a:ext>
            </a:extLst>
          </a:blip>
          <a:srcRect l="14236" t="41605" r="67361" b="41111"/>
          <a:stretch/>
        </p:blipFill>
        <p:spPr>
          <a:xfrm>
            <a:off x="10540733" y="6412601"/>
            <a:ext cx="1436372" cy="379419"/>
          </a:xfrm>
          <a:prstGeom prst="rect">
            <a:avLst/>
          </a:prstGeom>
        </p:spPr>
      </p:pic>
      <p:sp>
        <p:nvSpPr>
          <p:cNvPr id="12" name="Google Shape;46;p7"/>
          <p:cNvSpPr/>
          <p:nvPr/>
        </p:nvSpPr>
        <p:spPr>
          <a:xfrm>
            <a:off x="471948" y="6389348"/>
            <a:ext cx="1012943" cy="4126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13" name="Picture 12"/>
          <p:cNvPicPr>
            <a:picLocks noChangeAspect="1"/>
          </p:cNvPicPr>
          <p:nvPr/>
        </p:nvPicPr>
        <p:blipFill>
          <a:blip r:embed="rId6"/>
          <a:stretch>
            <a:fillRect/>
          </a:stretch>
        </p:blipFill>
        <p:spPr>
          <a:xfrm>
            <a:off x="1544160" y="6339468"/>
            <a:ext cx="1563109" cy="551202"/>
          </a:xfrm>
          <a:prstGeom prst="rect">
            <a:avLst/>
          </a:prstGeom>
        </p:spPr>
      </p:pic>
      <p:pic>
        <p:nvPicPr>
          <p:cNvPr id="17" name="Picture 16"/>
          <p:cNvPicPr>
            <a:picLocks noChangeAspect="1"/>
          </p:cNvPicPr>
          <p:nvPr/>
        </p:nvPicPr>
        <p:blipFill>
          <a:blip r:embed="rId7"/>
          <a:stretch>
            <a:fillRect/>
          </a:stretch>
        </p:blipFill>
        <p:spPr>
          <a:xfrm>
            <a:off x="3031066" y="6399350"/>
            <a:ext cx="938147" cy="431041"/>
          </a:xfrm>
          <a:prstGeom prst="rect">
            <a:avLst/>
          </a:prstGeom>
        </p:spPr>
      </p:pic>
      <p:sp>
        <p:nvSpPr>
          <p:cNvPr id="16" name="TextBox 15"/>
          <p:cNvSpPr txBox="1"/>
          <p:nvPr/>
        </p:nvSpPr>
        <p:spPr>
          <a:xfrm>
            <a:off x="6106030" y="-186899"/>
            <a:ext cx="5233601" cy="830997"/>
          </a:xfrm>
          <a:prstGeom prst="rect">
            <a:avLst/>
          </a:prstGeom>
          <a:noFill/>
        </p:spPr>
        <p:txBody>
          <a:bodyPr wrap="square" lIns="91440" tIns="45720" rIns="91440" bIns="45720" rtlCol="0" anchor="t">
            <a:spAutoFit/>
          </a:bodyPr>
          <a:lstStyle/>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endParaRPr lang="en-GB" sz="1200" dirty="0"/>
          </a:p>
          <a:p>
            <a:pPr lvl="0"/>
            <a:endParaRPr lang="en-GB" sz="1200" dirty="0"/>
          </a:p>
        </p:txBody>
      </p:sp>
      <p:sp>
        <p:nvSpPr>
          <p:cNvPr id="14" name="Rectangle 13"/>
          <p:cNvSpPr/>
          <p:nvPr/>
        </p:nvSpPr>
        <p:spPr>
          <a:xfrm>
            <a:off x="5550155" y="890366"/>
            <a:ext cx="5789476" cy="4999574"/>
          </a:xfrm>
          <a:prstGeom prst="rect">
            <a:avLst/>
          </a:prstGeom>
        </p:spPr>
        <p:txBody>
          <a:bodyPr wrap="square">
            <a:spAutoFit/>
          </a:bodyPr>
          <a:lstStyle/>
          <a:p>
            <a:pPr lvl="0" algn="just">
              <a:lnSpc>
                <a:spcPct val="107000"/>
              </a:lnSpc>
            </a:pPr>
            <a:r>
              <a:rPr lang="en-GB" sz="1300" dirty="0">
                <a:latin typeface="+mn-lt"/>
                <a:ea typeface="Times New Roman" panose="02020603050405020304" pitchFamily="18" charset="0"/>
                <a:cs typeface="Arial" panose="020B0604020202020204" pitchFamily="34" charset="0"/>
              </a:rPr>
              <a:t>Children &amp; Family Hubs have a significant role to play in delivering against our Southwark 2030 goals and principles, including:</a:t>
            </a:r>
          </a:p>
          <a:p>
            <a:pPr lvl="0" algn="just">
              <a:lnSpc>
                <a:spcPct val="107000"/>
              </a:lnSpc>
            </a:pPr>
            <a:endParaRPr lang="en-GB" sz="1300" dirty="0">
              <a:latin typeface="+mn-lt"/>
              <a:ea typeface="Times New Roman" panose="02020603050405020304" pitchFamily="18" charset="0"/>
              <a:cs typeface="Times New Roman" panose="02020603050405020304" pitchFamily="18" charset="0"/>
            </a:endParaRPr>
          </a:p>
          <a:p>
            <a:pPr marL="361950" lvl="0" indent="-180975" algn="just">
              <a:lnSpc>
                <a:spcPct val="107000"/>
              </a:lnSpc>
              <a:buFont typeface="Arial" panose="020B0604020202020204" pitchFamily="34" charset="0"/>
              <a:buChar char="•"/>
            </a:pPr>
            <a:r>
              <a:rPr lang="en-GB" sz="1300" b="1" dirty="0">
                <a:effectLst/>
                <a:latin typeface="+mn-lt"/>
                <a:ea typeface="Times New Roman" panose="02020603050405020304" pitchFamily="18" charset="0"/>
              </a:rPr>
              <a:t>to reduce inequality </a:t>
            </a:r>
            <a:r>
              <a:rPr lang="en-GB" sz="1300" dirty="0">
                <a:effectLst/>
                <a:latin typeface="+mn-lt"/>
                <a:ea typeface="Times New Roman" panose="02020603050405020304" pitchFamily="18" charset="0"/>
              </a:rPr>
              <a:t>– ensuring a Hub is accessible </a:t>
            </a:r>
            <a:r>
              <a:rPr lang="en-GB" sz="1300" dirty="0">
                <a:latin typeface="+mn-lt"/>
                <a:ea typeface="Times New Roman" panose="02020603050405020304" pitchFamily="18" charset="0"/>
              </a:rPr>
              <a:t>to our most in need and deprived communities. Prioritising outreach and community engagement and awareness raising into our most seldom seen communities</a:t>
            </a:r>
          </a:p>
          <a:p>
            <a:pPr marL="361950" lvl="0" indent="-180975" algn="just">
              <a:lnSpc>
                <a:spcPct val="107000"/>
              </a:lnSpc>
              <a:buFont typeface="Arial" panose="020B0604020202020204" pitchFamily="34" charset="0"/>
              <a:buChar char="•"/>
            </a:pPr>
            <a:endParaRPr lang="en-GB" sz="1300" b="1" dirty="0">
              <a:latin typeface="+mn-lt"/>
              <a:ea typeface="Times New Roman" panose="02020603050405020304" pitchFamily="18" charset="0"/>
            </a:endParaRPr>
          </a:p>
          <a:p>
            <a:pPr marL="361950" lvl="0" indent="-180975" algn="just">
              <a:lnSpc>
                <a:spcPct val="107000"/>
              </a:lnSpc>
              <a:buFont typeface="Arial" panose="020B0604020202020204" pitchFamily="34" charset="0"/>
              <a:buChar char="•"/>
            </a:pPr>
            <a:r>
              <a:rPr lang="en-GB" sz="1300" b="1" dirty="0">
                <a:effectLst/>
                <a:latin typeface="+mn-lt"/>
                <a:ea typeface="Times New Roman" panose="02020603050405020304" pitchFamily="18" charset="0"/>
              </a:rPr>
              <a:t>empower people </a:t>
            </a:r>
            <a:r>
              <a:rPr lang="en-GB" sz="1300" dirty="0">
                <a:effectLst/>
                <a:latin typeface="+mn-lt"/>
                <a:ea typeface="Times New Roman" panose="02020603050405020304" pitchFamily="18" charset="0"/>
              </a:rPr>
              <a:t>– establishing representative locality-based Parent Carer Panels to co-design the loca</a:t>
            </a:r>
            <a:r>
              <a:rPr lang="en-GB" sz="1300" dirty="0">
                <a:latin typeface="+mn-lt"/>
                <a:ea typeface="Times New Roman" panose="02020603050405020304" pitchFamily="18" charset="0"/>
              </a:rPr>
              <a:t>l offer and hold services to account</a:t>
            </a:r>
          </a:p>
          <a:p>
            <a:pPr marL="361950" lvl="0" indent="-180975" algn="just">
              <a:lnSpc>
                <a:spcPct val="107000"/>
              </a:lnSpc>
              <a:buFont typeface="Arial" panose="020B0604020202020204" pitchFamily="34" charset="0"/>
              <a:buChar char="•"/>
            </a:pPr>
            <a:endParaRPr lang="en-GB" sz="1300" dirty="0">
              <a:latin typeface="+mn-lt"/>
              <a:ea typeface="Times New Roman" panose="02020603050405020304" pitchFamily="18" charset="0"/>
            </a:endParaRPr>
          </a:p>
          <a:p>
            <a:pPr marL="361950" lvl="0" indent="-180975" algn="just">
              <a:lnSpc>
                <a:spcPct val="107000"/>
              </a:lnSpc>
              <a:buFont typeface="Arial" panose="020B0604020202020204" pitchFamily="34" charset="0"/>
              <a:buChar char="•"/>
            </a:pPr>
            <a:r>
              <a:rPr lang="en-GB" sz="1300" b="1" dirty="0">
                <a:effectLst/>
                <a:latin typeface="+mn-lt"/>
                <a:ea typeface="Times New Roman" panose="02020603050405020304" pitchFamily="18" charset="0"/>
              </a:rPr>
              <a:t>invest in prevention</a:t>
            </a:r>
            <a:r>
              <a:rPr lang="en-GB" sz="1300" dirty="0">
                <a:effectLst/>
                <a:latin typeface="+mn-lt"/>
                <a:ea typeface="Times New Roman" panose="02020603050405020304" pitchFamily="18" charset="0"/>
              </a:rPr>
              <a:t> – repurposing resources towards earlier and earlier intervention and a better connected universal and targeted offer </a:t>
            </a:r>
          </a:p>
          <a:p>
            <a:pPr marL="361950" lvl="0" indent="-180975" algn="just">
              <a:lnSpc>
                <a:spcPct val="107000"/>
              </a:lnSpc>
              <a:buFont typeface="Arial" panose="020B0604020202020204" pitchFamily="34" charset="0"/>
              <a:buChar char="•"/>
            </a:pPr>
            <a:endParaRPr lang="en-GB" sz="1300" b="1" dirty="0">
              <a:latin typeface="+mn-lt"/>
              <a:ea typeface="Times New Roman" panose="02020603050405020304" pitchFamily="18" charset="0"/>
            </a:endParaRPr>
          </a:p>
          <a:p>
            <a:pPr marL="361950" lvl="0" indent="-180975" algn="just">
              <a:lnSpc>
                <a:spcPct val="107000"/>
              </a:lnSpc>
              <a:buFont typeface="Arial" panose="020B0604020202020204" pitchFamily="34" charset="0"/>
              <a:buChar char="•"/>
            </a:pPr>
            <a:r>
              <a:rPr lang="en-GB" sz="1300" b="1" dirty="0">
                <a:effectLst/>
                <a:latin typeface="+mn-lt"/>
                <a:ea typeface="Times New Roman" panose="02020603050405020304" pitchFamily="18" charset="0"/>
              </a:rPr>
              <a:t>support the best start in early years</a:t>
            </a:r>
            <a:r>
              <a:rPr lang="en-GB" sz="1300" dirty="0">
                <a:effectLst/>
                <a:latin typeface="+mn-lt"/>
                <a:ea typeface="Times New Roman" panose="02020603050405020304" pitchFamily="18" charset="0"/>
              </a:rPr>
              <a:t> </a:t>
            </a:r>
            <a:r>
              <a:rPr lang="en-GB" sz="1300" b="1" dirty="0">
                <a:latin typeface="+mn-lt"/>
                <a:ea typeface="Times New Roman" panose="02020603050405020304" pitchFamily="18" charset="0"/>
              </a:rPr>
              <a:t>– </a:t>
            </a:r>
            <a:r>
              <a:rPr lang="en-GB" sz="1300" dirty="0">
                <a:latin typeface="+mn-lt"/>
                <a:ea typeface="Times New Roman" panose="02020603050405020304" pitchFamily="18" charset="0"/>
              </a:rPr>
              <a:t>retaining a strong universal early years offer, and supplementing by strengthening the connection across the health, wellbeing and support landscape for children in the early years</a:t>
            </a:r>
          </a:p>
          <a:p>
            <a:pPr marL="361950" lvl="0" indent="-180975" algn="just">
              <a:lnSpc>
                <a:spcPct val="107000"/>
              </a:lnSpc>
              <a:buFont typeface="Arial" panose="020B0604020202020204" pitchFamily="34" charset="0"/>
              <a:buChar char="•"/>
            </a:pPr>
            <a:endParaRPr lang="en-GB" sz="1300" dirty="0">
              <a:latin typeface="+mn-lt"/>
              <a:ea typeface="Times New Roman" panose="02020603050405020304" pitchFamily="18" charset="0"/>
            </a:endParaRPr>
          </a:p>
          <a:p>
            <a:pPr marL="361950" lvl="0" indent="-180975" algn="just">
              <a:lnSpc>
                <a:spcPct val="107000"/>
              </a:lnSpc>
              <a:buFont typeface="Arial" panose="020B0604020202020204" pitchFamily="34" charset="0"/>
              <a:buChar char="•"/>
            </a:pPr>
            <a:r>
              <a:rPr lang="en-GB" sz="1300" b="1" dirty="0">
                <a:effectLst/>
                <a:latin typeface="+mn-lt"/>
                <a:ea typeface="Times New Roman" panose="02020603050405020304" pitchFamily="18" charset="0"/>
              </a:rPr>
              <a:t>improve outcomes for those facing disadvantage</a:t>
            </a:r>
            <a:r>
              <a:rPr lang="en-GB" sz="1300" b="1" dirty="0">
                <a:latin typeface="+mn-lt"/>
                <a:ea typeface="Times New Roman" panose="02020603050405020304" pitchFamily="18" charset="0"/>
              </a:rPr>
              <a:t> – </a:t>
            </a:r>
            <a:r>
              <a:rPr lang="en-GB" sz="1300" dirty="0">
                <a:latin typeface="+mn-lt"/>
                <a:ea typeface="Times New Roman" panose="02020603050405020304" pitchFamily="18" charset="0"/>
              </a:rPr>
              <a:t>empowering local leaders across the wider help and support system with stronger place-based analysis to strengthen the local offer for all ages of children</a:t>
            </a:r>
          </a:p>
        </p:txBody>
      </p:sp>
      <p:pic>
        <p:nvPicPr>
          <p:cNvPr id="4" name="Picture 3">
            <a:extLst>
              <a:ext uri="{FF2B5EF4-FFF2-40B4-BE49-F238E27FC236}">
                <a16:creationId xmlns:a16="http://schemas.microsoft.com/office/drawing/2014/main" id="{B04C2854-B28B-EAE3-810B-3B62D5AE0F3D}"/>
              </a:ext>
            </a:extLst>
          </p:cNvPr>
          <p:cNvPicPr>
            <a:picLocks noChangeAspect="1"/>
          </p:cNvPicPr>
          <p:nvPr/>
        </p:nvPicPr>
        <p:blipFill>
          <a:blip r:embed="rId8"/>
          <a:srcRect l="5726" t="3573" r="3553" b="4321"/>
          <a:stretch/>
        </p:blipFill>
        <p:spPr>
          <a:xfrm>
            <a:off x="546279" y="905774"/>
            <a:ext cx="4209691" cy="4364966"/>
          </a:xfrm>
          <a:prstGeom prst="rect">
            <a:avLst/>
          </a:prstGeom>
        </p:spPr>
      </p:pic>
      <p:sp>
        <p:nvSpPr>
          <p:cNvPr id="5" name="Rectangle 4">
            <a:extLst>
              <a:ext uri="{FF2B5EF4-FFF2-40B4-BE49-F238E27FC236}">
                <a16:creationId xmlns:a16="http://schemas.microsoft.com/office/drawing/2014/main" id="{7E612381-A9C0-2BA9-F0A0-3E1BA016DC75}"/>
              </a:ext>
            </a:extLst>
          </p:cNvPr>
          <p:cNvSpPr/>
          <p:nvPr/>
        </p:nvSpPr>
        <p:spPr>
          <a:xfrm>
            <a:off x="370936" y="805439"/>
            <a:ext cx="431487" cy="83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96204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WHAT IS A CHILDREN AND FAMILY HUB? – OUR VISION</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2" name="Rectangle 1"/>
          <p:cNvSpPr/>
          <p:nvPr/>
        </p:nvSpPr>
        <p:spPr>
          <a:xfrm>
            <a:off x="566338" y="808768"/>
            <a:ext cx="10606160" cy="5170646"/>
          </a:xfrm>
          <a:prstGeom prst="rect">
            <a:avLst/>
          </a:prstGeom>
        </p:spPr>
        <p:txBody>
          <a:bodyPr wrap="square">
            <a:spAutoFit/>
          </a:bodyPr>
          <a:lstStyle/>
          <a:p>
            <a:r>
              <a:rPr lang="en-GB" sz="2000" b="1" dirty="0">
                <a:solidFill>
                  <a:srgbClr val="373A36"/>
                </a:solidFill>
                <a:latin typeface="Roboto"/>
              </a:rPr>
              <a:t>A single accessible place where families can come to get all the help and support they need to thrive</a:t>
            </a:r>
          </a:p>
          <a:p>
            <a:endParaRPr lang="en-GB" sz="2000" b="1" dirty="0">
              <a:solidFill>
                <a:srgbClr val="373A36"/>
              </a:solidFill>
              <a:latin typeface="Roboto"/>
            </a:endParaRPr>
          </a:p>
          <a:p>
            <a:r>
              <a:rPr lang="en-GB" sz="1800" dirty="0"/>
              <a:t>Hubs will be </a:t>
            </a:r>
            <a:r>
              <a:rPr lang="en-GB" sz="1800" b="1" dirty="0"/>
              <a:t>one-stop-shops</a:t>
            </a:r>
            <a:r>
              <a:rPr lang="en-GB" sz="1800" dirty="0"/>
              <a:t> where all families with children can get the help they need, quickly, easily, and from the right people. </a:t>
            </a:r>
          </a:p>
          <a:p>
            <a:endParaRPr lang="en-GB" sz="1800" dirty="0"/>
          </a:p>
          <a:p>
            <a:r>
              <a:rPr lang="en-GB" sz="1800" dirty="0"/>
              <a:t>Professionals from across the council, partners like health and schools, the community and voluntary sectors will work together in one place. They will support </a:t>
            </a:r>
            <a:r>
              <a:rPr lang="en-GB" sz="1800" b="1" dirty="0"/>
              <a:t>families from pregnancy until children reach age 19 (or 25 for young people with special educational needs and disabilities).</a:t>
            </a:r>
          </a:p>
          <a:p>
            <a:endParaRPr lang="en-GB" sz="1800" dirty="0"/>
          </a:p>
          <a:p>
            <a:r>
              <a:rPr lang="en-GB" sz="1800" dirty="0"/>
              <a:t>We want Hubs to be a place families can trust, feel safe going to, and that </a:t>
            </a:r>
            <a:r>
              <a:rPr lang="en-GB" sz="1800" b="1" dirty="0"/>
              <a:t>de-stigmatises</a:t>
            </a:r>
            <a:r>
              <a:rPr lang="en-GB" sz="1800" dirty="0"/>
              <a:t> the idea of reaching out for help whenever its needed, </a:t>
            </a:r>
            <a:r>
              <a:rPr lang="en-GB" sz="1800" b="1" dirty="0"/>
              <a:t>especially amongst vulnerable and more disadvantaged groups</a:t>
            </a:r>
            <a:r>
              <a:rPr lang="en-GB" sz="1800" dirty="0"/>
              <a:t> and communities who are historically less likely to access services until things reach a crisis point.</a:t>
            </a:r>
          </a:p>
          <a:p>
            <a:endParaRPr lang="en-GB" sz="1800" dirty="0"/>
          </a:p>
          <a:p>
            <a:r>
              <a:rPr lang="en-GB" sz="1800" dirty="0"/>
              <a:t>Hubs will be the local nexus of a </a:t>
            </a:r>
            <a:r>
              <a:rPr lang="en-GB" sz="1800" b="1" dirty="0"/>
              <a:t>seamless ‘relational’ pathway </a:t>
            </a:r>
            <a:r>
              <a:rPr lang="en-GB" sz="1800" dirty="0"/>
              <a:t>to the right support at the right time, that families will create and maintain a connection to and a place they feel ownership of from conception and throughout their children’s lives.</a:t>
            </a:r>
            <a:endParaRPr lang="en-GB" dirty="0"/>
          </a:p>
        </p:txBody>
      </p:sp>
    </p:spTree>
    <p:extLst>
      <p:ext uri="{BB962C8B-B14F-4D97-AF65-F5344CB8AC3E}">
        <p14:creationId xmlns:p14="http://schemas.microsoft.com/office/powerpoint/2010/main" val="3479998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9" y="398173"/>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STRATEGIC CONTEXT – THE EARLY HELP SYSTEM</a:t>
            </a:r>
            <a:endParaRPr lang="en-GB" dirty="0">
              <a:solidFill>
                <a:srgbClr val="FFC000"/>
              </a:solidFill>
            </a:endParaRPr>
          </a:p>
        </p:txBody>
      </p:sp>
      <p:sp>
        <p:nvSpPr>
          <p:cNvPr id="18" name="TextBox 17"/>
          <p:cNvSpPr txBox="1"/>
          <p:nvPr/>
        </p:nvSpPr>
        <p:spPr>
          <a:xfrm>
            <a:off x="471948" y="701200"/>
            <a:ext cx="5233601" cy="2662267"/>
          </a:xfrm>
          <a:prstGeom prst="rect">
            <a:avLst/>
          </a:prstGeom>
          <a:noFill/>
        </p:spPr>
        <p:txBody>
          <a:bodyPr wrap="square" lIns="91440" tIns="45720" rIns="91440" bIns="45720" rtlCol="0" anchor="t">
            <a:spAutoFit/>
          </a:bodyPr>
          <a:lstStyle/>
          <a:p>
            <a:pPr lvl="0"/>
            <a:endParaRPr lang="en-GB" sz="1100" dirty="0"/>
          </a:p>
          <a:p>
            <a:r>
              <a:rPr lang="en-US" sz="1200" dirty="0"/>
              <a:t>The </a:t>
            </a:r>
            <a:r>
              <a:rPr lang="en-US" sz="1200" b="1" dirty="0">
                <a:solidFill>
                  <a:schemeClr val="tx1"/>
                </a:solidFill>
              </a:rPr>
              <a:t>early help system</a:t>
            </a:r>
            <a:r>
              <a:rPr lang="en-US" sz="1200" dirty="0">
                <a:solidFill>
                  <a:schemeClr val="tx1"/>
                </a:solidFill>
              </a:rPr>
              <a:t> is </a:t>
            </a:r>
            <a:r>
              <a:rPr lang="en-US" sz="1200" dirty="0"/>
              <a:t>the coming together of </a:t>
            </a:r>
            <a:r>
              <a:rPr lang="en-US" sz="1200" b="1" dirty="0">
                <a:solidFill>
                  <a:schemeClr val="tx1"/>
                </a:solidFill>
              </a:rPr>
              <a:t>over 30 categories of services and organisations,</a:t>
            </a:r>
            <a:r>
              <a:rPr lang="en-US" sz="1200" b="1" dirty="0">
                <a:solidFill>
                  <a:srgbClr val="FF0000"/>
                </a:solidFill>
              </a:rPr>
              <a:t> </a:t>
            </a:r>
            <a:r>
              <a:rPr lang="en-US" sz="1200" dirty="0"/>
              <a:t>all with a key responsibility for providing early help to children and families.</a:t>
            </a:r>
          </a:p>
          <a:p>
            <a:endParaRPr lang="en-US" sz="1200" dirty="0"/>
          </a:p>
          <a:p>
            <a:r>
              <a:rPr lang="en-GB" sz="1200" dirty="0"/>
              <a:t>Early help is a </a:t>
            </a:r>
            <a:r>
              <a:rPr lang="en-GB" sz="1200" b="1" dirty="0"/>
              <a:t>complex syste</a:t>
            </a:r>
            <a:r>
              <a:rPr lang="en-GB" sz="1200" dirty="0"/>
              <a:t>m of people, services and organisations made stronger with a shared vision and golden thread to bring it together effectively</a:t>
            </a:r>
            <a:endParaRPr lang="en-US" sz="1200" dirty="0"/>
          </a:p>
          <a:p>
            <a:endParaRPr lang="en-US" sz="1200" dirty="0"/>
          </a:p>
          <a:p>
            <a:r>
              <a:rPr lang="en-US" sz="1200" dirty="0"/>
              <a:t>On </a:t>
            </a:r>
            <a:r>
              <a:rPr lang="en-US" sz="1200" dirty="0">
                <a:solidFill>
                  <a:schemeClr val="tx1"/>
                </a:solidFill>
              </a:rPr>
              <a:t>average </a:t>
            </a:r>
            <a:r>
              <a:rPr lang="en-US" sz="1200" b="1" dirty="0">
                <a:solidFill>
                  <a:schemeClr val="tx1"/>
                </a:solidFill>
              </a:rPr>
              <a:t>7% of children receive acute support from partnership services </a:t>
            </a:r>
            <a:r>
              <a:rPr lang="en-US" sz="1200" dirty="0"/>
              <a:t>at some point annually. </a:t>
            </a:r>
            <a:endParaRPr lang="en-US" sz="1200" b="1" dirty="0">
              <a:solidFill>
                <a:srgbClr val="FF0000"/>
              </a:solidFill>
            </a:endParaRPr>
          </a:p>
          <a:p>
            <a:endParaRPr lang="en-US" sz="1200" dirty="0"/>
          </a:p>
          <a:p>
            <a:r>
              <a:rPr lang="en-US" sz="1200" dirty="0">
                <a:solidFill>
                  <a:schemeClr val="tx1"/>
                </a:solidFill>
              </a:rPr>
              <a:t>The </a:t>
            </a:r>
            <a:r>
              <a:rPr lang="en-US" sz="1200" b="1" dirty="0">
                <a:solidFill>
                  <a:schemeClr val="tx1"/>
                </a:solidFill>
              </a:rPr>
              <a:t>early help workforce </a:t>
            </a:r>
            <a:r>
              <a:rPr lang="en-US" sz="1200" dirty="0"/>
              <a:t>spans a </a:t>
            </a:r>
            <a:r>
              <a:rPr lang="en-US" sz="1200" b="1" dirty="0">
                <a:solidFill>
                  <a:schemeClr val="tx1"/>
                </a:solidFill>
              </a:rPr>
              <a:t>huge range of professions and disciplines</a:t>
            </a:r>
            <a:r>
              <a:rPr lang="en-US" sz="1200" dirty="0"/>
              <a:t> across partnership services and community organisations. </a:t>
            </a:r>
            <a:endParaRPr lang="en-GB" sz="1200" b="1" dirty="0">
              <a:solidFill>
                <a:srgbClr val="FF0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9" y="383458"/>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759" b="60278" l="12839" r="35078">
                        <a14:foregroundMark x1="12839" y1="34444" x2="35078" y2="31759"/>
                      </a14:backgroundRemoval>
                    </a14:imgEffect>
                  </a14:imgLayer>
                </a14:imgProps>
              </a:ext>
            </a:extLst>
          </a:blip>
          <a:srcRect l="14236" t="41605" r="67361" b="41111"/>
          <a:stretch/>
        </p:blipFill>
        <p:spPr>
          <a:xfrm>
            <a:off x="10540733" y="6412601"/>
            <a:ext cx="1436372" cy="379419"/>
          </a:xfrm>
          <a:prstGeom prst="rect">
            <a:avLst/>
          </a:prstGeom>
        </p:spPr>
      </p:pic>
      <p:sp>
        <p:nvSpPr>
          <p:cNvPr id="12" name="Google Shape;46;p7"/>
          <p:cNvSpPr/>
          <p:nvPr/>
        </p:nvSpPr>
        <p:spPr>
          <a:xfrm>
            <a:off x="471948" y="6389348"/>
            <a:ext cx="1012943" cy="4126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13" name="Picture 12"/>
          <p:cNvPicPr>
            <a:picLocks noChangeAspect="1"/>
          </p:cNvPicPr>
          <p:nvPr/>
        </p:nvPicPr>
        <p:blipFill>
          <a:blip r:embed="rId6"/>
          <a:stretch>
            <a:fillRect/>
          </a:stretch>
        </p:blipFill>
        <p:spPr>
          <a:xfrm>
            <a:off x="1544160" y="6339468"/>
            <a:ext cx="1563109" cy="551202"/>
          </a:xfrm>
          <a:prstGeom prst="rect">
            <a:avLst/>
          </a:prstGeom>
        </p:spPr>
      </p:pic>
      <p:pic>
        <p:nvPicPr>
          <p:cNvPr id="17" name="Picture 16"/>
          <p:cNvPicPr>
            <a:picLocks noChangeAspect="1"/>
          </p:cNvPicPr>
          <p:nvPr/>
        </p:nvPicPr>
        <p:blipFill>
          <a:blip r:embed="rId7"/>
          <a:stretch>
            <a:fillRect/>
          </a:stretch>
        </p:blipFill>
        <p:spPr>
          <a:xfrm>
            <a:off x="3031066" y="6399350"/>
            <a:ext cx="938147" cy="431041"/>
          </a:xfrm>
          <a:prstGeom prst="rect">
            <a:avLst/>
          </a:prstGeom>
        </p:spPr>
      </p:pic>
      <p:sp>
        <p:nvSpPr>
          <p:cNvPr id="16" name="TextBox 15"/>
          <p:cNvSpPr txBox="1"/>
          <p:nvPr/>
        </p:nvSpPr>
        <p:spPr>
          <a:xfrm>
            <a:off x="6155976" y="701200"/>
            <a:ext cx="5233601" cy="830997"/>
          </a:xfrm>
          <a:prstGeom prst="rect">
            <a:avLst/>
          </a:prstGeom>
          <a:noFill/>
        </p:spPr>
        <p:txBody>
          <a:bodyPr wrap="square" lIns="91440" tIns="45720" rIns="91440" bIns="45720" rtlCol="0" anchor="t">
            <a:spAutoFit/>
          </a:bodyPr>
          <a:lstStyle/>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endParaRPr lang="en-GB" sz="1200" dirty="0"/>
          </a:p>
          <a:p>
            <a:pPr lvl="0"/>
            <a:endParaRPr lang="en-GB" sz="1200" dirty="0"/>
          </a:p>
        </p:txBody>
      </p:sp>
      <p:pic>
        <p:nvPicPr>
          <p:cNvPr id="14" name="Picture 13"/>
          <p:cNvPicPr/>
          <p:nvPr/>
        </p:nvPicPr>
        <p:blipFill rotWithShape="1">
          <a:blip r:embed="rId8">
            <a:extLst>
              <a:ext uri="{BEBA8EAE-BF5A-486C-A8C5-ECC9F3942E4B}">
                <a14:imgProps xmlns:a14="http://schemas.microsoft.com/office/drawing/2010/main">
                  <a14:imgLayer r:embed="rId9">
                    <a14:imgEffect>
                      <a14:backgroundRemoval t="28889" b="87778" l="22344" r="76042">
                        <a14:foregroundMark x1="40781" y1="30463" x2="31354" y2="31759"/>
                        <a14:foregroundMark x1="44740" y1="39352" x2="37656" y2="44630"/>
                        <a14:foregroundMark x1="55990" y1="38611" x2="60573" y2="46574"/>
                        <a14:foregroundMark x1="61146" y1="33796" x2="66094" y2="47778"/>
                        <a14:foregroundMark x1="42604" y1="83704" x2="57552" y2="83426"/>
                      </a14:backgroundRemoval>
                    </a14:imgEffect>
                  </a14:imgLayer>
                </a14:imgProps>
              </a:ext>
            </a:extLst>
          </a:blip>
          <a:srcRect l="23049" t="29665" r="24405" b="12322"/>
          <a:stretch/>
        </p:blipFill>
        <p:spPr bwMode="auto">
          <a:xfrm>
            <a:off x="663360" y="3409340"/>
            <a:ext cx="4638399" cy="2832851"/>
          </a:xfrm>
          <a:prstGeom prst="rect">
            <a:avLst/>
          </a:prstGeom>
          <a:ln>
            <a:noFill/>
          </a:ln>
          <a:extLst>
            <a:ext uri="{53640926-AAD7-44D8-BBD7-CCE9431645EC}">
              <a14:shadowObscured xmlns:a14="http://schemas.microsoft.com/office/drawing/2010/main"/>
            </a:ext>
          </a:extLst>
        </p:spPr>
      </p:pic>
      <p:sp>
        <p:nvSpPr>
          <p:cNvPr id="19" name="Rectangle 18"/>
          <p:cNvSpPr/>
          <p:nvPr/>
        </p:nvSpPr>
        <p:spPr>
          <a:xfrm>
            <a:off x="9292580" y="5159448"/>
            <a:ext cx="2353141" cy="1015663"/>
          </a:xfrm>
          <a:prstGeom prst="rect">
            <a:avLst/>
          </a:prstGeom>
        </p:spPr>
        <p:txBody>
          <a:bodyPr wrap="square" lIns="91440" tIns="45720" rIns="91440" bIns="45720" anchor="t">
            <a:spAutoFit/>
          </a:bodyPr>
          <a:lstStyle/>
          <a:p>
            <a:pPr algn="ctr"/>
            <a:r>
              <a:rPr lang="en-GB" sz="1200" i="1" dirty="0">
                <a:solidFill>
                  <a:srgbClr val="0B0C0C"/>
                </a:solidFill>
                <a:ea typeface="Times New Roman" panose="02020603050405020304" pitchFamily="18" charset="0"/>
              </a:rPr>
              <a:t>"Early Help is the total support that improves a family’s resilience and outcomes or reduces the chance of a problem getting worse"</a:t>
            </a:r>
            <a:endParaRPr lang="en-GB" sz="1200" dirty="0"/>
          </a:p>
        </p:txBody>
      </p:sp>
      <p:sp>
        <p:nvSpPr>
          <p:cNvPr id="20" name="Rectangle 19"/>
          <p:cNvSpPr/>
          <p:nvPr/>
        </p:nvSpPr>
        <p:spPr>
          <a:xfrm>
            <a:off x="6628368" y="4801538"/>
            <a:ext cx="2079791" cy="461665"/>
          </a:xfrm>
          <a:prstGeom prst="rect">
            <a:avLst/>
          </a:prstGeom>
        </p:spPr>
        <p:txBody>
          <a:bodyPr wrap="square" lIns="91440" tIns="45720" rIns="91440" bIns="45720" anchor="t">
            <a:spAutoFit/>
          </a:bodyPr>
          <a:lstStyle/>
          <a:p>
            <a:pPr algn="ctr"/>
            <a:r>
              <a:rPr lang="en-GB" sz="1200" i="1" dirty="0">
                <a:solidFill>
                  <a:srgbClr val="0B0C0C"/>
                </a:solidFill>
                <a:ea typeface="Times New Roman" panose="02020603050405020304" pitchFamily="18" charset="0"/>
              </a:rPr>
              <a:t>"Early Help is not a service, it’s a system"  </a:t>
            </a:r>
            <a:endParaRPr lang="en-GB" sz="1200" i="1" dirty="0">
              <a:solidFill>
                <a:srgbClr val="0B0C0C"/>
              </a:solidFill>
              <a:latin typeface="Arial" panose="020B0604020202020204" pitchFamily="34" charset="0"/>
              <a:ea typeface="Times New Roman" panose="02020603050405020304" pitchFamily="18" charset="0"/>
            </a:endParaRPr>
          </a:p>
        </p:txBody>
      </p:sp>
      <p:pic>
        <p:nvPicPr>
          <p:cNvPr id="21" name="Picture 20"/>
          <p:cNvPicPr>
            <a:picLocks noChangeAspect="1"/>
          </p:cNvPicPr>
          <p:nvPr/>
        </p:nvPicPr>
        <p:blipFill rotWithShape="1">
          <a:blip r:embed="rId10">
            <a:extLst>
              <a:ext uri="{BEBA8EAE-BF5A-486C-A8C5-ECC9F3942E4B}">
                <a14:imgProps xmlns:a14="http://schemas.microsoft.com/office/drawing/2010/main">
                  <a14:imgLayer r:embed="rId11">
                    <a14:imgEffect>
                      <a14:backgroundRemoval t="34722" b="78426" l="70026" r="77708"/>
                    </a14:imgEffect>
                  </a14:imgLayer>
                </a14:imgProps>
              </a:ext>
            </a:extLst>
          </a:blip>
          <a:srcRect l="70301" t="33499" r="21880" b="22435"/>
          <a:stretch/>
        </p:blipFill>
        <p:spPr>
          <a:xfrm>
            <a:off x="7980525" y="1020096"/>
            <a:ext cx="2465345" cy="3903168"/>
          </a:xfrm>
          <a:prstGeom prst="rect">
            <a:avLst/>
          </a:prstGeom>
        </p:spPr>
      </p:pic>
      <p:sp>
        <p:nvSpPr>
          <p:cNvPr id="2" name="Rectangle 1"/>
          <p:cNvSpPr/>
          <p:nvPr/>
        </p:nvSpPr>
        <p:spPr>
          <a:xfrm>
            <a:off x="6155976" y="882152"/>
            <a:ext cx="6096000" cy="3231654"/>
          </a:xfrm>
          <a:prstGeom prst="rect">
            <a:avLst/>
          </a:prstGeom>
        </p:spPr>
        <p:txBody>
          <a:bodyPr>
            <a:spAutoFit/>
          </a:bodyPr>
          <a:lstStyle/>
          <a:p>
            <a:r>
              <a:rPr lang="en-US" sz="1200" dirty="0"/>
              <a:t>Between the local authority, education and NHS estates we can identify </a:t>
            </a:r>
            <a:r>
              <a:rPr lang="en-US" sz="1200" b="1" dirty="0">
                <a:solidFill>
                  <a:schemeClr val="tx1"/>
                </a:solidFill>
              </a:rPr>
              <a:t>over 430 facilities across the                                                                  borough </a:t>
            </a:r>
            <a:r>
              <a:rPr lang="en-US" sz="1200" dirty="0"/>
              <a:t>that in some part are responsible for the                                                        provision of early help, advice and support to our                                                           children and families.  </a:t>
            </a:r>
          </a:p>
          <a:p>
            <a:endParaRPr lang="en-US" sz="1200" dirty="0"/>
          </a:p>
          <a:p>
            <a:r>
              <a:rPr lang="en-US" sz="1200" dirty="0"/>
              <a:t>Our partnership has set a clear                                     strategic intent to explore                                                             opportunities for                                                           integration, the development                                       of more evidence-informed                                         and needs led multi-disciplinary                                         interventions and services.</a:t>
            </a:r>
          </a:p>
          <a:p>
            <a:endParaRPr lang="en-US" sz="1200" dirty="0"/>
          </a:p>
          <a:p>
            <a:r>
              <a:rPr lang="en-US" sz="1200" dirty="0"/>
              <a:t>The partnership workforce                                              already champions shared  principles of effective practice:		   strength based working,</a:t>
            </a:r>
          </a:p>
          <a:p>
            <a:pPr lvl="3"/>
            <a:r>
              <a:rPr lang="en-US" sz="1200" dirty="0"/>
              <a:t>doing with not doing to, and 		    whole family working. </a:t>
            </a:r>
          </a:p>
          <a:p>
            <a:pPr lvl="3"/>
            <a:endParaRPr lang="en-US" sz="1200" dirty="0"/>
          </a:p>
          <a:p>
            <a:pPr lvl="3"/>
            <a:r>
              <a:rPr lang="en-US" sz="1200" dirty="0"/>
              <a:t>T</a:t>
            </a:r>
            <a:r>
              <a:rPr lang="en-US" sz="1200" dirty="0">
                <a:solidFill>
                  <a:schemeClr val="tx1"/>
                </a:solidFill>
              </a:rPr>
              <a:t>here is an open door                                                      opportunity for stronger integration of place and                                                   people to </a:t>
            </a:r>
            <a:r>
              <a:rPr lang="en-US" sz="1200" b="1" dirty="0">
                <a:solidFill>
                  <a:schemeClr val="tx1"/>
                </a:solidFill>
              </a:rPr>
              <a:t>deliver better together.</a:t>
            </a:r>
            <a:endParaRPr lang="en-GB" sz="1200" dirty="0">
              <a:solidFill>
                <a:schemeClr val="tx1"/>
              </a:solidFill>
            </a:endParaRPr>
          </a:p>
        </p:txBody>
      </p:sp>
    </p:spTree>
    <p:extLst>
      <p:ext uri="{BB962C8B-B14F-4D97-AF65-F5344CB8AC3E}">
        <p14:creationId xmlns:p14="http://schemas.microsoft.com/office/powerpoint/2010/main" val="2848505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CASE FOR CHANGE - ECONOMIC IMPACT OF LATE INTERVENTION</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2" name="Rectangle 1"/>
          <p:cNvSpPr/>
          <p:nvPr/>
        </p:nvSpPr>
        <p:spPr>
          <a:xfrm>
            <a:off x="566338" y="891920"/>
            <a:ext cx="4804448" cy="4924425"/>
          </a:xfrm>
          <a:prstGeom prst="rect">
            <a:avLst/>
          </a:prstGeom>
        </p:spPr>
        <p:txBody>
          <a:bodyPr wrap="square">
            <a:spAutoFit/>
          </a:bodyPr>
          <a:lstStyle/>
          <a:p>
            <a:endParaRPr lang="en-GB" sz="2000" b="1" dirty="0">
              <a:solidFill>
                <a:srgbClr val="373A36"/>
              </a:solidFill>
              <a:latin typeface="Roboto"/>
            </a:endParaRPr>
          </a:p>
          <a:p>
            <a:r>
              <a:rPr lang="en-GB" dirty="0">
                <a:solidFill>
                  <a:srgbClr val="373A36"/>
                </a:solidFill>
                <a:latin typeface="+mn-lt"/>
              </a:rPr>
              <a:t>The immediate and short-run fiscal costs of the acute, statutory and essential benefits and services that are required when children, young people their parents and carers experience significant difficulties in life, many of which might have been prevented.</a:t>
            </a:r>
          </a:p>
          <a:p>
            <a:endParaRPr lang="en-GB" dirty="0">
              <a:solidFill>
                <a:srgbClr val="373A36"/>
              </a:solidFill>
              <a:latin typeface="+mn-lt"/>
            </a:endParaRPr>
          </a:p>
          <a:p>
            <a:endParaRPr lang="en-GB" dirty="0">
              <a:solidFill>
                <a:srgbClr val="373A36"/>
              </a:solidFill>
              <a:latin typeface="+mn-lt"/>
            </a:endParaRPr>
          </a:p>
          <a:p>
            <a:r>
              <a:rPr lang="en-GB" dirty="0">
                <a:solidFill>
                  <a:srgbClr val="373A36"/>
                </a:solidFill>
                <a:latin typeface="+mn-lt"/>
              </a:rPr>
              <a:t>In 2016 the Early Intervention Foundation estimated the annual additional cost in Southwark of potentially avoidable late state intervention as approximately £90 million.</a:t>
            </a:r>
          </a:p>
          <a:p>
            <a:endParaRPr lang="en-GB" dirty="0">
              <a:solidFill>
                <a:srgbClr val="373A36"/>
              </a:solidFill>
              <a:latin typeface="+mn-lt"/>
            </a:endParaRPr>
          </a:p>
          <a:p>
            <a:endParaRPr lang="en-GB" dirty="0">
              <a:solidFill>
                <a:srgbClr val="373A36"/>
              </a:solidFill>
              <a:latin typeface="+mn-lt"/>
            </a:endParaRPr>
          </a:p>
          <a:p>
            <a:r>
              <a:rPr lang="en-GB" dirty="0">
                <a:solidFill>
                  <a:srgbClr val="373A36"/>
                </a:solidFill>
                <a:latin typeface="+mn-lt"/>
              </a:rPr>
              <a:t>Even discounting the seismic events which have taken place since 2016 and their well evidenced disproportionate impact on our most disadvantaged communities, inflation alone in the 7-year period would bring the estimated opportunity for the partnership to realise benefits by improving outcomes for our children and families to potentially </a:t>
            </a:r>
            <a:r>
              <a:rPr lang="en-GB" b="1" dirty="0"/>
              <a:t>£125,477,148.</a:t>
            </a:r>
          </a:p>
          <a:p>
            <a:endParaRPr lang="en-GB" dirty="0">
              <a:latin typeface="+mn-lt"/>
            </a:endParaRPr>
          </a:p>
        </p:txBody>
      </p:sp>
      <p:graphicFrame>
        <p:nvGraphicFramePr>
          <p:cNvPr id="14" name="Chart 13"/>
          <p:cNvGraphicFramePr>
            <a:graphicFrameLocks/>
          </p:cNvGraphicFramePr>
          <p:nvPr>
            <p:extLst>
              <p:ext uri="{D42A27DB-BD31-4B8C-83A1-F6EECF244321}">
                <p14:modId xmlns:p14="http://schemas.microsoft.com/office/powerpoint/2010/main" val="3189973699"/>
              </p:ext>
            </p:extLst>
          </p:nvPr>
        </p:nvGraphicFramePr>
        <p:xfrm>
          <a:off x="5713287" y="3391267"/>
          <a:ext cx="6478713" cy="340075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6" name="Chart 15"/>
          <p:cNvGraphicFramePr>
            <a:graphicFrameLocks/>
          </p:cNvGraphicFramePr>
          <p:nvPr>
            <p:extLst>
              <p:ext uri="{D42A27DB-BD31-4B8C-83A1-F6EECF244321}">
                <p14:modId xmlns:p14="http://schemas.microsoft.com/office/powerpoint/2010/main" val="3410315190"/>
              </p:ext>
            </p:extLst>
          </p:nvPr>
        </p:nvGraphicFramePr>
        <p:xfrm>
          <a:off x="4341646" y="653930"/>
          <a:ext cx="6335408" cy="3888841"/>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55244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CASE FOR CHANGE – DEMOGRAPHIC CHANGE</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pic>
        <p:nvPicPr>
          <p:cNvPr id="3" name="Picture 2"/>
          <p:cNvPicPr>
            <a:picLocks noChangeAspect="1"/>
          </p:cNvPicPr>
          <p:nvPr/>
        </p:nvPicPr>
        <p:blipFill rotWithShape="1">
          <a:blip r:embed="rId7"/>
          <a:srcRect l="75355" t="74953" r="12412" b="4468"/>
          <a:stretch/>
        </p:blipFill>
        <p:spPr>
          <a:xfrm>
            <a:off x="7082009" y="851293"/>
            <a:ext cx="4474724" cy="2116968"/>
          </a:xfrm>
          <a:prstGeom prst="rect">
            <a:avLst/>
          </a:prstGeom>
        </p:spPr>
      </p:pic>
      <p:sp>
        <p:nvSpPr>
          <p:cNvPr id="4" name="TextBox 3"/>
          <p:cNvSpPr txBox="1"/>
          <p:nvPr/>
        </p:nvSpPr>
        <p:spPr>
          <a:xfrm>
            <a:off x="7609900" y="2870871"/>
            <a:ext cx="4230105" cy="523220"/>
          </a:xfrm>
          <a:prstGeom prst="rect">
            <a:avLst/>
          </a:prstGeom>
          <a:noFill/>
        </p:spPr>
        <p:txBody>
          <a:bodyPr wrap="square" rtlCol="0">
            <a:spAutoFit/>
          </a:bodyPr>
          <a:lstStyle/>
          <a:p>
            <a:r>
              <a:rPr lang="en-GB" b="1" dirty="0"/>
              <a:t>Southwark Population Change 2011-2021 by 5- year age band</a:t>
            </a:r>
          </a:p>
        </p:txBody>
      </p:sp>
      <p:sp>
        <p:nvSpPr>
          <p:cNvPr id="17" name="Rectangle 16"/>
          <p:cNvSpPr/>
          <p:nvPr/>
        </p:nvSpPr>
        <p:spPr>
          <a:xfrm>
            <a:off x="566338" y="808768"/>
            <a:ext cx="6232399" cy="5078313"/>
          </a:xfrm>
          <a:prstGeom prst="rect">
            <a:avLst/>
          </a:prstGeom>
        </p:spPr>
        <p:txBody>
          <a:bodyPr wrap="square">
            <a:spAutoFit/>
          </a:bodyPr>
          <a:lstStyle/>
          <a:p>
            <a:r>
              <a:rPr lang="en-GB" sz="1800" dirty="0">
                <a:solidFill>
                  <a:schemeClr val="tx1"/>
                </a:solidFill>
                <a:latin typeface="+mn-lt"/>
              </a:rPr>
              <a:t>The sure start children and family centre offer as required by the Childcare Act 2006 is centred on provision of ‘early childhood services’ with </a:t>
            </a:r>
            <a:r>
              <a:rPr lang="en-GB" sz="1800" i="1" dirty="0">
                <a:solidFill>
                  <a:schemeClr val="tx1"/>
                </a:solidFill>
                <a:latin typeface="+mn-lt"/>
              </a:rPr>
              <a:t>a</a:t>
            </a:r>
            <a:r>
              <a:rPr lang="en-GB" sz="1800" i="1" dirty="0"/>
              <a:t> young child [being] a child beginning with his birth and ending immediately before the 1st September next following the date on which he attains the age of five.</a:t>
            </a:r>
          </a:p>
          <a:p>
            <a:endParaRPr lang="en-GB" sz="1800" i="1" dirty="0"/>
          </a:p>
          <a:p>
            <a:r>
              <a:rPr lang="en-GB" sz="1800" dirty="0"/>
              <a:t>Over the 10 year period between 2011 and 2021 Southwark has seen a 21% decrease in children aged 0-5, and a 15% increase in children aged 10-14.  With continuing fall in the younger age group of children the shift towards more comprehensive provision for older children is critical.</a:t>
            </a:r>
          </a:p>
          <a:p>
            <a:endParaRPr lang="en-GB" sz="1800" dirty="0"/>
          </a:p>
          <a:p>
            <a:r>
              <a:rPr lang="en-GB" sz="1800" dirty="0">
                <a:solidFill>
                  <a:srgbClr val="373A36"/>
                </a:solidFill>
                <a:latin typeface="+mn-lt"/>
              </a:rPr>
              <a:t>Mapped data from the 2021 census (slides below) also shows that the decrease in younger age children has been most marked in those areas where deprivation impacting on children in highest.</a:t>
            </a:r>
          </a:p>
        </p:txBody>
      </p:sp>
    </p:spTree>
    <p:extLst>
      <p:ext uri="{BB962C8B-B14F-4D97-AF65-F5344CB8AC3E}">
        <p14:creationId xmlns:p14="http://schemas.microsoft.com/office/powerpoint/2010/main" val="1614362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CASE FOR CHANGE – INSTITUTE of FISCAL STUDIES EVALUATION OF SURE START IMPACT</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17" name="Rectangle 16"/>
          <p:cNvSpPr/>
          <p:nvPr/>
        </p:nvSpPr>
        <p:spPr>
          <a:xfrm>
            <a:off x="566338" y="808768"/>
            <a:ext cx="10328824" cy="5539978"/>
          </a:xfrm>
          <a:prstGeom prst="rect">
            <a:avLst/>
          </a:prstGeom>
        </p:spPr>
        <p:txBody>
          <a:bodyPr wrap="square">
            <a:spAutoFit/>
          </a:bodyPr>
          <a:lstStyle/>
          <a:p>
            <a:r>
              <a:rPr lang="en-GB" sz="1600" dirty="0">
                <a:solidFill>
                  <a:schemeClr val="tx1"/>
                </a:solidFill>
                <a:latin typeface="+mn-lt"/>
              </a:rPr>
              <a:t>In 2021 the IFS completed a longitudinal evaluation of Sure Start which showed strong correlation between access to a local centre and positive outcomes for children and their families, including:</a:t>
            </a:r>
          </a:p>
          <a:p>
            <a:endParaRPr lang="en-GB" sz="1600" dirty="0">
              <a:solidFill>
                <a:schemeClr val="tx1"/>
              </a:solidFill>
              <a:latin typeface="+mn-lt"/>
            </a:endParaRPr>
          </a:p>
          <a:p>
            <a:pPr marL="285750" indent="-285750">
              <a:spcAft>
                <a:spcPts val="600"/>
              </a:spcAft>
              <a:buFont typeface="Arial" panose="020B0604020202020204" pitchFamily="34" charset="0"/>
              <a:buChar char="•"/>
            </a:pPr>
            <a:r>
              <a:rPr lang="en-GB" sz="1600" dirty="0"/>
              <a:t>Sure Start </a:t>
            </a:r>
            <a:r>
              <a:rPr lang="en-GB" sz="1600" b="1" dirty="0"/>
              <a:t>decisively reduces hospitalisations</a:t>
            </a:r>
            <a:r>
              <a:rPr lang="en-GB" sz="1600" dirty="0"/>
              <a:t>, with stronger immune systems, better disease management. </a:t>
            </a:r>
          </a:p>
          <a:p>
            <a:pPr marL="285750" indent="-285750">
              <a:spcAft>
                <a:spcPts val="600"/>
              </a:spcAft>
              <a:buFont typeface="Arial" panose="020B0604020202020204" pitchFamily="34" charset="0"/>
              <a:buChar char="•"/>
            </a:pPr>
            <a:r>
              <a:rPr lang="en-GB" sz="1600" dirty="0"/>
              <a:t>Sure Start decisively </a:t>
            </a:r>
            <a:r>
              <a:rPr lang="en-GB" sz="1600" b="1" dirty="0"/>
              <a:t>reduced accident and emergency attendance </a:t>
            </a:r>
            <a:r>
              <a:rPr lang="en-GB" sz="1600" dirty="0"/>
              <a:t>with safer home environments and fewer behavioural problems all potentially playing a role. </a:t>
            </a:r>
          </a:p>
          <a:p>
            <a:pPr marL="285750" indent="-285750">
              <a:spcAft>
                <a:spcPts val="600"/>
              </a:spcAft>
              <a:buFont typeface="Arial" panose="020B0604020202020204" pitchFamily="34" charset="0"/>
              <a:buChar char="•"/>
            </a:pPr>
            <a:r>
              <a:rPr lang="en-GB" sz="1600" dirty="0"/>
              <a:t>Sure Start’s impacts on child health last well beyond the end of the programme itself. Indeed, </a:t>
            </a:r>
            <a:r>
              <a:rPr lang="en-GB" sz="1600" b="1" dirty="0"/>
              <a:t>some of the biggest impacts are only felt in adolescence</a:t>
            </a:r>
            <a:r>
              <a:rPr lang="en-GB" sz="1600" dirty="0"/>
              <a:t>, nearly a decade after children have ‘aged out’ of eligibility.</a:t>
            </a:r>
          </a:p>
          <a:p>
            <a:pPr marL="285750" indent="-285750">
              <a:spcAft>
                <a:spcPts val="600"/>
              </a:spcAft>
              <a:buFont typeface="Arial" panose="020B0604020202020204" pitchFamily="34" charset="0"/>
              <a:buChar char="•"/>
            </a:pPr>
            <a:r>
              <a:rPr lang="en-GB" sz="1600" dirty="0"/>
              <a:t>Access to a Sure Start centre between the ages of 0 and 5 </a:t>
            </a:r>
            <a:r>
              <a:rPr lang="en-GB" sz="1600" b="1" dirty="0"/>
              <a:t>significantly improved the educational achievement of children</a:t>
            </a:r>
            <a:r>
              <a:rPr lang="en-GB" sz="1600" dirty="0"/>
              <a:t>, with benefits lasting at least until GCSEs (age 16).</a:t>
            </a:r>
          </a:p>
          <a:p>
            <a:pPr marL="285750" indent="-285750">
              <a:spcAft>
                <a:spcPts val="600"/>
              </a:spcAft>
              <a:buFont typeface="Arial" panose="020B0604020202020204" pitchFamily="34" charset="0"/>
              <a:buChar char="•"/>
            </a:pPr>
            <a:r>
              <a:rPr lang="en-GB" sz="1600" dirty="0"/>
              <a:t>Access to a Sure Start centre at early ages increased the likelihood of children being recorded as having a special educational need or disability (SEND) at age 5, but </a:t>
            </a:r>
            <a:r>
              <a:rPr lang="en-GB" sz="1600" b="1" dirty="0"/>
              <a:t>significantly decreased the proportion of children recorded as having a SEND at ages 11 and 16 </a:t>
            </a:r>
            <a:r>
              <a:rPr lang="en-GB" sz="1600" dirty="0"/>
              <a:t>by 3%. By age 16, the probability of having an Education, Health and Care Plan decreased by 9% (or over 1,000 children a year). </a:t>
            </a:r>
          </a:p>
          <a:p>
            <a:pPr marL="285750" indent="-285750">
              <a:spcAft>
                <a:spcPts val="600"/>
              </a:spcAft>
              <a:buFont typeface="Arial" panose="020B0604020202020204" pitchFamily="34" charset="0"/>
              <a:buChar char="•"/>
            </a:pPr>
            <a:r>
              <a:rPr lang="en-GB" sz="1600" dirty="0"/>
              <a:t>Mothers accessing Sure Start reported providing a more cognitively stimulating home learning environment for their children, a less chaotic home environment for their children, greater life satisfaction, and engaging in less harsh discipline. </a:t>
            </a:r>
          </a:p>
          <a:p>
            <a:endParaRPr lang="en-GB" sz="1800" i="1" dirty="0"/>
          </a:p>
          <a:p>
            <a:endParaRPr lang="en-GB" sz="1800" i="1" dirty="0"/>
          </a:p>
        </p:txBody>
      </p:sp>
    </p:spTree>
    <p:extLst>
      <p:ext uri="{BB962C8B-B14F-4D97-AF65-F5344CB8AC3E}">
        <p14:creationId xmlns:p14="http://schemas.microsoft.com/office/powerpoint/2010/main" val="3725849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CASE FOR CHANGE – WHAT FAMILIES HAVE TOLD US ABOUT HOW THEY ACCESS HELP</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18" name="Rounded Rectangular Callout 17"/>
          <p:cNvSpPr/>
          <p:nvPr/>
        </p:nvSpPr>
        <p:spPr>
          <a:xfrm>
            <a:off x="431856" y="1040114"/>
            <a:ext cx="2106070" cy="1439443"/>
          </a:xfrm>
          <a:prstGeom prst="wedgeRoundRectCallout">
            <a:avLst>
              <a:gd name="adj1" fmla="val 100279"/>
              <a:gd name="adj2" fmla="val 11532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hate having to tell the same story over and over again to different people</a:t>
            </a:r>
          </a:p>
        </p:txBody>
      </p:sp>
      <p:sp>
        <p:nvSpPr>
          <p:cNvPr id="19" name="Rounded Rectangular Callout 18"/>
          <p:cNvSpPr/>
          <p:nvPr/>
        </p:nvSpPr>
        <p:spPr>
          <a:xfrm>
            <a:off x="650893" y="3528174"/>
            <a:ext cx="2106070" cy="1439443"/>
          </a:xfrm>
          <a:prstGeom prst="wedgeRoundRectCallout">
            <a:avLst>
              <a:gd name="adj1" fmla="val 89310"/>
              <a:gd name="adj2" fmla="val -404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don’t want to feel embarrassed or judged about needing help</a:t>
            </a:r>
          </a:p>
        </p:txBody>
      </p:sp>
      <p:sp>
        <p:nvSpPr>
          <p:cNvPr id="20" name="Rounded Rectangular Callout 19"/>
          <p:cNvSpPr/>
          <p:nvPr/>
        </p:nvSpPr>
        <p:spPr>
          <a:xfrm>
            <a:off x="2903256" y="4661236"/>
            <a:ext cx="2106070" cy="1439443"/>
          </a:xfrm>
          <a:prstGeom prst="wedgeRoundRectCallout">
            <a:avLst>
              <a:gd name="adj1" fmla="val 71486"/>
              <a:gd name="adj2" fmla="val -3312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Sometimes it feels like all people do is pass you on to someone else instead of helping</a:t>
            </a:r>
          </a:p>
        </p:txBody>
      </p:sp>
      <p:sp>
        <p:nvSpPr>
          <p:cNvPr id="21" name="Rounded Rectangular Callout 20"/>
          <p:cNvSpPr/>
          <p:nvPr/>
        </p:nvSpPr>
        <p:spPr>
          <a:xfrm>
            <a:off x="2753524" y="716881"/>
            <a:ext cx="2106070" cy="1439443"/>
          </a:xfrm>
          <a:prstGeom prst="wedgeRoundRectCallout">
            <a:avLst>
              <a:gd name="adj1" fmla="val -2552"/>
              <a:gd name="adj2" fmla="val 738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don’t really know where to go to get the help I need</a:t>
            </a:r>
          </a:p>
        </p:txBody>
      </p:sp>
      <p:sp>
        <p:nvSpPr>
          <p:cNvPr id="25" name="Rounded Rectangular Callout 24"/>
          <p:cNvSpPr/>
          <p:nvPr/>
        </p:nvSpPr>
        <p:spPr>
          <a:xfrm>
            <a:off x="9148721" y="4287661"/>
            <a:ext cx="2106070" cy="1439443"/>
          </a:xfrm>
          <a:prstGeom prst="wedgeRoundRectCallout">
            <a:avLst>
              <a:gd name="adj1" fmla="val -90758"/>
              <a:gd name="adj2" fmla="val -7123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I do ask someone for help they often don’t know where to get it either</a:t>
            </a:r>
          </a:p>
        </p:txBody>
      </p:sp>
      <p:sp>
        <p:nvSpPr>
          <p:cNvPr id="26" name="Rounded Rectangular Callout 25"/>
          <p:cNvSpPr/>
          <p:nvPr/>
        </p:nvSpPr>
        <p:spPr>
          <a:xfrm>
            <a:off x="8583758" y="893237"/>
            <a:ext cx="2106070" cy="1439443"/>
          </a:xfrm>
          <a:prstGeom prst="wedgeRoundRectCallout">
            <a:avLst>
              <a:gd name="adj1" fmla="val -68821"/>
              <a:gd name="adj2" fmla="val 825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went round and round the system but still didn’t get the help I needed</a:t>
            </a:r>
          </a:p>
        </p:txBody>
      </p:sp>
      <p:sp>
        <p:nvSpPr>
          <p:cNvPr id="29" name="Rounded Rectangular Callout 28"/>
          <p:cNvSpPr/>
          <p:nvPr/>
        </p:nvSpPr>
        <p:spPr>
          <a:xfrm>
            <a:off x="5291807" y="757891"/>
            <a:ext cx="2106070" cy="143944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Getting passed around different people makes it hard to trust any of them</a:t>
            </a:r>
          </a:p>
        </p:txBody>
      </p:sp>
      <p:sp>
        <p:nvSpPr>
          <p:cNvPr id="30" name="Rounded Rectangular Callout 29"/>
          <p:cNvSpPr/>
          <p:nvPr/>
        </p:nvSpPr>
        <p:spPr>
          <a:xfrm>
            <a:off x="9318325" y="2518053"/>
            <a:ext cx="2106070" cy="1439443"/>
          </a:xfrm>
          <a:prstGeom prst="wedgeRoundRectCallout">
            <a:avLst>
              <a:gd name="adj1" fmla="val -99898"/>
              <a:gd name="adj2" fmla="val 3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If I don’t trust I can get help, I won’t come back when I need it most</a:t>
            </a:r>
          </a:p>
        </p:txBody>
      </p:sp>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29492" y1="19531" x2="29492" y2="19531"/>
                        <a14:backgroundMark x1="31055" y1="16667" x2="31055" y2="16667"/>
                        <a14:backgroundMark x1="29980" y1="63021" x2="29980" y2="63021"/>
                        <a14:backgroundMark x1="21484" y1="64323" x2="21484" y2="64323"/>
                        <a14:backgroundMark x1="30078" y1="55208" x2="30078" y2="55208"/>
                        <a14:backgroundMark x1="29688" y1="52214" x2="29688" y2="52214"/>
                        <a14:backgroundMark x1="21777" y1="56771" x2="21777" y2="56771"/>
                      </a14:backgroundRemoval>
                    </a14:imgEffect>
                  </a14:imgLayer>
                </a14:imgProps>
              </a:ext>
              <a:ext uri="{28A0092B-C50C-407E-A947-70E740481C1C}">
                <a14:useLocalDpi xmlns:a14="http://schemas.microsoft.com/office/drawing/2010/main" val="0"/>
              </a:ext>
            </a:extLst>
          </a:blip>
          <a:stretch>
            <a:fillRect/>
          </a:stretch>
        </p:blipFill>
        <p:spPr>
          <a:xfrm>
            <a:off x="2976000" y="1368467"/>
            <a:ext cx="6737684" cy="5053263"/>
          </a:xfrm>
          <a:prstGeom prst="rect">
            <a:avLst/>
          </a:prstGeom>
        </p:spPr>
      </p:pic>
    </p:spTree>
    <p:extLst>
      <p:ext uri="{BB962C8B-B14F-4D97-AF65-F5344CB8AC3E}">
        <p14:creationId xmlns:p14="http://schemas.microsoft.com/office/powerpoint/2010/main" val="1886119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8" y="375582"/>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CASE FOR CHANGE – WHAT FAMILIES HAVE TOLD US ABOUT HOW THEY SHOULD ACCESS HELP</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8" y="360867"/>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srcRect l="14236" t="41605" r="67361" b="41111"/>
          <a:stretch/>
        </p:blipFill>
        <p:spPr>
          <a:xfrm>
            <a:off x="10540733" y="6412601"/>
            <a:ext cx="1436372" cy="379419"/>
          </a:xfrm>
          <a:prstGeom prst="rect">
            <a:avLst/>
          </a:prstGeom>
        </p:spPr>
      </p:pic>
      <p:sp>
        <p:nvSpPr>
          <p:cNvPr id="22" name="Google Shape;46;p7"/>
          <p:cNvSpPr/>
          <p:nvPr/>
        </p:nvSpPr>
        <p:spPr>
          <a:xfrm>
            <a:off x="471948" y="6389348"/>
            <a:ext cx="1012943" cy="41260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27" name="Picture 26"/>
          <p:cNvPicPr>
            <a:picLocks noChangeAspect="1"/>
          </p:cNvPicPr>
          <p:nvPr/>
        </p:nvPicPr>
        <p:blipFill>
          <a:blip r:embed="rId5"/>
          <a:stretch>
            <a:fillRect/>
          </a:stretch>
        </p:blipFill>
        <p:spPr>
          <a:xfrm>
            <a:off x="1544160" y="6339468"/>
            <a:ext cx="1563109" cy="551202"/>
          </a:xfrm>
          <a:prstGeom prst="rect">
            <a:avLst/>
          </a:prstGeom>
        </p:spPr>
      </p:pic>
      <p:pic>
        <p:nvPicPr>
          <p:cNvPr id="28" name="Picture 27"/>
          <p:cNvPicPr>
            <a:picLocks noChangeAspect="1"/>
          </p:cNvPicPr>
          <p:nvPr/>
        </p:nvPicPr>
        <p:blipFill>
          <a:blip r:embed="rId6"/>
          <a:stretch>
            <a:fillRect/>
          </a:stretch>
        </p:blipFill>
        <p:spPr>
          <a:xfrm>
            <a:off x="3031066" y="6399350"/>
            <a:ext cx="938147" cy="431041"/>
          </a:xfrm>
          <a:prstGeom prst="rect">
            <a:avLst/>
          </a:prstGeom>
        </p:spPr>
      </p:pic>
      <p:sp>
        <p:nvSpPr>
          <p:cNvPr id="31" name="Rectangle 30"/>
          <p:cNvSpPr/>
          <p:nvPr/>
        </p:nvSpPr>
        <p:spPr>
          <a:xfrm>
            <a:off x="372053" y="786043"/>
            <a:ext cx="5797741" cy="5909310"/>
          </a:xfrm>
          <a:prstGeom prst="rect">
            <a:avLst/>
          </a:prstGeom>
        </p:spPr>
        <p:txBody>
          <a:bodyPr wrap="square">
            <a:spAutoFit/>
          </a:bodyPr>
          <a:lstStyle/>
          <a:p>
            <a:pPr lvl="0">
              <a:tabLst>
                <a:tab pos="3227388" algn="l"/>
              </a:tabLst>
            </a:pPr>
            <a:r>
              <a:rPr lang="en-GB" dirty="0"/>
              <a:t>A consultation on the development of Family Hubs across Southwark was launched in June 2023 and is continuing through to October.  The consultation is live on the Council Consultation Hub, is being delivered through a series of local area workshops, and the establishment of an interim Parent Carer Panel.  So far we have been told:</a:t>
            </a:r>
          </a:p>
          <a:p>
            <a:pPr lvl="0">
              <a:tabLst>
                <a:tab pos="3227388" algn="l"/>
              </a:tabLst>
            </a:pPr>
            <a:endParaRPr lang="en-GB" dirty="0"/>
          </a:p>
          <a:p>
            <a:pPr marL="285750" indent="-285750">
              <a:buFont typeface="Arial" panose="020B0604020202020204" pitchFamily="34" charset="0"/>
              <a:buChar char="•"/>
            </a:pPr>
            <a:r>
              <a:rPr lang="en-GB" dirty="0">
                <a:solidFill>
                  <a:srgbClr val="373A36"/>
                </a:solidFill>
                <a:highlight>
                  <a:srgbClr val="FFFF00"/>
                </a:highlight>
                <a:latin typeface="Roboto"/>
              </a:rPr>
              <a:t>89% strongly agreed (64%) or agreed (25%) that they and their families will benefit from integrated place based services.</a:t>
            </a:r>
          </a:p>
          <a:p>
            <a:pPr marL="285750" indent="-285750">
              <a:buFont typeface="Arial" panose="020B0604020202020204" pitchFamily="34" charset="0"/>
              <a:buChar char="•"/>
            </a:pPr>
            <a:endParaRPr lang="en-GB" dirty="0">
              <a:solidFill>
                <a:srgbClr val="373A36"/>
              </a:solidFill>
              <a:latin typeface="Roboto"/>
            </a:endParaRPr>
          </a:p>
          <a:p>
            <a:pPr marL="285750" indent="-285750">
              <a:buFont typeface="Arial" panose="020B0604020202020204" pitchFamily="34" charset="0"/>
              <a:buChar char="•"/>
            </a:pPr>
            <a:r>
              <a:rPr lang="en-GB" dirty="0">
                <a:solidFill>
                  <a:srgbClr val="373A36"/>
                </a:solidFill>
                <a:highlight>
                  <a:srgbClr val="FFFF00"/>
                </a:highlight>
                <a:latin typeface="Roboto"/>
              </a:rPr>
              <a:t>78% strongly agreed (45%) or agreed (33%) that the development of Family Hubs through existing Children’s Centres is the right approach, 4.9% disagreed with this approach </a:t>
            </a:r>
          </a:p>
          <a:p>
            <a:pPr marL="285750" indent="-285750">
              <a:buFont typeface="Arial" panose="020B0604020202020204" pitchFamily="34" charset="0"/>
              <a:buChar char="•"/>
            </a:pPr>
            <a:endParaRPr lang="en-GB" dirty="0">
              <a:solidFill>
                <a:srgbClr val="373A36"/>
              </a:solidFill>
              <a:latin typeface="Roboto"/>
            </a:endParaRPr>
          </a:p>
          <a:p>
            <a:pPr marL="285750" indent="-285750">
              <a:buFont typeface="Arial" panose="020B0604020202020204" pitchFamily="34" charset="0"/>
              <a:buChar char="•"/>
            </a:pPr>
            <a:r>
              <a:rPr lang="en-GB" dirty="0">
                <a:solidFill>
                  <a:srgbClr val="373A36"/>
                </a:solidFill>
                <a:highlight>
                  <a:srgbClr val="FFFF00"/>
                </a:highlight>
                <a:latin typeface="Roboto"/>
              </a:rPr>
              <a:t>We can’t afford to lose the locality identity and trust of our CFCs and they should be empowered to lead and direct expansion of locality offers to older age groups.</a:t>
            </a:r>
          </a:p>
          <a:p>
            <a:pPr marL="285750" indent="-285750">
              <a:buFont typeface="Arial" panose="020B0604020202020204" pitchFamily="34" charset="0"/>
              <a:buChar char="•"/>
            </a:pPr>
            <a:endParaRPr lang="en-GB" dirty="0">
              <a:solidFill>
                <a:srgbClr val="373A36"/>
              </a:solidFill>
              <a:latin typeface="Roboto"/>
            </a:endParaRPr>
          </a:p>
          <a:p>
            <a:pPr marL="285750" indent="-285750">
              <a:buFont typeface="Arial" panose="020B0604020202020204" pitchFamily="34" charset="0"/>
              <a:buChar char="•"/>
            </a:pPr>
            <a:r>
              <a:rPr lang="en-GB" dirty="0">
                <a:solidFill>
                  <a:srgbClr val="373A36"/>
                </a:solidFill>
                <a:latin typeface="Roboto"/>
              </a:rPr>
              <a:t>The most common alternative venue people wanted to see services operating from was Libraries (65%), followed by Education settings (59%) and leisure and health settings (both 55%).</a:t>
            </a:r>
          </a:p>
          <a:p>
            <a:pPr marL="285750" indent="-285750">
              <a:buFont typeface="Arial" panose="020B0604020202020204" pitchFamily="34" charset="0"/>
              <a:buChar char="•"/>
            </a:pPr>
            <a:endParaRPr lang="en-GB" dirty="0">
              <a:solidFill>
                <a:srgbClr val="373A36"/>
              </a:solidFill>
              <a:latin typeface="Roboto"/>
            </a:endParaRPr>
          </a:p>
          <a:p>
            <a:pPr marL="285750" indent="-285750">
              <a:buFont typeface="Arial" panose="020B0604020202020204" pitchFamily="34" charset="0"/>
              <a:buChar char="•"/>
            </a:pPr>
            <a:r>
              <a:rPr lang="en-GB" dirty="0">
                <a:solidFill>
                  <a:srgbClr val="373A36"/>
                </a:solidFill>
                <a:highlight>
                  <a:srgbClr val="FFFF00"/>
                </a:highlight>
                <a:latin typeface="Roboto"/>
              </a:rPr>
              <a:t>They want arrangements to be clear and simple.  Somewhere that families and wider professionals will always understand to be ‘the right’ first place to go, even when parents or professionals might not be sure of the solution they are looking for.</a:t>
            </a:r>
          </a:p>
          <a:p>
            <a:pPr marL="285750" indent="-285750">
              <a:buFont typeface="Arial" panose="020B0604020202020204" pitchFamily="34" charset="0"/>
              <a:buChar char="•"/>
            </a:pPr>
            <a:endParaRPr lang="en-GB" dirty="0">
              <a:solidFill>
                <a:srgbClr val="373A36"/>
              </a:solidFill>
              <a:latin typeface="Roboto"/>
            </a:endParaRPr>
          </a:p>
          <a:p>
            <a:pPr marL="285750" indent="-285750">
              <a:buFont typeface="Arial" panose="020B0604020202020204" pitchFamily="34" charset="0"/>
              <a:buChar char="•"/>
            </a:pPr>
            <a:endParaRPr lang="en-GB" dirty="0">
              <a:solidFill>
                <a:srgbClr val="373A36"/>
              </a:solidFill>
              <a:latin typeface="Roboto"/>
            </a:endParaRPr>
          </a:p>
        </p:txBody>
      </p:sp>
      <p:sp>
        <p:nvSpPr>
          <p:cNvPr id="33" name="Rectangle 32"/>
          <p:cNvSpPr/>
          <p:nvPr/>
        </p:nvSpPr>
        <p:spPr>
          <a:xfrm>
            <a:off x="6264184" y="757169"/>
            <a:ext cx="5712921" cy="6247864"/>
          </a:xfrm>
          <a:prstGeom prst="rect">
            <a:avLst/>
          </a:prstGeom>
        </p:spPr>
        <p:txBody>
          <a:bodyPr wrap="square">
            <a:spAutoFit/>
          </a:bodyPr>
          <a:lstStyle/>
          <a:p>
            <a:pPr marL="285750" lvl="0" indent="-285750">
              <a:buFont typeface="Arial" panose="020B0604020202020204" pitchFamily="34" charset="0"/>
              <a:buChar char="•"/>
              <a:tabLst>
                <a:tab pos="3227388" algn="l"/>
              </a:tabLst>
            </a:pPr>
            <a:r>
              <a:rPr lang="en-GB" dirty="0"/>
              <a:t>They want the place to be local, a short walk away, or “no more than a couple” of public transport stops away.</a:t>
            </a:r>
          </a:p>
          <a:p>
            <a:pPr marL="285750" lvl="0" indent="-285750">
              <a:buFont typeface="Arial" panose="020B0604020202020204" pitchFamily="34" charset="0"/>
              <a:buChar char="•"/>
              <a:tabLst>
                <a:tab pos="3227388" algn="l"/>
              </a:tabLst>
            </a:pPr>
            <a:endParaRPr lang="en-GB" dirty="0"/>
          </a:p>
          <a:p>
            <a:pPr marL="285750" lvl="0" indent="-285750">
              <a:buFont typeface="Arial" panose="020B0604020202020204" pitchFamily="34" charset="0"/>
              <a:buChar char="•"/>
              <a:tabLst>
                <a:tab pos="3227388" algn="l"/>
              </a:tabLst>
            </a:pPr>
            <a:r>
              <a:rPr lang="en-GB" dirty="0"/>
              <a:t>They want the place to have a consistent offer that they can become familiar with – both in terms of services and days.</a:t>
            </a:r>
          </a:p>
          <a:p>
            <a:pPr marL="285750" lvl="0" indent="-285750">
              <a:buFont typeface="Arial" panose="020B0604020202020204" pitchFamily="34" charset="0"/>
              <a:buChar char="•"/>
              <a:tabLst>
                <a:tab pos="3227388" algn="l"/>
              </a:tabLst>
            </a:pPr>
            <a:endParaRPr lang="en-GB" dirty="0"/>
          </a:p>
          <a:p>
            <a:pPr marL="285750" lvl="0" indent="-285750">
              <a:buFont typeface="Arial" panose="020B0604020202020204" pitchFamily="34" charset="0"/>
              <a:buChar char="•"/>
              <a:tabLst>
                <a:tab pos="3227388" algn="l"/>
              </a:tabLst>
            </a:pPr>
            <a:r>
              <a:rPr lang="en-GB" dirty="0"/>
              <a:t>They accept that help is not always easy to give help, but it should be easier to access, and to get clear messages and help you understand ‘where things are up to.’</a:t>
            </a:r>
          </a:p>
          <a:p>
            <a:pPr marL="285750" lvl="0" indent="-285750">
              <a:buFont typeface="Arial" panose="020B0604020202020204" pitchFamily="34" charset="0"/>
              <a:buChar char="•"/>
              <a:tabLst>
                <a:tab pos="3227388" algn="l"/>
              </a:tabLst>
            </a:pPr>
            <a:endParaRPr lang="en-GB" dirty="0"/>
          </a:p>
          <a:p>
            <a:pPr marL="285750" lvl="0" indent="-285750">
              <a:buFont typeface="Arial" panose="020B0604020202020204" pitchFamily="34" charset="0"/>
              <a:buChar char="•"/>
              <a:tabLst>
                <a:tab pos="3227388" algn="l"/>
              </a:tabLst>
            </a:pPr>
            <a:r>
              <a:rPr lang="en-GB" dirty="0"/>
              <a:t>They want a personalised approach, not one where you ‘call up and spend the first 20 minutes waiting while the person re-reads your records.’</a:t>
            </a:r>
          </a:p>
          <a:p>
            <a:pPr marL="285750" lvl="0" indent="-285750">
              <a:buFont typeface="Arial" panose="020B0604020202020204" pitchFamily="34" charset="0"/>
              <a:buChar char="•"/>
              <a:tabLst>
                <a:tab pos="3227388" algn="l"/>
              </a:tabLst>
            </a:pPr>
            <a:endParaRPr lang="en-GB" dirty="0"/>
          </a:p>
          <a:p>
            <a:pPr marL="285750" lvl="0" indent="-285750">
              <a:buFont typeface="Arial" panose="020B0604020202020204" pitchFamily="34" charset="0"/>
              <a:buChar char="•"/>
              <a:tabLst>
                <a:tab pos="3227388" algn="l"/>
              </a:tabLst>
            </a:pPr>
            <a:r>
              <a:rPr lang="en-GB" dirty="0"/>
              <a:t>They accept that no one person can do or know everything, but they expect us (the partnership) to make the right connections for them, not relying on them (families) to chase professionals and link services up for us.</a:t>
            </a:r>
          </a:p>
          <a:p>
            <a:pPr marL="285750" lvl="0" indent="-285750">
              <a:buFont typeface="Arial" panose="020B0604020202020204" pitchFamily="34" charset="0"/>
              <a:buChar char="•"/>
              <a:tabLst>
                <a:tab pos="3227388" algn="l"/>
              </a:tabLst>
            </a:pPr>
            <a:endParaRPr lang="en-GB" dirty="0"/>
          </a:p>
          <a:p>
            <a:pPr marL="285750" lvl="0" indent="-285750">
              <a:buFont typeface="Arial" panose="020B0604020202020204" pitchFamily="34" charset="0"/>
              <a:buChar char="•"/>
              <a:tabLst>
                <a:tab pos="3227388" algn="l"/>
              </a:tabLst>
            </a:pPr>
            <a:r>
              <a:rPr lang="en-GB" dirty="0"/>
              <a:t>They don’t expect to meet the same person every single time they need a service, but they want to see a core group of people, familiar faces, that they can grow to trust as a unit, and most importantly that their children grow and learn to trust from a young age and remember as they grow up.</a:t>
            </a:r>
          </a:p>
          <a:p>
            <a:pPr marL="285750" lvl="0" indent="-285750">
              <a:buFont typeface="Arial" panose="020B0604020202020204" pitchFamily="34" charset="0"/>
              <a:buChar char="•"/>
              <a:tabLst>
                <a:tab pos="3227388" algn="l"/>
              </a:tabLst>
            </a:pPr>
            <a:endParaRPr lang="en-GB" dirty="0"/>
          </a:p>
          <a:p>
            <a:pPr lvl="0">
              <a:tabLst>
                <a:tab pos="3227388" algn="l"/>
              </a:tabLst>
            </a:pPr>
            <a:endParaRPr lang="en-GB" dirty="0"/>
          </a:p>
          <a:p>
            <a:pPr marL="285750" indent="-285750">
              <a:buFont typeface="Arial" panose="020B0604020202020204" pitchFamily="34" charset="0"/>
              <a:buChar char="•"/>
            </a:pPr>
            <a:endParaRPr lang="en-GB" sz="1800" dirty="0">
              <a:solidFill>
                <a:srgbClr val="373A36"/>
              </a:solidFill>
              <a:latin typeface="Roboto"/>
            </a:endParaRPr>
          </a:p>
          <a:p>
            <a:endParaRPr lang="en-GB" sz="1800" dirty="0">
              <a:solidFill>
                <a:srgbClr val="373A36"/>
              </a:solidFill>
              <a:latin typeface="Roboto"/>
            </a:endParaRPr>
          </a:p>
        </p:txBody>
      </p:sp>
    </p:spTree>
    <p:extLst>
      <p:ext uri="{BB962C8B-B14F-4D97-AF65-F5344CB8AC3E}">
        <p14:creationId xmlns:p14="http://schemas.microsoft.com/office/powerpoint/2010/main" val="3138880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11" name="Rectangle 6"/>
          <p:cNvSpPr>
            <a:spLocks noChangeArrowheads="1"/>
          </p:cNvSpPr>
          <p:nvPr/>
        </p:nvSpPr>
        <p:spPr bwMode="auto">
          <a:xfrm>
            <a:off x="0" y="-38099"/>
            <a:ext cx="128264" cy="5333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6960" tIns="12696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Google Shape;415;p48"/>
          <p:cNvSpPr txBox="1">
            <a:spLocks/>
          </p:cNvSpPr>
          <p:nvPr/>
        </p:nvSpPr>
        <p:spPr>
          <a:xfrm>
            <a:off x="566339" y="398173"/>
            <a:ext cx="11079382" cy="822232"/>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b="1" dirty="0">
                <a:solidFill>
                  <a:srgbClr val="FFC000"/>
                </a:solidFill>
                <a:ea typeface="Calibri"/>
                <a:cs typeface="Calibri"/>
                <a:sym typeface="Calibri"/>
              </a:rPr>
              <a:t>BACKGROUND – FAMILY HUBS &amp; START FOR LIFE PROGRAMME</a:t>
            </a:r>
            <a:endParaRPr lang="en-GB" dirty="0">
              <a:solidFill>
                <a:srgbClr val="FFC000"/>
              </a:solidFill>
            </a:endParaRPr>
          </a:p>
        </p:txBody>
      </p:sp>
      <p:sp>
        <p:nvSpPr>
          <p:cNvPr id="8" name="TextBox 7"/>
          <p:cNvSpPr txBox="1"/>
          <p:nvPr/>
        </p:nvSpPr>
        <p:spPr>
          <a:xfrm>
            <a:off x="471948" y="67805"/>
            <a:ext cx="11368057" cy="307777"/>
          </a:xfrm>
          <a:prstGeom prst="rect">
            <a:avLst/>
          </a:prstGeom>
          <a:noFill/>
        </p:spPr>
        <p:txBody>
          <a:bodyPr wrap="square" rtlCol="0">
            <a:spAutoFit/>
          </a:bodyPr>
          <a:lstStyle/>
          <a:p>
            <a:r>
              <a:rPr lang="en-GB" dirty="0">
                <a:solidFill>
                  <a:schemeClr val="bg1">
                    <a:lumMod val="50000"/>
                  </a:schemeClr>
                </a:solidFill>
              </a:rPr>
              <a:t>								       </a:t>
            </a:r>
            <a:r>
              <a:rPr lang="en-GB" sz="800" dirty="0">
                <a:solidFill>
                  <a:schemeClr val="bg1">
                    <a:lumMod val="50000"/>
                  </a:schemeClr>
                </a:solidFill>
              </a:rPr>
              <a:t>LONDON BOROUGH OF SOUTHWARK: FAMILY HUB TRANSFORMATION </a:t>
            </a:r>
          </a:p>
        </p:txBody>
      </p:sp>
      <p:cxnSp>
        <p:nvCxnSpPr>
          <p:cNvPr id="23" name="Straight Connector 22"/>
          <p:cNvCxnSpPr/>
          <p:nvPr/>
        </p:nvCxnSpPr>
        <p:spPr>
          <a:xfrm>
            <a:off x="566339" y="383458"/>
            <a:ext cx="11160000" cy="0"/>
          </a:xfrm>
          <a:prstGeom prst="line">
            <a:avLst/>
          </a:prstGeom>
          <a:ln>
            <a:solidFill>
              <a:schemeClr val="bg1">
                <a:lumMod val="65000"/>
              </a:schemeClr>
            </a:solidFill>
          </a:ln>
        </p:spPr>
        <p:style>
          <a:lnRef idx="1">
            <a:schemeClr val="dk1"/>
          </a:lnRef>
          <a:fillRef idx="0">
            <a:schemeClr val="dk1"/>
          </a:fillRef>
          <a:effectRef idx="0">
            <a:schemeClr val="dk1"/>
          </a:effectRef>
          <a:fontRef idx="minor">
            <a:schemeClr val="tx1"/>
          </a:fontRef>
        </p:style>
      </p:cxnSp>
      <p:pic>
        <p:nvPicPr>
          <p:cNvPr id="24" name="Picture 23"/>
          <p:cNvPicPr>
            <a:picLocks noChangeAspect="1"/>
          </p:cNvPicPr>
          <p:nvPr/>
        </p:nvPicPr>
        <p:blipFill rotWithShape="1">
          <a:blip r:embed="rId3">
            <a:extLst>
              <a:ext uri="{BEBA8EAE-BF5A-486C-A8C5-ECC9F3942E4B}">
                <a14:imgProps xmlns:a14="http://schemas.microsoft.com/office/drawing/2010/main">
                  <a14:imgLayer r:embed="rId4">
                    <a14:imgEffect>
                      <a14:backgroundRemoval t="31759" b="60278" l="12839" r="35078">
                        <a14:foregroundMark x1="12839" y1="34444" x2="35078" y2="31759"/>
                      </a14:backgroundRemoval>
                    </a14:imgEffect>
                  </a14:imgLayer>
                </a14:imgProps>
              </a:ext>
            </a:extLst>
          </a:blip>
          <a:srcRect l="14236" t="41605" r="67361" b="41111"/>
          <a:stretch/>
        </p:blipFill>
        <p:spPr>
          <a:xfrm>
            <a:off x="10540733" y="6412601"/>
            <a:ext cx="1436372" cy="379419"/>
          </a:xfrm>
          <a:prstGeom prst="rect">
            <a:avLst/>
          </a:prstGeom>
        </p:spPr>
      </p:pic>
      <p:sp>
        <p:nvSpPr>
          <p:cNvPr id="12" name="Google Shape;46;p7"/>
          <p:cNvSpPr/>
          <p:nvPr/>
        </p:nvSpPr>
        <p:spPr>
          <a:xfrm>
            <a:off x="471948" y="6389348"/>
            <a:ext cx="1012943" cy="412608"/>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endParaRPr sz="1800">
              <a:solidFill>
                <a:schemeClr val="dk1"/>
              </a:solidFill>
              <a:latin typeface="Calibri"/>
              <a:ea typeface="Calibri"/>
              <a:cs typeface="Calibri"/>
              <a:sym typeface="Calibri"/>
            </a:endParaRPr>
          </a:p>
        </p:txBody>
      </p:sp>
      <p:pic>
        <p:nvPicPr>
          <p:cNvPr id="13" name="Picture 12"/>
          <p:cNvPicPr>
            <a:picLocks noChangeAspect="1"/>
          </p:cNvPicPr>
          <p:nvPr/>
        </p:nvPicPr>
        <p:blipFill>
          <a:blip r:embed="rId6"/>
          <a:stretch>
            <a:fillRect/>
          </a:stretch>
        </p:blipFill>
        <p:spPr>
          <a:xfrm>
            <a:off x="1544160" y="6339468"/>
            <a:ext cx="1563109" cy="551202"/>
          </a:xfrm>
          <a:prstGeom prst="rect">
            <a:avLst/>
          </a:prstGeom>
        </p:spPr>
      </p:pic>
      <p:pic>
        <p:nvPicPr>
          <p:cNvPr id="17" name="Picture 16"/>
          <p:cNvPicPr>
            <a:picLocks noChangeAspect="1"/>
          </p:cNvPicPr>
          <p:nvPr/>
        </p:nvPicPr>
        <p:blipFill>
          <a:blip r:embed="rId7"/>
          <a:stretch>
            <a:fillRect/>
          </a:stretch>
        </p:blipFill>
        <p:spPr>
          <a:xfrm>
            <a:off x="3031066" y="6399350"/>
            <a:ext cx="938147" cy="431041"/>
          </a:xfrm>
          <a:prstGeom prst="rect">
            <a:avLst/>
          </a:prstGeom>
        </p:spPr>
      </p:pic>
      <p:sp>
        <p:nvSpPr>
          <p:cNvPr id="16" name="TextBox 15"/>
          <p:cNvSpPr txBox="1"/>
          <p:nvPr/>
        </p:nvSpPr>
        <p:spPr>
          <a:xfrm>
            <a:off x="6155976" y="701200"/>
            <a:ext cx="5233601" cy="830997"/>
          </a:xfrm>
          <a:prstGeom prst="rect">
            <a:avLst/>
          </a:prstGeom>
          <a:noFill/>
        </p:spPr>
        <p:txBody>
          <a:bodyPr wrap="square" lIns="91440" tIns="45720" rIns="91440" bIns="45720" rtlCol="0" anchor="t">
            <a:spAutoFit/>
          </a:bodyPr>
          <a:lstStyle/>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endParaRPr lang="en-GB" sz="1200" dirty="0"/>
          </a:p>
          <a:p>
            <a:pPr marL="171450" lvl="0" indent="-171450">
              <a:buFont typeface="Arial" panose="020B0604020202020204" pitchFamily="34" charset="0"/>
              <a:buChar char="•"/>
            </a:pPr>
            <a:endParaRPr lang="en-GB" sz="1200" dirty="0"/>
          </a:p>
          <a:p>
            <a:pPr lvl="0"/>
            <a:endParaRPr lang="en-GB" sz="1200" dirty="0"/>
          </a:p>
        </p:txBody>
      </p:sp>
      <p:sp>
        <p:nvSpPr>
          <p:cNvPr id="2" name="Rectangle 1"/>
          <p:cNvSpPr/>
          <p:nvPr/>
        </p:nvSpPr>
        <p:spPr>
          <a:xfrm>
            <a:off x="471948" y="809289"/>
            <a:ext cx="5370583" cy="6261138"/>
          </a:xfrm>
          <a:prstGeom prst="rect">
            <a:avLst/>
          </a:prstGeom>
        </p:spPr>
        <p:txBody>
          <a:bodyPr wrap="square">
            <a:spAutoFit/>
          </a:bodyPr>
          <a:lstStyle/>
          <a:p>
            <a:pPr algn="just">
              <a:lnSpc>
                <a:spcPct val="107000"/>
              </a:lnSpc>
            </a:pPr>
            <a:r>
              <a:rPr lang="en-GB" sz="1100" dirty="0">
                <a:latin typeface="Arial" panose="020B0604020202020204" pitchFamily="34" charset="0"/>
                <a:ea typeface="Times New Roman" panose="02020603050405020304" pitchFamily="18" charset="0"/>
              </a:rPr>
              <a:t>The Family Hubs &amp; Start for Life Programme is a DfE grant funded transformation programme intended to deliver wholesale reform of the delivery model for support to families with children from conception to those with children of all ages 0-19 or up to 25 for those with special educational needs and disabilities (SEND).</a:t>
            </a:r>
            <a:endParaRPr lang="en-GB" sz="1100" dirty="0">
              <a:latin typeface="Times New Roman" panose="02020603050405020304" pitchFamily="18" charset="0"/>
              <a:ea typeface="Times New Roman" panose="02020603050405020304" pitchFamily="18" charset="0"/>
            </a:endParaRPr>
          </a:p>
          <a:p>
            <a:pPr marL="228600" algn="just">
              <a:lnSpc>
                <a:spcPct val="107000"/>
              </a:lnSpc>
            </a:pPr>
            <a:r>
              <a:rPr lang="en-GB" sz="1100" dirty="0">
                <a:latin typeface="Arial" panose="020B060402020202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a:p>
            <a:pPr lvl="0" algn="just">
              <a:lnSpc>
                <a:spcPct val="107000"/>
              </a:lnSpc>
            </a:pPr>
            <a:r>
              <a:rPr lang="en-GB" sz="1100" dirty="0">
                <a:latin typeface="Arial" panose="020B0604020202020204" pitchFamily="34" charset="0"/>
                <a:ea typeface="Times New Roman" panose="02020603050405020304" pitchFamily="18" charset="0"/>
              </a:rPr>
              <a:t>Southwark is to receive grant funding of £3.8m over the period 2022-2025 to deliver the transformation programme and invest in trialling new innovative and evidence-based models of practice and services for families with children.</a:t>
            </a:r>
            <a:endParaRPr lang="en-GB" sz="1100" dirty="0">
              <a:latin typeface="Times New Roman" panose="02020603050405020304" pitchFamily="18" charset="0"/>
              <a:ea typeface="Times New Roman" panose="02020603050405020304" pitchFamily="18" charset="0"/>
            </a:endParaRPr>
          </a:p>
          <a:p>
            <a:pPr marL="457200">
              <a:lnSpc>
                <a:spcPct val="107000"/>
              </a:lnSpc>
            </a:pPr>
            <a:r>
              <a:rPr lang="en-GB" sz="1100" dirty="0">
                <a:latin typeface="Arial" panose="020B060402020202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a:p>
            <a:pPr lvl="0" algn="just">
              <a:lnSpc>
                <a:spcPct val="107000"/>
              </a:lnSpc>
            </a:pPr>
            <a:r>
              <a:rPr lang="en-GB" sz="1100" dirty="0">
                <a:latin typeface="Arial" panose="020B0604020202020204" pitchFamily="34" charset="0"/>
                <a:ea typeface="Times New Roman" panose="02020603050405020304" pitchFamily="18" charset="0"/>
              </a:rPr>
              <a:t>The Programme and its funding is delineated across two main areas; Family Hub Transformation, and the Start for Life Funded Workstreams. The Start for Life Funded workstreams are targeted at enhancing the provision of services for families with children aged 0-5, the five workstreams provide ring-fenced funding for;</a:t>
            </a:r>
            <a:endParaRPr lang="en-GB" sz="1100" dirty="0">
              <a:latin typeface="Times New Roman" panose="02020603050405020304" pitchFamily="18" charset="0"/>
              <a:ea typeface="Times New Roman" panose="02020603050405020304" pitchFamily="18" charset="0"/>
            </a:endParaRPr>
          </a:p>
          <a:p>
            <a:pPr marL="457200">
              <a:lnSpc>
                <a:spcPct val="107000"/>
              </a:lnSpc>
            </a:pPr>
            <a:r>
              <a:rPr lang="en-GB" sz="1100" dirty="0">
                <a:latin typeface="Arial" panose="020B060402020202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a:p>
            <a:pPr marL="742950" lvl="1" indent="-285750" algn="just">
              <a:lnSpc>
                <a:spcPct val="107000"/>
              </a:lnSpc>
              <a:spcAft>
                <a:spcPts val="600"/>
              </a:spcAft>
              <a:buFont typeface="Symbol" panose="05050102010706020507" pitchFamily="18" charset="2"/>
              <a:buChar char=""/>
            </a:pPr>
            <a:r>
              <a:rPr lang="en-GB" sz="1100" b="1" dirty="0">
                <a:latin typeface="Arial" panose="020B0604020202020204" pitchFamily="34" charset="0"/>
                <a:ea typeface="Times New Roman" panose="02020603050405020304" pitchFamily="18" charset="0"/>
              </a:rPr>
              <a:t>Parenting Support </a:t>
            </a:r>
            <a:r>
              <a:rPr lang="en-GB" sz="1100" dirty="0">
                <a:latin typeface="Arial" panose="020B0604020202020204" pitchFamily="34" charset="0"/>
                <a:ea typeface="Times New Roman" panose="02020603050405020304" pitchFamily="18" charset="0"/>
              </a:rPr>
              <a:t>- new ways of supporting parents with the skills and knowledge they need,</a:t>
            </a:r>
            <a:endParaRPr lang="en-GB" sz="1100" dirty="0">
              <a:latin typeface="Times New Roman" panose="02020603050405020304" pitchFamily="18" charset="0"/>
              <a:ea typeface="Times New Roman" panose="02020603050405020304" pitchFamily="18" charset="0"/>
            </a:endParaRPr>
          </a:p>
          <a:p>
            <a:pPr marL="742950" lvl="1" indent="-285750" algn="just">
              <a:lnSpc>
                <a:spcPct val="107000"/>
              </a:lnSpc>
              <a:spcAft>
                <a:spcPts val="600"/>
              </a:spcAft>
              <a:buFont typeface="Symbol" panose="05050102010706020507" pitchFamily="18" charset="2"/>
              <a:buChar char=""/>
            </a:pPr>
            <a:r>
              <a:rPr lang="en-GB" sz="1100" b="1" dirty="0">
                <a:latin typeface="Arial" panose="020B0604020202020204" pitchFamily="34" charset="0"/>
                <a:ea typeface="Times New Roman" panose="02020603050405020304" pitchFamily="18" charset="0"/>
              </a:rPr>
              <a:t>Parent–infant relationships and perinatal mental health support,</a:t>
            </a:r>
            <a:r>
              <a:rPr lang="en-GB" sz="1100" dirty="0">
                <a:latin typeface="Arial" panose="020B060402020202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a:p>
            <a:pPr marL="742950" lvl="1" indent="-285750" algn="just">
              <a:lnSpc>
                <a:spcPct val="107000"/>
              </a:lnSpc>
              <a:spcAft>
                <a:spcPts val="600"/>
              </a:spcAft>
              <a:buFont typeface="Symbol" panose="05050102010706020507" pitchFamily="18" charset="2"/>
              <a:buChar char=""/>
            </a:pPr>
            <a:r>
              <a:rPr lang="en-GB" sz="1100" b="1" dirty="0">
                <a:latin typeface="Arial" panose="020B0604020202020204" pitchFamily="34" charset="0"/>
                <a:ea typeface="Times New Roman" panose="02020603050405020304" pitchFamily="18" charset="0"/>
              </a:rPr>
              <a:t>Early language support and the home learning environment,</a:t>
            </a:r>
            <a:endParaRPr lang="en-GB" sz="1100" b="1" dirty="0">
              <a:latin typeface="Times New Roman" panose="02020603050405020304" pitchFamily="18" charset="0"/>
              <a:ea typeface="Times New Roman" panose="02020603050405020304" pitchFamily="18" charset="0"/>
            </a:endParaRPr>
          </a:p>
          <a:p>
            <a:pPr marL="742950" lvl="1" indent="-285750" algn="just">
              <a:lnSpc>
                <a:spcPct val="107000"/>
              </a:lnSpc>
              <a:spcAft>
                <a:spcPts val="600"/>
              </a:spcAft>
              <a:buFont typeface="Symbol" panose="05050102010706020507" pitchFamily="18" charset="2"/>
              <a:buChar char=""/>
            </a:pPr>
            <a:r>
              <a:rPr lang="en-GB" sz="1100" b="1" dirty="0">
                <a:latin typeface="Arial" panose="020B0604020202020204" pitchFamily="34" charset="0"/>
                <a:ea typeface="Times New Roman" panose="02020603050405020304" pitchFamily="18" charset="0"/>
              </a:rPr>
              <a:t>Infant feeding,</a:t>
            </a:r>
            <a:endParaRPr lang="en-GB" sz="1100" b="1" dirty="0">
              <a:latin typeface="Times New Roman" panose="02020603050405020304" pitchFamily="18" charset="0"/>
              <a:ea typeface="Times New Roman" panose="02020603050405020304" pitchFamily="18" charset="0"/>
            </a:endParaRPr>
          </a:p>
          <a:p>
            <a:pPr marL="742950" lvl="1" indent="-285750" algn="just">
              <a:lnSpc>
                <a:spcPct val="107000"/>
              </a:lnSpc>
              <a:spcAft>
                <a:spcPts val="600"/>
              </a:spcAft>
              <a:buFont typeface="Symbol" panose="05050102010706020507" pitchFamily="18" charset="2"/>
              <a:buChar char=""/>
            </a:pPr>
            <a:r>
              <a:rPr lang="en-GB" sz="1100" b="1" dirty="0">
                <a:latin typeface="Arial" panose="020B0604020202020204" pitchFamily="34" charset="0"/>
                <a:ea typeface="Times New Roman" panose="02020603050405020304" pitchFamily="18" charset="0"/>
              </a:rPr>
              <a:t>Parent Carer Panels </a:t>
            </a:r>
            <a:r>
              <a:rPr lang="en-GB" sz="1100" dirty="0">
                <a:latin typeface="Arial" panose="020B0604020202020204" pitchFamily="34" charset="0"/>
                <a:ea typeface="Times New Roman" panose="02020603050405020304" pitchFamily="18" charset="0"/>
              </a:rPr>
              <a:t>- New mechanisms for local parents and carers to lead the development of local services.</a:t>
            </a:r>
          </a:p>
          <a:p>
            <a:pPr marL="457200" lvl="1" algn="just">
              <a:lnSpc>
                <a:spcPct val="107000"/>
              </a:lnSpc>
            </a:pPr>
            <a:endParaRPr lang="en-GB" sz="1100" dirty="0">
              <a:latin typeface="Arial" panose="020B0604020202020204" pitchFamily="34" charset="0"/>
              <a:ea typeface="Times New Roman" panose="02020603050405020304" pitchFamily="18" charset="0"/>
            </a:endParaRPr>
          </a:p>
          <a:p>
            <a:pPr lvl="1" algn="just">
              <a:lnSpc>
                <a:spcPct val="107000"/>
              </a:lnSpc>
            </a:pPr>
            <a:r>
              <a:rPr lang="en-GB" sz="1100" dirty="0">
                <a:latin typeface="Arial" panose="020B0604020202020204" pitchFamily="34" charset="0"/>
                <a:ea typeface="Times New Roman" panose="02020603050405020304" pitchFamily="18" charset="0"/>
              </a:rPr>
              <a:t>The major portion of the funding under the programme is ring-fenced for the   system wide transformation of integrated local delivery arrangements – Family Hubs.  The Family Hubs Programme is intended to deliver system level change across the whole borough, through new data sharing arrangements, leadership and governance, evaluation and improving the accessibility, integration and connectivity of existing service delivery.  </a:t>
            </a:r>
          </a:p>
          <a:p>
            <a:pPr marL="742950" lvl="1" indent="-285750" algn="just">
              <a:lnSpc>
                <a:spcPct val="107000"/>
              </a:lnSpc>
              <a:buFont typeface="Symbol" panose="05050102010706020507" pitchFamily="18" charset="2"/>
              <a:buChar char=""/>
            </a:pPr>
            <a:endParaRPr lang="en-GB" sz="1100" dirty="0">
              <a:latin typeface="Arial" panose="020B0604020202020204" pitchFamily="34" charset="0"/>
              <a:ea typeface="Times New Roman" panose="02020603050405020304" pitchFamily="18" charset="0"/>
            </a:endParaRPr>
          </a:p>
          <a:p>
            <a:pPr marL="742950" lvl="1" indent="-285750" algn="just">
              <a:lnSpc>
                <a:spcPct val="107000"/>
              </a:lnSpc>
              <a:buFont typeface="Symbol" panose="05050102010706020507" pitchFamily="18" charset="2"/>
              <a:buChar char=""/>
            </a:pPr>
            <a:endParaRPr lang="en-GB" sz="1100" dirty="0">
              <a:latin typeface="Arial" panose="020B0604020202020204" pitchFamily="34" charset="0"/>
              <a:ea typeface="Times New Roman" panose="02020603050405020304" pitchFamily="18" charset="0"/>
            </a:endParaRPr>
          </a:p>
          <a:p>
            <a:pPr marL="742950" lvl="1" indent="-285750" algn="just">
              <a:lnSpc>
                <a:spcPct val="107000"/>
              </a:lnSpc>
              <a:buFont typeface="Symbol" panose="05050102010706020507" pitchFamily="18" charset="2"/>
              <a:buChar char=""/>
            </a:pPr>
            <a:endParaRPr lang="en-GB" sz="1100" dirty="0">
              <a:latin typeface="Times New Roman" panose="02020603050405020304" pitchFamily="18" charset="0"/>
              <a:ea typeface="Times New Roman" panose="02020603050405020304" pitchFamily="18" charset="0"/>
            </a:endParaRPr>
          </a:p>
          <a:p>
            <a:pPr marL="228600" algn="just">
              <a:lnSpc>
                <a:spcPct val="107000"/>
              </a:lnSpc>
            </a:pPr>
            <a:r>
              <a:rPr lang="en-GB" sz="1100" dirty="0">
                <a:latin typeface="Arial" panose="020B0604020202020204" pitchFamily="34" charset="0"/>
                <a:ea typeface="Times New Roman" panose="02020603050405020304" pitchFamily="18" charset="0"/>
              </a:rPr>
              <a:t> </a:t>
            </a:r>
            <a:endParaRPr lang="en-GB" sz="1100" dirty="0">
              <a:latin typeface="Times New Roman" panose="02020603050405020304" pitchFamily="18" charset="0"/>
              <a:ea typeface="Times New Roman" panose="02020603050405020304" pitchFamily="18" charset="0"/>
            </a:endParaRPr>
          </a:p>
        </p:txBody>
      </p:sp>
      <p:sp>
        <p:nvSpPr>
          <p:cNvPr id="14" name="Rectangle 13"/>
          <p:cNvSpPr/>
          <p:nvPr/>
        </p:nvSpPr>
        <p:spPr>
          <a:xfrm>
            <a:off x="6215844" y="805439"/>
            <a:ext cx="5370583" cy="6534802"/>
          </a:xfrm>
          <a:prstGeom prst="rect">
            <a:avLst/>
          </a:prstGeom>
        </p:spPr>
        <p:txBody>
          <a:bodyPr wrap="square">
            <a:spAutoFit/>
          </a:bodyPr>
          <a:lstStyle/>
          <a:p>
            <a:pPr lvl="0"/>
            <a:r>
              <a:rPr lang="en-GB" sz="1100" dirty="0"/>
              <a:t>The transformation programme is required to achieve a range of outcomes, some examples of which are:</a:t>
            </a:r>
          </a:p>
          <a:p>
            <a:pPr marL="171450" lvl="1" indent="-171450">
              <a:buFont typeface="Arial" panose="020B0604020202020204" pitchFamily="34" charset="0"/>
              <a:buChar char="•"/>
            </a:pPr>
            <a:endParaRPr lang="en-GB" sz="1100" dirty="0">
              <a:effectLst/>
              <a:latin typeface="Arial" panose="020B0604020202020204" pitchFamily="34" charset="0"/>
              <a:ea typeface="Times New Roman" panose="02020603050405020304" pitchFamily="18" charset="0"/>
              <a:cs typeface="Arial" panose="020B0604020202020204" pitchFamily="34" charset="0"/>
            </a:endParaRPr>
          </a:p>
          <a:p>
            <a:pPr marL="171450" lvl="1" indent="-171450">
              <a:spcAft>
                <a:spcPts val="600"/>
              </a:spcAft>
              <a:buFont typeface="Arial" panose="020B0604020202020204" pitchFamily="34" charset="0"/>
              <a:buChar char="•"/>
            </a:pPr>
            <a:r>
              <a:rPr lang="en-GB" sz="1100" dirty="0">
                <a:effectLst/>
                <a:latin typeface="Arial" panose="020B0604020202020204" pitchFamily="34" charset="0"/>
                <a:ea typeface="Times New Roman" panose="02020603050405020304" pitchFamily="18" charset="0"/>
                <a:cs typeface="Arial" panose="020B0604020202020204" pitchFamily="34" charset="0"/>
              </a:rPr>
              <a:t>more of our </a:t>
            </a:r>
            <a:r>
              <a:rPr lang="en-GB" sz="1100" b="1" dirty="0">
                <a:effectLst/>
                <a:latin typeface="Arial" panose="020B0604020202020204" pitchFamily="34" charset="0"/>
                <a:ea typeface="Times New Roman" panose="02020603050405020304" pitchFamily="18" charset="0"/>
                <a:cs typeface="Arial" panose="020B0604020202020204" pitchFamily="34" charset="0"/>
              </a:rPr>
              <a:t>vulnerable families </a:t>
            </a:r>
            <a:r>
              <a:rPr lang="en-GB" sz="11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are benefiting from easier access and better connection</a:t>
            </a:r>
            <a:r>
              <a:rPr lang="en-GB" sz="11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a:t>
            </a:r>
            <a:r>
              <a:rPr lang="en-GB" sz="1100" dirty="0">
                <a:effectLst/>
                <a:latin typeface="Arial" panose="020B0604020202020204" pitchFamily="34" charset="0"/>
                <a:ea typeface="Times New Roman" panose="02020603050405020304" pitchFamily="18" charset="0"/>
                <a:cs typeface="Arial" panose="020B0604020202020204" pitchFamily="34" charset="0"/>
              </a:rPr>
              <a:t>with the right professional and peer support services within their communities, </a:t>
            </a: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lvl="1" indent="-171450">
              <a:spcAft>
                <a:spcPts val="600"/>
              </a:spcAft>
              <a:buFont typeface="Arial" panose="020B0604020202020204" pitchFamily="34" charset="0"/>
              <a:buChar char="•"/>
            </a:pPr>
            <a:r>
              <a:rPr lang="en-GB" sz="1100" dirty="0">
                <a:highlight>
                  <a:srgbClr val="FFFF00"/>
                </a:highlight>
                <a:latin typeface="Arial" panose="020B0604020202020204" pitchFamily="34" charset="0"/>
                <a:ea typeface="Times New Roman" panose="02020603050405020304" pitchFamily="18" charset="0"/>
                <a:cs typeface="Arial" panose="020B0604020202020204" pitchFamily="34" charset="0"/>
              </a:rPr>
              <a:t>w</a:t>
            </a:r>
            <a:r>
              <a:rPr lang="en-GB" sz="11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here feasible </a:t>
            </a:r>
            <a:r>
              <a:rPr lang="en-GB" sz="11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relevant universal and targeted services are co-located</a:t>
            </a:r>
            <a:r>
              <a:rPr lang="en-GB" sz="1100"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 developing local bespoke responses to need, and delivering to a defined community and locality area. </a:t>
            </a:r>
            <a:r>
              <a:rPr lang="en-GB" sz="1100" dirty="0"/>
              <a:t>Integration of partnership delivery at a neighbourhood level</a:t>
            </a:r>
          </a:p>
          <a:p>
            <a:pPr marL="171450" lvl="1" indent="-171450">
              <a:spcAft>
                <a:spcPts val="600"/>
              </a:spcAft>
              <a:buFont typeface="Arial" panose="020B0604020202020204" pitchFamily="34" charset="0"/>
              <a:buChar char="•"/>
            </a:pPr>
            <a:r>
              <a:rPr lang="en-GB" sz="1100" dirty="0">
                <a:effectLst/>
                <a:latin typeface="Arial" panose="020B0604020202020204" pitchFamily="34" charset="0"/>
                <a:ea typeface="Times New Roman" panose="02020603050405020304" pitchFamily="18" charset="0"/>
                <a:cs typeface="Arial" panose="020B0604020202020204" pitchFamily="34" charset="0"/>
              </a:rPr>
              <a:t>families will be able to access all the </a:t>
            </a:r>
            <a:r>
              <a:rPr lang="en-GB" sz="1100" b="1" dirty="0">
                <a:effectLst/>
                <a:latin typeface="Arial" panose="020B0604020202020204" pitchFamily="34" charset="0"/>
                <a:ea typeface="Times New Roman" panose="02020603050405020304" pitchFamily="18" charset="0"/>
                <a:cs typeface="Arial" panose="020B0604020202020204" pitchFamily="34" charset="0"/>
              </a:rPr>
              <a:t>high-quality support they need in a single place locally and virtually</a:t>
            </a:r>
            <a:r>
              <a:rPr lang="en-GB" sz="1100" dirty="0">
                <a:effectLst/>
                <a:latin typeface="Arial" panose="020B0604020202020204" pitchFamily="34" charset="0"/>
                <a:ea typeface="Times New Roman" panose="02020603050405020304" pitchFamily="18" charset="0"/>
                <a:cs typeface="Arial" panose="020B0604020202020204" pitchFamily="34" charset="0"/>
              </a:rPr>
              <a:t> – from breast feeding to benefits advice</a:t>
            </a:r>
          </a:p>
          <a:p>
            <a:pPr marL="171450" lvl="1" indent="-171450">
              <a:spcAft>
                <a:spcPts val="600"/>
              </a:spcAft>
              <a:buFont typeface="Arial" panose="020B0604020202020204" pitchFamily="34" charset="0"/>
              <a:buChar char="•"/>
            </a:pPr>
            <a:r>
              <a:rPr lang="en-GB" sz="1100" dirty="0">
                <a:effectLst/>
                <a:latin typeface="Arial" panose="020B0604020202020204" pitchFamily="34" charset="0"/>
                <a:ea typeface="Times New Roman" panose="02020603050405020304" pitchFamily="18" charset="0"/>
                <a:cs typeface="Arial" panose="020B0604020202020204" pitchFamily="34" charset="0"/>
              </a:rPr>
              <a:t>families will be able to go to a refreshed </a:t>
            </a:r>
            <a:r>
              <a:rPr lang="en-GB" sz="1100" b="1" dirty="0">
                <a:effectLst/>
                <a:latin typeface="Arial" panose="020B0604020202020204" pitchFamily="34" charset="0"/>
                <a:ea typeface="Times New Roman" panose="02020603050405020304" pitchFamily="18" charset="0"/>
                <a:cs typeface="Arial" panose="020B0604020202020204" pitchFamily="34" charset="0"/>
              </a:rPr>
              <a:t>warm, welcoming environment where they will experience one single assessment of need for the whole family, </a:t>
            </a:r>
            <a:r>
              <a:rPr lang="en-GB" sz="1100" dirty="0">
                <a:effectLst/>
                <a:latin typeface="Arial" panose="020B0604020202020204" pitchFamily="34" charset="0"/>
                <a:ea typeface="Times New Roman" panose="02020603050405020304" pitchFamily="18" charset="0"/>
                <a:cs typeface="Arial" panose="020B0604020202020204" pitchFamily="34" charset="0"/>
              </a:rPr>
              <a:t>only tell their story once and receive the right support, advice and guidance for every member of the family,</a:t>
            </a:r>
            <a:endParaRPr lang="en-GB" sz="1100" dirty="0">
              <a:latin typeface="Arial" panose="020B0604020202020204" pitchFamily="34" charset="0"/>
              <a:ea typeface="Times New Roman" panose="02020603050405020304" pitchFamily="18" charset="0"/>
              <a:cs typeface="Times New Roman" panose="02020603050405020304" pitchFamily="18" charset="0"/>
            </a:endParaRPr>
          </a:p>
          <a:p>
            <a:pPr marL="171450" lvl="1" indent="-171450">
              <a:spcAft>
                <a:spcPts val="600"/>
              </a:spcAft>
              <a:buFont typeface="Arial" panose="020B0604020202020204" pitchFamily="34" charset="0"/>
              <a:buChar char="•"/>
            </a:pPr>
            <a:r>
              <a:rPr lang="en-GB" sz="1100" dirty="0">
                <a:effectLst/>
                <a:latin typeface="Arial" panose="020B0604020202020204" pitchFamily="34" charset="0"/>
                <a:ea typeface="Times New Roman" panose="02020603050405020304" pitchFamily="18" charset="0"/>
                <a:cs typeface="Arial" panose="020B0604020202020204" pitchFamily="34" charset="0"/>
              </a:rPr>
              <a:t>the complexity of service delivery is reduced through </a:t>
            </a:r>
            <a:r>
              <a:rPr lang="en-GB" sz="1100" b="1" dirty="0">
                <a:effectLst/>
                <a:highlight>
                  <a:srgbClr val="FFFF00"/>
                </a:highlight>
                <a:latin typeface="Arial" panose="020B0604020202020204" pitchFamily="34" charset="0"/>
                <a:ea typeface="Times New Roman" panose="02020603050405020304" pitchFamily="18" charset="0"/>
                <a:cs typeface="Arial" panose="020B0604020202020204" pitchFamily="34" charset="0"/>
              </a:rPr>
              <a:t>integration, breaking down institutional barriers,</a:t>
            </a:r>
            <a:r>
              <a:rPr lang="en-GB" sz="1100" b="1" dirty="0">
                <a:effectLst/>
                <a:latin typeface="Arial" panose="020B0604020202020204" pitchFamily="34" charset="0"/>
                <a:ea typeface="Times New Roman" panose="02020603050405020304" pitchFamily="18" charset="0"/>
                <a:cs typeface="Arial" panose="020B0604020202020204" pitchFamily="34" charset="0"/>
              </a:rPr>
              <a:t> empowering disparate professionals to navigate </a:t>
            </a:r>
            <a:r>
              <a:rPr lang="en-GB" sz="1100" dirty="0">
                <a:effectLst/>
                <a:latin typeface="Arial" panose="020B0604020202020204" pitchFamily="34" charset="0"/>
                <a:ea typeface="Times New Roman" panose="02020603050405020304" pitchFamily="18" charset="0"/>
                <a:cs typeface="Arial" panose="020B0604020202020204" pitchFamily="34" charset="0"/>
              </a:rPr>
              <a:t>support for families to the full range of services available to them from a single access point</a:t>
            </a:r>
          </a:p>
          <a:p>
            <a:pPr marL="171450" lvl="1" indent="-171450">
              <a:spcAft>
                <a:spcPts val="600"/>
              </a:spcAft>
              <a:buFont typeface="Arial" panose="020B0604020202020204" pitchFamily="34" charset="0"/>
              <a:buChar char="•"/>
            </a:pPr>
            <a:r>
              <a:rPr lang="en-GB" sz="1100" dirty="0">
                <a:effectLst/>
                <a:latin typeface="Arial" panose="020B0604020202020204" pitchFamily="34" charset="0"/>
                <a:ea typeface="Times New Roman" panose="02020603050405020304" pitchFamily="18" charset="0"/>
                <a:cs typeface="Arial" panose="020B0604020202020204" pitchFamily="34" charset="0"/>
              </a:rPr>
              <a:t>families receive </a:t>
            </a:r>
            <a:r>
              <a:rPr lang="en-GB" sz="1100" b="1" dirty="0">
                <a:effectLst/>
                <a:latin typeface="Arial" panose="020B0604020202020204" pitchFamily="34" charset="0"/>
                <a:ea typeface="Times New Roman" panose="02020603050405020304" pitchFamily="18" charset="0"/>
                <a:cs typeface="Arial" panose="020B0604020202020204" pitchFamily="34" charset="0"/>
              </a:rPr>
              <a:t>wraparound support from a skilled and consistent workforce </a:t>
            </a:r>
            <a:r>
              <a:rPr lang="en-GB" sz="1100" dirty="0">
                <a:effectLst/>
                <a:latin typeface="Arial" panose="020B0604020202020204" pitchFamily="34" charset="0"/>
                <a:ea typeface="Times New Roman" panose="02020603050405020304" pitchFamily="18" charset="0"/>
                <a:cs typeface="Arial" panose="020B0604020202020204" pitchFamily="34" charset="0"/>
              </a:rPr>
              <a:t>who are able to identify and respond sensitively to a range of need</a:t>
            </a:r>
          </a:p>
          <a:p>
            <a:pPr marL="171450" lvl="1" indent="-171450">
              <a:spcAft>
                <a:spcPts val="600"/>
              </a:spcAft>
              <a:buFont typeface="Arial" panose="020B0604020202020204" pitchFamily="34" charset="0"/>
              <a:buChar char="•"/>
            </a:pPr>
            <a:r>
              <a:rPr lang="en-GB" sz="1100" b="1" dirty="0"/>
              <a:t>Alignment of professional behaviours, culture and values </a:t>
            </a:r>
            <a:r>
              <a:rPr lang="en-GB" sz="1100" dirty="0"/>
              <a:t>- </a:t>
            </a:r>
            <a:r>
              <a:rPr lang="en-GB" sz="1100" dirty="0">
                <a:effectLst/>
                <a:latin typeface="Arial" panose="020B0604020202020204" pitchFamily="34" charset="0"/>
                <a:ea typeface="Times New Roman" panose="02020603050405020304" pitchFamily="18" charset="0"/>
                <a:cs typeface="Arial" panose="020B0604020202020204" pitchFamily="34" charset="0"/>
              </a:rPr>
              <a:t>all families will experience a strengths and relationship-based and ‘whole family’ approach, building on the strengths already inherent while addressing need. Through</a:t>
            </a:r>
            <a:r>
              <a:rPr lang="en-GB" sz="1100" dirty="0"/>
              <a:t> up of shared practice tools, approaches and interventions </a:t>
            </a:r>
          </a:p>
          <a:p>
            <a:pPr marL="171450" lvl="1" indent="-171450">
              <a:spcAft>
                <a:spcPts val="600"/>
              </a:spcAft>
              <a:buFont typeface="Arial" panose="020B0604020202020204" pitchFamily="34" charset="0"/>
              <a:buChar char="•"/>
            </a:pPr>
            <a:r>
              <a:rPr lang="en-GB" sz="1100" dirty="0"/>
              <a:t>Moving towards </a:t>
            </a:r>
            <a:r>
              <a:rPr lang="en-GB" sz="1100" b="1" dirty="0"/>
              <a:t>single physical and virtual referral routes </a:t>
            </a:r>
            <a:r>
              <a:rPr lang="en-GB" sz="1100" dirty="0"/>
              <a:t>into multi-agency support, </a:t>
            </a:r>
            <a:r>
              <a:rPr lang="en-GB" sz="1100" b="1" dirty="0"/>
              <a:t>single shared model’s of assessment</a:t>
            </a:r>
            <a:r>
              <a:rPr lang="en-GB" sz="1100" dirty="0"/>
              <a:t>, and </a:t>
            </a:r>
            <a:r>
              <a:rPr lang="en-GB" sz="1100" b="1" dirty="0"/>
              <a:t>integrated case management and data systems</a:t>
            </a:r>
          </a:p>
          <a:p>
            <a:pPr marL="171450" lvl="1" indent="-171450">
              <a:buFont typeface="Arial" panose="020B0604020202020204" pitchFamily="34" charset="0"/>
              <a:buChar char="•"/>
            </a:pP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p>
            <a:pPr marL="171450" lvl="1" indent="-171450">
              <a:buFont typeface="Arial" panose="020B0604020202020204" pitchFamily="34" charset="0"/>
              <a:buChar char="•"/>
            </a:pPr>
            <a:endParaRPr lang="en-GB" sz="1100" dirty="0">
              <a:effectLst/>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07000"/>
              </a:lnSpc>
            </a:pPr>
            <a:endParaRPr lang="en-GB" sz="1200" dirty="0">
              <a:latin typeface="Arial" panose="020B0604020202020204" pitchFamily="34" charset="0"/>
              <a:ea typeface="Times New Roman" panose="02020603050405020304" pitchFamily="18" charset="0"/>
            </a:endParaRPr>
          </a:p>
          <a:p>
            <a:pPr lvl="0" algn="just">
              <a:lnSpc>
                <a:spcPct val="107000"/>
              </a:lnSpc>
            </a:pPr>
            <a:endParaRPr lang="en-GB" sz="1200" dirty="0">
              <a:latin typeface="Times New Roman" panose="02020603050405020304" pitchFamily="18" charset="0"/>
              <a:ea typeface="Times New Roman" panose="02020603050405020304" pitchFamily="18" charset="0"/>
            </a:endParaRPr>
          </a:p>
          <a:p>
            <a:pPr marL="228600" algn="just">
              <a:lnSpc>
                <a:spcPct val="107000"/>
              </a:lnSpc>
            </a:pPr>
            <a:r>
              <a:rPr lang="en-GB" sz="1200" dirty="0">
                <a:latin typeface="Arial" panose="020B0604020202020204" pitchFamily="34" charset="0"/>
                <a:ea typeface="Times New Roman" panose="02020603050405020304" pitchFamily="18" charset="0"/>
              </a:rPr>
              <a:t> </a:t>
            </a:r>
            <a:endParaRPr lang="en-GB" sz="1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774915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583593F-04C2-457B-B57D-DB728753C6DE}">
  <we:reference id="wa104381063" version="1.0.0.1" store="en-US" storeType="OMEX"/>
  <we:alternateReferences>
    <we:reference id="WA104381063" version="1.0.0.1" store="WA104381063"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ideFromDelve xmlns="3fc7b4f3-a0e9-46ca-b4f0-2556f21f87bd">true</HideFromDelve>
    <lcf76f155ced4ddcb4097134ff3c332f xmlns="9e7fd114-9621-45b8-9c7a-5c1d714b3901">
      <Terms xmlns="http://schemas.microsoft.com/office/infopath/2007/PartnerControls"/>
    </lcf76f155ced4ddcb4097134ff3c332f>
    <TaxCatchAll xmlns="3fc7b4f3-a0e9-46ca-b4f0-2556f21f87b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CCG Document" ma:contentTypeID="0x01010009DF25CF94082642959723941C1AE33300BAFF81C7741517498D718622E8129CE7" ma:contentTypeVersion="24" ma:contentTypeDescription="Extension of document type to include extra info eg HideFromDelve, retention, classification" ma:contentTypeScope="" ma:versionID="cba6ee3eb83c9cf0b1d9b1b8995ddbbc">
  <xsd:schema xmlns:xsd="http://www.w3.org/2001/XMLSchema" xmlns:xs="http://www.w3.org/2001/XMLSchema" xmlns:p="http://schemas.microsoft.com/office/2006/metadata/properties" xmlns:ns2="3fc7b4f3-a0e9-46ca-b4f0-2556f21f87bd" xmlns:ns3="9e7fd114-9621-45b8-9c7a-5c1d714b3901" targetNamespace="http://schemas.microsoft.com/office/2006/metadata/properties" ma:root="true" ma:fieldsID="ec64a178b977ab3a86291f821a04a871" ns2:_="" ns3:_="">
    <xsd:import namespace="3fc7b4f3-a0e9-46ca-b4f0-2556f21f87bd"/>
    <xsd:import namespace="9e7fd114-9621-45b8-9c7a-5c1d714b3901"/>
    <xsd:element name="properties">
      <xsd:complexType>
        <xsd:sequence>
          <xsd:element name="documentManagement">
            <xsd:complexType>
              <xsd:all>
                <xsd:element ref="ns2:HideFromDelve"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c7b4f3-a0e9-46ca-b4f0-2556f21f87bd" elementFormDefault="qualified">
    <xsd:import namespace="http://schemas.microsoft.com/office/2006/documentManagement/types"/>
    <xsd:import namespace="http://schemas.microsoft.com/office/infopath/2007/PartnerControls"/>
    <xsd:element name="HideFromDelve" ma:index="4" nillable="true" ma:displayName="HideFromDelve" ma:default="1" ma:description="Set to Yes (initial default) to hide documents and other information from delve" ma:internalName="HideFromDelve" ma:readOnly="false">
      <xsd:simpleType>
        <xsd:restriction base="dms:Boolean"/>
      </xsd:simpleType>
    </xsd:element>
    <xsd:element name="SharedWithUsers" ma:index="5"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a8ae5e1-c286-4bc4-9287-4d89ece0434e}" ma:internalName="TaxCatchAll" ma:showField="CatchAllData" ma:web="3fc7b4f3-a0e9-46ca-b4f0-2556f21f87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e7fd114-9621-45b8-9c7a-5c1d714b390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65629fe-fa3b-4d8f-b0ac-4a13011ce30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8AFA98-7895-4F68-A693-AB6A1B73D764}">
  <ds:schemaRefs>
    <ds:schemaRef ds:uri="http://schemas.microsoft.com/sharepoint/v3/contenttype/forms"/>
  </ds:schemaRefs>
</ds:datastoreItem>
</file>

<file path=customXml/itemProps2.xml><?xml version="1.0" encoding="utf-8"?>
<ds:datastoreItem xmlns:ds="http://schemas.openxmlformats.org/officeDocument/2006/customXml" ds:itemID="{D717BD85-F468-442A-BCC2-A1E36AB86678}">
  <ds:schemaRefs>
    <ds:schemaRef ds:uri="http://purl.org/dc/elements/1.1/"/>
    <ds:schemaRef ds:uri="http://schemas.microsoft.com/office/2006/metadata/properties"/>
    <ds:schemaRef ds:uri="9cc40dcb-4fd0-4511-b90b-4015b68a79fe"/>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50627241-67d7-4abc-9a15-f163b3830437"/>
    <ds:schemaRef ds:uri="http://www.w3.org/XML/1998/namespace"/>
  </ds:schemaRefs>
</ds:datastoreItem>
</file>

<file path=customXml/itemProps3.xml><?xml version="1.0" encoding="utf-8"?>
<ds:datastoreItem xmlns:ds="http://schemas.openxmlformats.org/officeDocument/2006/customXml" ds:itemID="{8D5E867A-CDFB-4F68-BB18-C7FF3D56B25B}"/>
</file>

<file path=docProps/app.xml><?xml version="1.0" encoding="utf-8"?>
<Properties xmlns="http://schemas.openxmlformats.org/officeDocument/2006/extended-properties" xmlns:vt="http://schemas.openxmlformats.org/officeDocument/2006/docPropsVTypes">
  <TotalTime>4046</TotalTime>
  <Words>3690</Words>
  <Application>Microsoft Office PowerPoint</Application>
  <PresentationFormat>Widescreen</PresentationFormat>
  <Paragraphs>280</Paragraphs>
  <Slides>19</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Helvetica</vt:lpstr>
      <vt:lpstr>Arial</vt:lpstr>
      <vt:lpstr>Roboto</vt:lpstr>
      <vt:lpstr>Times New Roman</vt:lpstr>
      <vt:lpstr>Aptos</vt:lpstr>
      <vt:lpstr>Symbol</vt:lpstr>
      <vt:lpstr>Calibri</vt:lpstr>
      <vt:lpstr>Office Theme</vt:lpstr>
      <vt:lpstr>Children &amp; Family Hubs – Integrated neighbourhood delivery of early help and support  GP Safeguarding Forum – December 2024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Family Hubs &amp; Start for Life Programme  Briefing – October 2024  </vt:lpstr>
      <vt:lpstr>Start for Life Southwark</vt:lpstr>
      <vt:lpstr>Start for Life Southwark – physical copy</vt:lpstr>
      <vt:lpstr>Start for Life Southwark</vt:lpstr>
      <vt:lpstr>Start for Life Southwark</vt:lpstr>
      <vt:lpstr>Start for Life Southwark</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Self-Evaluation of</dc:title>
  <dc:creator>Crowe, Michael</dc:creator>
  <cp:lastModifiedBy>Crowe, Michael</cp:lastModifiedBy>
  <cp:revision>614</cp:revision>
  <dcterms:modified xsi:type="dcterms:W3CDTF">2024-12-18T15:06:43Z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0x01010009DF25CF94082642959723941C1AE33300BAFF81C7741517498D718622E8129CE7</vt:lpwstr>
  </property>
</Properties>
</file>