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7.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5.xml" ContentType="application/vnd.openxmlformats-officedocument.presentationml.notesSlide+xml"/>
  <Override PartName="/ppt/notesSlides/notesSlide27.xml" ContentType="application/vnd.openxmlformats-officedocument.presentationml.notes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quickStyle7.xml" ContentType="application/vnd.openxmlformats-officedocument.drawingml.diagramStyle+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colors7.xml" ContentType="application/vnd.openxmlformats-officedocument.drawingml.diagramColors+xml"/>
  <Override PartName="/ppt/diagrams/drawing7.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29"/>
  </p:notesMasterIdLst>
  <p:sldIdLst>
    <p:sldId id="256" r:id="rId2"/>
    <p:sldId id="282" r:id="rId3"/>
    <p:sldId id="263" r:id="rId4"/>
    <p:sldId id="261" r:id="rId5"/>
    <p:sldId id="276" r:id="rId6"/>
    <p:sldId id="260" r:id="rId7"/>
    <p:sldId id="283" r:id="rId8"/>
    <p:sldId id="284" r:id="rId9"/>
    <p:sldId id="262" r:id="rId10"/>
    <p:sldId id="264" r:id="rId11"/>
    <p:sldId id="277" r:id="rId12"/>
    <p:sldId id="278" r:id="rId13"/>
    <p:sldId id="279" r:id="rId14"/>
    <p:sldId id="281" r:id="rId15"/>
    <p:sldId id="280" r:id="rId16"/>
    <p:sldId id="265" r:id="rId17"/>
    <p:sldId id="266" r:id="rId18"/>
    <p:sldId id="267" r:id="rId19"/>
    <p:sldId id="268" r:id="rId20"/>
    <p:sldId id="269" r:id="rId21"/>
    <p:sldId id="270" r:id="rId22"/>
    <p:sldId id="271" r:id="rId23"/>
    <p:sldId id="272" r:id="rId24"/>
    <p:sldId id="273" r:id="rId25"/>
    <p:sldId id="274" r:id="rId26"/>
    <p:sldId id="275" r:id="rId27"/>
    <p:sldId id="285" r:id="rId2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0AC63A-40EB-4B06-8B8F-2789D21C7E3E}" v="97" dt="2025-06-03T12:20:29.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2" autoAdjust="0"/>
    <p:restoredTop sz="49777" autoAdjust="0"/>
  </p:normalViewPr>
  <p:slideViewPr>
    <p:cSldViewPr snapToGrid="0">
      <p:cViewPr>
        <p:scale>
          <a:sx n="76" d="100"/>
          <a:sy n="76" d="100"/>
        </p:scale>
        <p:origin x="946" y="4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6.xml.rels><?xml version="1.0" encoding="UTF-8" standalone="yes"?>
<Relationships xmlns="http://schemas.openxmlformats.org/package/2006/relationships"><Relationship Id="rId1" Type="http://schemas.openxmlformats.org/officeDocument/2006/relationships/hyperlink" Target="mailto:Rachael.Omotayo@southwark.gov.uk"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6.xml.rels><?xml version="1.0" encoding="UTF-8" standalone="yes"?>
<Relationships xmlns="http://schemas.openxmlformats.org/package/2006/relationships"><Relationship Id="rId1" Type="http://schemas.openxmlformats.org/officeDocument/2006/relationships/hyperlink" Target="mailto:Rachael.Omotayo@southwark.gov.uk"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ED89D6-FC05-4240-8DE3-28102C1504B0}"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E6785D15-3D5C-4C2A-A395-A6263E6BDC67}">
      <dgm:prSet/>
      <dgm:spPr/>
      <dgm:t>
        <a:bodyPr/>
        <a:lstStyle/>
        <a:p>
          <a:r>
            <a:rPr lang="en-GB"/>
            <a:t>Private fostering is a private arrangement between a parent and a carer, to look after a child/children under the age of 16 (18 if disabled).</a:t>
          </a:r>
          <a:endParaRPr lang="en-US"/>
        </a:p>
      </dgm:t>
    </dgm:pt>
    <dgm:pt modelId="{4EE2F2A4-A932-48E8-A77C-D6D7068DB524}" type="parTrans" cxnId="{200080A7-7B0F-4853-91E0-3772F020305E}">
      <dgm:prSet/>
      <dgm:spPr/>
      <dgm:t>
        <a:bodyPr/>
        <a:lstStyle/>
        <a:p>
          <a:endParaRPr lang="en-US"/>
        </a:p>
      </dgm:t>
    </dgm:pt>
    <dgm:pt modelId="{51084AE3-4A5F-4042-864B-D49BF8886ACB}" type="sibTrans" cxnId="{200080A7-7B0F-4853-91E0-3772F020305E}">
      <dgm:prSet/>
      <dgm:spPr/>
      <dgm:t>
        <a:bodyPr/>
        <a:lstStyle/>
        <a:p>
          <a:endParaRPr lang="en-US"/>
        </a:p>
      </dgm:t>
    </dgm:pt>
    <dgm:pt modelId="{231E3C7A-E67F-4A0B-84E2-0300466B9744}">
      <dgm:prSet/>
      <dgm:spPr/>
      <dgm:t>
        <a:bodyPr/>
        <a:lstStyle/>
        <a:p>
          <a:r>
            <a:rPr lang="en-GB"/>
            <a:t>The carer would not be a blood relative, therefore : a cousin, great aunt/uncle, neighbour, friend as well as boarding schools </a:t>
          </a:r>
          <a:endParaRPr lang="en-US"/>
        </a:p>
      </dgm:t>
    </dgm:pt>
    <dgm:pt modelId="{266F17A9-6B3D-4DD2-A861-D813755C3EA0}" type="parTrans" cxnId="{DBA6D361-0CB2-48F7-B9F6-5E15173FE657}">
      <dgm:prSet/>
      <dgm:spPr/>
      <dgm:t>
        <a:bodyPr/>
        <a:lstStyle/>
        <a:p>
          <a:endParaRPr lang="en-US"/>
        </a:p>
      </dgm:t>
    </dgm:pt>
    <dgm:pt modelId="{1CC606C1-1D81-42B9-8D02-B196DD6D1DF9}" type="sibTrans" cxnId="{DBA6D361-0CB2-48F7-B9F6-5E15173FE657}">
      <dgm:prSet/>
      <dgm:spPr/>
      <dgm:t>
        <a:bodyPr/>
        <a:lstStyle/>
        <a:p>
          <a:endParaRPr lang="en-US"/>
        </a:p>
      </dgm:t>
    </dgm:pt>
    <dgm:pt modelId="{28F4134E-E52F-4B99-949A-54EB34091B76}">
      <dgm:prSet/>
      <dgm:spPr/>
      <dgm:t>
        <a:bodyPr/>
        <a:lstStyle/>
        <a:p>
          <a:r>
            <a:rPr lang="en-GB"/>
            <a:t>This arrangement would have to be more than 28 days, before being considered as PF arrangement.</a:t>
          </a:r>
          <a:endParaRPr lang="en-US"/>
        </a:p>
      </dgm:t>
    </dgm:pt>
    <dgm:pt modelId="{FFD45F6E-0A24-43E3-BAB8-5FC043092CEE}" type="parTrans" cxnId="{FF9C9C99-E1F3-4AA9-A362-923CAD8D50EB}">
      <dgm:prSet/>
      <dgm:spPr/>
      <dgm:t>
        <a:bodyPr/>
        <a:lstStyle/>
        <a:p>
          <a:endParaRPr lang="en-US"/>
        </a:p>
      </dgm:t>
    </dgm:pt>
    <dgm:pt modelId="{A8314596-07AB-4D37-BC97-594DA87C0D6D}" type="sibTrans" cxnId="{FF9C9C99-E1F3-4AA9-A362-923CAD8D50EB}">
      <dgm:prSet/>
      <dgm:spPr/>
      <dgm:t>
        <a:bodyPr/>
        <a:lstStyle/>
        <a:p>
          <a:endParaRPr lang="en-US"/>
        </a:p>
      </dgm:t>
    </dgm:pt>
    <dgm:pt modelId="{102A6FC3-00C1-4C6F-93AD-1E1E5167BAED}">
      <dgm:prSet/>
      <dgm:spPr/>
      <dgm:t>
        <a:bodyPr/>
        <a:lstStyle/>
        <a:p>
          <a:r>
            <a:rPr lang="en-GB"/>
            <a:t>Private Foster Carers do not have PR but can make day to day decisions for the child.</a:t>
          </a:r>
          <a:endParaRPr lang="en-US"/>
        </a:p>
      </dgm:t>
    </dgm:pt>
    <dgm:pt modelId="{90ABCAD7-E5A4-4636-9FD9-5CF6AD9D7DB7}" type="parTrans" cxnId="{AE61BAA8-117E-478F-902D-99D9ED4D72E0}">
      <dgm:prSet/>
      <dgm:spPr/>
      <dgm:t>
        <a:bodyPr/>
        <a:lstStyle/>
        <a:p>
          <a:endParaRPr lang="en-US"/>
        </a:p>
      </dgm:t>
    </dgm:pt>
    <dgm:pt modelId="{D21E6EF2-BEA6-4D2E-9DBF-B99EB8D817FA}" type="sibTrans" cxnId="{AE61BAA8-117E-478F-902D-99D9ED4D72E0}">
      <dgm:prSet/>
      <dgm:spPr/>
      <dgm:t>
        <a:bodyPr/>
        <a:lstStyle/>
        <a:p>
          <a:endParaRPr lang="en-US"/>
        </a:p>
      </dgm:t>
    </dgm:pt>
    <dgm:pt modelId="{912BD32C-EA81-914F-9237-B8F31448DFB9}" type="pres">
      <dgm:prSet presAssocID="{85ED89D6-FC05-4240-8DE3-28102C1504B0}" presName="linear" presStyleCnt="0">
        <dgm:presLayoutVars>
          <dgm:animLvl val="lvl"/>
          <dgm:resizeHandles val="exact"/>
        </dgm:presLayoutVars>
      </dgm:prSet>
      <dgm:spPr/>
    </dgm:pt>
    <dgm:pt modelId="{6965FD2C-4E8F-7848-B648-FC34619F269A}" type="pres">
      <dgm:prSet presAssocID="{E6785D15-3D5C-4C2A-A395-A6263E6BDC67}" presName="parentText" presStyleLbl="node1" presStyleIdx="0" presStyleCnt="4">
        <dgm:presLayoutVars>
          <dgm:chMax val="0"/>
          <dgm:bulletEnabled val="1"/>
        </dgm:presLayoutVars>
      </dgm:prSet>
      <dgm:spPr/>
    </dgm:pt>
    <dgm:pt modelId="{62037600-7889-6A46-9B24-83FF16A4B116}" type="pres">
      <dgm:prSet presAssocID="{51084AE3-4A5F-4042-864B-D49BF8886ACB}" presName="spacer" presStyleCnt="0"/>
      <dgm:spPr/>
    </dgm:pt>
    <dgm:pt modelId="{2C97807B-3A0B-3F49-A57C-D34A0280A876}" type="pres">
      <dgm:prSet presAssocID="{231E3C7A-E67F-4A0B-84E2-0300466B9744}" presName="parentText" presStyleLbl="node1" presStyleIdx="1" presStyleCnt="4">
        <dgm:presLayoutVars>
          <dgm:chMax val="0"/>
          <dgm:bulletEnabled val="1"/>
        </dgm:presLayoutVars>
      </dgm:prSet>
      <dgm:spPr/>
    </dgm:pt>
    <dgm:pt modelId="{FAAE4AE4-617C-3E42-B281-AC342C9FBB02}" type="pres">
      <dgm:prSet presAssocID="{1CC606C1-1D81-42B9-8D02-B196DD6D1DF9}" presName="spacer" presStyleCnt="0"/>
      <dgm:spPr/>
    </dgm:pt>
    <dgm:pt modelId="{51CB3BBC-909F-674C-9A56-F4CFAA088386}" type="pres">
      <dgm:prSet presAssocID="{28F4134E-E52F-4B99-949A-54EB34091B76}" presName="parentText" presStyleLbl="node1" presStyleIdx="2" presStyleCnt="4">
        <dgm:presLayoutVars>
          <dgm:chMax val="0"/>
          <dgm:bulletEnabled val="1"/>
        </dgm:presLayoutVars>
      </dgm:prSet>
      <dgm:spPr/>
    </dgm:pt>
    <dgm:pt modelId="{87B2DD7E-73E3-7B49-A6F1-6596FFE454D3}" type="pres">
      <dgm:prSet presAssocID="{A8314596-07AB-4D37-BC97-594DA87C0D6D}" presName="spacer" presStyleCnt="0"/>
      <dgm:spPr/>
    </dgm:pt>
    <dgm:pt modelId="{6DEFE641-549B-3840-BEC8-FE6CD086ED79}" type="pres">
      <dgm:prSet presAssocID="{102A6FC3-00C1-4C6F-93AD-1E1E5167BAED}" presName="parentText" presStyleLbl="node1" presStyleIdx="3" presStyleCnt="4">
        <dgm:presLayoutVars>
          <dgm:chMax val="0"/>
          <dgm:bulletEnabled val="1"/>
        </dgm:presLayoutVars>
      </dgm:prSet>
      <dgm:spPr/>
    </dgm:pt>
  </dgm:ptLst>
  <dgm:cxnLst>
    <dgm:cxn modelId="{A7E66115-6410-694F-A0FB-8701108A132C}" type="presOf" srcId="{28F4134E-E52F-4B99-949A-54EB34091B76}" destId="{51CB3BBC-909F-674C-9A56-F4CFAA088386}" srcOrd="0" destOrd="0" presId="urn:microsoft.com/office/officeart/2005/8/layout/vList2"/>
    <dgm:cxn modelId="{DBA6D361-0CB2-48F7-B9F6-5E15173FE657}" srcId="{85ED89D6-FC05-4240-8DE3-28102C1504B0}" destId="{231E3C7A-E67F-4A0B-84E2-0300466B9744}" srcOrd="1" destOrd="0" parTransId="{266F17A9-6B3D-4DD2-A861-D813755C3EA0}" sibTransId="{1CC606C1-1D81-42B9-8D02-B196DD6D1DF9}"/>
    <dgm:cxn modelId="{A5F06643-4274-E046-802F-E071989BD65D}" type="presOf" srcId="{85ED89D6-FC05-4240-8DE3-28102C1504B0}" destId="{912BD32C-EA81-914F-9237-B8F31448DFB9}" srcOrd="0" destOrd="0" presId="urn:microsoft.com/office/officeart/2005/8/layout/vList2"/>
    <dgm:cxn modelId="{32EC8073-BF59-2748-8D8F-5BF842E6D04E}" type="presOf" srcId="{231E3C7A-E67F-4A0B-84E2-0300466B9744}" destId="{2C97807B-3A0B-3F49-A57C-D34A0280A876}" srcOrd="0" destOrd="0" presId="urn:microsoft.com/office/officeart/2005/8/layout/vList2"/>
    <dgm:cxn modelId="{C8E72474-7047-9140-BD17-BC365815970C}" type="presOf" srcId="{102A6FC3-00C1-4C6F-93AD-1E1E5167BAED}" destId="{6DEFE641-549B-3840-BEC8-FE6CD086ED79}" srcOrd="0" destOrd="0" presId="urn:microsoft.com/office/officeart/2005/8/layout/vList2"/>
    <dgm:cxn modelId="{74F44D82-16AF-FE4E-8159-35F30F29FEC4}" type="presOf" srcId="{E6785D15-3D5C-4C2A-A395-A6263E6BDC67}" destId="{6965FD2C-4E8F-7848-B648-FC34619F269A}" srcOrd="0" destOrd="0" presId="urn:microsoft.com/office/officeart/2005/8/layout/vList2"/>
    <dgm:cxn modelId="{FF9C9C99-E1F3-4AA9-A362-923CAD8D50EB}" srcId="{85ED89D6-FC05-4240-8DE3-28102C1504B0}" destId="{28F4134E-E52F-4B99-949A-54EB34091B76}" srcOrd="2" destOrd="0" parTransId="{FFD45F6E-0A24-43E3-BAB8-5FC043092CEE}" sibTransId="{A8314596-07AB-4D37-BC97-594DA87C0D6D}"/>
    <dgm:cxn modelId="{200080A7-7B0F-4853-91E0-3772F020305E}" srcId="{85ED89D6-FC05-4240-8DE3-28102C1504B0}" destId="{E6785D15-3D5C-4C2A-A395-A6263E6BDC67}" srcOrd="0" destOrd="0" parTransId="{4EE2F2A4-A932-48E8-A77C-D6D7068DB524}" sibTransId="{51084AE3-4A5F-4042-864B-D49BF8886ACB}"/>
    <dgm:cxn modelId="{AE61BAA8-117E-478F-902D-99D9ED4D72E0}" srcId="{85ED89D6-FC05-4240-8DE3-28102C1504B0}" destId="{102A6FC3-00C1-4C6F-93AD-1E1E5167BAED}" srcOrd="3" destOrd="0" parTransId="{90ABCAD7-E5A4-4636-9FD9-5CF6AD9D7DB7}" sibTransId="{D21E6EF2-BEA6-4D2E-9DBF-B99EB8D817FA}"/>
    <dgm:cxn modelId="{AE328305-C342-FC4D-B664-85E249C01B9A}" type="presParOf" srcId="{912BD32C-EA81-914F-9237-B8F31448DFB9}" destId="{6965FD2C-4E8F-7848-B648-FC34619F269A}" srcOrd="0" destOrd="0" presId="urn:microsoft.com/office/officeart/2005/8/layout/vList2"/>
    <dgm:cxn modelId="{112B2193-8789-D649-AAED-57116962828B}" type="presParOf" srcId="{912BD32C-EA81-914F-9237-B8F31448DFB9}" destId="{62037600-7889-6A46-9B24-83FF16A4B116}" srcOrd="1" destOrd="0" presId="urn:microsoft.com/office/officeart/2005/8/layout/vList2"/>
    <dgm:cxn modelId="{83A84734-F23C-0F47-B36D-3663992D6592}" type="presParOf" srcId="{912BD32C-EA81-914F-9237-B8F31448DFB9}" destId="{2C97807B-3A0B-3F49-A57C-D34A0280A876}" srcOrd="2" destOrd="0" presId="urn:microsoft.com/office/officeart/2005/8/layout/vList2"/>
    <dgm:cxn modelId="{3319B625-1DA6-2549-966B-05A017E1B29B}" type="presParOf" srcId="{912BD32C-EA81-914F-9237-B8F31448DFB9}" destId="{FAAE4AE4-617C-3E42-B281-AC342C9FBB02}" srcOrd="3" destOrd="0" presId="urn:microsoft.com/office/officeart/2005/8/layout/vList2"/>
    <dgm:cxn modelId="{B8C60109-6689-8347-80BF-3E91A2F071B6}" type="presParOf" srcId="{912BD32C-EA81-914F-9237-B8F31448DFB9}" destId="{51CB3BBC-909F-674C-9A56-F4CFAA088386}" srcOrd="4" destOrd="0" presId="urn:microsoft.com/office/officeart/2005/8/layout/vList2"/>
    <dgm:cxn modelId="{3CD72447-81D0-474C-B743-3AE5247CE28B}" type="presParOf" srcId="{912BD32C-EA81-914F-9237-B8F31448DFB9}" destId="{87B2DD7E-73E3-7B49-A6F1-6596FFE454D3}" srcOrd="5" destOrd="0" presId="urn:microsoft.com/office/officeart/2005/8/layout/vList2"/>
    <dgm:cxn modelId="{C66AD75C-2D36-4843-AE97-92C409BAD4FE}" type="presParOf" srcId="{912BD32C-EA81-914F-9237-B8F31448DFB9}" destId="{6DEFE641-549B-3840-BEC8-FE6CD086ED79}"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E37BE7-E951-4553-A349-1D4B2F87CECA}"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50A0E381-B01A-4FDB-A32D-DEF963B3050A}">
      <dgm:prSet/>
      <dgm:spPr/>
      <dgm:t>
        <a:bodyPr/>
        <a:lstStyle/>
        <a:p>
          <a:r>
            <a:rPr lang="en-GB"/>
            <a:t>Local children living apart from their families</a:t>
          </a:r>
          <a:endParaRPr lang="en-US"/>
        </a:p>
      </dgm:t>
    </dgm:pt>
    <dgm:pt modelId="{9C1867A1-8EBF-4401-BECD-F726FCAFF39B}" type="parTrans" cxnId="{CE4F21FC-87E8-4C46-B7F7-54F46906A6D7}">
      <dgm:prSet/>
      <dgm:spPr/>
      <dgm:t>
        <a:bodyPr/>
        <a:lstStyle/>
        <a:p>
          <a:endParaRPr lang="en-US"/>
        </a:p>
      </dgm:t>
    </dgm:pt>
    <dgm:pt modelId="{9ABC4D44-F079-4D3C-8780-5834104F1FD0}" type="sibTrans" cxnId="{CE4F21FC-87E8-4C46-B7F7-54F46906A6D7}">
      <dgm:prSet/>
      <dgm:spPr/>
      <dgm:t>
        <a:bodyPr/>
        <a:lstStyle/>
        <a:p>
          <a:endParaRPr lang="en-US"/>
        </a:p>
      </dgm:t>
    </dgm:pt>
    <dgm:pt modelId="{F20BA3A9-788C-432E-8250-B600987096CB}">
      <dgm:prSet/>
      <dgm:spPr/>
      <dgm:t>
        <a:bodyPr/>
        <a:lstStyle/>
        <a:p>
          <a:r>
            <a:rPr lang="en-GB"/>
            <a:t>Children from overseas</a:t>
          </a:r>
          <a:endParaRPr lang="en-US"/>
        </a:p>
      </dgm:t>
    </dgm:pt>
    <dgm:pt modelId="{CD76E5AC-7EFC-4768-AD1B-08036E6984E9}" type="parTrans" cxnId="{AA73C173-0BDC-428E-AA2C-D7E131FE4941}">
      <dgm:prSet/>
      <dgm:spPr/>
      <dgm:t>
        <a:bodyPr/>
        <a:lstStyle/>
        <a:p>
          <a:endParaRPr lang="en-US"/>
        </a:p>
      </dgm:t>
    </dgm:pt>
    <dgm:pt modelId="{14AB839F-480C-41E8-A12B-29049E3E5BF8}" type="sibTrans" cxnId="{AA73C173-0BDC-428E-AA2C-D7E131FE4941}">
      <dgm:prSet/>
      <dgm:spPr/>
      <dgm:t>
        <a:bodyPr/>
        <a:lstStyle/>
        <a:p>
          <a:endParaRPr lang="en-US"/>
        </a:p>
      </dgm:t>
    </dgm:pt>
    <dgm:pt modelId="{A290E443-EBEA-41D2-A23A-147B941CFE42}">
      <dgm:prSet/>
      <dgm:spPr/>
      <dgm:t>
        <a:bodyPr/>
        <a:lstStyle/>
        <a:p>
          <a:r>
            <a:rPr lang="en-GB"/>
            <a:t>Child care arrangements</a:t>
          </a:r>
          <a:endParaRPr lang="en-US"/>
        </a:p>
      </dgm:t>
    </dgm:pt>
    <dgm:pt modelId="{D9282A4B-5DBD-47B4-8556-FF40336079DF}" type="parTrans" cxnId="{60ECC813-F88D-427C-BC5C-526EFE054FC4}">
      <dgm:prSet/>
      <dgm:spPr/>
      <dgm:t>
        <a:bodyPr/>
        <a:lstStyle/>
        <a:p>
          <a:endParaRPr lang="en-US"/>
        </a:p>
      </dgm:t>
    </dgm:pt>
    <dgm:pt modelId="{C6B8560D-AFCD-4685-A079-3E3BF2A0553C}" type="sibTrans" cxnId="{60ECC813-F88D-427C-BC5C-526EFE054FC4}">
      <dgm:prSet/>
      <dgm:spPr/>
      <dgm:t>
        <a:bodyPr/>
        <a:lstStyle/>
        <a:p>
          <a:endParaRPr lang="en-US"/>
        </a:p>
      </dgm:t>
    </dgm:pt>
    <dgm:pt modelId="{2BC8FFE1-2F20-48EE-AFAB-383D6F3539DC}">
      <dgm:prSet/>
      <dgm:spPr/>
      <dgm:t>
        <a:bodyPr/>
        <a:lstStyle/>
        <a:p>
          <a:r>
            <a:rPr lang="en-GB"/>
            <a:t>Asylum seekers and refugees</a:t>
          </a:r>
          <a:endParaRPr lang="en-US"/>
        </a:p>
      </dgm:t>
    </dgm:pt>
    <dgm:pt modelId="{FEA06019-A54B-4C17-AB6A-D43C7E35254B}" type="parTrans" cxnId="{04812337-B33F-4ADC-A531-08F449B9C3AD}">
      <dgm:prSet/>
      <dgm:spPr/>
      <dgm:t>
        <a:bodyPr/>
        <a:lstStyle/>
        <a:p>
          <a:endParaRPr lang="en-US"/>
        </a:p>
      </dgm:t>
    </dgm:pt>
    <dgm:pt modelId="{6D60F9C1-6492-477D-8D86-D1CCA186DFED}" type="sibTrans" cxnId="{04812337-B33F-4ADC-A531-08F449B9C3AD}">
      <dgm:prSet/>
      <dgm:spPr/>
      <dgm:t>
        <a:bodyPr/>
        <a:lstStyle/>
        <a:p>
          <a:endParaRPr lang="en-US"/>
        </a:p>
      </dgm:t>
    </dgm:pt>
    <dgm:pt modelId="{C3779B92-A186-4D81-BAAC-22526F5DF7CB}">
      <dgm:prSet/>
      <dgm:spPr/>
      <dgm:t>
        <a:bodyPr/>
        <a:lstStyle/>
        <a:p>
          <a:r>
            <a:rPr lang="en-GB"/>
            <a:t>Parents who may be unwell</a:t>
          </a:r>
          <a:endParaRPr lang="en-US"/>
        </a:p>
      </dgm:t>
    </dgm:pt>
    <dgm:pt modelId="{147F89D5-B498-42F9-AE1B-9238DFE08048}" type="parTrans" cxnId="{54A76DAD-A8B0-4A44-BF06-42761A657A40}">
      <dgm:prSet/>
      <dgm:spPr/>
      <dgm:t>
        <a:bodyPr/>
        <a:lstStyle/>
        <a:p>
          <a:endParaRPr lang="en-US"/>
        </a:p>
      </dgm:t>
    </dgm:pt>
    <dgm:pt modelId="{13696520-53BD-40DA-AA54-512522A1A240}" type="sibTrans" cxnId="{54A76DAD-A8B0-4A44-BF06-42761A657A40}">
      <dgm:prSet/>
      <dgm:spPr/>
      <dgm:t>
        <a:bodyPr/>
        <a:lstStyle/>
        <a:p>
          <a:endParaRPr lang="en-US"/>
        </a:p>
      </dgm:t>
    </dgm:pt>
    <dgm:pt modelId="{A1428F71-9313-4FD6-A8D9-A4DF422C6AE7}">
      <dgm:prSet/>
      <dgm:spPr/>
      <dgm:t>
        <a:bodyPr/>
        <a:lstStyle/>
        <a:p>
          <a:r>
            <a:rPr lang="en-GB"/>
            <a:t>Children who may be staying with friends for a short time due to family difficulties</a:t>
          </a:r>
          <a:endParaRPr lang="en-US"/>
        </a:p>
      </dgm:t>
    </dgm:pt>
    <dgm:pt modelId="{05474695-01DF-4D22-A48A-58C777E62059}" type="parTrans" cxnId="{BA0B0C6A-E3C6-45CD-B37F-33B99C358AE6}">
      <dgm:prSet/>
      <dgm:spPr/>
      <dgm:t>
        <a:bodyPr/>
        <a:lstStyle/>
        <a:p>
          <a:endParaRPr lang="en-US"/>
        </a:p>
      </dgm:t>
    </dgm:pt>
    <dgm:pt modelId="{D20BAB42-C5DC-43CF-8DA3-FA235FBB4B2E}" type="sibTrans" cxnId="{BA0B0C6A-E3C6-45CD-B37F-33B99C358AE6}">
      <dgm:prSet/>
      <dgm:spPr/>
      <dgm:t>
        <a:bodyPr/>
        <a:lstStyle/>
        <a:p>
          <a:endParaRPr lang="en-US"/>
        </a:p>
      </dgm:t>
    </dgm:pt>
    <dgm:pt modelId="{474E5620-29E2-4956-9C8B-577D7E5F14FE}">
      <dgm:prSet/>
      <dgm:spPr/>
      <dgm:t>
        <a:bodyPr/>
        <a:lstStyle/>
        <a:p>
          <a:r>
            <a:rPr lang="en-GB"/>
            <a:t>Children attending language schools</a:t>
          </a:r>
          <a:endParaRPr lang="en-US"/>
        </a:p>
      </dgm:t>
    </dgm:pt>
    <dgm:pt modelId="{D3089850-D124-45EC-B8E3-08521BB439BD}" type="parTrans" cxnId="{4633DDAC-768C-461F-82CB-35C3C0BCAD91}">
      <dgm:prSet/>
      <dgm:spPr/>
      <dgm:t>
        <a:bodyPr/>
        <a:lstStyle/>
        <a:p>
          <a:endParaRPr lang="en-US"/>
        </a:p>
      </dgm:t>
    </dgm:pt>
    <dgm:pt modelId="{B97172EB-FF91-480E-8B51-2952828D638E}" type="sibTrans" cxnId="{4633DDAC-768C-461F-82CB-35C3C0BCAD91}">
      <dgm:prSet/>
      <dgm:spPr/>
      <dgm:t>
        <a:bodyPr/>
        <a:lstStyle/>
        <a:p>
          <a:endParaRPr lang="en-US"/>
        </a:p>
      </dgm:t>
    </dgm:pt>
    <dgm:pt modelId="{08FE5545-62D4-41A2-A691-AF842DEE35FD}">
      <dgm:prSet/>
      <dgm:spPr/>
      <dgm:t>
        <a:bodyPr/>
        <a:lstStyle/>
        <a:p>
          <a:r>
            <a:rPr lang="en-GB"/>
            <a:t>Children at independent boarding schools who do not return home for holidays</a:t>
          </a:r>
          <a:endParaRPr lang="en-US"/>
        </a:p>
      </dgm:t>
    </dgm:pt>
    <dgm:pt modelId="{471BA751-A2B0-4E35-B3E8-7BF3A1D27D5D}" type="parTrans" cxnId="{71D000B6-8E57-473F-A5DA-B04E63900EE6}">
      <dgm:prSet/>
      <dgm:spPr/>
      <dgm:t>
        <a:bodyPr/>
        <a:lstStyle/>
        <a:p>
          <a:endParaRPr lang="en-US"/>
        </a:p>
      </dgm:t>
    </dgm:pt>
    <dgm:pt modelId="{10199A44-B887-4FC0-BDDC-2005985E1395}" type="sibTrans" cxnId="{71D000B6-8E57-473F-A5DA-B04E63900EE6}">
      <dgm:prSet/>
      <dgm:spPr/>
      <dgm:t>
        <a:bodyPr/>
        <a:lstStyle/>
        <a:p>
          <a:endParaRPr lang="en-US"/>
        </a:p>
      </dgm:t>
    </dgm:pt>
    <dgm:pt modelId="{2F5EED21-CD75-47C3-B9EF-765014231CCE}">
      <dgm:prSet/>
      <dgm:spPr/>
      <dgm:t>
        <a:bodyPr/>
        <a:lstStyle/>
        <a:p>
          <a:r>
            <a:rPr lang="en-GB"/>
            <a:t>Children living with another family for a variety of reasons</a:t>
          </a:r>
          <a:endParaRPr lang="en-US"/>
        </a:p>
      </dgm:t>
    </dgm:pt>
    <dgm:pt modelId="{F0C58040-3EF9-4C6A-8D60-81955BDB34A6}" type="parTrans" cxnId="{8EEF0AEF-95C8-4E31-B3FA-78449C39BA06}">
      <dgm:prSet/>
      <dgm:spPr/>
      <dgm:t>
        <a:bodyPr/>
        <a:lstStyle/>
        <a:p>
          <a:endParaRPr lang="en-US"/>
        </a:p>
      </dgm:t>
    </dgm:pt>
    <dgm:pt modelId="{F188C8E8-8E57-444B-9240-22584BADFC1F}" type="sibTrans" cxnId="{8EEF0AEF-95C8-4E31-B3FA-78449C39BA06}">
      <dgm:prSet/>
      <dgm:spPr/>
      <dgm:t>
        <a:bodyPr/>
        <a:lstStyle/>
        <a:p>
          <a:endParaRPr lang="en-US"/>
        </a:p>
      </dgm:t>
    </dgm:pt>
    <dgm:pt modelId="{566BE31D-CFB9-464B-8D46-11D310F53A3E}">
      <dgm:prSet/>
      <dgm:spPr/>
      <dgm:t>
        <a:bodyPr/>
        <a:lstStyle/>
        <a:p>
          <a:r>
            <a:rPr lang="en-GB"/>
            <a:t>Children brought into the UK for adoption</a:t>
          </a:r>
          <a:endParaRPr lang="en-US"/>
        </a:p>
      </dgm:t>
    </dgm:pt>
    <dgm:pt modelId="{895B0B04-D788-46F7-9A6A-20D0F0B9BB19}" type="parTrans" cxnId="{37C55A2A-A59F-44B3-8302-4A171D92C611}">
      <dgm:prSet/>
      <dgm:spPr/>
      <dgm:t>
        <a:bodyPr/>
        <a:lstStyle/>
        <a:p>
          <a:endParaRPr lang="en-US"/>
        </a:p>
      </dgm:t>
    </dgm:pt>
    <dgm:pt modelId="{00D37CD9-CBE3-4501-9941-FB095A0E146C}" type="sibTrans" cxnId="{37C55A2A-A59F-44B3-8302-4A171D92C611}">
      <dgm:prSet/>
      <dgm:spPr/>
      <dgm:t>
        <a:bodyPr/>
        <a:lstStyle/>
        <a:p>
          <a:endParaRPr lang="en-US"/>
        </a:p>
      </dgm:t>
    </dgm:pt>
    <dgm:pt modelId="{50819A91-8030-2243-9B82-644680FE6BD1}" type="pres">
      <dgm:prSet presAssocID="{66E37BE7-E951-4553-A349-1D4B2F87CECA}" presName="diagram" presStyleCnt="0">
        <dgm:presLayoutVars>
          <dgm:dir/>
          <dgm:resizeHandles val="exact"/>
        </dgm:presLayoutVars>
      </dgm:prSet>
      <dgm:spPr/>
    </dgm:pt>
    <dgm:pt modelId="{0A8CD1B9-3E65-F549-A8DC-2F39C0194B88}" type="pres">
      <dgm:prSet presAssocID="{50A0E381-B01A-4FDB-A32D-DEF963B3050A}" presName="node" presStyleLbl="node1" presStyleIdx="0" presStyleCnt="10">
        <dgm:presLayoutVars>
          <dgm:bulletEnabled val="1"/>
        </dgm:presLayoutVars>
      </dgm:prSet>
      <dgm:spPr/>
    </dgm:pt>
    <dgm:pt modelId="{1C06D4DA-52AE-7245-90FF-46ED4B2C60AD}" type="pres">
      <dgm:prSet presAssocID="{9ABC4D44-F079-4D3C-8780-5834104F1FD0}" presName="sibTrans" presStyleCnt="0"/>
      <dgm:spPr/>
    </dgm:pt>
    <dgm:pt modelId="{38976829-4B8B-8649-B0CD-3A81B6263ABC}" type="pres">
      <dgm:prSet presAssocID="{F20BA3A9-788C-432E-8250-B600987096CB}" presName="node" presStyleLbl="node1" presStyleIdx="1" presStyleCnt="10">
        <dgm:presLayoutVars>
          <dgm:bulletEnabled val="1"/>
        </dgm:presLayoutVars>
      </dgm:prSet>
      <dgm:spPr/>
    </dgm:pt>
    <dgm:pt modelId="{66E5FD40-EB4A-E248-84CD-B22178355B38}" type="pres">
      <dgm:prSet presAssocID="{14AB839F-480C-41E8-A12B-29049E3E5BF8}" presName="sibTrans" presStyleCnt="0"/>
      <dgm:spPr/>
    </dgm:pt>
    <dgm:pt modelId="{003852E2-D6A7-5D47-948C-C0CACDDE2956}" type="pres">
      <dgm:prSet presAssocID="{A290E443-EBEA-41D2-A23A-147B941CFE42}" presName="node" presStyleLbl="node1" presStyleIdx="2" presStyleCnt="10">
        <dgm:presLayoutVars>
          <dgm:bulletEnabled val="1"/>
        </dgm:presLayoutVars>
      </dgm:prSet>
      <dgm:spPr/>
    </dgm:pt>
    <dgm:pt modelId="{C530923E-4D68-C545-B204-278BBEB679D5}" type="pres">
      <dgm:prSet presAssocID="{C6B8560D-AFCD-4685-A079-3E3BF2A0553C}" presName="sibTrans" presStyleCnt="0"/>
      <dgm:spPr/>
    </dgm:pt>
    <dgm:pt modelId="{100E4FA2-725D-3449-AC84-8397E193D8CC}" type="pres">
      <dgm:prSet presAssocID="{2BC8FFE1-2F20-48EE-AFAB-383D6F3539DC}" presName="node" presStyleLbl="node1" presStyleIdx="3" presStyleCnt="10">
        <dgm:presLayoutVars>
          <dgm:bulletEnabled val="1"/>
        </dgm:presLayoutVars>
      </dgm:prSet>
      <dgm:spPr/>
    </dgm:pt>
    <dgm:pt modelId="{6D80D83D-63A7-1242-9A8D-3439BC507B0F}" type="pres">
      <dgm:prSet presAssocID="{6D60F9C1-6492-477D-8D86-D1CCA186DFED}" presName="sibTrans" presStyleCnt="0"/>
      <dgm:spPr/>
    </dgm:pt>
    <dgm:pt modelId="{92B36050-BDE5-AE41-9E54-E2AE6CBD00B1}" type="pres">
      <dgm:prSet presAssocID="{C3779B92-A186-4D81-BAAC-22526F5DF7CB}" presName="node" presStyleLbl="node1" presStyleIdx="4" presStyleCnt="10">
        <dgm:presLayoutVars>
          <dgm:bulletEnabled val="1"/>
        </dgm:presLayoutVars>
      </dgm:prSet>
      <dgm:spPr/>
    </dgm:pt>
    <dgm:pt modelId="{104DF404-D2E9-4A4D-9CFC-83241461BD11}" type="pres">
      <dgm:prSet presAssocID="{13696520-53BD-40DA-AA54-512522A1A240}" presName="sibTrans" presStyleCnt="0"/>
      <dgm:spPr/>
    </dgm:pt>
    <dgm:pt modelId="{C3AEB662-6A08-004B-9FE2-CD6B9F44938F}" type="pres">
      <dgm:prSet presAssocID="{A1428F71-9313-4FD6-A8D9-A4DF422C6AE7}" presName="node" presStyleLbl="node1" presStyleIdx="5" presStyleCnt="10">
        <dgm:presLayoutVars>
          <dgm:bulletEnabled val="1"/>
        </dgm:presLayoutVars>
      </dgm:prSet>
      <dgm:spPr/>
    </dgm:pt>
    <dgm:pt modelId="{07E62BEB-B0F9-484B-924C-393166B89037}" type="pres">
      <dgm:prSet presAssocID="{D20BAB42-C5DC-43CF-8DA3-FA235FBB4B2E}" presName="sibTrans" presStyleCnt="0"/>
      <dgm:spPr/>
    </dgm:pt>
    <dgm:pt modelId="{BB87B6B7-239B-454D-B6CB-7BFF0B8CDC2E}" type="pres">
      <dgm:prSet presAssocID="{474E5620-29E2-4956-9C8B-577D7E5F14FE}" presName="node" presStyleLbl="node1" presStyleIdx="6" presStyleCnt="10">
        <dgm:presLayoutVars>
          <dgm:bulletEnabled val="1"/>
        </dgm:presLayoutVars>
      </dgm:prSet>
      <dgm:spPr/>
    </dgm:pt>
    <dgm:pt modelId="{5F6A4203-6BF0-5148-9678-56DADC09840B}" type="pres">
      <dgm:prSet presAssocID="{B97172EB-FF91-480E-8B51-2952828D638E}" presName="sibTrans" presStyleCnt="0"/>
      <dgm:spPr/>
    </dgm:pt>
    <dgm:pt modelId="{F0434CEA-C1D3-7641-9313-BB83B8E4E4EC}" type="pres">
      <dgm:prSet presAssocID="{08FE5545-62D4-41A2-A691-AF842DEE35FD}" presName="node" presStyleLbl="node1" presStyleIdx="7" presStyleCnt="10">
        <dgm:presLayoutVars>
          <dgm:bulletEnabled val="1"/>
        </dgm:presLayoutVars>
      </dgm:prSet>
      <dgm:spPr/>
    </dgm:pt>
    <dgm:pt modelId="{F6F1F832-0859-9944-B926-A63727783B4D}" type="pres">
      <dgm:prSet presAssocID="{10199A44-B887-4FC0-BDDC-2005985E1395}" presName="sibTrans" presStyleCnt="0"/>
      <dgm:spPr/>
    </dgm:pt>
    <dgm:pt modelId="{52647F65-76E7-C648-B761-DAC8192EDB9B}" type="pres">
      <dgm:prSet presAssocID="{2F5EED21-CD75-47C3-B9EF-765014231CCE}" presName="node" presStyleLbl="node1" presStyleIdx="8" presStyleCnt="10">
        <dgm:presLayoutVars>
          <dgm:bulletEnabled val="1"/>
        </dgm:presLayoutVars>
      </dgm:prSet>
      <dgm:spPr/>
    </dgm:pt>
    <dgm:pt modelId="{D8D776A6-261B-8048-A504-CD4FFEEB9875}" type="pres">
      <dgm:prSet presAssocID="{F188C8E8-8E57-444B-9240-22584BADFC1F}" presName="sibTrans" presStyleCnt="0"/>
      <dgm:spPr/>
    </dgm:pt>
    <dgm:pt modelId="{F39A312D-759D-1140-9CDD-FEAEE84844EB}" type="pres">
      <dgm:prSet presAssocID="{566BE31D-CFB9-464B-8D46-11D310F53A3E}" presName="node" presStyleLbl="node1" presStyleIdx="9" presStyleCnt="10">
        <dgm:presLayoutVars>
          <dgm:bulletEnabled val="1"/>
        </dgm:presLayoutVars>
      </dgm:prSet>
      <dgm:spPr/>
    </dgm:pt>
  </dgm:ptLst>
  <dgm:cxnLst>
    <dgm:cxn modelId="{6563B400-E5E3-C34A-AC4E-29D1D1A9EB87}" type="presOf" srcId="{474E5620-29E2-4956-9C8B-577D7E5F14FE}" destId="{BB87B6B7-239B-454D-B6CB-7BFF0B8CDC2E}" srcOrd="0" destOrd="0" presId="urn:microsoft.com/office/officeart/2005/8/layout/default"/>
    <dgm:cxn modelId="{60ECC813-F88D-427C-BC5C-526EFE054FC4}" srcId="{66E37BE7-E951-4553-A349-1D4B2F87CECA}" destId="{A290E443-EBEA-41D2-A23A-147B941CFE42}" srcOrd="2" destOrd="0" parTransId="{D9282A4B-5DBD-47B4-8556-FF40336079DF}" sibTransId="{C6B8560D-AFCD-4685-A079-3E3BF2A0553C}"/>
    <dgm:cxn modelId="{124F131C-101A-AE41-B88F-E557FE412D58}" type="presOf" srcId="{50A0E381-B01A-4FDB-A32D-DEF963B3050A}" destId="{0A8CD1B9-3E65-F549-A8DC-2F39C0194B88}" srcOrd="0" destOrd="0" presId="urn:microsoft.com/office/officeart/2005/8/layout/default"/>
    <dgm:cxn modelId="{37C55A2A-A59F-44B3-8302-4A171D92C611}" srcId="{66E37BE7-E951-4553-A349-1D4B2F87CECA}" destId="{566BE31D-CFB9-464B-8D46-11D310F53A3E}" srcOrd="9" destOrd="0" parTransId="{895B0B04-D788-46F7-9A6A-20D0F0B9BB19}" sibTransId="{00D37CD9-CBE3-4501-9941-FB095A0E146C}"/>
    <dgm:cxn modelId="{04812337-B33F-4ADC-A531-08F449B9C3AD}" srcId="{66E37BE7-E951-4553-A349-1D4B2F87CECA}" destId="{2BC8FFE1-2F20-48EE-AFAB-383D6F3539DC}" srcOrd="3" destOrd="0" parTransId="{FEA06019-A54B-4C17-AB6A-D43C7E35254B}" sibTransId="{6D60F9C1-6492-477D-8D86-D1CCA186DFED}"/>
    <dgm:cxn modelId="{BA0B0C6A-E3C6-45CD-B37F-33B99C358AE6}" srcId="{66E37BE7-E951-4553-A349-1D4B2F87CECA}" destId="{A1428F71-9313-4FD6-A8D9-A4DF422C6AE7}" srcOrd="5" destOrd="0" parTransId="{05474695-01DF-4D22-A48A-58C777E62059}" sibTransId="{D20BAB42-C5DC-43CF-8DA3-FA235FBB4B2E}"/>
    <dgm:cxn modelId="{EC3CBB71-A71D-BD4C-A1C2-158E2A80C99F}" type="presOf" srcId="{566BE31D-CFB9-464B-8D46-11D310F53A3E}" destId="{F39A312D-759D-1140-9CDD-FEAEE84844EB}" srcOrd="0" destOrd="0" presId="urn:microsoft.com/office/officeart/2005/8/layout/default"/>
    <dgm:cxn modelId="{AA73C173-0BDC-428E-AA2C-D7E131FE4941}" srcId="{66E37BE7-E951-4553-A349-1D4B2F87CECA}" destId="{F20BA3A9-788C-432E-8250-B600987096CB}" srcOrd="1" destOrd="0" parTransId="{CD76E5AC-7EFC-4768-AD1B-08036E6984E9}" sibTransId="{14AB839F-480C-41E8-A12B-29049E3E5BF8}"/>
    <dgm:cxn modelId="{53618778-5887-5E44-BA8F-E38C464D036B}" type="presOf" srcId="{F20BA3A9-788C-432E-8250-B600987096CB}" destId="{38976829-4B8B-8649-B0CD-3A81B6263ABC}" srcOrd="0" destOrd="0" presId="urn:microsoft.com/office/officeart/2005/8/layout/default"/>
    <dgm:cxn modelId="{052E9C89-CD60-644B-9797-CC852CC4705D}" type="presOf" srcId="{A1428F71-9313-4FD6-A8D9-A4DF422C6AE7}" destId="{C3AEB662-6A08-004B-9FE2-CD6B9F44938F}" srcOrd="0" destOrd="0" presId="urn:microsoft.com/office/officeart/2005/8/layout/default"/>
    <dgm:cxn modelId="{BA85789C-458F-4247-AB1B-63CCF2BFF07A}" type="presOf" srcId="{2BC8FFE1-2F20-48EE-AFAB-383D6F3539DC}" destId="{100E4FA2-725D-3449-AC84-8397E193D8CC}" srcOrd="0" destOrd="0" presId="urn:microsoft.com/office/officeart/2005/8/layout/default"/>
    <dgm:cxn modelId="{0A562CA5-23A2-974D-8ECF-047D08953B91}" type="presOf" srcId="{C3779B92-A186-4D81-BAAC-22526F5DF7CB}" destId="{92B36050-BDE5-AE41-9E54-E2AE6CBD00B1}" srcOrd="0" destOrd="0" presId="urn:microsoft.com/office/officeart/2005/8/layout/default"/>
    <dgm:cxn modelId="{4633DDAC-768C-461F-82CB-35C3C0BCAD91}" srcId="{66E37BE7-E951-4553-A349-1D4B2F87CECA}" destId="{474E5620-29E2-4956-9C8B-577D7E5F14FE}" srcOrd="6" destOrd="0" parTransId="{D3089850-D124-45EC-B8E3-08521BB439BD}" sibTransId="{B97172EB-FF91-480E-8B51-2952828D638E}"/>
    <dgm:cxn modelId="{54A76DAD-A8B0-4A44-BF06-42761A657A40}" srcId="{66E37BE7-E951-4553-A349-1D4B2F87CECA}" destId="{C3779B92-A186-4D81-BAAC-22526F5DF7CB}" srcOrd="4" destOrd="0" parTransId="{147F89D5-B498-42F9-AE1B-9238DFE08048}" sibTransId="{13696520-53BD-40DA-AA54-512522A1A240}"/>
    <dgm:cxn modelId="{71D000B6-8E57-473F-A5DA-B04E63900EE6}" srcId="{66E37BE7-E951-4553-A349-1D4B2F87CECA}" destId="{08FE5545-62D4-41A2-A691-AF842DEE35FD}" srcOrd="7" destOrd="0" parTransId="{471BA751-A2B0-4E35-B3E8-7BF3A1D27D5D}" sibTransId="{10199A44-B887-4FC0-BDDC-2005985E1395}"/>
    <dgm:cxn modelId="{3AB48EC5-3CED-3A42-B839-1FE046B70C8B}" type="presOf" srcId="{A290E443-EBEA-41D2-A23A-147B941CFE42}" destId="{003852E2-D6A7-5D47-948C-C0CACDDE2956}" srcOrd="0" destOrd="0" presId="urn:microsoft.com/office/officeart/2005/8/layout/default"/>
    <dgm:cxn modelId="{2C9613D5-B43E-964E-ABB4-CA0440F44BE2}" type="presOf" srcId="{2F5EED21-CD75-47C3-B9EF-765014231CCE}" destId="{52647F65-76E7-C648-B761-DAC8192EDB9B}" srcOrd="0" destOrd="0" presId="urn:microsoft.com/office/officeart/2005/8/layout/default"/>
    <dgm:cxn modelId="{E248B4E8-0D19-5545-9448-A7BFEBE4CB8C}" type="presOf" srcId="{66E37BE7-E951-4553-A349-1D4B2F87CECA}" destId="{50819A91-8030-2243-9B82-644680FE6BD1}" srcOrd="0" destOrd="0" presId="urn:microsoft.com/office/officeart/2005/8/layout/default"/>
    <dgm:cxn modelId="{8EEF0AEF-95C8-4E31-B3FA-78449C39BA06}" srcId="{66E37BE7-E951-4553-A349-1D4B2F87CECA}" destId="{2F5EED21-CD75-47C3-B9EF-765014231CCE}" srcOrd="8" destOrd="0" parTransId="{F0C58040-3EF9-4C6A-8D60-81955BDB34A6}" sibTransId="{F188C8E8-8E57-444B-9240-22584BADFC1F}"/>
    <dgm:cxn modelId="{CE4F21FC-87E8-4C46-B7F7-54F46906A6D7}" srcId="{66E37BE7-E951-4553-A349-1D4B2F87CECA}" destId="{50A0E381-B01A-4FDB-A32D-DEF963B3050A}" srcOrd="0" destOrd="0" parTransId="{9C1867A1-8EBF-4401-BECD-F726FCAFF39B}" sibTransId="{9ABC4D44-F079-4D3C-8780-5834104F1FD0}"/>
    <dgm:cxn modelId="{998E14FE-9AB5-1C4E-9E2F-470EFE68D1F7}" type="presOf" srcId="{08FE5545-62D4-41A2-A691-AF842DEE35FD}" destId="{F0434CEA-C1D3-7641-9313-BB83B8E4E4EC}" srcOrd="0" destOrd="0" presId="urn:microsoft.com/office/officeart/2005/8/layout/default"/>
    <dgm:cxn modelId="{04CE3181-9579-D642-8A60-FA4ABC3FCBB4}" type="presParOf" srcId="{50819A91-8030-2243-9B82-644680FE6BD1}" destId="{0A8CD1B9-3E65-F549-A8DC-2F39C0194B88}" srcOrd="0" destOrd="0" presId="urn:microsoft.com/office/officeart/2005/8/layout/default"/>
    <dgm:cxn modelId="{8DA4592F-8396-3A4B-B27F-EC3CD2409116}" type="presParOf" srcId="{50819A91-8030-2243-9B82-644680FE6BD1}" destId="{1C06D4DA-52AE-7245-90FF-46ED4B2C60AD}" srcOrd="1" destOrd="0" presId="urn:microsoft.com/office/officeart/2005/8/layout/default"/>
    <dgm:cxn modelId="{876548E9-AD86-A04E-B4F7-993EEAD4C204}" type="presParOf" srcId="{50819A91-8030-2243-9B82-644680FE6BD1}" destId="{38976829-4B8B-8649-B0CD-3A81B6263ABC}" srcOrd="2" destOrd="0" presId="urn:microsoft.com/office/officeart/2005/8/layout/default"/>
    <dgm:cxn modelId="{E32AFC15-4F3E-654B-8371-C9F0DA26806D}" type="presParOf" srcId="{50819A91-8030-2243-9B82-644680FE6BD1}" destId="{66E5FD40-EB4A-E248-84CD-B22178355B38}" srcOrd="3" destOrd="0" presId="urn:microsoft.com/office/officeart/2005/8/layout/default"/>
    <dgm:cxn modelId="{1AF762F0-D006-A041-9DFE-6B1A0259EF13}" type="presParOf" srcId="{50819A91-8030-2243-9B82-644680FE6BD1}" destId="{003852E2-D6A7-5D47-948C-C0CACDDE2956}" srcOrd="4" destOrd="0" presId="urn:microsoft.com/office/officeart/2005/8/layout/default"/>
    <dgm:cxn modelId="{E2798C2C-4A29-BD4D-BB3D-1807968877E7}" type="presParOf" srcId="{50819A91-8030-2243-9B82-644680FE6BD1}" destId="{C530923E-4D68-C545-B204-278BBEB679D5}" srcOrd="5" destOrd="0" presId="urn:microsoft.com/office/officeart/2005/8/layout/default"/>
    <dgm:cxn modelId="{1369B9C0-C760-F545-83E2-29C2FE2CE12E}" type="presParOf" srcId="{50819A91-8030-2243-9B82-644680FE6BD1}" destId="{100E4FA2-725D-3449-AC84-8397E193D8CC}" srcOrd="6" destOrd="0" presId="urn:microsoft.com/office/officeart/2005/8/layout/default"/>
    <dgm:cxn modelId="{4E55D299-CBBD-9F45-950D-F590CADE2C54}" type="presParOf" srcId="{50819A91-8030-2243-9B82-644680FE6BD1}" destId="{6D80D83D-63A7-1242-9A8D-3439BC507B0F}" srcOrd="7" destOrd="0" presId="urn:microsoft.com/office/officeart/2005/8/layout/default"/>
    <dgm:cxn modelId="{B444928D-2DD2-814A-B1C0-246237FB7776}" type="presParOf" srcId="{50819A91-8030-2243-9B82-644680FE6BD1}" destId="{92B36050-BDE5-AE41-9E54-E2AE6CBD00B1}" srcOrd="8" destOrd="0" presId="urn:microsoft.com/office/officeart/2005/8/layout/default"/>
    <dgm:cxn modelId="{84C54F4B-E847-CD45-8B45-B107B0FA5786}" type="presParOf" srcId="{50819A91-8030-2243-9B82-644680FE6BD1}" destId="{104DF404-D2E9-4A4D-9CFC-83241461BD11}" srcOrd="9" destOrd="0" presId="urn:microsoft.com/office/officeart/2005/8/layout/default"/>
    <dgm:cxn modelId="{45A27C27-BFB7-3847-A3FE-B70869744852}" type="presParOf" srcId="{50819A91-8030-2243-9B82-644680FE6BD1}" destId="{C3AEB662-6A08-004B-9FE2-CD6B9F44938F}" srcOrd="10" destOrd="0" presId="urn:microsoft.com/office/officeart/2005/8/layout/default"/>
    <dgm:cxn modelId="{7E26D2D5-87CD-504A-BB66-6A62737637F2}" type="presParOf" srcId="{50819A91-8030-2243-9B82-644680FE6BD1}" destId="{07E62BEB-B0F9-484B-924C-393166B89037}" srcOrd="11" destOrd="0" presId="urn:microsoft.com/office/officeart/2005/8/layout/default"/>
    <dgm:cxn modelId="{2813EC35-3303-964A-BB48-61008DA072D9}" type="presParOf" srcId="{50819A91-8030-2243-9B82-644680FE6BD1}" destId="{BB87B6B7-239B-454D-B6CB-7BFF0B8CDC2E}" srcOrd="12" destOrd="0" presId="urn:microsoft.com/office/officeart/2005/8/layout/default"/>
    <dgm:cxn modelId="{D4A79755-39FE-A547-8ED0-E0F1B0E990F1}" type="presParOf" srcId="{50819A91-8030-2243-9B82-644680FE6BD1}" destId="{5F6A4203-6BF0-5148-9678-56DADC09840B}" srcOrd="13" destOrd="0" presId="urn:microsoft.com/office/officeart/2005/8/layout/default"/>
    <dgm:cxn modelId="{53BCC716-A465-6641-B998-E6C1A8AD3D82}" type="presParOf" srcId="{50819A91-8030-2243-9B82-644680FE6BD1}" destId="{F0434CEA-C1D3-7641-9313-BB83B8E4E4EC}" srcOrd="14" destOrd="0" presId="urn:microsoft.com/office/officeart/2005/8/layout/default"/>
    <dgm:cxn modelId="{E7534A45-B3CB-204B-9C59-C6ED18A9E6AE}" type="presParOf" srcId="{50819A91-8030-2243-9B82-644680FE6BD1}" destId="{F6F1F832-0859-9944-B926-A63727783B4D}" srcOrd="15" destOrd="0" presId="urn:microsoft.com/office/officeart/2005/8/layout/default"/>
    <dgm:cxn modelId="{11905A1E-9A51-994E-A62D-9F2247F4039F}" type="presParOf" srcId="{50819A91-8030-2243-9B82-644680FE6BD1}" destId="{52647F65-76E7-C648-B761-DAC8192EDB9B}" srcOrd="16" destOrd="0" presId="urn:microsoft.com/office/officeart/2005/8/layout/default"/>
    <dgm:cxn modelId="{C51AD71D-9C57-BE48-B986-B1E1A5EFF043}" type="presParOf" srcId="{50819A91-8030-2243-9B82-644680FE6BD1}" destId="{D8D776A6-261B-8048-A504-CD4FFEEB9875}" srcOrd="17" destOrd="0" presId="urn:microsoft.com/office/officeart/2005/8/layout/default"/>
    <dgm:cxn modelId="{706C9430-1C40-7E46-9CFD-6EBE6178BF72}" type="presParOf" srcId="{50819A91-8030-2243-9B82-644680FE6BD1}" destId="{F39A312D-759D-1140-9CDD-FEAEE84844EB}"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1DB183-285D-431F-88F1-CC11843A65F8}"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2CD32CF-70FF-4DF1-800F-1AAA387C76E1}">
      <dgm:prSet/>
      <dgm:spPr/>
      <dgm:t>
        <a:bodyPr/>
        <a:lstStyle/>
        <a:p>
          <a:r>
            <a:rPr lang="en-GB"/>
            <a:t>I oversee all children in Southwark in private fostering arrangements.</a:t>
          </a:r>
          <a:endParaRPr lang="en-US"/>
        </a:p>
      </dgm:t>
    </dgm:pt>
    <dgm:pt modelId="{962B5D77-9C94-4FC5-A6DB-7C01BF88BF22}" type="parTrans" cxnId="{F6944BC6-AD1F-4577-9E93-AC62822636C8}">
      <dgm:prSet/>
      <dgm:spPr/>
      <dgm:t>
        <a:bodyPr/>
        <a:lstStyle/>
        <a:p>
          <a:endParaRPr lang="en-US"/>
        </a:p>
      </dgm:t>
    </dgm:pt>
    <dgm:pt modelId="{474987B8-45CD-4C8A-AEEA-D7C359AF33B1}" type="sibTrans" cxnId="{F6944BC6-AD1F-4577-9E93-AC62822636C8}">
      <dgm:prSet/>
      <dgm:spPr/>
      <dgm:t>
        <a:bodyPr/>
        <a:lstStyle/>
        <a:p>
          <a:endParaRPr lang="en-US"/>
        </a:p>
      </dgm:t>
    </dgm:pt>
    <dgm:pt modelId="{F15AC325-0B8E-4B83-8EC6-C9DE2307E266}">
      <dgm:prSet/>
      <dgm:spPr/>
      <dgm:t>
        <a:bodyPr/>
        <a:lstStyle/>
        <a:p>
          <a:r>
            <a:rPr lang="en-GB"/>
            <a:t>When a referral comes in from MASH, an initial visit occurs to see the child and carer within 7 days.</a:t>
          </a:r>
          <a:endParaRPr lang="en-US"/>
        </a:p>
      </dgm:t>
    </dgm:pt>
    <dgm:pt modelId="{1AE8F6E0-78AD-4A9B-98B4-841DEB669AA4}" type="parTrans" cxnId="{F4FF6754-2B82-4D3B-8E36-728E32707B5A}">
      <dgm:prSet/>
      <dgm:spPr/>
      <dgm:t>
        <a:bodyPr/>
        <a:lstStyle/>
        <a:p>
          <a:endParaRPr lang="en-US"/>
        </a:p>
      </dgm:t>
    </dgm:pt>
    <dgm:pt modelId="{BF636E45-65AC-4C87-BAC4-F3DB3A5E4CCC}" type="sibTrans" cxnId="{F4FF6754-2B82-4D3B-8E36-728E32707B5A}">
      <dgm:prSet/>
      <dgm:spPr/>
      <dgm:t>
        <a:bodyPr/>
        <a:lstStyle/>
        <a:p>
          <a:endParaRPr lang="en-US"/>
        </a:p>
      </dgm:t>
    </dgm:pt>
    <dgm:pt modelId="{1FB70927-C616-4CFD-9A65-4887796DEF07}">
      <dgm:prSet/>
      <dgm:spPr/>
      <dgm:t>
        <a:bodyPr/>
        <a:lstStyle/>
        <a:p>
          <a:r>
            <a:rPr lang="en-GB"/>
            <a:t>I complete a private fostering assessment to ascertain the suitability of the arrangement. </a:t>
          </a:r>
          <a:endParaRPr lang="en-US"/>
        </a:p>
      </dgm:t>
    </dgm:pt>
    <dgm:pt modelId="{E3BDDC2D-28F7-4E82-BF87-E4C912F18DAE}" type="parTrans" cxnId="{4484F384-1212-415E-B48F-260B43CD7AF5}">
      <dgm:prSet/>
      <dgm:spPr/>
      <dgm:t>
        <a:bodyPr/>
        <a:lstStyle/>
        <a:p>
          <a:endParaRPr lang="en-US"/>
        </a:p>
      </dgm:t>
    </dgm:pt>
    <dgm:pt modelId="{C7C6C965-6CA2-4204-B324-FDB094C8472B}" type="sibTrans" cxnId="{4484F384-1212-415E-B48F-260B43CD7AF5}">
      <dgm:prSet/>
      <dgm:spPr/>
      <dgm:t>
        <a:bodyPr/>
        <a:lstStyle/>
        <a:p>
          <a:endParaRPr lang="en-US"/>
        </a:p>
      </dgm:t>
    </dgm:pt>
    <dgm:pt modelId="{999DDA39-637A-4360-90C9-F5FDDC2CFFF6}">
      <dgm:prSet/>
      <dgm:spPr/>
      <dgm:t>
        <a:bodyPr/>
        <a:lstStyle/>
        <a:p>
          <a:r>
            <a:rPr lang="en-GB"/>
            <a:t>I present all my cases at the Private Fostering panel every 8 weeks</a:t>
          </a:r>
          <a:endParaRPr lang="en-US"/>
        </a:p>
      </dgm:t>
    </dgm:pt>
    <dgm:pt modelId="{BC7B6AFE-E19A-4825-B80F-654DB48326AA}" type="parTrans" cxnId="{88E714DF-A380-4C77-8A1F-58408FABFA44}">
      <dgm:prSet/>
      <dgm:spPr/>
      <dgm:t>
        <a:bodyPr/>
        <a:lstStyle/>
        <a:p>
          <a:endParaRPr lang="en-US"/>
        </a:p>
      </dgm:t>
    </dgm:pt>
    <dgm:pt modelId="{0E033BAD-DA2C-4E72-B946-FFCEA61AF289}" type="sibTrans" cxnId="{88E714DF-A380-4C77-8A1F-58408FABFA44}">
      <dgm:prSet/>
      <dgm:spPr/>
      <dgm:t>
        <a:bodyPr/>
        <a:lstStyle/>
        <a:p>
          <a:endParaRPr lang="en-US"/>
        </a:p>
      </dgm:t>
    </dgm:pt>
    <dgm:pt modelId="{778EC1A3-DBD0-40EB-AE45-22D867221725}">
      <dgm:prSet/>
      <dgm:spPr/>
      <dgm:t>
        <a:bodyPr/>
        <a:lstStyle/>
        <a:p>
          <a:r>
            <a:rPr lang="en-GB"/>
            <a:t>I supervise carers and visit children every 6 to 12 weeks </a:t>
          </a:r>
          <a:endParaRPr lang="en-US"/>
        </a:p>
      </dgm:t>
    </dgm:pt>
    <dgm:pt modelId="{CA4F82B8-F6F0-431A-A990-4AD9D5FB862D}" type="parTrans" cxnId="{F2B47F0C-E553-4EBC-96AB-E60759304184}">
      <dgm:prSet/>
      <dgm:spPr/>
      <dgm:t>
        <a:bodyPr/>
        <a:lstStyle/>
        <a:p>
          <a:endParaRPr lang="en-US"/>
        </a:p>
      </dgm:t>
    </dgm:pt>
    <dgm:pt modelId="{C35AC69B-3A3A-42E0-B9EA-AA00A67AF395}" type="sibTrans" cxnId="{F2B47F0C-E553-4EBC-96AB-E60759304184}">
      <dgm:prSet/>
      <dgm:spPr/>
      <dgm:t>
        <a:bodyPr/>
        <a:lstStyle/>
        <a:p>
          <a:endParaRPr lang="en-US"/>
        </a:p>
      </dgm:t>
    </dgm:pt>
    <dgm:pt modelId="{A259349A-3EF6-482E-AE31-E9025C83C68F}">
      <dgm:prSet/>
      <dgm:spPr/>
      <dgm:t>
        <a:bodyPr/>
        <a:lstStyle/>
        <a:p>
          <a:r>
            <a:rPr lang="en-GB"/>
            <a:t>I offer advice on benefits and parenting support </a:t>
          </a:r>
          <a:endParaRPr lang="en-US"/>
        </a:p>
      </dgm:t>
    </dgm:pt>
    <dgm:pt modelId="{1BD0734F-D10D-4658-864D-A2A1A0F369AB}" type="parTrans" cxnId="{4BEB6377-9A47-40D1-A9C8-9B8B4957013A}">
      <dgm:prSet/>
      <dgm:spPr/>
      <dgm:t>
        <a:bodyPr/>
        <a:lstStyle/>
        <a:p>
          <a:endParaRPr lang="en-US"/>
        </a:p>
      </dgm:t>
    </dgm:pt>
    <dgm:pt modelId="{1607DE7D-A55F-479F-AE77-5780A3101AA5}" type="sibTrans" cxnId="{4BEB6377-9A47-40D1-A9C8-9B8B4957013A}">
      <dgm:prSet/>
      <dgm:spPr/>
      <dgm:t>
        <a:bodyPr/>
        <a:lstStyle/>
        <a:p>
          <a:endParaRPr lang="en-US"/>
        </a:p>
      </dgm:t>
    </dgm:pt>
    <dgm:pt modelId="{1406FB02-905B-485F-99E6-6D798DD04EAE}">
      <dgm:prSet/>
      <dgm:spPr/>
      <dgm:t>
        <a:bodyPr/>
        <a:lstStyle/>
        <a:p>
          <a:r>
            <a:rPr lang="en-GB"/>
            <a:t>I spread awareness of what Private Fostering is to both the community and other professionals.</a:t>
          </a:r>
          <a:endParaRPr lang="en-US"/>
        </a:p>
      </dgm:t>
    </dgm:pt>
    <dgm:pt modelId="{2D3AEE41-67D1-4296-A6EB-6667E7C362CC}" type="parTrans" cxnId="{042F3D30-B450-40DD-9B57-8D47C79448D9}">
      <dgm:prSet/>
      <dgm:spPr/>
      <dgm:t>
        <a:bodyPr/>
        <a:lstStyle/>
        <a:p>
          <a:endParaRPr lang="en-US"/>
        </a:p>
      </dgm:t>
    </dgm:pt>
    <dgm:pt modelId="{7514A53A-E434-4DF3-9745-525A90CD17BE}" type="sibTrans" cxnId="{042F3D30-B450-40DD-9B57-8D47C79448D9}">
      <dgm:prSet/>
      <dgm:spPr/>
      <dgm:t>
        <a:bodyPr/>
        <a:lstStyle/>
        <a:p>
          <a:endParaRPr lang="en-US"/>
        </a:p>
      </dgm:t>
    </dgm:pt>
    <dgm:pt modelId="{4953AF12-B2D5-6544-A69A-BA76592FB2F7}" type="pres">
      <dgm:prSet presAssocID="{DF1DB183-285D-431F-88F1-CC11843A65F8}" presName="diagram" presStyleCnt="0">
        <dgm:presLayoutVars>
          <dgm:dir/>
          <dgm:resizeHandles val="exact"/>
        </dgm:presLayoutVars>
      </dgm:prSet>
      <dgm:spPr/>
    </dgm:pt>
    <dgm:pt modelId="{447B8FC6-4607-AA46-88D0-0CE01F880C72}" type="pres">
      <dgm:prSet presAssocID="{D2CD32CF-70FF-4DF1-800F-1AAA387C76E1}" presName="node" presStyleLbl="node1" presStyleIdx="0" presStyleCnt="7">
        <dgm:presLayoutVars>
          <dgm:bulletEnabled val="1"/>
        </dgm:presLayoutVars>
      </dgm:prSet>
      <dgm:spPr/>
    </dgm:pt>
    <dgm:pt modelId="{2637CEF6-2A87-2A44-AC10-8FE492994B98}" type="pres">
      <dgm:prSet presAssocID="{474987B8-45CD-4C8A-AEEA-D7C359AF33B1}" presName="sibTrans" presStyleCnt="0"/>
      <dgm:spPr/>
    </dgm:pt>
    <dgm:pt modelId="{9BF9EA4D-0CF4-2743-9CD2-625B20FD9925}" type="pres">
      <dgm:prSet presAssocID="{F15AC325-0B8E-4B83-8EC6-C9DE2307E266}" presName="node" presStyleLbl="node1" presStyleIdx="1" presStyleCnt="7">
        <dgm:presLayoutVars>
          <dgm:bulletEnabled val="1"/>
        </dgm:presLayoutVars>
      </dgm:prSet>
      <dgm:spPr/>
    </dgm:pt>
    <dgm:pt modelId="{517B8D5B-7CEF-8D4F-B5A9-327E4255BA88}" type="pres">
      <dgm:prSet presAssocID="{BF636E45-65AC-4C87-BAC4-F3DB3A5E4CCC}" presName="sibTrans" presStyleCnt="0"/>
      <dgm:spPr/>
    </dgm:pt>
    <dgm:pt modelId="{10909A6C-A82B-A448-BED2-AE3A29877C7F}" type="pres">
      <dgm:prSet presAssocID="{1FB70927-C616-4CFD-9A65-4887796DEF07}" presName="node" presStyleLbl="node1" presStyleIdx="2" presStyleCnt="7">
        <dgm:presLayoutVars>
          <dgm:bulletEnabled val="1"/>
        </dgm:presLayoutVars>
      </dgm:prSet>
      <dgm:spPr/>
    </dgm:pt>
    <dgm:pt modelId="{00E20E5E-62A5-9E44-8C0C-57655942687D}" type="pres">
      <dgm:prSet presAssocID="{C7C6C965-6CA2-4204-B324-FDB094C8472B}" presName="sibTrans" presStyleCnt="0"/>
      <dgm:spPr/>
    </dgm:pt>
    <dgm:pt modelId="{3C866023-76CB-5B44-872C-3320422A3CB8}" type="pres">
      <dgm:prSet presAssocID="{999DDA39-637A-4360-90C9-F5FDDC2CFFF6}" presName="node" presStyleLbl="node1" presStyleIdx="3" presStyleCnt="7">
        <dgm:presLayoutVars>
          <dgm:bulletEnabled val="1"/>
        </dgm:presLayoutVars>
      </dgm:prSet>
      <dgm:spPr/>
    </dgm:pt>
    <dgm:pt modelId="{7483E024-6E08-1D4A-BBF4-E4C70CA4091F}" type="pres">
      <dgm:prSet presAssocID="{0E033BAD-DA2C-4E72-B946-FFCEA61AF289}" presName="sibTrans" presStyleCnt="0"/>
      <dgm:spPr/>
    </dgm:pt>
    <dgm:pt modelId="{CC42FB00-A264-454A-8EDF-5B6459C6F1D0}" type="pres">
      <dgm:prSet presAssocID="{778EC1A3-DBD0-40EB-AE45-22D867221725}" presName="node" presStyleLbl="node1" presStyleIdx="4" presStyleCnt="7">
        <dgm:presLayoutVars>
          <dgm:bulletEnabled val="1"/>
        </dgm:presLayoutVars>
      </dgm:prSet>
      <dgm:spPr/>
    </dgm:pt>
    <dgm:pt modelId="{FD13F632-1A24-B541-B105-1957AC094011}" type="pres">
      <dgm:prSet presAssocID="{C35AC69B-3A3A-42E0-B9EA-AA00A67AF395}" presName="sibTrans" presStyleCnt="0"/>
      <dgm:spPr/>
    </dgm:pt>
    <dgm:pt modelId="{755D9BB6-8836-0B4A-991D-DA0FF905C397}" type="pres">
      <dgm:prSet presAssocID="{A259349A-3EF6-482E-AE31-E9025C83C68F}" presName="node" presStyleLbl="node1" presStyleIdx="5" presStyleCnt="7">
        <dgm:presLayoutVars>
          <dgm:bulletEnabled val="1"/>
        </dgm:presLayoutVars>
      </dgm:prSet>
      <dgm:spPr/>
    </dgm:pt>
    <dgm:pt modelId="{2A8B4518-5D0C-2749-8604-709DC220F888}" type="pres">
      <dgm:prSet presAssocID="{1607DE7D-A55F-479F-AE77-5780A3101AA5}" presName="sibTrans" presStyleCnt="0"/>
      <dgm:spPr/>
    </dgm:pt>
    <dgm:pt modelId="{B19D5AF4-F285-B049-A416-369FDC13091F}" type="pres">
      <dgm:prSet presAssocID="{1406FB02-905B-485F-99E6-6D798DD04EAE}" presName="node" presStyleLbl="node1" presStyleIdx="6" presStyleCnt="7">
        <dgm:presLayoutVars>
          <dgm:bulletEnabled val="1"/>
        </dgm:presLayoutVars>
      </dgm:prSet>
      <dgm:spPr/>
    </dgm:pt>
  </dgm:ptLst>
  <dgm:cxnLst>
    <dgm:cxn modelId="{7816C807-0B6B-C742-B7A3-7086FF61D63B}" type="presOf" srcId="{D2CD32CF-70FF-4DF1-800F-1AAA387C76E1}" destId="{447B8FC6-4607-AA46-88D0-0CE01F880C72}" srcOrd="0" destOrd="0" presId="urn:microsoft.com/office/officeart/2005/8/layout/default"/>
    <dgm:cxn modelId="{F2B47F0C-E553-4EBC-96AB-E60759304184}" srcId="{DF1DB183-285D-431F-88F1-CC11843A65F8}" destId="{778EC1A3-DBD0-40EB-AE45-22D867221725}" srcOrd="4" destOrd="0" parTransId="{CA4F82B8-F6F0-431A-A990-4AD9D5FB862D}" sibTransId="{C35AC69B-3A3A-42E0-B9EA-AA00A67AF395}"/>
    <dgm:cxn modelId="{31153512-3CED-014F-BC54-AA9DDFF67192}" type="presOf" srcId="{1406FB02-905B-485F-99E6-6D798DD04EAE}" destId="{B19D5AF4-F285-B049-A416-369FDC13091F}" srcOrd="0" destOrd="0" presId="urn:microsoft.com/office/officeart/2005/8/layout/default"/>
    <dgm:cxn modelId="{8AD3B126-484D-6749-8ECC-F3F411C84B47}" type="presOf" srcId="{1FB70927-C616-4CFD-9A65-4887796DEF07}" destId="{10909A6C-A82B-A448-BED2-AE3A29877C7F}" srcOrd="0" destOrd="0" presId="urn:microsoft.com/office/officeart/2005/8/layout/default"/>
    <dgm:cxn modelId="{AAD6362E-70E3-4340-8EE2-D4BED12CF3DB}" type="presOf" srcId="{DF1DB183-285D-431F-88F1-CC11843A65F8}" destId="{4953AF12-B2D5-6544-A69A-BA76592FB2F7}" srcOrd="0" destOrd="0" presId="urn:microsoft.com/office/officeart/2005/8/layout/default"/>
    <dgm:cxn modelId="{042F3D30-B450-40DD-9B57-8D47C79448D9}" srcId="{DF1DB183-285D-431F-88F1-CC11843A65F8}" destId="{1406FB02-905B-485F-99E6-6D798DD04EAE}" srcOrd="6" destOrd="0" parTransId="{2D3AEE41-67D1-4296-A6EB-6667E7C362CC}" sibTransId="{7514A53A-E434-4DF3-9745-525A90CD17BE}"/>
    <dgm:cxn modelId="{70831B4D-59E2-CB47-A545-B13BE61E6E14}" type="presOf" srcId="{A259349A-3EF6-482E-AE31-E9025C83C68F}" destId="{755D9BB6-8836-0B4A-991D-DA0FF905C397}" srcOrd="0" destOrd="0" presId="urn:microsoft.com/office/officeart/2005/8/layout/default"/>
    <dgm:cxn modelId="{F4FF6754-2B82-4D3B-8E36-728E32707B5A}" srcId="{DF1DB183-285D-431F-88F1-CC11843A65F8}" destId="{F15AC325-0B8E-4B83-8EC6-C9DE2307E266}" srcOrd="1" destOrd="0" parTransId="{1AE8F6E0-78AD-4A9B-98B4-841DEB669AA4}" sibTransId="{BF636E45-65AC-4C87-BAC4-F3DB3A5E4CCC}"/>
    <dgm:cxn modelId="{4BEB6377-9A47-40D1-A9C8-9B8B4957013A}" srcId="{DF1DB183-285D-431F-88F1-CC11843A65F8}" destId="{A259349A-3EF6-482E-AE31-E9025C83C68F}" srcOrd="5" destOrd="0" parTransId="{1BD0734F-D10D-4658-864D-A2A1A0F369AB}" sibTransId="{1607DE7D-A55F-479F-AE77-5780A3101AA5}"/>
    <dgm:cxn modelId="{4484F384-1212-415E-B48F-260B43CD7AF5}" srcId="{DF1DB183-285D-431F-88F1-CC11843A65F8}" destId="{1FB70927-C616-4CFD-9A65-4887796DEF07}" srcOrd="2" destOrd="0" parTransId="{E3BDDC2D-28F7-4E82-BF87-E4C912F18DAE}" sibTransId="{C7C6C965-6CA2-4204-B324-FDB094C8472B}"/>
    <dgm:cxn modelId="{70F75EA9-AC93-914D-91BB-12C8802FE997}" type="presOf" srcId="{F15AC325-0B8E-4B83-8EC6-C9DE2307E266}" destId="{9BF9EA4D-0CF4-2743-9CD2-625B20FD9925}" srcOrd="0" destOrd="0" presId="urn:microsoft.com/office/officeart/2005/8/layout/default"/>
    <dgm:cxn modelId="{06737CA9-C8D8-A141-968E-7E2337326A69}" type="presOf" srcId="{778EC1A3-DBD0-40EB-AE45-22D867221725}" destId="{CC42FB00-A264-454A-8EDF-5B6459C6F1D0}" srcOrd="0" destOrd="0" presId="urn:microsoft.com/office/officeart/2005/8/layout/default"/>
    <dgm:cxn modelId="{5EAD8DC2-B1CF-0940-966A-F260E7C46926}" type="presOf" srcId="{999DDA39-637A-4360-90C9-F5FDDC2CFFF6}" destId="{3C866023-76CB-5B44-872C-3320422A3CB8}" srcOrd="0" destOrd="0" presId="urn:microsoft.com/office/officeart/2005/8/layout/default"/>
    <dgm:cxn modelId="{F6944BC6-AD1F-4577-9E93-AC62822636C8}" srcId="{DF1DB183-285D-431F-88F1-CC11843A65F8}" destId="{D2CD32CF-70FF-4DF1-800F-1AAA387C76E1}" srcOrd="0" destOrd="0" parTransId="{962B5D77-9C94-4FC5-A6DB-7C01BF88BF22}" sibTransId="{474987B8-45CD-4C8A-AEEA-D7C359AF33B1}"/>
    <dgm:cxn modelId="{88E714DF-A380-4C77-8A1F-58408FABFA44}" srcId="{DF1DB183-285D-431F-88F1-CC11843A65F8}" destId="{999DDA39-637A-4360-90C9-F5FDDC2CFFF6}" srcOrd="3" destOrd="0" parTransId="{BC7B6AFE-E19A-4825-B80F-654DB48326AA}" sibTransId="{0E033BAD-DA2C-4E72-B946-FFCEA61AF289}"/>
    <dgm:cxn modelId="{1A082A03-417A-B64E-98B6-5D2EA9A9EE40}" type="presParOf" srcId="{4953AF12-B2D5-6544-A69A-BA76592FB2F7}" destId="{447B8FC6-4607-AA46-88D0-0CE01F880C72}" srcOrd="0" destOrd="0" presId="urn:microsoft.com/office/officeart/2005/8/layout/default"/>
    <dgm:cxn modelId="{BA55A39E-2F4D-1443-BAAA-58539A8F0DB8}" type="presParOf" srcId="{4953AF12-B2D5-6544-A69A-BA76592FB2F7}" destId="{2637CEF6-2A87-2A44-AC10-8FE492994B98}" srcOrd="1" destOrd="0" presId="urn:microsoft.com/office/officeart/2005/8/layout/default"/>
    <dgm:cxn modelId="{45C169D6-6EF5-4144-9B09-FADEC685DF96}" type="presParOf" srcId="{4953AF12-B2D5-6544-A69A-BA76592FB2F7}" destId="{9BF9EA4D-0CF4-2743-9CD2-625B20FD9925}" srcOrd="2" destOrd="0" presId="urn:microsoft.com/office/officeart/2005/8/layout/default"/>
    <dgm:cxn modelId="{817FB4D6-BE50-6D43-A95E-ACE9B2B195EE}" type="presParOf" srcId="{4953AF12-B2D5-6544-A69A-BA76592FB2F7}" destId="{517B8D5B-7CEF-8D4F-B5A9-327E4255BA88}" srcOrd="3" destOrd="0" presId="urn:microsoft.com/office/officeart/2005/8/layout/default"/>
    <dgm:cxn modelId="{F729F6BE-48EB-874C-A70A-83EA1B14F6BC}" type="presParOf" srcId="{4953AF12-B2D5-6544-A69A-BA76592FB2F7}" destId="{10909A6C-A82B-A448-BED2-AE3A29877C7F}" srcOrd="4" destOrd="0" presId="urn:microsoft.com/office/officeart/2005/8/layout/default"/>
    <dgm:cxn modelId="{2200FE64-AEF9-184A-89D5-EA4CD358ACC7}" type="presParOf" srcId="{4953AF12-B2D5-6544-A69A-BA76592FB2F7}" destId="{00E20E5E-62A5-9E44-8C0C-57655942687D}" srcOrd="5" destOrd="0" presId="urn:microsoft.com/office/officeart/2005/8/layout/default"/>
    <dgm:cxn modelId="{715B467C-B58C-9B43-80C3-BF611051034A}" type="presParOf" srcId="{4953AF12-B2D5-6544-A69A-BA76592FB2F7}" destId="{3C866023-76CB-5B44-872C-3320422A3CB8}" srcOrd="6" destOrd="0" presId="urn:microsoft.com/office/officeart/2005/8/layout/default"/>
    <dgm:cxn modelId="{65879B3A-14DB-D44C-AA41-460126A6D869}" type="presParOf" srcId="{4953AF12-B2D5-6544-A69A-BA76592FB2F7}" destId="{7483E024-6E08-1D4A-BBF4-E4C70CA4091F}" srcOrd="7" destOrd="0" presId="urn:microsoft.com/office/officeart/2005/8/layout/default"/>
    <dgm:cxn modelId="{C7795885-8DDE-AC43-B2FF-6EC67E609484}" type="presParOf" srcId="{4953AF12-B2D5-6544-A69A-BA76592FB2F7}" destId="{CC42FB00-A264-454A-8EDF-5B6459C6F1D0}" srcOrd="8" destOrd="0" presId="urn:microsoft.com/office/officeart/2005/8/layout/default"/>
    <dgm:cxn modelId="{1FB13F18-FBD0-304B-85CE-A859E7993339}" type="presParOf" srcId="{4953AF12-B2D5-6544-A69A-BA76592FB2F7}" destId="{FD13F632-1A24-B541-B105-1957AC094011}" srcOrd="9" destOrd="0" presId="urn:microsoft.com/office/officeart/2005/8/layout/default"/>
    <dgm:cxn modelId="{6239D13A-0A97-2D4B-B74F-E067C0798613}" type="presParOf" srcId="{4953AF12-B2D5-6544-A69A-BA76592FB2F7}" destId="{755D9BB6-8836-0B4A-991D-DA0FF905C397}" srcOrd="10" destOrd="0" presId="urn:microsoft.com/office/officeart/2005/8/layout/default"/>
    <dgm:cxn modelId="{6CDB76A9-FE28-E446-892A-FD2D94AED3B2}" type="presParOf" srcId="{4953AF12-B2D5-6544-A69A-BA76592FB2F7}" destId="{2A8B4518-5D0C-2749-8604-709DC220F888}" srcOrd="11" destOrd="0" presId="urn:microsoft.com/office/officeart/2005/8/layout/default"/>
    <dgm:cxn modelId="{9B053BAE-451B-B84D-B5C2-1165C521FD4F}" type="presParOf" srcId="{4953AF12-B2D5-6544-A69A-BA76592FB2F7}" destId="{B19D5AF4-F285-B049-A416-369FDC13091F}"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BBCB05-20CA-4C73-8DAE-D90D009C16E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8D752B8-B6D7-4694-AD8A-6573C3398F3A}">
      <dgm:prSet/>
      <dgm:spPr/>
      <dgm:t>
        <a:bodyPr/>
        <a:lstStyle/>
        <a:p>
          <a:r>
            <a:rPr lang="en-GB"/>
            <a:t>The law requires that both the parents and carer must  notify the local authority about the proposed arrangement before it takes place; failure to give notification is an offence.</a:t>
          </a:r>
          <a:endParaRPr lang="en-US"/>
        </a:p>
      </dgm:t>
    </dgm:pt>
    <dgm:pt modelId="{4CBDEA5A-506A-4B18-A0A9-96A1DB500CD3}" type="parTrans" cxnId="{2FD4305F-2308-4733-B4C0-C7D4D12F01A6}">
      <dgm:prSet/>
      <dgm:spPr/>
      <dgm:t>
        <a:bodyPr/>
        <a:lstStyle/>
        <a:p>
          <a:endParaRPr lang="en-US"/>
        </a:p>
      </dgm:t>
    </dgm:pt>
    <dgm:pt modelId="{BC9CDF08-108E-4F17-B476-853C29708E1C}" type="sibTrans" cxnId="{2FD4305F-2308-4733-B4C0-C7D4D12F01A6}">
      <dgm:prSet/>
      <dgm:spPr/>
      <dgm:t>
        <a:bodyPr/>
        <a:lstStyle/>
        <a:p>
          <a:endParaRPr lang="en-US"/>
        </a:p>
      </dgm:t>
    </dgm:pt>
    <dgm:pt modelId="{FA7964F2-67AC-42F8-888A-E8BE448A4369}">
      <dgm:prSet/>
      <dgm:spPr/>
      <dgm:t>
        <a:bodyPr/>
        <a:lstStyle/>
        <a:p>
          <a:r>
            <a:rPr lang="en-GB"/>
            <a:t>The local authority is required to assess and say whether or not they agree and accept the private fostering arrangement in regard to a particular child.</a:t>
          </a:r>
          <a:endParaRPr lang="en-US"/>
        </a:p>
      </dgm:t>
    </dgm:pt>
    <dgm:pt modelId="{17524E2D-8D28-4D12-9972-AEE19D9F7DBC}" type="parTrans" cxnId="{0C666417-E510-489A-B60E-405B5D392BEF}">
      <dgm:prSet/>
      <dgm:spPr/>
      <dgm:t>
        <a:bodyPr/>
        <a:lstStyle/>
        <a:p>
          <a:endParaRPr lang="en-US"/>
        </a:p>
      </dgm:t>
    </dgm:pt>
    <dgm:pt modelId="{BF1B19E4-08F0-4F6E-9166-4837C5B67E8D}" type="sibTrans" cxnId="{0C666417-E510-489A-B60E-405B5D392BEF}">
      <dgm:prSet/>
      <dgm:spPr/>
      <dgm:t>
        <a:bodyPr/>
        <a:lstStyle/>
        <a:p>
          <a:endParaRPr lang="en-US"/>
        </a:p>
      </dgm:t>
    </dgm:pt>
    <dgm:pt modelId="{6F33E064-1470-4EF4-9D8B-7581AC2EDB45}" type="pres">
      <dgm:prSet presAssocID="{BCBBCB05-20CA-4C73-8DAE-D90D009C16EB}" presName="root" presStyleCnt="0">
        <dgm:presLayoutVars>
          <dgm:dir/>
          <dgm:resizeHandles val="exact"/>
        </dgm:presLayoutVars>
      </dgm:prSet>
      <dgm:spPr/>
    </dgm:pt>
    <dgm:pt modelId="{B6C726BE-84D7-4CEE-8A25-4EDDF89E94A5}" type="pres">
      <dgm:prSet presAssocID="{38D752B8-B6D7-4694-AD8A-6573C3398F3A}" presName="compNode" presStyleCnt="0"/>
      <dgm:spPr/>
    </dgm:pt>
    <dgm:pt modelId="{56C16A55-DAFE-4044-88D6-6A6FADD7890D}" type="pres">
      <dgm:prSet presAssocID="{38D752B8-B6D7-4694-AD8A-6573C3398F3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5AD8349F-E641-4664-8B16-30AA1FF84BD6}" type="pres">
      <dgm:prSet presAssocID="{38D752B8-B6D7-4694-AD8A-6573C3398F3A}" presName="spaceRect" presStyleCnt="0"/>
      <dgm:spPr/>
    </dgm:pt>
    <dgm:pt modelId="{C2F8937A-DC62-4E99-9297-6AE6CAA471C9}" type="pres">
      <dgm:prSet presAssocID="{38D752B8-B6D7-4694-AD8A-6573C3398F3A}" presName="textRect" presStyleLbl="revTx" presStyleIdx="0" presStyleCnt="2">
        <dgm:presLayoutVars>
          <dgm:chMax val="1"/>
          <dgm:chPref val="1"/>
        </dgm:presLayoutVars>
      </dgm:prSet>
      <dgm:spPr/>
    </dgm:pt>
    <dgm:pt modelId="{D8F08511-7E8F-4D3F-95F4-D431CC8F1D8C}" type="pres">
      <dgm:prSet presAssocID="{BC9CDF08-108E-4F17-B476-853C29708E1C}" presName="sibTrans" presStyleCnt="0"/>
      <dgm:spPr/>
    </dgm:pt>
    <dgm:pt modelId="{32D6BCCD-1E4A-4752-A8DB-5DFCE0EF0D30}" type="pres">
      <dgm:prSet presAssocID="{FA7964F2-67AC-42F8-888A-E8BE448A4369}" presName="compNode" presStyleCnt="0"/>
      <dgm:spPr/>
    </dgm:pt>
    <dgm:pt modelId="{621B299B-D473-4E68-80C2-862ACB02EE32}" type="pres">
      <dgm:prSet presAssocID="{FA7964F2-67AC-42F8-888A-E8BE448A436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rent and Child"/>
        </a:ext>
      </dgm:extLst>
    </dgm:pt>
    <dgm:pt modelId="{31397B0B-0179-4C25-914B-010D0146C8A7}" type="pres">
      <dgm:prSet presAssocID="{FA7964F2-67AC-42F8-888A-E8BE448A4369}" presName="spaceRect" presStyleCnt="0"/>
      <dgm:spPr/>
    </dgm:pt>
    <dgm:pt modelId="{5640FAEE-6107-4801-B132-1D6EB118B376}" type="pres">
      <dgm:prSet presAssocID="{FA7964F2-67AC-42F8-888A-E8BE448A4369}" presName="textRect" presStyleLbl="revTx" presStyleIdx="1" presStyleCnt="2">
        <dgm:presLayoutVars>
          <dgm:chMax val="1"/>
          <dgm:chPref val="1"/>
        </dgm:presLayoutVars>
      </dgm:prSet>
      <dgm:spPr/>
    </dgm:pt>
  </dgm:ptLst>
  <dgm:cxnLst>
    <dgm:cxn modelId="{0C666417-E510-489A-B60E-405B5D392BEF}" srcId="{BCBBCB05-20CA-4C73-8DAE-D90D009C16EB}" destId="{FA7964F2-67AC-42F8-888A-E8BE448A4369}" srcOrd="1" destOrd="0" parTransId="{17524E2D-8D28-4D12-9972-AEE19D9F7DBC}" sibTransId="{BF1B19E4-08F0-4F6E-9166-4837C5B67E8D}"/>
    <dgm:cxn modelId="{557F331D-7610-485A-B666-2EB1EABC163F}" type="presOf" srcId="{BCBBCB05-20CA-4C73-8DAE-D90D009C16EB}" destId="{6F33E064-1470-4EF4-9D8B-7581AC2EDB45}" srcOrd="0" destOrd="0" presId="urn:microsoft.com/office/officeart/2018/2/layout/IconLabelList"/>
    <dgm:cxn modelId="{2FD4305F-2308-4733-B4C0-C7D4D12F01A6}" srcId="{BCBBCB05-20CA-4C73-8DAE-D90D009C16EB}" destId="{38D752B8-B6D7-4694-AD8A-6573C3398F3A}" srcOrd="0" destOrd="0" parTransId="{4CBDEA5A-506A-4B18-A0A9-96A1DB500CD3}" sibTransId="{BC9CDF08-108E-4F17-B476-853C29708E1C}"/>
    <dgm:cxn modelId="{7C2A7679-618A-4B84-AE4A-8A8CED2705E7}" type="presOf" srcId="{38D752B8-B6D7-4694-AD8A-6573C3398F3A}" destId="{C2F8937A-DC62-4E99-9297-6AE6CAA471C9}" srcOrd="0" destOrd="0" presId="urn:microsoft.com/office/officeart/2018/2/layout/IconLabelList"/>
    <dgm:cxn modelId="{194B41F9-2D81-4EE5-8716-84B1688EB3EE}" type="presOf" srcId="{FA7964F2-67AC-42F8-888A-E8BE448A4369}" destId="{5640FAEE-6107-4801-B132-1D6EB118B376}" srcOrd="0" destOrd="0" presId="urn:microsoft.com/office/officeart/2018/2/layout/IconLabelList"/>
    <dgm:cxn modelId="{2E6D5194-04C2-4E1D-9DCD-93FB60666EC5}" type="presParOf" srcId="{6F33E064-1470-4EF4-9D8B-7581AC2EDB45}" destId="{B6C726BE-84D7-4CEE-8A25-4EDDF89E94A5}" srcOrd="0" destOrd="0" presId="urn:microsoft.com/office/officeart/2018/2/layout/IconLabelList"/>
    <dgm:cxn modelId="{A36F0542-FDAC-4949-A54B-7AD23795790E}" type="presParOf" srcId="{B6C726BE-84D7-4CEE-8A25-4EDDF89E94A5}" destId="{56C16A55-DAFE-4044-88D6-6A6FADD7890D}" srcOrd="0" destOrd="0" presId="urn:microsoft.com/office/officeart/2018/2/layout/IconLabelList"/>
    <dgm:cxn modelId="{FC324133-83F5-4976-BED7-4B41D18B1A58}" type="presParOf" srcId="{B6C726BE-84D7-4CEE-8A25-4EDDF89E94A5}" destId="{5AD8349F-E641-4664-8B16-30AA1FF84BD6}" srcOrd="1" destOrd="0" presId="urn:microsoft.com/office/officeart/2018/2/layout/IconLabelList"/>
    <dgm:cxn modelId="{4D8FDD7E-07F9-4292-A79E-5361EC9EC455}" type="presParOf" srcId="{B6C726BE-84D7-4CEE-8A25-4EDDF89E94A5}" destId="{C2F8937A-DC62-4E99-9297-6AE6CAA471C9}" srcOrd="2" destOrd="0" presId="urn:microsoft.com/office/officeart/2018/2/layout/IconLabelList"/>
    <dgm:cxn modelId="{20AD8CD8-544F-4C71-8CBE-681000715CFA}" type="presParOf" srcId="{6F33E064-1470-4EF4-9D8B-7581AC2EDB45}" destId="{D8F08511-7E8F-4D3F-95F4-D431CC8F1D8C}" srcOrd="1" destOrd="0" presId="urn:microsoft.com/office/officeart/2018/2/layout/IconLabelList"/>
    <dgm:cxn modelId="{774A787E-750C-4CCE-9A1F-286AA616260D}" type="presParOf" srcId="{6F33E064-1470-4EF4-9D8B-7581AC2EDB45}" destId="{32D6BCCD-1E4A-4752-A8DB-5DFCE0EF0D30}" srcOrd="2" destOrd="0" presId="urn:microsoft.com/office/officeart/2018/2/layout/IconLabelList"/>
    <dgm:cxn modelId="{EDBDCD6B-7823-4307-A9A8-9D8F69CC42C7}" type="presParOf" srcId="{32D6BCCD-1E4A-4752-A8DB-5DFCE0EF0D30}" destId="{621B299B-D473-4E68-80C2-862ACB02EE32}" srcOrd="0" destOrd="0" presId="urn:microsoft.com/office/officeart/2018/2/layout/IconLabelList"/>
    <dgm:cxn modelId="{9357BA41-5844-4C7A-9828-5112F5066D9E}" type="presParOf" srcId="{32D6BCCD-1E4A-4752-A8DB-5DFCE0EF0D30}" destId="{31397B0B-0179-4C25-914B-010D0146C8A7}" srcOrd="1" destOrd="0" presId="urn:microsoft.com/office/officeart/2018/2/layout/IconLabelList"/>
    <dgm:cxn modelId="{59F07181-79DD-49FF-87F0-308BB24ADA0C}" type="presParOf" srcId="{32D6BCCD-1E4A-4752-A8DB-5DFCE0EF0D30}" destId="{5640FAEE-6107-4801-B132-1D6EB118B37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93F390-871A-40CB-AD98-840D026E5A8A}"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C2595FC7-FEC6-4D4F-B810-482EFF698B9F}">
      <dgm:prSet/>
      <dgm:spPr/>
      <dgm:t>
        <a:bodyPr/>
        <a:lstStyle/>
        <a:p>
          <a:r>
            <a:rPr lang="en-GB"/>
            <a:t>It is also imperative that all agencies are aware of the relationship between private fostering and safeguarding activities. Some children who are privately fostered may also have been trafficked, be at risk of exploitation, domestic servitude and abuse.</a:t>
          </a:r>
          <a:endParaRPr lang="en-US"/>
        </a:p>
      </dgm:t>
    </dgm:pt>
    <dgm:pt modelId="{143FF3E0-775D-4FF1-8594-825E54C440AB}" type="parTrans" cxnId="{59791027-5583-452C-B93D-1427AD4749F3}">
      <dgm:prSet/>
      <dgm:spPr/>
      <dgm:t>
        <a:bodyPr/>
        <a:lstStyle/>
        <a:p>
          <a:endParaRPr lang="en-US"/>
        </a:p>
      </dgm:t>
    </dgm:pt>
    <dgm:pt modelId="{9B56FE1F-545F-4C91-8201-4BE37C9E548E}" type="sibTrans" cxnId="{59791027-5583-452C-B93D-1427AD4749F3}">
      <dgm:prSet/>
      <dgm:spPr/>
      <dgm:t>
        <a:bodyPr/>
        <a:lstStyle/>
        <a:p>
          <a:endParaRPr lang="en-US"/>
        </a:p>
      </dgm:t>
    </dgm:pt>
    <dgm:pt modelId="{2963418E-E285-4390-A892-A6DA46DDFBBD}">
      <dgm:prSet/>
      <dgm:spPr/>
      <dgm:t>
        <a:bodyPr/>
        <a:lstStyle/>
        <a:p>
          <a:r>
            <a:rPr lang="en-GB"/>
            <a:t>If you are aware that a child is being privately fostered, encourage the parents or private foster carer to notify us about their arrangements, explaining that it is the legal duty of both parents and carers to do this. **</a:t>
          </a:r>
          <a:endParaRPr lang="en-US"/>
        </a:p>
      </dgm:t>
    </dgm:pt>
    <dgm:pt modelId="{39017041-77F3-43EA-9011-EA8CDDE49765}" type="parTrans" cxnId="{65E7926D-7CF0-49B3-852C-346AE2E726B0}">
      <dgm:prSet/>
      <dgm:spPr/>
      <dgm:t>
        <a:bodyPr/>
        <a:lstStyle/>
        <a:p>
          <a:endParaRPr lang="en-US"/>
        </a:p>
      </dgm:t>
    </dgm:pt>
    <dgm:pt modelId="{CFF06391-C747-4F86-9095-5672DC493ED0}" type="sibTrans" cxnId="{65E7926D-7CF0-49B3-852C-346AE2E726B0}">
      <dgm:prSet/>
      <dgm:spPr/>
      <dgm:t>
        <a:bodyPr/>
        <a:lstStyle/>
        <a:p>
          <a:endParaRPr lang="en-US"/>
        </a:p>
      </dgm:t>
    </dgm:pt>
    <dgm:pt modelId="{998366B7-B865-4C0F-B578-7FF91EFC34E9}">
      <dgm:prSet/>
      <dgm:spPr/>
      <dgm:t>
        <a:bodyPr/>
        <a:lstStyle/>
        <a:p>
          <a:r>
            <a:rPr lang="en-GB"/>
            <a:t>All key professionals and agencies who are involved with children/young people are able to access advice from MASH in the Assessment and Intervention Service on 020 7525 1921 or email MASH@southwark.gov.uk.</a:t>
          </a:r>
          <a:endParaRPr lang="en-US"/>
        </a:p>
      </dgm:t>
    </dgm:pt>
    <dgm:pt modelId="{EAAC6A97-DF83-4EEA-9391-A77F994B9426}" type="parTrans" cxnId="{861FC82B-E2A5-4F1C-B078-19CEFE781B4B}">
      <dgm:prSet/>
      <dgm:spPr/>
      <dgm:t>
        <a:bodyPr/>
        <a:lstStyle/>
        <a:p>
          <a:endParaRPr lang="en-US"/>
        </a:p>
      </dgm:t>
    </dgm:pt>
    <dgm:pt modelId="{F35170D8-924B-4E62-B4B5-B5DF85F03217}" type="sibTrans" cxnId="{861FC82B-E2A5-4F1C-B078-19CEFE781B4B}">
      <dgm:prSet/>
      <dgm:spPr/>
      <dgm:t>
        <a:bodyPr/>
        <a:lstStyle/>
        <a:p>
          <a:endParaRPr lang="en-US"/>
        </a:p>
      </dgm:t>
    </dgm:pt>
    <dgm:pt modelId="{46A63D9C-44D1-C34B-9316-492D19610A5D}" type="pres">
      <dgm:prSet presAssocID="{1793F390-871A-40CB-AD98-840D026E5A8A}" presName="linear" presStyleCnt="0">
        <dgm:presLayoutVars>
          <dgm:animLvl val="lvl"/>
          <dgm:resizeHandles val="exact"/>
        </dgm:presLayoutVars>
      </dgm:prSet>
      <dgm:spPr/>
    </dgm:pt>
    <dgm:pt modelId="{ADC35B36-9E65-D344-9A82-156896E21866}" type="pres">
      <dgm:prSet presAssocID="{C2595FC7-FEC6-4D4F-B810-482EFF698B9F}" presName="parentText" presStyleLbl="node1" presStyleIdx="0" presStyleCnt="3">
        <dgm:presLayoutVars>
          <dgm:chMax val="0"/>
          <dgm:bulletEnabled val="1"/>
        </dgm:presLayoutVars>
      </dgm:prSet>
      <dgm:spPr/>
    </dgm:pt>
    <dgm:pt modelId="{2EB921EC-C484-864B-996C-661CC795E58B}" type="pres">
      <dgm:prSet presAssocID="{9B56FE1F-545F-4C91-8201-4BE37C9E548E}" presName="spacer" presStyleCnt="0"/>
      <dgm:spPr/>
    </dgm:pt>
    <dgm:pt modelId="{093348AD-B64E-7344-A80B-F16075A80EB3}" type="pres">
      <dgm:prSet presAssocID="{2963418E-E285-4390-A892-A6DA46DDFBBD}" presName="parentText" presStyleLbl="node1" presStyleIdx="1" presStyleCnt="3">
        <dgm:presLayoutVars>
          <dgm:chMax val="0"/>
          <dgm:bulletEnabled val="1"/>
        </dgm:presLayoutVars>
      </dgm:prSet>
      <dgm:spPr/>
    </dgm:pt>
    <dgm:pt modelId="{BCD67091-5207-7F42-AC38-C29329714C14}" type="pres">
      <dgm:prSet presAssocID="{CFF06391-C747-4F86-9095-5672DC493ED0}" presName="spacer" presStyleCnt="0"/>
      <dgm:spPr/>
    </dgm:pt>
    <dgm:pt modelId="{C8AF2D28-2D28-844B-BD91-4C4AFCD8D015}" type="pres">
      <dgm:prSet presAssocID="{998366B7-B865-4C0F-B578-7FF91EFC34E9}" presName="parentText" presStyleLbl="node1" presStyleIdx="2" presStyleCnt="3">
        <dgm:presLayoutVars>
          <dgm:chMax val="0"/>
          <dgm:bulletEnabled val="1"/>
        </dgm:presLayoutVars>
      </dgm:prSet>
      <dgm:spPr/>
    </dgm:pt>
  </dgm:ptLst>
  <dgm:cxnLst>
    <dgm:cxn modelId="{C708CB0F-E3F9-354C-8B38-9575AF7308A4}" type="presOf" srcId="{2963418E-E285-4390-A892-A6DA46DDFBBD}" destId="{093348AD-B64E-7344-A80B-F16075A80EB3}" srcOrd="0" destOrd="0" presId="urn:microsoft.com/office/officeart/2005/8/layout/vList2"/>
    <dgm:cxn modelId="{59791027-5583-452C-B93D-1427AD4749F3}" srcId="{1793F390-871A-40CB-AD98-840D026E5A8A}" destId="{C2595FC7-FEC6-4D4F-B810-482EFF698B9F}" srcOrd="0" destOrd="0" parTransId="{143FF3E0-775D-4FF1-8594-825E54C440AB}" sibTransId="{9B56FE1F-545F-4C91-8201-4BE37C9E548E}"/>
    <dgm:cxn modelId="{861FC82B-E2A5-4F1C-B078-19CEFE781B4B}" srcId="{1793F390-871A-40CB-AD98-840D026E5A8A}" destId="{998366B7-B865-4C0F-B578-7FF91EFC34E9}" srcOrd="2" destOrd="0" parTransId="{EAAC6A97-DF83-4EEA-9391-A77F994B9426}" sibTransId="{F35170D8-924B-4E62-B4B5-B5DF85F03217}"/>
    <dgm:cxn modelId="{65E7926D-7CF0-49B3-852C-346AE2E726B0}" srcId="{1793F390-871A-40CB-AD98-840D026E5A8A}" destId="{2963418E-E285-4390-A892-A6DA46DDFBBD}" srcOrd="1" destOrd="0" parTransId="{39017041-77F3-43EA-9011-EA8CDDE49765}" sibTransId="{CFF06391-C747-4F86-9095-5672DC493ED0}"/>
    <dgm:cxn modelId="{0F3EE858-73EE-E343-8A45-EF13C92EEDD6}" type="presOf" srcId="{C2595FC7-FEC6-4D4F-B810-482EFF698B9F}" destId="{ADC35B36-9E65-D344-9A82-156896E21866}" srcOrd="0" destOrd="0" presId="urn:microsoft.com/office/officeart/2005/8/layout/vList2"/>
    <dgm:cxn modelId="{B88DC890-5621-2443-B93F-8C12B43931AA}" type="presOf" srcId="{1793F390-871A-40CB-AD98-840D026E5A8A}" destId="{46A63D9C-44D1-C34B-9316-492D19610A5D}" srcOrd="0" destOrd="0" presId="urn:microsoft.com/office/officeart/2005/8/layout/vList2"/>
    <dgm:cxn modelId="{BE0FECB0-1F10-4645-9AC6-26EC410DE9A3}" type="presOf" srcId="{998366B7-B865-4C0F-B578-7FF91EFC34E9}" destId="{C8AF2D28-2D28-844B-BD91-4C4AFCD8D015}" srcOrd="0" destOrd="0" presId="urn:microsoft.com/office/officeart/2005/8/layout/vList2"/>
    <dgm:cxn modelId="{10160010-16E1-9048-B3E4-65FFAE0F789A}" type="presParOf" srcId="{46A63D9C-44D1-C34B-9316-492D19610A5D}" destId="{ADC35B36-9E65-D344-9A82-156896E21866}" srcOrd="0" destOrd="0" presId="urn:microsoft.com/office/officeart/2005/8/layout/vList2"/>
    <dgm:cxn modelId="{5B342040-9B7E-EB40-8853-D1B6B4620AF5}" type="presParOf" srcId="{46A63D9C-44D1-C34B-9316-492D19610A5D}" destId="{2EB921EC-C484-864B-996C-661CC795E58B}" srcOrd="1" destOrd="0" presId="urn:microsoft.com/office/officeart/2005/8/layout/vList2"/>
    <dgm:cxn modelId="{2A85366F-8638-9B46-9B6E-22570225CA3E}" type="presParOf" srcId="{46A63D9C-44D1-C34B-9316-492D19610A5D}" destId="{093348AD-B64E-7344-A80B-F16075A80EB3}" srcOrd="2" destOrd="0" presId="urn:microsoft.com/office/officeart/2005/8/layout/vList2"/>
    <dgm:cxn modelId="{D65C0E94-12AE-7547-AE2A-B76CF7A82EEC}" type="presParOf" srcId="{46A63D9C-44D1-C34B-9316-492D19610A5D}" destId="{BCD67091-5207-7F42-AC38-C29329714C14}" srcOrd="3" destOrd="0" presId="urn:microsoft.com/office/officeart/2005/8/layout/vList2"/>
    <dgm:cxn modelId="{D98AC89B-4B4F-DD41-96AA-9E34751A8EC9}" type="presParOf" srcId="{46A63D9C-44D1-C34B-9316-492D19610A5D}" destId="{C8AF2D28-2D28-844B-BD91-4C4AFCD8D015}"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5264CF-6FF7-4855-AAA0-7EB3F232C281}"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B3D8AC5C-B098-46B4-8AC5-33C960D46440}">
      <dgm:prSet/>
      <dgm:spPr/>
      <dgm:t>
        <a:bodyPr/>
        <a:lstStyle/>
        <a:p>
          <a:r>
            <a:rPr lang="en-GB"/>
            <a:t>You can speak to or email or invite us to your team meetings…</a:t>
          </a:r>
          <a:endParaRPr lang="en-US"/>
        </a:p>
      </dgm:t>
    </dgm:pt>
    <dgm:pt modelId="{B72B2A9D-ECEF-47CE-BAD3-3A219D41CADB}" type="parTrans" cxnId="{7FA866F5-5D07-4ADC-911F-E0AADECA7D6A}">
      <dgm:prSet/>
      <dgm:spPr/>
      <dgm:t>
        <a:bodyPr/>
        <a:lstStyle/>
        <a:p>
          <a:endParaRPr lang="en-US"/>
        </a:p>
      </dgm:t>
    </dgm:pt>
    <dgm:pt modelId="{456D7297-28DC-42DF-BF63-F60E336A2C5F}" type="sibTrans" cxnId="{7FA866F5-5D07-4ADC-911F-E0AADECA7D6A}">
      <dgm:prSet/>
      <dgm:spPr/>
      <dgm:t>
        <a:bodyPr/>
        <a:lstStyle/>
        <a:p>
          <a:endParaRPr lang="en-US"/>
        </a:p>
      </dgm:t>
    </dgm:pt>
    <dgm:pt modelId="{76D29BD8-AB16-4715-BE7B-1C7111BC205A}">
      <dgm:prSet/>
      <dgm:spPr/>
      <dgm:t>
        <a:bodyPr/>
        <a:lstStyle/>
        <a:p>
          <a:r>
            <a:rPr lang="en-GB"/>
            <a:t>Rachael Omotayo, Specialist PF Senior Social Worker: 07395882517 </a:t>
          </a:r>
          <a:r>
            <a:rPr lang="en-GB">
              <a:hlinkClick xmlns:r="http://schemas.openxmlformats.org/officeDocument/2006/relationships" r:id="rId1"/>
            </a:rPr>
            <a:t>Rachael.Omotayo@southwark.gov.uk</a:t>
          </a:r>
          <a:endParaRPr lang="en-US"/>
        </a:p>
      </dgm:t>
    </dgm:pt>
    <dgm:pt modelId="{7254FE5B-24EA-45CB-8D08-0020D9334B43}" type="parTrans" cxnId="{9BCFEC98-3DF3-470B-863F-327986F07E08}">
      <dgm:prSet/>
      <dgm:spPr/>
      <dgm:t>
        <a:bodyPr/>
        <a:lstStyle/>
        <a:p>
          <a:endParaRPr lang="en-US"/>
        </a:p>
      </dgm:t>
    </dgm:pt>
    <dgm:pt modelId="{9BF6792B-F9CA-475E-8123-26326DF263E9}" type="sibTrans" cxnId="{9BCFEC98-3DF3-470B-863F-327986F07E08}">
      <dgm:prSet/>
      <dgm:spPr/>
      <dgm:t>
        <a:bodyPr/>
        <a:lstStyle/>
        <a:p>
          <a:endParaRPr lang="en-US"/>
        </a:p>
      </dgm:t>
    </dgm:pt>
    <dgm:pt modelId="{AE731B25-795F-4F4A-93F0-8AECAD294263}">
      <dgm:prSet/>
      <dgm:spPr/>
      <dgm:t>
        <a:bodyPr/>
        <a:lstStyle/>
        <a:p>
          <a:r>
            <a:rPr lang="en-GB" dirty="0"/>
            <a:t>Aine Lavin Team Manager : Aine.Lavin@southwark.gov.uk </a:t>
          </a:r>
          <a:endParaRPr lang="en-US" dirty="0"/>
        </a:p>
      </dgm:t>
    </dgm:pt>
    <dgm:pt modelId="{BBB0258E-315F-4E7B-8E7B-C96103DD749B}" type="parTrans" cxnId="{10BA3CD2-5192-456F-8305-AEA6D83F004A}">
      <dgm:prSet/>
      <dgm:spPr/>
      <dgm:t>
        <a:bodyPr/>
        <a:lstStyle/>
        <a:p>
          <a:endParaRPr lang="en-US"/>
        </a:p>
      </dgm:t>
    </dgm:pt>
    <dgm:pt modelId="{8C913039-7ED2-4644-93F4-AB86BCC1F642}" type="sibTrans" cxnId="{10BA3CD2-5192-456F-8305-AEA6D83F004A}">
      <dgm:prSet/>
      <dgm:spPr/>
      <dgm:t>
        <a:bodyPr/>
        <a:lstStyle/>
        <a:p>
          <a:endParaRPr lang="en-US"/>
        </a:p>
      </dgm:t>
    </dgm:pt>
    <dgm:pt modelId="{EF9C3069-70B1-4B50-B15B-A974DF8ACA31}">
      <dgm:prSet/>
      <dgm:spPr/>
      <dgm:t>
        <a:bodyPr/>
        <a:lstStyle/>
        <a:p>
          <a:r>
            <a:rPr lang="en-GB"/>
            <a:t>Joyce Patton, Service Manager, SFS A  Joyce.Patton@southwark.gov.uk</a:t>
          </a:r>
          <a:endParaRPr lang="en-US"/>
        </a:p>
      </dgm:t>
    </dgm:pt>
    <dgm:pt modelId="{38215D13-1834-4FB3-A27F-4AC310CA5D6F}" type="parTrans" cxnId="{69F4914B-E989-485A-BE06-D1414B1331AE}">
      <dgm:prSet/>
      <dgm:spPr/>
      <dgm:t>
        <a:bodyPr/>
        <a:lstStyle/>
        <a:p>
          <a:endParaRPr lang="en-US"/>
        </a:p>
      </dgm:t>
    </dgm:pt>
    <dgm:pt modelId="{8EFCF13B-6B8A-43AF-B756-1D5FE4884BDA}" type="sibTrans" cxnId="{69F4914B-E989-485A-BE06-D1414B1331AE}">
      <dgm:prSet/>
      <dgm:spPr/>
      <dgm:t>
        <a:bodyPr/>
        <a:lstStyle/>
        <a:p>
          <a:endParaRPr lang="en-US"/>
        </a:p>
      </dgm:t>
    </dgm:pt>
    <dgm:pt modelId="{E14A3F9A-3149-7F4F-BDD0-A90437DB806A}" type="pres">
      <dgm:prSet presAssocID="{FA5264CF-6FF7-4855-AAA0-7EB3F232C281}" presName="outerComposite" presStyleCnt="0">
        <dgm:presLayoutVars>
          <dgm:chMax val="5"/>
          <dgm:dir/>
          <dgm:resizeHandles val="exact"/>
        </dgm:presLayoutVars>
      </dgm:prSet>
      <dgm:spPr/>
    </dgm:pt>
    <dgm:pt modelId="{799E8EC0-B79F-0947-9827-7A7A5A0B45C5}" type="pres">
      <dgm:prSet presAssocID="{FA5264CF-6FF7-4855-AAA0-7EB3F232C281}" presName="dummyMaxCanvas" presStyleCnt="0">
        <dgm:presLayoutVars/>
      </dgm:prSet>
      <dgm:spPr/>
    </dgm:pt>
    <dgm:pt modelId="{D25535EC-E081-8540-85EF-485A4D9A6C60}" type="pres">
      <dgm:prSet presAssocID="{FA5264CF-6FF7-4855-AAA0-7EB3F232C281}" presName="FourNodes_1" presStyleLbl="node1" presStyleIdx="0" presStyleCnt="4">
        <dgm:presLayoutVars>
          <dgm:bulletEnabled val="1"/>
        </dgm:presLayoutVars>
      </dgm:prSet>
      <dgm:spPr/>
    </dgm:pt>
    <dgm:pt modelId="{4F55659E-8D9C-4C41-ABB3-3E451AEBF6AF}" type="pres">
      <dgm:prSet presAssocID="{FA5264CF-6FF7-4855-AAA0-7EB3F232C281}" presName="FourNodes_2" presStyleLbl="node1" presStyleIdx="1" presStyleCnt="4">
        <dgm:presLayoutVars>
          <dgm:bulletEnabled val="1"/>
        </dgm:presLayoutVars>
      </dgm:prSet>
      <dgm:spPr/>
    </dgm:pt>
    <dgm:pt modelId="{8F2A8559-2E43-C748-A794-87020D251AE6}" type="pres">
      <dgm:prSet presAssocID="{FA5264CF-6FF7-4855-AAA0-7EB3F232C281}" presName="FourNodes_3" presStyleLbl="node1" presStyleIdx="2" presStyleCnt="4">
        <dgm:presLayoutVars>
          <dgm:bulletEnabled val="1"/>
        </dgm:presLayoutVars>
      </dgm:prSet>
      <dgm:spPr/>
    </dgm:pt>
    <dgm:pt modelId="{FB7429C9-7594-9A40-904F-46E44945227F}" type="pres">
      <dgm:prSet presAssocID="{FA5264CF-6FF7-4855-AAA0-7EB3F232C281}" presName="FourNodes_4" presStyleLbl="node1" presStyleIdx="3" presStyleCnt="4">
        <dgm:presLayoutVars>
          <dgm:bulletEnabled val="1"/>
        </dgm:presLayoutVars>
      </dgm:prSet>
      <dgm:spPr/>
    </dgm:pt>
    <dgm:pt modelId="{9A36DD8C-D17F-1A48-86B5-64C272BF83E2}" type="pres">
      <dgm:prSet presAssocID="{FA5264CF-6FF7-4855-AAA0-7EB3F232C281}" presName="FourConn_1-2" presStyleLbl="fgAccFollowNode1" presStyleIdx="0" presStyleCnt="3">
        <dgm:presLayoutVars>
          <dgm:bulletEnabled val="1"/>
        </dgm:presLayoutVars>
      </dgm:prSet>
      <dgm:spPr/>
    </dgm:pt>
    <dgm:pt modelId="{218CAB4B-1015-C84C-9FC0-92A8C07915B0}" type="pres">
      <dgm:prSet presAssocID="{FA5264CF-6FF7-4855-AAA0-7EB3F232C281}" presName="FourConn_2-3" presStyleLbl="fgAccFollowNode1" presStyleIdx="1" presStyleCnt="3">
        <dgm:presLayoutVars>
          <dgm:bulletEnabled val="1"/>
        </dgm:presLayoutVars>
      </dgm:prSet>
      <dgm:spPr/>
    </dgm:pt>
    <dgm:pt modelId="{3FF2E1EA-A519-364F-ABF2-958393E091FD}" type="pres">
      <dgm:prSet presAssocID="{FA5264CF-6FF7-4855-AAA0-7EB3F232C281}" presName="FourConn_3-4" presStyleLbl="fgAccFollowNode1" presStyleIdx="2" presStyleCnt="3">
        <dgm:presLayoutVars>
          <dgm:bulletEnabled val="1"/>
        </dgm:presLayoutVars>
      </dgm:prSet>
      <dgm:spPr/>
    </dgm:pt>
    <dgm:pt modelId="{E4FFE7B8-4B0D-2D4B-8282-B6DDE8AB8E45}" type="pres">
      <dgm:prSet presAssocID="{FA5264CF-6FF7-4855-AAA0-7EB3F232C281}" presName="FourNodes_1_text" presStyleLbl="node1" presStyleIdx="3" presStyleCnt="4">
        <dgm:presLayoutVars>
          <dgm:bulletEnabled val="1"/>
        </dgm:presLayoutVars>
      </dgm:prSet>
      <dgm:spPr/>
    </dgm:pt>
    <dgm:pt modelId="{037DC99E-C045-3649-B8DE-A8AFFAFD01A5}" type="pres">
      <dgm:prSet presAssocID="{FA5264CF-6FF7-4855-AAA0-7EB3F232C281}" presName="FourNodes_2_text" presStyleLbl="node1" presStyleIdx="3" presStyleCnt="4">
        <dgm:presLayoutVars>
          <dgm:bulletEnabled val="1"/>
        </dgm:presLayoutVars>
      </dgm:prSet>
      <dgm:spPr/>
    </dgm:pt>
    <dgm:pt modelId="{80E093B1-E1BC-264E-A749-35D9B0807D9F}" type="pres">
      <dgm:prSet presAssocID="{FA5264CF-6FF7-4855-AAA0-7EB3F232C281}" presName="FourNodes_3_text" presStyleLbl="node1" presStyleIdx="3" presStyleCnt="4">
        <dgm:presLayoutVars>
          <dgm:bulletEnabled val="1"/>
        </dgm:presLayoutVars>
      </dgm:prSet>
      <dgm:spPr/>
    </dgm:pt>
    <dgm:pt modelId="{7C6378E8-B23B-D84C-8040-C852B3D7439D}" type="pres">
      <dgm:prSet presAssocID="{FA5264CF-6FF7-4855-AAA0-7EB3F232C281}" presName="FourNodes_4_text" presStyleLbl="node1" presStyleIdx="3" presStyleCnt="4">
        <dgm:presLayoutVars>
          <dgm:bulletEnabled val="1"/>
        </dgm:presLayoutVars>
      </dgm:prSet>
      <dgm:spPr/>
    </dgm:pt>
  </dgm:ptLst>
  <dgm:cxnLst>
    <dgm:cxn modelId="{F201F10C-CE60-1B4E-8F42-4C1B101257D6}" type="presOf" srcId="{FA5264CF-6FF7-4855-AAA0-7EB3F232C281}" destId="{E14A3F9A-3149-7F4F-BDD0-A90437DB806A}" srcOrd="0" destOrd="0" presId="urn:microsoft.com/office/officeart/2005/8/layout/vProcess5"/>
    <dgm:cxn modelId="{7C53BC23-A306-924C-AFB5-E3B86CB522EB}" type="presOf" srcId="{AE731B25-795F-4F4A-93F0-8AECAD294263}" destId="{8F2A8559-2E43-C748-A794-87020D251AE6}" srcOrd="0" destOrd="0" presId="urn:microsoft.com/office/officeart/2005/8/layout/vProcess5"/>
    <dgm:cxn modelId="{2237E65D-06C1-3C4A-A362-53421AAFC365}" type="presOf" srcId="{B3D8AC5C-B098-46B4-8AC5-33C960D46440}" destId="{E4FFE7B8-4B0D-2D4B-8282-B6DDE8AB8E45}" srcOrd="1" destOrd="0" presId="urn:microsoft.com/office/officeart/2005/8/layout/vProcess5"/>
    <dgm:cxn modelId="{EB9B0D5F-DBCF-9441-B06F-A7EB1B9F389C}" type="presOf" srcId="{456D7297-28DC-42DF-BF63-F60E336A2C5F}" destId="{9A36DD8C-D17F-1A48-86B5-64C272BF83E2}" srcOrd="0" destOrd="0" presId="urn:microsoft.com/office/officeart/2005/8/layout/vProcess5"/>
    <dgm:cxn modelId="{308A1A41-4446-3749-9FC7-DDD5DC4241D1}" type="presOf" srcId="{76D29BD8-AB16-4715-BE7B-1C7111BC205A}" destId="{037DC99E-C045-3649-B8DE-A8AFFAFD01A5}" srcOrd="1" destOrd="0" presId="urn:microsoft.com/office/officeart/2005/8/layout/vProcess5"/>
    <dgm:cxn modelId="{C6021A66-2EC2-504C-8D86-F9516D353A94}" type="presOf" srcId="{76D29BD8-AB16-4715-BE7B-1C7111BC205A}" destId="{4F55659E-8D9C-4C41-ABB3-3E451AEBF6AF}" srcOrd="0" destOrd="0" presId="urn:microsoft.com/office/officeart/2005/8/layout/vProcess5"/>
    <dgm:cxn modelId="{4D323949-6B30-474D-910A-2B012E8715D5}" type="presOf" srcId="{9BF6792B-F9CA-475E-8123-26326DF263E9}" destId="{218CAB4B-1015-C84C-9FC0-92A8C07915B0}" srcOrd="0" destOrd="0" presId="urn:microsoft.com/office/officeart/2005/8/layout/vProcess5"/>
    <dgm:cxn modelId="{69F4914B-E989-485A-BE06-D1414B1331AE}" srcId="{FA5264CF-6FF7-4855-AAA0-7EB3F232C281}" destId="{EF9C3069-70B1-4B50-B15B-A974DF8ACA31}" srcOrd="3" destOrd="0" parTransId="{38215D13-1834-4FB3-A27F-4AC310CA5D6F}" sibTransId="{8EFCF13B-6B8A-43AF-B756-1D5FE4884BDA}"/>
    <dgm:cxn modelId="{16FBFF4B-8B4D-EE4E-94C2-8C0290C60D66}" type="presOf" srcId="{B3D8AC5C-B098-46B4-8AC5-33C960D46440}" destId="{D25535EC-E081-8540-85EF-485A4D9A6C60}" srcOrd="0" destOrd="0" presId="urn:microsoft.com/office/officeart/2005/8/layout/vProcess5"/>
    <dgm:cxn modelId="{8C4FFB4C-6C4A-D049-8D1B-49AFBFB08EC5}" type="presOf" srcId="{AE731B25-795F-4F4A-93F0-8AECAD294263}" destId="{80E093B1-E1BC-264E-A749-35D9B0807D9F}" srcOrd="1" destOrd="0" presId="urn:microsoft.com/office/officeart/2005/8/layout/vProcess5"/>
    <dgm:cxn modelId="{EDDF828D-21AE-4842-A675-9BA9CBC069DD}" type="presOf" srcId="{EF9C3069-70B1-4B50-B15B-A974DF8ACA31}" destId="{7C6378E8-B23B-D84C-8040-C852B3D7439D}" srcOrd="1" destOrd="0" presId="urn:microsoft.com/office/officeart/2005/8/layout/vProcess5"/>
    <dgm:cxn modelId="{F6C1ED8E-8676-7C4B-8CB7-F5A56BB67BC9}" type="presOf" srcId="{EF9C3069-70B1-4B50-B15B-A974DF8ACA31}" destId="{FB7429C9-7594-9A40-904F-46E44945227F}" srcOrd="0" destOrd="0" presId="urn:microsoft.com/office/officeart/2005/8/layout/vProcess5"/>
    <dgm:cxn modelId="{9BCFEC98-3DF3-470B-863F-327986F07E08}" srcId="{FA5264CF-6FF7-4855-AAA0-7EB3F232C281}" destId="{76D29BD8-AB16-4715-BE7B-1C7111BC205A}" srcOrd="1" destOrd="0" parTransId="{7254FE5B-24EA-45CB-8D08-0020D9334B43}" sibTransId="{9BF6792B-F9CA-475E-8123-26326DF263E9}"/>
    <dgm:cxn modelId="{10BA3CD2-5192-456F-8305-AEA6D83F004A}" srcId="{FA5264CF-6FF7-4855-AAA0-7EB3F232C281}" destId="{AE731B25-795F-4F4A-93F0-8AECAD294263}" srcOrd="2" destOrd="0" parTransId="{BBB0258E-315F-4E7B-8E7B-C96103DD749B}" sibTransId="{8C913039-7ED2-4644-93F4-AB86BCC1F642}"/>
    <dgm:cxn modelId="{45712AF2-9B22-8049-A2A6-9D271AC7EC94}" type="presOf" srcId="{8C913039-7ED2-4644-93F4-AB86BCC1F642}" destId="{3FF2E1EA-A519-364F-ABF2-958393E091FD}" srcOrd="0" destOrd="0" presId="urn:microsoft.com/office/officeart/2005/8/layout/vProcess5"/>
    <dgm:cxn modelId="{7FA866F5-5D07-4ADC-911F-E0AADECA7D6A}" srcId="{FA5264CF-6FF7-4855-AAA0-7EB3F232C281}" destId="{B3D8AC5C-B098-46B4-8AC5-33C960D46440}" srcOrd="0" destOrd="0" parTransId="{B72B2A9D-ECEF-47CE-BAD3-3A219D41CADB}" sibTransId="{456D7297-28DC-42DF-BF63-F60E336A2C5F}"/>
    <dgm:cxn modelId="{6823A610-4532-EB42-A15D-5B8435DA9177}" type="presParOf" srcId="{E14A3F9A-3149-7F4F-BDD0-A90437DB806A}" destId="{799E8EC0-B79F-0947-9827-7A7A5A0B45C5}" srcOrd="0" destOrd="0" presId="urn:microsoft.com/office/officeart/2005/8/layout/vProcess5"/>
    <dgm:cxn modelId="{3585132B-8152-4D47-8327-14C4F9AE973D}" type="presParOf" srcId="{E14A3F9A-3149-7F4F-BDD0-A90437DB806A}" destId="{D25535EC-E081-8540-85EF-485A4D9A6C60}" srcOrd="1" destOrd="0" presId="urn:microsoft.com/office/officeart/2005/8/layout/vProcess5"/>
    <dgm:cxn modelId="{3DC24EC5-AC74-4F43-BAF8-058458BE50F2}" type="presParOf" srcId="{E14A3F9A-3149-7F4F-BDD0-A90437DB806A}" destId="{4F55659E-8D9C-4C41-ABB3-3E451AEBF6AF}" srcOrd="2" destOrd="0" presId="urn:microsoft.com/office/officeart/2005/8/layout/vProcess5"/>
    <dgm:cxn modelId="{A42737A7-7A08-704E-9EEF-F93001731AA4}" type="presParOf" srcId="{E14A3F9A-3149-7F4F-BDD0-A90437DB806A}" destId="{8F2A8559-2E43-C748-A794-87020D251AE6}" srcOrd="3" destOrd="0" presId="urn:microsoft.com/office/officeart/2005/8/layout/vProcess5"/>
    <dgm:cxn modelId="{7D53FC2D-CC8D-5A40-A122-9F3ED7B670C4}" type="presParOf" srcId="{E14A3F9A-3149-7F4F-BDD0-A90437DB806A}" destId="{FB7429C9-7594-9A40-904F-46E44945227F}" srcOrd="4" destOrd="0" presId="urn:microsoft.com/office/officeart/2005/8/layout/vProcess5"/>
    <dgm:cxn modelId="{89FF74F1-6DF6-714E-BF53-74262D0B7918}" type="presParOf" srcId="{E14A3F9A-3149-7F4F-BDD0-A90437DB806A}" destId="{9A36DD8C-D17F-1A48-86B5-64C272BF83E2}" srcOrd="5" destOrd="0" presId="urn:microsoft.com/office/officeart/2005/8/layout/vProcess5"/>
    <dgm:cxn modelId="{A0C8088F-D60E-9F48-97C1-539D28FE9617}" type="presParOf" srcId="{E14A3F9A-3149-7F4F-BDD0-A90437DB806A}" destId="{218CAB4B-1015-C84C-9FC0-92A8C07915B0}" srcOrd="6" destOrd="0" presId="urn:microsoft.com/office/officeart/2005/8/layout/vProcess5"/>
    <dgm:cxn modelId="{AB5B0ADB-79EE-8B41-BEEA-76EFFB3F8227}" type="presParOf" srcId="{E14A3F9A-3149-7F4F-BDD0-A90437DB806A}" destId="{3FF2E1EA-A519-364F-ABF2-958393E091FD}" srcOrd="7" destOrd="0" presId="urn:microsoft.com/office/officeart/2005/8/layout/vProcess5"/>
    <dgm:cxn modelId="{FFDB8369-DB84-F14D-A36A-3B765F527BF9}" type="presParOf" srcId="{E14A3F9A-3149-7F4F-BDD0-A90437DB806A}" destId="{E4FFE7B8-4B0D-2D4B-8282-B6DDE8AB8E45}" srcOrd="8" destOrd="0" presId="urn:microsoft.com/office/officeart/2005/8/layout/vProcess5"/>
    <dgm:cxn modelId="{DB96E191-D73A-244F-85FA-6D5345716734}" type="presParOf" srcId="{E14A3F9A-3149-7F4F-BDD0-A90437DB806A}" destId="{037DC99E-C045-3649-B8DE-A8AFFAFD01A5}" srcOrd="9" destOrd="0" presId="urn:microsoft.com/office/officeart/2005/8/layout/vProcess5"/>
    <dgm:cxn modelId="{922C20D5-FE85-1C4F-96F6-88D5F733E9B7}" type="presParOf" srcId="{E14A3F9A-3149-7F4F-BDD0-A90437DB806A}" destId="{80E093B1-E1BC-264E-A749-35D9B0807D9F}" srcOrd="10" destOrd="0" presId="urn:microsoft.com/office/officeart/2005/8/layout/vProcess5"/>
    <dgm:cxn modelId="{D61A49B5-A9DF-DE47-848D-F49D3152F13A}" type="presParOf" srcId="{E14A3F9A-3149-7F4F-BDD0-A90437DB806A}" destId="{7C6378E8-B23B-D84C-8040-C852B3D7439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EECA6A-F7CA-4BAE-A1AA-C6974CA7F8A1}"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7AC8DBCF-18C6-4125-83D4-A8A2077C2A9A}">
      <dgm:prSet/>
      <dgm:spPr/>
      <dgm:t>
        <a:bodyPr/>
        <a:lstStyle/>
        <a:p>
          <a:r>
            <a:rPr lang="en-GB" b="1" dirty="0">
              <a:highlight>
                <a:srgbClr val="000000"/>
              </a:highlight>
            </a:rPr>
            <a:t>Question 3:</a:t>
          </a:r>
          <a:r>
            <a:rPr lang="en-GB" dirty="0">
              <a:highlight>
                <a:srgbClr val="000000"/>
              </a:highlight>
            </a:rPr>
            <a:t> In private fostering, the local authority must be notified if the arrangement lasts for more than: </a:t>
          </a:r>
          <a:endParaRPr lang="en-US" dirty="0">
            <a:highlight>
              <a:srgbClr val="000000"/>
            </a:highlight>
          </a:endParaRPr>
        </a:p>
      </dgm:t>
    </dgm:pt>
    <dgm:pt modelId="{C3B4B3C4-B69E-43CA-9281-CB5A4839696C}" type="parTrans" cxnId="{8AC69657-9439-4D88-BC4D-317477CC3ECC}">
      <dgm:prSet/>
      <dgm:spPr/>
      <dgm:t>
        <a:bodyPr/>
        <a:lstStyle/>
        <a:p>
          <a:endParaRPr lang="en-US"/>
        </a:p>
      </dgm:t>
    </dgm:pt>
    <dgm:pt modelId="{FCD36656-95BD-4DA1-848F-6E158183066B}" type="sibTrans" cxnId="{8AC69657-9439-4D88-BC4D-317477CC3ECC}">
      <dgm:prSet/>
      <dgm:spPr/>
      <dgm:t>
        <a:bodyPr/>
        <a:lstStyle/>
        <a:p>
          <a:endParaRPr lang="en-US"/>
        </a:p>
      </dgm:t>
    </dgm:pt>
    <dgm:pt modelId="{60EFBD83-6359-42AE-883C-693CEE161ACA}">
      <dgm:prSet/>
      <dgm:spPr/>
      <dgm:t>
        <a:bodyPr/>
        <a:lstStyle/>
        <a:p>
          <a:r>
            <a:rPr lang="en-GB"/>
            <a:t>a. 14 days </a:t>
          </a:r>
          <a:endParaRPr lang="en-US"/>
        </a:p>
      </dgm:t>
    </dgm:pt>
    <dgm:pt modelId="{00666675-9123-4A5F-BBF3-38869DA92406}" type="parTrans" cxnId="{F157803E-C53E-4974-82D2-5F01D7787825}">
      <dgm:prSet/>
      <dgm:spPr/>
      <dgm:t>
        <a:bodyPr/>
        <a:lstStyle/>
        <a:p>
          <a:endParaRPr lang="en-US"/>
        </a:p>
      </dgm:t>
    </dgm:pt>
    <dgm:pt modelId="{CB9820B3-16D8-4207-903C-596C72EFF2CF}" type="sibTrans" cxnId="{F157803E-C53E-4974-82D2-5F01D7787825}">
      <dgm:prSet/>
      <dgm:spPr/>
      <dgm:t>
        <a:bodyPr/>
        <a:lstStyle/>
        <a:p>
          <a:endParaRPr lang="en-US"/>
        </a:p>
      </dgm:t>
    </dgm:pt>
    <dgm:pt modelId="{741D949A-3B4D-4934-8797-E7E86C6A0662}">
      <dgm:prSet/>
      <dgm:spPr/>
      <dgm:t>
        <a:bodyPr/>
        <a:lstStyle/>
        <a:p>
          <a:r>
            <a:rPr lang="en-GB"/>
            <a:t>b. 21 days </a:t>
          </a:r>
          <a:endParaRPr lang="en-US"/>
        </a:p>
      </dgm:t>
    </dgm:pt>
    <dgm:pt modelId="{ED3EE1A3-5C8B-4A2B-9965-60E116A16647}" type="parTrans" cxnId="{109C20B4-6FC1-4025-8BA7-E826F2950302}">
      <dgm:prSet/>
      <dgm:spPr/>
      <dgm:t>
        <a:bodyPr/>
        <a:lstStyle/>
        <a:p>
          <a:endParaRPr lang="en-US"/>
        </a:p>
      </dgm:t>
    </dgm:pt>
    <dgm:pt modelId="{B9F2D084-6329-493D-B2F8-B224C84B06A5}" type="sibTrans" cxnId="{109C20B4-6FC1-4025-8BA7-E826F2950302}">
      <dgm:prSet/>
      <dgm:spPr/>
      <dgm:t>
        <a:bodyPr/>
        <a:lstStyle/>
        <a:p>
          <a:endParaRPr lang="en-US"/>
        </a:p>
      </dgm:t>
    </dgm:pt>
    <dgm:pt modelId="{56C89B24-9BD8-45F8-9179-2E7ACD40E69C}">
      <dgm:prSet/>
      <dgm:spPr/>
      <dgm:t>
        <a:bodyPr/>
        <a:lstStyle/>
        <a:p>
          <a:r>
            <a:rPr lang="en-GB"/>
            <a:t>c. 28 days </a:t>
          </a:r>
          <a:endParaRPr lang="en-US"/>
        </a:p>
      </dgm:t>
    </dgm:pt>
    <dgm:pt modelId="{CE5950C9-9EC6-4C2A-8550-3C43F79F71D0}" type="parTrans" cxnId="{CFED3DEF-5560-4FF3-9F5E-D8F8A4DFA9D5}">
      <dgm:prSet/>
      <dgm:spPr/>
      <dgm:t>
        <a:bodyPr/>
        <a:lstStyle/>
        <a:p>
          <a:endParaRPr lang="en-US"/>
        </a:p>
      </dgm:t>
    </dgm:pt>
    <dgm:pt modelId="{0B33C4E5-320A-4BD2-B815-0A01D4A3A594}" type="sibTrans" cxnId="{CFED3DEF-5560-4FF3-9F5E-D8F8A4DFA9D5}">
      <dgm:prSet/>
      <dgm:spPr/>
      <dgm:t>
        <a:bodyPr/>
        <a:lstStyle/>
        <a:p>
          <a:endParaRPr lang="en-US"/>
        </a:p>
      </dgm:t>
    </dgm:pt>
    <dgm:pt modelId="{38AE66A9-BEFA-407E-A347-8A2BDAB3D74F}">
      <dgm:prSet/>
      <dgm:spPr/>
      <dgm:t>
        <a:bodyPr/>
        <a:lstStyle/>
        <a:p>
          <a:r>
            <a:rPr lang="en-GB"/>
            <a:t>d. 35 days</a:t>
          </a:r>
          <a:endParaRPr lang="en-US"/>
        </a:p>
      </dgm:t>
    </dgm:pt>
    <dgm:pt modelId="{CC0F17FD-BE7F-4258-9569-DF24A0AF60AF}" type="parTrans" cxnId="{502AD095-5CF5-49C5-B249-5A8799537C37}">
      <dgm:prSet/>
      <dgm:spPr/>
      <dgm:t>
        <a:bodyPr/>
        <a:lstStyle/>
        <a:p>
          <a:endParaRPr lang="en-US"/>
        </a:p>
      </dgm:t>
    </dgm:pt>
    <dgm:pt modelId="{27354568-216A-40A0-943B-5635A2FDF5D0}" type="sibTrans" cxnId="{502AD095-5CF5-49C5-B249-5A8799537C37}">
      <dgm:prSet/>
      <dgm:spPr/>
      <dgm:t>
        <a:bodyPr/>
        <a:lstStyle/>
        <a:p>
          <a:endParaRPr lang="en-US"/>
        </a:p>
      </dgm:t>
    </dgm:pt>
    <dgm:pt modelId="{E16413B3-F8AB-C44D-BDCF-FED280569288}" type="pres">
      <dgm:prSet presAssocID="{05EECA6A-F7CA-4BAE-A1AA-C6974CA7F8A1}" presName="vert0" presStyleCnt="0">
        <dgm:presLayoutVars>
          <dgm:dir/>
          <dgm:animOne val="branch"/>
          <dgm:animLvl val="lvl"/>
        </dgm:presLayoutVars>
      </dgm:prSet>
      <dgm:spPr/>
    </dgm:pt>
    <dgm:pt modelId="{34EDCB0A-756B-5D4A-9FC8-6BEDEC7C9ECC}" type="pres">
      <dgm:prSet presAssocID="{7AC8DBCF-18C6-4125-83D4-A8A2077C2A9A}" presName="thickLine" presStyleLbl="alignNode1" presStyleIdx="0" presStyleCnt="5"/>
      <dgm:spPr/>
    </dgm:pt>
    <dgm:pt modelId="{68732F6F-5D27-4B4C-8691-7549EDB492A7}" type="pres">
      <dgm:prSet presAssocID="{7AC8DBCF-18C6-4125-83D4-A8A2077C2A9A}" presName="horz1" presStyleCnt="0"/>
      <dgm:spPr/>
    </dgm:pt>
    <dgm:pt modelId="{C87393DE-5172-2B47-82A4-F76087D2DD87}" type="pres">
      <dgm:prSet presAssocID="{7AC8DBCF-18C6-4125-83D4-A8A2077C2A9A}" presName="tx1" presStyleLbl="revTx" presStyleIdx="0" presStyleCnt="5"/>
      <dgm:spPr/>
    </dgm:pt>
    <dgm:pt modelId="{288838BE-82A3-244D-A266-6DAFDD92B683}" type="pres">
      <dgm:prSet presAssocID="{7AC8DBCF-18C6-4125-83D4-A8A2077C2A9A}" presName="vert1" presStyleCnt="0"/>
      <dgm:spPr/>
    </dgm:pt>
    <dgm:pt modelId="{C77E865D-7AB6-084F-A4DC-7AB7614F587A}" type="pres">
      <dgm:prSet presAssocID="{60EFBD83-6359-42AE-883C-693CEE161ACA}" presName="thickLine" presStyleLbl="alignNode1" presStyleIdx="1" presStyleCnt="5"/>
      <dgm:spPr/>
    </dgm:pt>
    <dgm:pt modelId="{7E849F74-6546-7146-8CC0-4E0068328FA8}" type="pres">
      <dgm:prSet presAssocID="{60EFBD83-6359-42AE-883C-693CEE161ACA}" presName="horz1" presStyleCnt="0"/>
      <dgm:spPr/>
    </dgm:pt>
    <dgm:pt modelId="{11F04F3C-3DA9-D045-A0C3-43069E43B59F}" type="pres">
      <dgm:prSet presAssocID="{60EFBD83-6359-42AE-883C-693CEE161ACA}" presName="tx1" presStyleLbl="revTx" presStyleIdx="1" presStyleCnt="5"/>
      <dgm:spPr/>
    </dgm:pt>
    <dgm:pt modelId="{6F79035A-E210-4149-9B5F-17F24A18FF33}" type="pres">
      <dgm:prSet presAssocID="{60EFBD83-6359-42AE-883C-693CEE161ACA}" presName="vert1" presStyleCnt="0"/>
      <dgm:spPr/>
    </dgm:pt>
    <dgm:pt modelId="{19BD405B-1D70-3E45-8844-6368D96FA22F}" type="pres">
      <dgm:prSet presAssocID="{741D949A-3B4D-4934-8797-E7E86C6A0662}" presName="thickLine" presStyleLbl="alignNode1" presStyleIdx="2" presStyleCnt="5"/>
      <dgm:spPr/>
    </dgm:pt>
    <dgm:pt modelId="{B5BD8EB7-FB49-564E-9A0C-30F519F791A0}" type="pres">
      <dgm:prSet presAssocID="{741D949A-3B4D-4934-8797-E7E86C6A0662}" presName="horz1" presStyleCnt="0"/>
      <dgm:spPr/>
    </dgm:pt>
    <dgm:pt modelId="{FD51B3C1-CE8F-2140-9A64-E7FC03285922}" type="pres">
      <dgm:prSet presAssocID="{741D949A-3B4D-4934-8797-E7E86C6A0662}" presName="tx1" presStyleLbl="revTx" presStyleIdx="2" presStyleCnt="5"/>
      <dgm:spPr/>
    </dgm:pt>
    <dgm:pt modelId="{86D40D0F-7AE8-6D42-866A-AC76D194884E}" type="pres">
      <dgm:prSet presAssocID="{741D949A-3B4D-4934-8797-E7E86C6A0662}" presName="vert1" presStyleCnt="0"/>
      <dgm:spPr/>
    </dgm:pt>
    <dgm:pt modelId="{48126575-F7E2-7846-821A-4541E75862B4}" type="pres">
      <dgm:prSet presAssocID="{56C89B24-9BD8-45F8-9179-2E7ACD40E69C}" presName="thickLine" presStyleLbl="alignNode1" presStyleIdx="3" presStyleCnt="5"/>
      <dgm:spPr/>
    </dgm:pt>
    <dgm:pt modelId="{85694A25-27BC-CA41-828F-904363BE4F61}" type="pres">
      <dgm:prSet presAssocID="{56C89B24-9BD8-45F8-9179-2E7ACD40E69C}" presName="horz1" presStyleCnt="0"/>
      <dgm:spPr/>
    </dgm:pt>
    <dgm:pt modelId="{5B6B82F5-7B24-1F4A-845F-6402FD6872BF}" type="pres">
      <dgm:prSet presAssocID="{56C89B24-9BD8-45F8-9179-2E7ACD40E69C}" presName="tx1" presStyleLbl="revTx" presStyleIdx="3" presStyleCnt="5"/>
      <dgm:spPr/>
    </dgm:pt>
    <dgm:pt modelId="{133E6347-3ADC-3A4F-9F8E-E3F176FB56B0}" type="pres">
      <dgm:prSet presAssocID="{56C89B24-9BD8-45F8-9179-2E7ACD40E69C}" presName="vert1" presStyleCnt="0"/>
      <dgm:spPr/>
    </dgm:pt>
    <dgm:pt modelId="{ADB19013-DCEB-A749-8AE5-40B0CAD050E6}" type="pres">
      <dgm:prSet presAssocID="{38AE66A9-BEFA-407E-A347-8A2BDAB3D74F}" presName="thickLine" presStyleLbl="alignNode1" presStyleIdx="4" presStyleCnt="5"/>
      <dgm:spPr/>
    </dgm:pt>
    <dgm:pt modelId="{03E40296-719E-D444-85B8-D329D43D7B64}" type="pres">
      <dgm:prSet presAssocID="{38AE66A9-BEFA-407E-A347-8A2BDAB3D74F}" presName="horz1" presStyleCnt="0"/>
      <dgm:spPr/>
    </dgm:pt>
    <dgm:pt modelId="{11AF227F-0117-3D43-A80C-192EE211AF1C}" type="pres">
      <dgm:prSet presAssocID="{38AE66A9-BEFA-407E-A347-8A2BDAB3D74F}" presName="tx1" presStyleLbl="revTx" presStyleIdx="4" presStyleCnt="5"/>
      <dgm:spPr/>
    </dgm:pt>
    <dgm:pt modelId="{4F8BF4FE-E862-6F46-8351-6FD49588865A}" type="pres">
      <dgm:prSet presAssocID="{38AE66A9-BEFA-407E-A347-8A2BDAB3D74F}" presName="vert1" presStyleCnt="0"/>
      <dgm:spPr/>
    </dgm:pt>
  </dgm:ptLst>
  <dgm:cxnLst>
    <dgm:cxn modelId="{A5E2591C-E160-8544-ADD0-62C604D60BD8}" type="presOf" srcId="{38AE66A9-BEFA-407E-A347-8A2BDAB3D74F}" destId="{11AF227F-0117-3D43-A80C-192EE211AF1C}" srcOrd="0" destOrd="0" presId="urn:microsoft.com/office/officeart/2008/layout/LinedList"/>
    <dgm:cxn modelId="{AA5ED927-0BE1-0D42-BC0A-4CF0C370EAC5}" type="presOf" srcId="{05EECA6A-F7CA-4BAE-A1AA-C6974CA7F8A1}" destId="{E16413B3-F8AB-C44D-BDCF-FED280569288}" srcOrd="0" destOrd="0" presId="urn:microsoft.com/office/officeart/2008/layout/LinedList"/>
    <dgm:cxn modelId="{F157803E-C53E-4974-82D2-5F01D7787825}" srcId="{05EECA6A-F7CA-4BAE-A1AA-C6974CA7F8A1}" destId="{60EFBD83-6359-42AE-883C-693CEE161ACA}" srcOrd="1" destOrd="0" parTransId="{00666675-9123-4A5F-BBF3-38869DA92406}" sibTransId="{CB9820B3-16D8-4207-903C-596C72EFF2CF}"/>
    <dgm:cxn modelId="{8AC69657-9439-4D88-BC4D-317477CC3ECC}" srcId="{05EECA6A-F7CA-4BAE-A1AA-C6974CA7F8A1}" destId="{7AC8DBCF-18C6-4125-83D4-A8A2077C2A9A}" srcOrd="0" destOrd="0" parTransId="{C3B4B3C4-B69E-43CA-9281-CB5A4839696C}" sibTransId="{FCD36656-95BD-4DA1-848F-6E158183066B}"/>
    <dgm:cxn modelId="{502AD095-5CF5-49C5-B249-5A8799537C37}" srcId="{05EECA6A-F7CA-4BAE-A1AA-C6974CA7F8A1}" destId="{38AE66A9-BEFA-407E-A347-8A2BDAB3D74F}" srcOrd="4" destOrd="0" parTransId="{CC0F17FD-BE7F-4258-9569-DF24A0AF60AF}" sibTransId="{27354568-216A-40A0-943B-5635A2FDF5D0}"/>
    <dgm:cxn modelId="{B399F3AC-DF0D-5242-9F1C-2DDABCD16AF7}" type="presOf" srcId="{741D949A-3B4D-4934-8797-E7E86C6A0662}" destId="{FD51B3C1-CE8F-2140-9A64-E7FC03285922}" srcOrd="0" destOrd="0" presId="urn:microsoft.com/office/officeart/2008/layout/LinedList"/>
    <dgm:cxn modelId="{109C20B4-6FC1-4025-8BA7-E826F2950302}" srcId="{05EECA6A-F7CA-4BAE-A1AA-C6974CA7F8A1}" destId="{741D949A-3B4D-4934-8797-E7E86C6A0662}" srcOrd="2" destOrd="0" parTransId="{ED3EE1A3-5C8B-4A2B-9965-60E116A16647}" sibTransId="{B9F2D084-6329-493D-B2F8-B224C84B06A5}"/>
    <dgm:cxn modelId="{9DAABFB4-112F-4445-A39E-2357A8DB179E}" type="presOf" srcId="{7AC8DBCF-18C6-4125-83D4-A8A2077C2A9A}" destId="{C87393DE-5172-2B47-82A4-F76087D2DD87}" srcOrd="0" destOrd="0" presId="urn:microsoft.com/office/officeart/2008/layout/LinedList"/>
    <dgm:cxn modelId="{0E4690D4-B501-3C48-B27E-C6005DBEE8B9}" type="presOf" srcId="{56C89B24-9BD8-45F8-9179-2E7ACD40E69C}" destId="{5B6B82F5-7B24-1F4A-845F-6402FD6872BF}" srcOrd="0" destOrd="0" presId="urn:microsoft.com/office/officeart/2008/layout/LinedList"/>
    <dgm:cxn modelId="{BE1CB3E6-7D96-F243-9FF7-1EF423E66FD2}" type="presOf" srcId="{60EFBD83-6359-42AE-883C-693CEE161ACA}" destId="{11F04F3C-3DA9-D045-A0C3-43069E43B59F}" srcOrd="0" destOrd="0" presId="urn:microsoft.com/office/officeart/2008/layout/LinedList"/>
    <dgm:cxn modelId="{CFED3DEF-5560-4FF3-9F5E-D8F8A4DFA9D5}" srcId="{05EECA6A-F7CA-4BAE-A1AA-C6974CA7F8A1}" destId="{56C89B24-9BD8-45F8-9179-2E7ACD40E69C}" srcOrd="3" destOrd="0" parTransId="{CE5950C9-9EC6-4C2A-8550-3C43F79F71D0}" sibTransId="{0B33C4E5-320A-4BD2-B815-0A01D4A3A594}"/>
    <dgm:cxn modelId="{1F19731E-D777-9244-878E-81A666C40062}" type="presParOf" srcId="{E16413B3-F8AB-C44D-BDCF-FED280569288}" destId="{34EDCB0A-756B-5D4A-9FC8-6BEDEC7C9ECC}" srcOrd="0" destOrd="0" presId="urn:microsoft.com/office/officeart/2008/layout/LinedList"/>
    <dgm:cxn modelId="{5018817A-3C06-0C47-9D07-0DFD30B3D31F}" type="presParOf" srcId="{E16413B3-F8AB-C44D-BDCF-FED280569288}" destId="{68732F6F-5D27-4B4C-8691-7549EDB492A7}" srcOrd="1" destOrd="0" presId="urn:microsoft.com/office/officeart/2008/layout/LinedList"/>
    <dgm:cxn modelId="{BEC9B7F3-7392-CD4A-A40D-653904CD49E0}" type="presParOf" srcId="{68732F6F-5D27-4B4C-8691-7549EDB492A7}" destId="{C87393DE-5172-2B47-82A4-F76087D2DD87}" srcOrd="0" destOrd="0" presId="urn:microsoft.com/office/officeart/2008/layout/LinedList"/>
    <dgm:cxn modelId="{83C8FDC6-0263-B640-938B-D2BDC46687E3}" type="presParOf" srcId="{68732F6F-5D27-4B4C-8691-7549EDB492A7}" destId="{288838BE-82A3-244D-A266-6DAFDD92B683}" srcOrd="1" destOrd="0" presId="urn:microsoft.com/office/officeart/2008/layout/LinedList"/>
    <dgm:cxn modelId="{7D9D8FCE-5BD3-684F-9E49-0A12544C90E2}" type="presParOf" srcId="{E16413B3-F8AB-C44D-BDCF-FED280569288}" destId="{C77E865D-7AB6-084F-A4DC-7AB7614F587A}" srcOrd="2" destOrd="0" presId="urn:microsoft.com/office/officeart/2008/layout/LinedList"/>
    <dgm:cxn modelId="{62D7DC68-27BD-9248-BAD1-60C48885C42B}" type="presParOf" srcId="{E16413B3-F8AB-C44D-BDCF-FED280569288}" destId="{7E849F74-6546-7146-8CC0-4E0068328FA8}" srcOrd="3" destOrd="0" presId="urn:microsoft.com/office/officeart/2008/layout/LinedList"/>
    <dgm:cxn modelId="{A281A8B2-CED9-B443-834D-A420FF404AD4}" type="presParOf" srcId="{7E849F74-6546-7146-8CC0-4E0068328FA8}" destId="{11F04F3C-3DA9-D045-A0C3-43069E43B59F}" srcOrd="0" destOrd="0" presId="urn:microsoft.com/office/officeart/2008/layout/LinedList"/>
    <dgm:cxn modelId="{CF57AC55-8182-3D47-8231-FCD2024001A2}" type="presParOf" srcId="{7E849F74-6546-7146-8CC0-4E0068328FA8}" destId="{6F79035A-E210-4149-9B5F-17F24A18FF33}" srcOrd="1" destOrd="0" presId="urn:microsoft.com/office/officeart/2008/layout/LinedList"/>
    <dgm:cxn modelId="{F667EECB-A48A-444B-8807-85AD439984BD}" type="presParOf" srcId="{E16413B3-F8AB-C44D-BDCF-FED280569288}" destId="{19BD405B-1D70-3E45-8844-6368D96FA22F}" srcOrd="4" destOrd="0" presId="urn:microsoft.com/office/officeart/2008/layout/LinedList"/>
    <dgm:cxn modelId="{4A4E23FD-273B-5145-A26B-AFD92233EA33}" type="presParOf" srcId="{E16413B3-F8AB-C44D-BDCF-FED280569288}" destId="{B5BD8EB7-FB49-564E-9A0C-30F519F791A0}" srcOrd="5" destOrd="0" presId="urn:microsoft.com/office/officeart/2008/layout/LinedList"/>
    <dgm:cxn modelId="{A6B619C7-4D2E-BD4A-991F-E6EF418ADE43}" type="presParOf" srcId="{B5BD8EB7-FB49-564E-9A0C-30F519F791A0}" destId="{FD51B3C1-CE8F-2140-9A64-E7FC03285922}" srcOrd="0" destOrd="0" presId="urn:microsoft.com/office/officeart/2008/layout/LinedList"/>
    <dgm:cxn modelId="{640C494C-7E99-E44F-BCAB-DABD61CBD2C3}" type="presParOf" srcId="{B5BD8EB7-FB49-564E-9A0C-30F519F791A0}" destId="{86D40D0F-7AE8-6D42-866A-AC76D194884E}" srcOrd="1" destOrd="0" presId="urn:microsoft.com/office/officeart/2008/layout/LinedList"/>
    <dgm:cxn modelId="{7881D307-EA2F-E34E-8ECA-A843723C7B2D}" type="presParOf" srcId="{E16413B3-F8AB-C44D-BDCF-FED280569288}" destId="{48126575-F7E2-7846-821A-4541E75862B4}" srcOrd="6" destOrd="0" presId="urn:microsoft.com/office/officeart/2008/layout/LinedList"/>
    <dgm:cxn modelId="{02BF8011-16F4-174A-B092-2D4789EBBDD6}" type="presParOf" srcId="{E16413B3-F8AB-C44D-BDCF-FED280569288}" destId="{85694A25-27BC-CA41-828F-904363BE4F61}" srcOrd="7" destOrd="0" presId="urn:microsoft.com/office/officeart/2008/layout/LinedList"/>
    <dgm:cxn modelId="{ABDF61EA-A9E2-2940-B12C-2F5E35A3FDFE}" type="presParOf" srcId="{85694A25-27BC-CA41-828F-904363BE4F61}" destId="{5B6B82F5-7B24-1F4A-845F-6402FD6872BF}" srcOrd="0" destOrd="0" presId="urn:microsoft.com/office/officeart/2008/layout/LinedList"/>
    <dgm:cxn modelId="{D955DB33-20D4-0C48-A364-149AF818B2E5}" type="presParOf" srcId="{85694A25-27BC-CA41-828F-904363BE4F61}" destId="{133E6347-3ADC-3A4F-9F8E-E3F176FB56B0}" srcOrd="1" destOrd="0" presId="urn:microsoft.com/office/officeart/2008/layout/LinedList"/>
    <dgm:cxn modelId="{6E3CB16C-E17A-3C4E-B22F-C7E5C04DA762}" type="presParOf" srcId="{E16413B3-F8AB-C44D-BDCF-FED280569288}" destId="{ADB19013-DCEB-A749-8AE5-40B0CAD050E6}" srcOrd="8" destOrd="0" presId="urn:microsoft.com/office/officeart/2008/layout/LinedList"/>
    <dgm:cxn modelId="{600717C6-996E-604B-BE91-B6EC4DB77847}" type="presParOf" srcId="{E16413B3-F8AB-C44D-BDCF-FED280569288}" destId="{03E40296-719E-D444-85B8-D329D43D7B64}" srcOrd="9" destOrd="0" presId="urn:microsoft.com/office/officeart/2008/layout/LinedList"/>
    <dgm:cxn modelId="{2FD55491-1396-F44C-99A4-BC461116E260}" type="presParOf" srcId="{03E40296-719E-D444-85B8-D329D43D7B64}" destId="{11AF227F-0117-3D43-A80C-192EE211AF1C}" srcOrd="0" destOrd="0" presId="urn:microsoft.com/office/officeart/2008/layout/LinedList"/>
    <dgm:cxn modelId="{FCC81A35-57AB-6D42-81C7-B42E269B1DE0}" type="presParOf" srcId="{03E40296-719E-D444-85B8-D329D43D7B64}" destId="{4F8BF4FE-E862-6F46-8351-6FD49588865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5FD2C-4E8F-7848-B648-FC34619F269A}">
      <dsp:nvSpPr>
        <dsp:cNvPr id="0" name=""/>
        <dsp:cNvSpPr/>
      </dsp:nvSpPr>
      <dsp:spPr>
        <a:xfrm>
          <a:off x="0" y="596837"/>
          <a:ext cx="6261100" cy="105300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Private fostering is a private arrangement between a parent and a carer, to look after a child/children under the age of 16 (18 if disabled).</a:t>
          </a:r>
          <a:endParaRPr lang="en-US" sz="2000" kern="1200"/>
        </a:p>
      </dsp:txBody>
      <dsp:txXfrm>
        <a:off x="51403" y="648240"/>
        <a:ext cx="6158294" cy="950194"/>
      </dsp:txXfrm>
    </dsp:sp>
    <dsp:sp modelId="{2C97807B-3A0B-3F49-A57C-D34A0280A876}">
      <dsp:nvSpPr>
        <dsp:cNvPr id="0" name=""/>
        <dsp:cNvSpPr/>
      </dsp:nvSpPr>
      <dsp:spPr>
        <a:xfrm>
          <a:off x="0" y="1707437"/>
          <a:ext cx="6261100" cy="1053000"/>
        </a:xfrm>
        <a:prstGeom prst="roundRect">
          <a:avLst/>
        </a:prstGeom>
        <a:gradFill rotWithShape="0">
          <a:gsLst>
            <a:gs pos="0">
              <a:schemeClr val="accent2">
                <a:hueOff val="1847440"/>
                <a:satOff val="-318"/>
                <a:lumOff val="-3268"/>
                <a:alphaOff val="0"/>
                <a:tint val="94000"/>
                <a:satMod val="103000"/>
                <a:lumMod val="102000"/>
              </a:schemeClr>
            </a:gs>
            <a:gs pos="50000">
              <a:schemeClr val="accent2">
                <a:hueOff val="1847440"/>
                <a:satOff val="-318"/>
                <a:lumOff val="-3268"/>
                <a:alphaOff val="0"/>
                <a:shade val="100000"/>
                <a:satMod val="110000"/>
                <a:lumMod val="100000"/>
              </a:schemeClr>
            </a:gs>
            <a:gs pos="100000">
              <a:schemeClr val="accent2">
                <a:hueOff val="1847440"/>
                <a:satOff val="-318"/>
                <a:lumOff val="-326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The carer would not be a blood relative, therefore : a cousin, great aunt/uncle, neighbour, friend as well as boarding schools </a:t>
          </a:r>
          <a:endParaRPr lang="en-US" sz="2000" kern="1200"/>
        </a:p>
      </dsp:txBody>
      <dsp:txXfrm>
        <a:off x="51403" y="1758840"/>
        <a:ext cx="6158294" cy="950194"/>
      </dsp:txXfrm>
    </dsp:sp>
    <dsp:sp modelId="{51CB3BBC-909F-674C-9A56-F4CFAA088386}">
      <dsp:nvSpPr>
        <dsp:cNvPr id="0" name=""/>
        <dsp:cNvSpPr/>
      </dsp:nvSpPr>
      <dsp:spPr>
        <a:xfrm>
          <a:off x="0" y="2818037"/>
          <a:ext cx="6261100" cy="1053000"/>
        </a:xfrm>
        <a:prstGeom prst="roundRect">
          <a:avLst/>
        </a:prstGeom>
        <a:gradFill rotWithShape="0">
          <a:gsLst>
            <a:gs pos="0">
              <a:schemeClr val="accent2">
                <a:hueOff val="3694879"/>
                <a:satOff val="-635"/>
                <a:lumOff val="-6536"/>
                <a:alphaOff val="0"/>
                <a:tint val="94000"/>
                <a:satMod val="103000"/>
                <a:lumMod val="102000"/>
              </a:schemeClr>
            </a:gs>
            <a:gs pos="50000">
              <a:schemeClr val="accent2">
                <a:hueOff val="3694879"/>
                <a:satOff val="-635"/>
                <a:lumOff val="-6536"/>
                <a:alphaOff val="0"/>
                <a:shade val="100000"/>
                <a:satMod val="110000"/>
                <a:lumMod val="100000"/>
              </a:schemeClr>
            </a:gs>
            <a:gs pos="100000">
              <a:schemeClr val="accent2">
                <a:hueOff val="3694879"/>
                <a:satOff val="-635"/>
                <a:lumOff val="-6536"/>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This arrangement would have to be more than 28 days, before being considered as PF arrangement.</a:t>
          </a:r>
          <a:endParaRPr lang="en-US" sz="2000" kern="1200"/>
        </a:p>
      </dsp:txBody>
      <dsp:txXfrm>
        <a:off x="51403" y="2869440"/>
        <a:ext cx="6158294" cy="950194"/>
      </dsp:txXfrm>
    </dsp:sp>
    <dsp:sp modelId="{6DEFE641-549B-3840-BEC8-FE6CD086ED79}">
      <dsp:nvSpPr>
        <dsp:cNvPr id="0" name=""/>
        <dsp:cNvSpPr/>
      </dsp:nvSpPr>
      <dsp:spPr>
        <a:xfrm>
          <a:off x="0" y="3928637"/>
          <a:ext cx="6261100" cy="1053000"/>
        </a:xfrm>
        <a:prstGeom prst="roundRect">
          <a:avLst/>
        </a:prstGeom>
        <a:gradFill rotWithShape="0">
          <a:gsLst>
            <a:gs pos="0">
              <a:schemeClr val="accent2">
                <a:hueOff val="5542319"/>
                <a:satOff val="-953"/>
                <a:lumOff val="-9804"/>
                <a:alphaOff val="0"/>
                <a:tint val="94000"/>
                <a:satMod val="103000"/>
                <a:lumMod val="102000"/>
              </a:schemeClr>
            </a:gs>
            <a:gs pos="50000">
              <a:schemeClr val="accent2">
                <a:hueOff val="5542319"/>
                <a:satOff val="-953"/>
                <a:lumOff val="-9804"/>
                <a:alphaOff val="0"/>
                <a:shade val="100000"/>
                <a:satMod val="110000"/>
                <a:lumMod val="100000"/>
              </a:schemeClr>
            </a:gs>
            <a:gs pos="100000">
              <a:schemeClr val="accent2">
                <a:hueOff val="5542319"/>
                <a:satOff val="-953"/>
                <a:lumOff val="-9804"/>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Private Foster Carers do not have PR but can make day to day decisions for the child.</a:t>
          </a:r>
          <a:endParaRPr lang="en-US" sz="2000" kern="1200"/>
        </a:p>
      </dsp:txBody>
      <dsp:txXfrm>
        <a:off x="51403" y="3980040"/>
        <a:ext cx="6158294" cy="950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CD1B9-3E65-F549-A8DC-2F39C0194B88}">
      <dsp:nvSpPr>
        <dsp:cNvPr id="0" name=""/>
        <dsp:cNvSpPr/>
      </dsp:nvSpPr>
      <dsp:spPr>
        <a:xfrm>
          <a:off x="3701" y="496634"/>
          <a:ext cx="2004303" cy="120258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Local children living apart from their families</a:t>
          </a:r>
          <a:endParaRPr lang="en-US" sz="1600" kern="1200"/>
        </a:p>
      </dsp:txBody>
      <dsp:txXfrm>
        <a:off x="3701" y="496634"/>
        <a:ext cx="2004303" cy="1202581"/>
      </dsp:txXfrm>
    </dsp:sp>
    <dsp:sp modelId="{38976829-4B8B-8649-B0CD-3A81B6263ABC}">
      <dsp:nvSpPr>
        <dsp:cNvPr id="0" name=""/>
        <dsp:cNvSpPr/>
      </dsp:nvSpPr>
      <dsp:spPr>
        <a:xfrm>
          <a:off x="2208435" y="496634"/>
          <a:ext cx="2004303" cy="1202581"/>
        </a:xfrm>
        <a:prstGeom prst="rect">
          <a:avLst/>
        </a:prstGeom>
        <a:solidFill>
          <a:schemeClr val="accent5">
            <a:hueOff val="-1784887"/>
            <a:satOff val="319"/>
            <a:lumOff val="-69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Children from overseas</a:t>
          </a:r>
          <a:endParaRPr lang="en-US" sz="1600" kern="1200"/>
        </a:p>
      </dsp:txBody>
      <dsp:txXfrm>
        <a:off x="2208435" y="496634"/>
        <a:ext cx="2004303" cy="1202581"/>
      </dsp:txXfrm>
    </dsp:sp>
    <dsp:sp modelId="{003852E2-D6A7-5D47-948C-C0CACDDE2956}">
      <dsp:nvSpPr>
        <dsp:cNvPr id="0" name=""/>
        <dsp:cNvSpPr/>
      </dsp:nvSpPr>
      <dsp:spPr>
        <a:xfrm>
          <a:off x="4413168" y="496634"/>
          <a:ext cx="2004303" cy="1202581"/>
        </a:xfrm>
        <a:prstGeom prst="rect">
          <a:avLst/>
        </a:prstGeom>
        <a:solidFill>
          <a:schemeClr val="accent5">
            <a:hueOff val="-3569774"/>
            <a:satOff val="638"/>
            <a:lumOff val="-13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Child care arrangements</a:t>
          </a:r>
          <a:endParaRPr lang="en-US" sz="1600" kern="1200"/>
        </a:p>
      </dsp:txBody>
      <dsp:txXfrm>
        <a:off x="4413168" y="496634"/>
        <a:ext cx="2004303" cy="1202581"/>
      </dsp:txXfrm>
    </dsp:sp>
    <dsp:sp modelId="{100E4FA2-725D-3449-AC84-8397E193D8CC}">
      <dsp:nvSpPr>
        <dsp:cNvPr id="0" name=""/>
        <dsp:cNvSpPr/>
      </dsp:nvSpPr>
      <dsp:spPr>
        <a:xfrm>
          <a:off x="6617902" y="496634"/>
          <a:ext cx="2004303" cy="1202581"/>
        </a:xfrm>
        <a:prstGeom prst="rect">
          <a:avLst/>
        </a:prstGeom>
        <a:solidFill>
          <a:schemeClr val="accent5">
            <a:hueOff val="-5354661"/>
            <a:satOff val="957"/>
            <a:lumOff val="-20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Asylum seekers and refugees</a:t>
          </a:r>
          <a:endParaRPr lang="en-US" sz="1600" kern="1200"/>
        </a:p>
      </dsp:txBody>
      <dsp:txXfrm>
        <a:off x="6617902" y="496634"/>
        <a:ext cx="2004303" cy="1202581"/>
      </dsp:txXfrm>
    </dsp:sp>
    <dsp:sp modelId="{92B36050-BDE5-AE41-9E54-E2AE6CBD00B1}">
      <dsp:nvSpPr>
        <dsp:cNvPr id="0" name=""/>
        <dsp:cNvSpPr/>
      </dsp:nvSpPr>
      <dsp:spPr>
        <a:xfrm>
          <a:off x="8822635" y="496634"/>
          <a:ext cx="2004303" cy="1202581"/>
        </a:xfrm>
        <a:prstGeom prst="rect">
          <a:avLst/>
        </a:prstGeom>
        <a:solidFill>
          <a:schemeClr val="accent5">
            <a:hueOff val="-7139548"/>
            <a:satOff val="1276"/>
            <a:lumOff val="-278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Parents who may be unwell</a:t>
          </a:r>
          <a:endParaRPr lang="en-US" sz="1600" kern="1200"/>
        </a:p>
      </dsp:txBody>
      <dsp:txXfrm>
        <a:off x="8822635" y="496634"/>
        <a:ext cx="2004303" cy="1202581"/>
      </dsp:txXfrm>
    </dsp:sp>
    <dsp:sp modelId="{C3AEB662-6A08-004B-9FE2-CD6B9F44938F}">
      <dsp:nvSpPr>
        <dsp:cNvPr id="0" name=""/>
        <dsp:cNvSpPr/>
      </dsp:nvSpPr>
      <dsp:spPr>
        <a:xfrm>
          <a:off x="3701" y="1899646"/>
          <a:ext cx="2004303" cy="1202581"/>
        </a:xfrm>
        <a:prstGeom prst="rect">
          <a:avLst/>
        </a:prstGeom>
        <a:solidFill>
          <a:schemeClr val="accent5">
            <a:hueOff val="-8924436"/>
            <a:satOff val="1594"/>
            <a:lumOff val="-348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Children who may be staying with friends for a short time due to family difficulties</a:t>
          </a:r>
          <a:endParaRPr lang="en-US" sz="1600" kern="1200"/>
        </a:p>
      </dsp:txBody>
      <dsp:txXfrm>
        <a:off x="3701" y="1899646"/>
        <a:ext cx="2004303" cy="1202581"/>
      </dsp:txXfrm>
    </dsp:sp>
    <dsp:sp modelId="{BB87B6B7-239B-454D-B6CB-7BFF0B8CDC2E}">
      <dsp:nvSpPr>
        <dsp:cNvPr id="0" name=""/>
        <dsp:cNvSpPr/>
      </dsp:nvSpPr>
      <dsp:spPr>
        <a:xfrm>
          <a:off x="2208435" y="1899646"/>
          <a:ext cx="2004303" cy="1202581"/>
        </a:xfrm>
        <a:prstGeom prst="rect">
          <a:avLst/>
        </a:prstGeom>
        <a:solidFill>
          <a:schemeClr val="accent5">
            <a:hueOff val="-10709323"/>
            <a:satOff val="1913"/>
            <a:lumOff val="-41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Children attending language schools</a:t>
          </a:r>
          <a:endParaRPr lang="en-US" sz="1600" kern="1200"/>
        </a:p>
      </dsp:txBody>
      <dsp:txXfrm>
        <a:off x="2208435" y="1899646"/>
        <a:ext cx="2004303" cy="1202581"/>
      </dsp:txXfrm>
    </dsp:sp>
    <dsp:sp modelId="{F0434CEA-C1D3-7641-9313-BB83B8E4E4EC}">
      <dsp:nvSpPr>
        <dsp:cNvPr id="0" name=""/>
        <dsp:cNvSpPr/>
      </dsp:nvSpPr>
      <dsp:spPr>
        <a:xfrm>
          <a:off x="4413168" y="1899646"/>
          <a:ext cx="2004303" cy="1202581"/>
        </a:xfrm>
        <a:prstGeom prst="rect">
          <a:avLst/>
        </a:prstGeom>
        <a:solidFill>
          <a:schemeClr val="accent5">
            <a:hueOff val="-12494210"/>
            <a:satOff val="2232"/>
            <a:lumOff val="-488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Children at independent boarding schools who do not return home for holidays</a:t>
          </a:r>
          <a:endParaRPr lang="en-US" sz="1600" kern="1200"/>
        </a:p>
      </dsp:txBody>
      <dsp:txXfrm>
        <a:off x="4413168" y="1899646"/>
        <a:ext cx="2004303" cy="1202581"/>
      </dsp:txXfrm>
    </dsp:sp>
    <dsp:sp modelId="{52647F65-76E7-C648-B761-DAC8192EDB9B}">
      <dsp:nvSpPr>
        <dsp:cNvPr id="0" name=""/>
        <dsp:cNvSpPr/>
      </dsp:nvSpPr>
      <dsp:spPr>
        <a:xfrm>
          <a:off x="6617902" y="1899646"/>
          <a:ext cx="2004303" cy="1202581"/>
        </a:xfrm>
        <a:prstGeom prst="rect">
          <a:avLst/>
        </a:prstGeom>
        <a:solidFill>
          <a:schemeClr val="accent5">
            <a:hueOff val="-14279096"/>
            <a:satOff val="2551"/>
            <a:lumOff val="-557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Children living with another family for a variety of reasons</a:t>
          </a:r>
          <a:endParaRPr lang="en-US" sz="1600" kern="1200"/>
        </a:p>
      </dsp:txBody>
      <dsp:txXfrm>
        <a:off x="6617902" y="1899646"/>
        <a:ext cx="2004303" cy="1202581"/>
      </dsp:txXfrm>
    </dsp:sp>
    <dsp:sp modelId="{F39A312D-759D-1140-9CDD-FEAEE84844EB}">
      <dsp:nvSpPr>
        <dsp:cNvPr id="0" name=""/>
        <dsp:cNvSpPr/>
      </dsp:nvSpPr>
      <dsp:spPr>
        <a:xfrm>
          <a:off x="8822635" y="1899646"/>
          <a:ext cx="2004303" cy="1202581"/>
        </a:xfrm>
        <a:prstGeom prst="rect">
          <a:avLst/>
        </a:prstGeom>
        <a:solidFill>
          <a:schemeClr val="accent5">
            <a:hueOff val="-16063984"/>
            <a:satOff val="2870"/>
            <a:lumOff val="-62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Children brought into the UK for adoption</a:t>
          </a:r>
          <a:endParaRPr lang="en-US" sz="1600" kern="1200"/>
        </a:p>
      </dsp:txBody>
      <dsp:txXfrm>
        <a:off x="8822635" y="1899646"/>
        <a:ext cx="2004303" cy="12025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B8FC6-4607-AA46-88D0-0CE01F880C72}">
      <dsp:nvSpPr>
        <dsp:cNvPr id="0" name=""/>
        <dsp:cNvSpPr/>
      </dsp:nvSpPr>
      <dsp:spPr>
        <a:xfrm>
          <a:off x="3173" y="163200"/>
          <a:ext cx="2517277" cy="15103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I oversee all children in Southwark in private fostering arrangements.</a:t>
          </a:r>
          <a:endParaRPr lang="en-US" sz="1900" kern="1200"/>
        </a:p>
      </dsp:txBody>
      <dsp:txXfrm>
        <a:off x="3173" y="163200"/>
        <a:ext cx="2517277" cy="1510366"/>
      </dsp:txXfrm>
    </dsp:sp>
    <dsp:sp modelId="{9BF9EA4D-0CF4-2743-9CD2-625B20FD9925}">
      <dsp:nvSpPr>
        <dsp:cNvPr id="0" name=""/>
        <dsp:cNvSpPr/>
      </dsp:nvSpPr>
      <dsp:spPr>
        <a:xfrm>
          <a:off x="2772178" y="163200"/>
          <a:ext cx="2517277" cy="151036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When a referral comes in from MASH, an initial visit occurs to see the child and carer within 7 days.</a:t>
          </a:r>
          <a:endParaRPr lang="en-US" sz="1900" kern="1200"/>
        </a:p>
      </dsp:txBody>
      <dsp:txXfrm>
        <a:off x="2772178" y="163200"/>
        <a:ext cx="2517277" cy="1510366"/>
      </dsp:txXfrm>
    </dsp:sp>
    <dsp:sp modelId="{10909A6C-A82B-A448-BED2-AE3A29877C7F}">
      <dsp:nvSpPr>
        <dsp:cNvPr id="0" name=""/>
        <dsp:cNvSpPr/>
      </dsp:nvSpPr>
      <dsp:spPr>
        <a:xfrm>
          <a:off x="5541184" y="163200"/>
          <a:ext cx="2517277" cy="151036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I complete a private fostering assessment to ascertain the suitability of the arrangement. </a:t>
          </a:r>
          <a:endParaRPr lang="en-US" sz="1900" kern="1200"/>
        </a:p>
      </dsp:txBody>
      <dsp:txXfrm>
        <a:off x="5541184" y="163200"/>
        <a:ext cx="2517277" cy="1510366"/>
      </dsp:txXfrm>
    </dsp:sp>
    <dsp:sp modelId="{3C866023-76CB-5B44-872C-3320422A3CB8}">
      <dsp:nvSpPr>
        <dsp:cNvPr id="0" name=""/>
        <dsp:cNvSpPr/>
      </dsp:nvSpPr>
      <dsp:spPr>
        <a:xfrm>
          <a:off x="8310190" y="163200"/>
          <a:ext cx="2517277" cy="151036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I present all my cases at the Private Fostering panel every 8 weeks</a:t>
          </a:r>
          <a:endParaRPr lang="en-US" sz="1900" kern="1200"/>
        </a:p>
      </dsp:txBody>
      <dsp:txXfrm>
        <a:off x="8310190" y="163200"/>
        <a:ext cx="2517277" cy="1510366"/>
      </dsp:txXfrm>
    </dsp:sp>
    <dsp:sp modelId="{CC42FB00-A264-454A-8EDF-5B6459C6F1D0}">
      <dsp:nvSpPr>
        <dsp:cNvPr id="0" name=""/>
        <dsp:cNvSpPr/>
      </dsp:nvSpPr>
      <dsp:spPr>
        <a:xfrm>
          <a:off x="1387675" y="1925295"/>
          <a:ext cx="2517277" cy="151036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I supervise carers and visit children every 6 to 12 weeks </a:t>
          </a:r>
          <a:endParaRPr lang="en-US" sz="1900" kern="1200"/>
        </a:p>
      </dsp:txBody>
      <dsp:txXfrm>
        <a:off x="1387675" y="1925295"/>
        <a:ext cx="2517277" cy="1510366"/>
      </dsp:txXfrm>
    </dsp:sp>
    <dsp:sp modelId="{755D9BB6-8836-0B4A-991D-DA0FF905C397}">
      <dsp:nvSpPr>
        <dsp:cNvPr id="0" name=""/>
        <dsp:cNvSpPr/>
      </dsp:nvSpPr>
      <dsp:spPr>
        <a:xfrm>
          <a:off x="4156681" y="1925295"/>
          <a:ext cx="2517277" cy="15103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I offer advice on benefits and parenting support </a:t>
          </a:r>
          <a:endParaRPr lang="en-US" sz="1900" kern="1200"/>
        </a:p>
      </dsp:txBody>
      <dsp:txXfrm>
        <a:off x="4156681" y="1925295"/>
        <a:ext cx="2517277" cy="1510366"/>
      </dsp:txXfrm>
    </dsp:sp>
    <dsp:sp modelId="{B19D5AF4-F285-B049-A416-369FDC13091F}">
      <dsp:nvSpPr>
        <dsp:cNvPr id="0" name=""/>
        <dsp:cNvSpPr/>
      </dsp:nvSpPr>
      <dsp:spPr>
        <a:xfrm>
          <a:off x="6925687" y="1925295"/>
          <a:ext cx="2517277" cy="151036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I spread awareness of what Private Fostering is to both the community and other professionals.</a:t>
          </a:r>
          <a:endParaRPr lang="en-US" sz="1900" kern="1200"/>
        </a:p>
      </dsp:txBody>
      <dsp:txXfrm>
        <a:off x="6925687" y="1925295"/>
        <a:ext cx="2517277" cy="15103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16A55-DAFE-4044-88D6-6A6FADD7890D}">
      <dsp:nvSpPr>
        <dsp:cNvPr id="0" name=""/>
        <dsp:cNvSpPr/>
      </dsp:nvSpPr>
      <dsp:spPr>
        <a:xfrm>
          <a:off x="1905320" y="232310"/>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F8937A-DC62-4E99-9297-6AE6CAA471C9}">
      <dsp:nvSpPr>
        <dsp:cNvPr id="0" name=""/>
        <dsp:cNvSpPr/>
      </dsp:nvSpPr>
      <dsp:spPr>
        <a:xfrm>
          <a:off x="717320" y="264655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GB" sz="1300" kern="1200"/>
            <a:t>The law requires that both the parents and carer must  notify the local authority about the proposed arrangement before it takes place; failure to give notification is an offence.</a:t>
          </a:r>
          <a:endParaRPr lang="en-US" sz="1300" kern="1200"/>
        </a:p>
      </dsp:txBody>
      <dsp:txXfrm>
        <a:off x="717320" y="2646552"/>
        <a:ext cx="4320000" cy="720000"/>
      </dsp:txXfrm>
    </dsp:sp>
    <dsp:sp modelId="{621B299B-D473-4E68-80C2-862ACB02EE32}">
      <dsp:nvSpPr>
        <dsp:cNvPr id="0" name=""/>
        <dsp:cNvSpPr/>
      </dsp:nvSpPr>
      <dsp:spPr>
        <a:xfrm>
          <a:off x="6981320" y="232310"/>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40FAEE-6107-4801-B132-1D6EB118B376}">
      <dsp:nvSpPr>
        <dsp:cNvPr id="0" name=""/>
        <dsp:cNvSpPr/>
      </dsp:nvSpPr>
      <dsp:spPr>
        <a:xfrm>
          <a:off x="5793320" y="264655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GB" sz="1300" kern="1200"/>
            <a:t>The local authority is required to assess and say whether or not they agree and accept the private fostering arrangement in regard to a particular child.</a:t>
          </a:r>
          <a:endParaRPr lang="en-US" sz="1300" kern="1200"/>
        </a:p>
      </dsp:txBody>
      <dsp:txXfrm>
        <a:off x="5793320" y="2646552"/>
        <a:ext cx="432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35B36-9E65-D344-9A82-156896E21866}">
      <dsp:nvSpPr>
        <dsp:cNvPr id="0" name=""/>
        <dsp:cNvSpPr/>
      </dsp:nvSpPr>
      <dsp:spPr>
        <a:xfrm>
          <a:off x="0" y="333677"/>
          <a:ext cx="6261100" cy="160056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It is also imperative that all agencies are aware of the relationship between private fostering and safeguarding activities. Some children who are privately fostered may also have been trafficked, be at risk of exploitation, domestic servitude and abuse.</a:t>
          </a:r>
          <a:endParaRPr lang="en-US" sz="1900" kern="1200"/>
        </a:p>
      </dsp:txBody>
      <dsp:txXfrm>
        <a:off x="78133" y="411810"/>
        <a:ext cx="6104834" cy="1444294"/>
      </dsp:txXfrm>
    </dsp:sp>
    <dsp:sp modelId="{093348AD-B64E-7344-A80B-F16075A80EB3}">
      <dsp:nvSpPr>
        <dsp:cNvPr id="0" name=""/>
        <dsp:cNvSpPr/>
      </dsp:nvSpPr>
      <dsp:spPr>
        <a:xfrm>
          <a:off x="0" y="1988957"/>
          <a:ext cx="6261100" cy="1600560"/>
        </a:xfrm>
        <a:prstGeom prst="roundRect">
          <a:avLst/>
        </a:prstGeom>
        <a:gradFill rotWithShape="0">
          <a:gsLst>
            <a:gs pos="0">
              <a:schemeClr val="accent2">
                <a:hueOff val="2771159"/>
                <a:satOff val="-477"/>
                <a:lumOff val="-4902"/>
                <a:alphaOff val="0"/>
                <a:tint val="94000"/>
                <a:satMod val="103000"/>
                <a:lumMod val="102000"/>
              </a:schemeClr>
            </a:gs>
            <a:gs pos="50000">
              <a:schemeClr val="accent2">
                <a:hueOff val="2771159"/>
                <a:satOff val="-477"/>
                <a:lumOff val="-4902"/>
                <a:alphaOff val="0"/>
                <a:shade val="100000"/>
                <a:satMod val="110000"/>
                <a:lumMod val="100000"/>
              </a:schemeClr>
            </a:gs>
            <a:gs pos="100000">
              <a:schemeClr val="accent2">
                <a:hueOff val="2771159"/>
                <a:satOff val="-477"/>
                <a:lumOff val="-4902"/>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If you are aware that a child is being privately fostered, encourage the parents or private foster carer to notify us about their arrangements, explaining that it is the legal duty of both parents and carers to do this. **</a:t>
          </a:r>
          <a:endParaRPr lang="en-US" sz="1900" kern="1200"/>
        </a:p>
      </dsp:txBody>
      <dsp:txXfrm>
        <a:off x="78133" y="2067090"/>
        <a:ext cx="6104834" cy="1444294"/>
      </dsp:txXfrm>
    </dsp:sp>
    <dsp:sp modelId="{C8AF2D28-2D28-844B-BD91-4C4AFCD8D015}">
      <dsp:nvSpPr>
        <dsp:cNvPr id="0" name=""/>
        <dsp:cNvSpPr/>
      </dsp:nvSpPr>
      <dsp:spPr>
        <a:xfrm>
          <a:off x="0" y="3644237"/>
          <a:ext cx="6261100" cy="1600560"/>
        </a:xfrm>
        <a:prstGeom prst="roundRect">
          <a:avLst/>
        </a:prstGeom>
        <a:gradFill rotWithShape="0">
          <a:gsLst>
            <a:gs pos="0">
              <a:schemeClr val="accent2">
                <a:hueOff val="5542319"/>
                <a:satOff val="-953"/>
                <a:lumOff val="-9804"/>
                <a:alphaOff val="0"/>
                <a:tint val="94000"/>
                <a:satMod val="103000"/>
                <a:lumMod val="102000"/>
              </a:schemeClr>
            </a:gs>
            <a:gs pos="50000">
              <a:schemeClr val="accent2">
                <a:hueOff val="5542319"/>
                <a:satOff val="-953"/>
                <a:lumOff val="-9804"/>
                <a:alphaOff val="0"/>
                <a:shade val="100000"/>
                <a:satMod val="110000"/>
                <a:lumMod val="100000"/>
              </a:schemeClr>
            </a:gs>
            <a:gs pos="100000">
              <a:schemeClr val="accent2">
                <a:hueOff val="5542319"/>
                <a:satOff val="-953"/>
                <a:lumOff val="-9804"/>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All key professionals and agencies who are involved with children/young people are able to access advice from MASH in the Assessment and Intervention Service on 020 7525 1921 or email MASH@southwark.gov.uk.</a:t>
          </a:r>
          <a:endParaRPr lang="en-US" sz="1900" kern="1200"/>
        </a:p>
      </dsp:txBody>
      <dsp:txXfrm>
        <a:off x="78133" y="3722370"/>
        <a:ext cx="6104834" cy="14442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535EC-E081-8540-85EF-485A4D9A6C60}">
      <dsp:nvSpPr>
        <dsp:cNvPr id="0" name=""/>
        <dsp:cNvSpPr/>
      </dsp:nvSpPr>
      <dsp:spPr>
        <a:xfrm>
          <a:off x="0" y="0"/>
          <a:ext cx="8664512" cy="79174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You can speak to or email or invite us to your team meetings…</a:t>
          </a:r>
          <a:endParaRPr lang="en-US" sz="2100" kern="1200"/>
        </a:p>
      </dsp:txBody>
      <dsp:txXfrm>
        <a:off x="23190" y="23190"/>
        <a:ext cx="7743249" cy="745369"/>
      </dsp:txXfrm>
    </dsp:sp>
    <dsp:sp modelId="{4F55659E-8D9C-4C41-ABB3-3E451AEBF6AF}">
      <dsp:nvSpPr>
        <dsp:cNvPr id="0" name=""/>
        <dsp:cNvSpPr/>
      </dsp:nvSpPr>
      <dsp:spPr>
        <a:xfrm>
          <a:off x="725652" y="935704"/>
          <a:ext cx="8664512" cy="791749"/>
        </a:xfrm>
        <a:prstGeom prst="roundRect">
          <a:avLst>
            <a:gd name="adj" fmla="val 10000"/>
          </a:avLst>
        </a:prstGeom>
        <a:solidFill>
          <a:schemeClr val="accent2">
            <a:hueOff val="1847440"/>
            <a:satOff val="-318"/>
            <a:lumOff val="-326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Rachael Omotayo, Specialist PF Senior Social Worker: 07395882517 </a:t>
          </a:r>
          <a:r>
            <a:rPr lang="en-GB" sz="2100" kern="1200">
              <a:hlinkClick xmlns:r="http://schemas.openxmlformats.org/officeDocument/2006/relationships" r:id="rId1"/>
            </a:rPr>
            <a:t>Rachael.Omotayo@southwark.gov.uk</a:t>
          </a:r>
          <a:endParaRPr lang="en-US" sz="2100" kern="1200"/>
        </a:p>
      </dsp:txBody>
      <dsp:txXfrm>
        <a:off x="748842" y="958894"/>
        <a:ext cx="7377842" cy="745369"/>
      </dsp:txXfrm>
    </dsp:sp>
    <dsp:sp modelId="{8F2A8559-2E43-C748-A794-87020D251AE6}">
      <dsp:nvSpPr>
        <dsp:cNvPr id="0" name=""/>
        <dsp:cNvSpPr/>
      </dsp:nvSpPr>
      <dsp:spPr>
        <a:xfrm>
          <a:off x="1440475" y="1871408"/>
          <a:ext cx="8664512" cy="791749"/>
        </a:xfrm>
        <a:prstGeom prst="roundRect">
          <a:avLst>
            <a:gd name="adj" fmla="val 10000"/>
          </a:avLst>
        </a:prstGeom>
        <a:solidFill>
          <a:schemeClr val="accent2">
            <a:hueOff val="3694879"/>
            <a:satOff val="-635"/>
            <a:lumOff val="-653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Aine Lavin Team Manager : Aine.Lavin@southwark.gov.uk </a:t>
          </a:r>
          <a:endParaRPr lang="en-US" sz="2100" kern="1200" dirty="0"/>
        </a:p>
      </dsp:txBody>
      <dsp:txXfrm>
        <a:off x="1463665" y="1894598"/>
        <a:ext cx="7388673" cy="745369"/>
      </dsp:txXfrm>
    </dsp:sp>
    <dsp:sp modelId="{FB7429C9-7594-9A40-904F-46E44945227F}">
      <dsp:nvSpPr>
        <dsp:cNvPr id="0" name=""/>
        <dsp:cNvSpPr/>
      </dsp:nvSpPr>
      <dsp:spPr>
        <a:xfrm>
          <a:off x="2166128" y="2807113"/>
          <a:ext cx="8664512" cy="791749"/>
        </a:xfrm>
        <a:prstGeom prst="roundRect">
          <a:avLst>
            <a:gd name="adj" fmla="val 10000"/>
          </a:avLst>
        </a:prstGeom>
        <a:solidFill>
          <a:schemeClr val="accent2">
            <a:hueOff val="5542319"/>
            <a:satOff val="-953"/>
            <a:lumOff val="-98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Joyce Patton, Service Manager, SFS A  Joyce.Patton@southwark.gov.uk</a:t>
          </a:r>
          <a:endParaRPr lang="en-US" sz="2100" kern="1200"/>
        </a:p>
      </dsp:txBody>
      <dsp:txXfrm>
        <a:off x="2189318" y="2830303"/>
        <a:ext cx="7377842" cy="745369"/>
      </dsp:txXfrm>
    </dsp:sp>
    <dsp:sp modelId="{9A36DD8C-D17F-1A48-86B5-64C272BF83E2}">
      <dsp:nvSpPr>
        <dsp:cNvPr id="0" name=""/>
        <dsp:cNvSpPr/>
      </dsp:nvSpPr>
      <dsp:spPr>
        <a:xfrm>
          <a:off x="8149875" y="606408"/>
          <a:ext cx="514637" cy="51463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265668" y="606408"/>
        <a:ext cx="283051" cy="387264"/>
      </dsp:txXfrm>
    </dsp:sp>
    <dsp:sp modelId="{218CAB4B-1015-C84C-9FC0-92A8C07915B0}">
      <dsp:nvSpPr>
        <dsp:cNvPr id="0" name=""/>
        <dsp:cNvSpPr/>
      </dsp:nvSpPr>
      <dsp:spPr>
        <a:xfrm>
          <a:off x="8875528" y="1542112"/>
          <a:ext cx="514637" cy="514637"/>
        </a:xfrm>
        <a:prstGeom prst="downArrow">
          <a:avLst>
            <a:gd name="adj1" fmla="val 55000"/>
            <a:gd name="adj2" fmla="val 45000"/>
          </a:avLst>
        </a:prstGeom>
        <a:solidFill>
          <a:schemeClr val="accent2">
            <a:tint val="40000"/>
            <a:alpha val="90000"/>
            <a:hueOff val="2645942"/>
            <a:satOff val="-2703"/>
            <a:lumOff val="-963"/>
            <a:alphaOff val="0"/>
          </a:schemeClr>
        </a:solidFill>
        <a:ln w="12700" cap="flat" cmpd="sng" algn="ctr">
          <a:solidFill>
            <a:schemeClr val="accent2">
              <a:tint val="40000"/>
              <a:alpha val="90000"/>
              <a:hueOff val="2645942"/>
              <a:satOff val="-2703"/>
              <a:lumOff val="-9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991321" y="1542112"/>
        <a:ext cx="283051" cy="387264"/>
      </dsp:txXfrm>
    </dsp:sp>
    <dsp:sp modelId="{3FF2E1EA-A519-364F-ABF2-958393E091FD}">
      <dsp:nvSpPr>
        <dsp:cNvPr id="0" name=""/>
        <dsp:cNvSpPr/>
      </dsp:nvSpPr>
      <dsp:spPr>
        <a:xfrm>
          <a:off x="9590350" y="2477817"/>
          <a:ext cx="514637" cy="514637"/>
        </a:xfrm>
        <a:prstGeom prst="downArrow">
          <a:avLst>
            <a:gd name="adj1" fmla="val 55000"/>
            <a:gd name="adj2" fmla="val 45000"/>
          </a:avLst>
        </a:prstGeom>
        <a:solidFill>
          <a:schemeClr val="accent2">
            <a:tint val="40000"/>
            <a:alpha val="90000"/>
            <a:hueOff val="5291884"/>
            <a:satOff val="-5406"/>
            <a:lumOff val="-1925"/>
            <a:alphaOff val="0"/>
          </a:schemeClr>
        </a:solidFill>
        <a:ln w="12700" cap="flat" cmpd="sng" algn="ctr">
          <a:solidFill>
            <a:schemeClr val="accent2">
              <a:tint val="40000"/>
              <a:alpha val="90000"/>
              <a:hueOff val="5291884"/>
              <a:satOff val="-5406"/>
              <a:lumOff val="-19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706143" y="2477817"/>
        <a:ext cx="283051" cy="3872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DCB0A-756B-5D4A-9FC8-6BEDEC7C9ECC}">
      <dsp:nvSpPr>
        <dsp:cNvPr id="0" name=""/>
        <dsp:cNvSpPr/>
      </dsp:nvSpPr>
      <dsp:spPr>
        <a:xfrm>
          <a:off x="0" y="439"/>
          <a:ext cx="1083064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7393DE-5172-2B47-82A4-F76087D2DD87}">
      <dsp:nvSpPr>
        <dsp:cNvPr id="0" name=""/>
        <dsp:cNvSpPr/>
      </dsp:nvSpPr>
      <dsp:spPr>
        <a:xfrm>
          <a:off x="0" y="439"/>
          <a:ext cx="10830641" cy="719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b="1" kern="1200" dirty="0">
              <a:highlight>
                <a:srgbClr val="000000"/>
              </a:highlight>
            </a:rPr>
            <a:t>Question 3:</a:t>
          </a:r>
          <a:r>
            <a:rPr lang="en-GB" sz="2100" kern="1200" dirty="0">
              <a:highlight>
                <a:srgbClr val="000000"/>
              </a:highlight>
            </a:rPr>
            <a:t> In private fostering, the local authority must be notified if the arrangement lasts for more than: </a:t>
          </a:r>
          <a:endParaRPr lang="en-US" sz="2100" kern="1200" dirty="0">
            <a:highlight>
              <a:srgbClr val="000000"/>
            </a:highlight>
          </a:endParaRPr>
        </a:p>
      </dsp:txBody>
      <dsp:txXfrm>
        <a:off x="0" y="439"/>
        <a:ext cx="10830641" cy="719596"/>
      </dsp:txXfrm>
    </dsp:sp>
    <dsp:sp modelId="{C77E865D-7AB6-084F-A4DC-7AB7614F587A}">
      <dsp:nvSpPr>
        <dsp:cNvPr id="0" name=""/>
        <dsp:cNvSpPr/>
      </dsp:nvSpPr>
      <dsp:spPr>
        <a:xfrm>
          <a:off x="0" y="720036"/>
          <a:ext cx="1083064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F04F3C-3DA9-D045-A0C3-43069E43B59F}">
      <dsp:nvSpPr>
        <dsp:cNvPr id="0" name=""/>
        <dsp:cNvSpPr/>
      </dsp:nvSpPr>
      <dsp:spPr>
        <a:xfrm>
          <a:off x="0" y="720036"/>
          <a:ext cx="10830641" cy="719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a. 14 days </a:t>
          </a:r>
          <a:endParaRPr lang="en-US" sz="2100" kern="1200"/>
        </a:p>
      </dsp:txBody>
      <dsp:txXfrm>
        <a:off x="0" y="720036"/>
        <a:ext cx="10830641" cy="719596"/>
      </dsp:txXfrm>
    </dsp:sp>
    <dsp:sp modelId="{19BD405B-1D70-3E45-8844-6368D96FA22F}">
      <dsp:nvSpPr>
        <dsp:cNvPr id="0" name=""/>
        <dsp:cNvSpPr/>
      </dsp:nvSpPr>
      <dsp:spPr>
        <a:xfrm>
          <a:off x="0" y="1439633"/>
          <a:ext cx="1083064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51B3C1-CE8F-2140-9A64-E7FC03285922}">
      <dsp:nvSpPr>
        <dsp:cNvPr id="0" name=""/>
        <dsp:cNvSpPr/>
      </dsp:nvSpPr>
      <dsp:spPr>
        <a:xfrm>
          <a:off x="0" y="1439633"/>
          <a:ext cx="10830641" cy="719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b. 21 days </a:t>
          </a:r>
          <a:endParaRPr lang="en-US" sz="2100" kern="1200"/>
        </a:p>
      </dsp:txBody>
      <dsp:txXfrm>
        <a:off x="0" y="1439633"/>
        <a:ext cx="10830641" cy="719596"/>
      </dsp:txXfrm>
    </dsp:sp>
    <dsp:sp modelId="{48126575-F7E2-7846-821A-4541E75862B4}">
      <dsp:nvSpPr>
        <dsp:cNvPr id="0" name=""/>
        <dsp:cNvSpPr/>
      </dsp:nvSpPr>
      <dsp:spPr>
        <a:xfrm>
          <a:off x="0" y="2159229"/>
          <a:ext cx="1083064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6B82F5-7B24-1F4A-845F-6402FD6872BF}">
      <dsp:nvSpPr>
        <dsp:cNvPr id="0" name=""/>
        <dsp:cNvSpPr/>
      </dsp:nvSpPr>
      <dsp:spPr>
        <a:xfrm>
          <a:off x="0" y="2159229"/>
          <a:ext cx="10830641" cy="719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c. 28 days </a:t>
          </a:r>
          <a:endParaRPr lang="en-US" sz="2100" kern="1200"/>
        </a:p>
      </dsp:txBody>
      <dsp:txXfrm>
        <a:off x="0" y="2159229"/>
        <a:ext cx="10830641" cy="719596"/>
      </dsp:txXfrm>
    </dsp:sp>
    <dsp:sp modelId="{ADB19013-DCEB-A749-8AE5-40B0CAD050E6}">
      <dsp:nvSpPr>
        <dsp:cNvPr id="0" name=""/>
        <dsp:cNvSpPr/>
      </dsp:nvSpPr>
      <dsp:spPr>
        <a:xfrm>
          <a:off x="0" y="2878826"/>
          <a:ext cx="1083064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AF227F-0117-3D43-A80C-192EE211AF1C}">
      <dsp:nvSpPr>
        <dsp:cNvPr id="0" name=""/>
        <dsp:cNvSpPr/>
      </dsp:nvSpPr>
      <dsp:spPr>
        <a:xfrm>
          <a:off x="0" y="2878826"/>
          <a:ext cx="10830641" cy="719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d. 35 days</a:t>
          </a:r>
          <a:endParaRPr lang="en-US" sz="2100" kern="1200"/>
        </a:p>
      </dsp:txBody>
      <dsp:txXfrm>
        <a:off x="0" y="2878826"/>
        <a:ext cx="10830641" cy="7195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43DB846-465B-4A97-A117-B62A82A10619}" type="datetimeFigureOut">
              <a:rPr lang="en-GB" smtClean="0"/>
              <a:t>02/06/2025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A0DBFA3-563F-46EE-B560-52E3CD1A6E51}" type="slidenum">
              <a:rPr lang="en-GB" smtClean="0"/>
              <a:t>‹#›</a:t>
            </a:fld>
            <a:endParaRPr lang="en-GB"/>
          </a:p>
        </p:txBody>
      </p:sp>
    </p:spTree>
    <p:extLst>
      <p:ext uri="{BB962C8B-B14F-4D97-AF65-F5344CB8AC3E}">
        <p14:creationId xmlns:p14="http://schemas.microsoft.com/office/powerpoint/2010/main" val="419517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0DBFA3-563F-46EE-B560-52E3CD1A6E51}" type="slidenum">
              <a:rPr lang="en-GB" smtClean="0"/>
              <a:t>1</a:t>
            </a:fld>
            <a:endParaRPr lang="en-GB"/>
          </a:p>
        </p:txBody>
      </p:sp>
    </p:spTree>
    <p:extLst>
      <p:ext uri="{BB962C8B-B14F-4D97-AF65-F5344CB8AC3E}">
        <p14:creationId xmlns:p14="http://schemas.microsoft.com/office/powerpoint/2010/main" val="2494666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0DBFA3-563F-46EE-B560-52E3CD1A6E51}" type="slidenum">
              <a:rPr lang="en-GB" smtClean="0"/>
              <a:t>10</a:t>
            </a:fld>
            <a:endParaRPr lang="en-GB"/>
          </a:p>
        </p:txBody>
      </p:sp>
    </p:spTree>
    <p:extLst>
      <p:ext uri="{BB962C8B-B14F-4D97-AF65-F5344CB8AC3E}">
        <p14:creationId xmlns:p14="http://schemas.microsoft.com/office/powerpoint/2010/main" val="4036474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0DBFA3-563F-46EE-B560-52E3CD1A6E51}" type="slidenum">
              <a:rPr lang="en-GB" smtClean="0"/>
              <a:t>11</a:t>
            </a:fld>
            <a:endParaRPr lang="en-GB"/>
          </a:p>
        </p:txBody>
      </p:sp>
    </p:spTree>
    <p:extLst>
      <p:ext uri="{BB962C8B-B14F-4D97-AF65-F5344CB8AC3E}">
        <p14:creationId xmlns:p14="http://schemas.microsoft.com/office/powerpoint/2010/main" val="1663162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0DBFA3-563F-46EE-B560-52E3CD1A6E51}" type="slidenum">
              <a:rPr lang="en-GB" smtClean="0"/>
              <a:t>12</a:t>
            </a:fld>
            <a:endParaRPr lang="en-GB"/>
          </a:p>
        </p:txBody>
      </p:sp>
    </p:spTree>
    <p:extLst>
      <p:ext uri="{BB962C8B-B14F-4D97-AF65-F5344CB8AC3E}">
        <p14:creationId xmlns:p14="http://schemas.microsoft.com/office/powerpoint/2010/main" val="178367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0DBFA3-563F-46EE-B560-52E3CD1A6E51}" type="slidenum">
              <a:rPr lang="en-GB" smtClean="0"/>
              <a:t>13</a:t>
            </a:fld>
            <a:endParaRPr lang="en-GB"/>
          </a:p>
        </p:txBody>
      </p:sp>
    </p:spTree>
    <p:extLst>
      <p:ext uri="{BB962C8B-B14F-4D97-AF65-F5344CB8AC3E}">
        <p14:creationId xmlns:p14="http://schemas.microsoft.com/office/powerpoint/2010/main" val="3603171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0DBFA3-563F-46EE-B560-52E3CD1A6E51}" type="slidenum">
              <a:rPr lang="en-GB" smtClean="0"/>
              <a:t>14</a:t>
            </a:fld>
            <a:endParaRPr lang="en-GB"/>
          </a:p>
        </p:txBody>
      </p:sp>
    </p:spTree>
    <p:extLst>
      <p:ext uri="{BB962C8B-B14F-4D97-AF65-F5344CB8AC3E}">
        <p14:creationId xmlns:p14="http://schemas.microsoft.com/office/powerpoint/2010/main" val="527944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0DBFA3-563F-46EE-B560-52E3CD1A6E51}" type="slidenum">
              <a:rPr lang="en-GB" smtClean="0"/>
              <a:t>15</a:t>
            </a:fld>
            <a:endParaRPr lang="en-GB"/>
          </a:p>
        </p:txBody>
      </p:sp>
    </p:spTree>
    <p:extLst>
      <p:ext uri="{BB962C8B-B14F-4D97-AF65-F5344CB8AC3E}">
        <p14:creationId xmlns:p14="http://schemas.microsoft.com/office/powerpoint/2010/main" val="885597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0DBFA3-563F-46EE-B560-52E3CD1A6E51}" type="slidenum">
              <a:rPr lang="en-GB" smtClean="0"/>
              <a:t>16</a:t>
            </a:fld>
            <a:endParaRPr lang="en-GB"/>
          </a:p>
        </p:txBody>
      </p:sp>
    </p:spTree>
    <p:extLst>
      <p:ext uri="{BB962C8B-B14F-4D97-AF65-F5344CB8AC3E}">
        <p14:creationId xmlns:p14="http://schemas.microsoft.com/office/powerpoint/2010/main" val="3144151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0DBFA3-563F-46EE-B560-52E3CD1A6E51}" type="slidenum">
              <a:rPr lang="en-GB" smtClean="0"/>
              <a:t>17</a:t>
            </a:fld>
            <a:endParaRPr lang="en-GB"/>
          </a:p>
        </p:txBody>
      </p:sp>
    </p:spTree>
    <p:extLst>
      <p:ext uri="{BB962C8B-B14F-4D97-AF65-F5344CB8AC3E}">
        <p14:creationId xmlns:p14="http://schemas.microsoft.com/office/powerpoint/2010/main" val="461050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0DBFA3-563F-46EE-B560-52E3CD1A6E51}" type="slidenum">
              <a:rPr lang="en-GB" smtClean="0"/>
              <a:t>18</a:t>
            </a:fld>
            <a:endParaRPr lang="en-GB"/>
          </a:p>
        </p:txBody>
      </p:sp>
    </p:spTree>
    <p:extLst>
      <p:ext uri="{BB962C8B-B14F-4D97-AF65-F5344CB8AC3E}">
        <p14:creationId xmlns:p14="http://schemas.microsoft.com/office/powerpoint/2010/main" val="3760257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0DBFA3-563F-46EE-B560-52E3CD1A6E51}" type="slidenum">
              <a:rPr lang="en-GB" smtClean="0"/>
              <a:t>19</a:t>
            </a:fld>
            <a:endParaRPr lang="en-GB"/>
          </a:p>
        </p:txBody>
      </p:sp>
    </p:spTree>
    <p:extLst>
      <p:ext uri="{BB962C8B-B14F-4D97-AF65-F5344CB8AC3E}">
        <p14:creationId xmlns:p14="http://schemas.microsoft.com/office/powerpoint/2010/main" val="1162318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A0DBFA3-563F-46EE-B560-52E3CD1A6E51}" type="slidenum">
              <a:rPr lang="en-GB" smtClean="0"/>
              <a:t>2</a:t>
            </a:fld>
            <a:endParaRPr lang="en-GB"/>
          </a:p>
        </p:txBody>
      </p:sp>
    </p:spTree>
    <p:extLst>
      <p:ext uri="{BB962C8B-B14F-4D97-AF65-F5344CB8AC3E}">
        <p14:creationId xmlns:p14="http://schemas.microsoft.com/office/powerpoint/2010/main" val="3724262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0DBFA3-563F-46EE-B560-52E3CD1A6E51}" type="slidenum">
              <a:rPr lang="en-GB" smtClean="0"/>
              <a:t>20</a:t>
            </a:fld>
            <a:endParaRPr lang="en-GB"/>
          </a:p>
        </p:txBody>
      </p:sp>
    </p:spTree>
    <p:extLst>
      <p:ext uri="{BB962C8B-B14F-4D97-AF65-F5344CB8AC3E}">
        <p14:creationId xmlns:p14="http://schemas.microsoft.com/office/powerpoint/2010/main" val="3865747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0DBFA3-563F-46EE-B560-52E3CD1A6E51}" type="slidenum">
              <a:rPr lang="en-GB" smtClean="0"/>
              <a:t>21</a:t>
            </a:fld>
            <a:endParaRPr lang="en-GB"/>
          </a:p>
        </p:txBody>
      </p:sp>
    </p:spTree>
    <p:extLst>
      <p:ext uri="{BB962C8B-B14F-4D97-AF65-F5344CB8AC3E}">
        <p14:creationId xmlns:p14="http://schemas.microsoft.com/office/powerpoint/2010/main" val="704742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0DBFA3-563F-46EE-B560-52E3CD1A6E51}" type="slidenum">
              <a:rPr lang="en-GB" smtClean="0"/>
              <a:t>22</a:t>
            </a:fld>
            <a:endParaRPr lang="en-GB"/>
          </a:p>
        </p:txBody>
      </p:sp>
    </p:spTree>
    <p:extLst>
      <p:ext uri="{BB962C8B-B14F-4D97-AF65-F5344CB8AC3E}">
        <p14:creationId xmlns:p14="http://schemas.microsoft.com/office/powerpoint/2010/main" val="1198564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0DBFA3-563F-46EE-B560-52E3CD1A6E51}" type="slidenum">
              <a:rPr lang="en-GB" smtClean="0"/>
              <a:t>23</a:t>
            </a:fld>
            <a:endParaRPr lang="en-GB"/>
          </a:p>
        </p:txBody>
      </p:sp>
    </p:spTree>
    <p:extLst>
      <p:ext uri="{BB962C8B-B14F-4D97-AF65-F5344CB8AC3E}">
        <p14:creationId xmlns:p14="http://schemas.microsoft.com/office/powerpoint/2010/main" val="2690097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0DBFA3-563F-46EE-B560-52E3CD1A6E51}" type="slidenum">
              <a:rPr lang="en-GB" smtClean="0"/>
              <a:t>24</a:t>
            </a:fld>
            <a:endParaRPr lang="en-GB"/>
          </a:p>
        </p:txBody>
      </p:sp>
    </p:spTree>
    <p:extLst>
      <p:ext uri="{BB962C8B-B14F-4D97-AF65-F5344CB8AC3E}">
        <p14:creationId xmlns:p14="http://schemas.microsoft.com/office/powerpoint/2010/main" val="4066083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0DBFA3-563F-46EE-B560-52E3CD1A6E51}" type="slidenum">
              <a:rPr lang="en-GB" smtClean="0"/>
              <a:t>25</a:t>
            </a:fld>
            <a:endParaRPr lang="en-GB"/>
          </a:p>
        </p:txBody>
      </p:sp>
    </p:spTree>
    <p:extLst>
      <p:ext uri="{BB962C8B-B14F-4D97-AF65-F5344CB8AC3E}">
        <p14:creationId xmlns:p14="http://schemas.microsoft.com/office/powerpoint/2010/main" val="34965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0DBFA3-563F-46EE-B560-52E3CD1A6E51}" type="slidenum">
              <a:rPr lang="en-GB" smtClean="0"/>
              <a:t>26</a:t>
            </a:fld>
            <a:endParaRPr lang="en-GB"/>
          </a:p>
        </p:txBody>
      </p:sp>
    </p:spTree>
    <p:extLst>
      <p:ext uri="{BB962C8B-B14F-4D97-AF65-F5344CB8AC3E}">
        <p14:creationId xmlns:p14="http://schemas.microsoft.com/office/powerpoint/2010/main" val="2488230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A0DBFA3-563F-46EE-B560-52E3CD1A6E51}" type="slidenum">
              <a:rPr lang="en-GB" smtClean="0"/>
              <a:t>27</a:t>
            </a:fld>
            <a:endParaRPr lang="en-GB"/>
          </a:p>
        </p:txBody>
      </p:sp>
    </p:spTree>
    <p:extLst>
      <p:ext uri="{BB962C8B-B14F-4D97-AF65-F5344CB8AC3E}">
        <p14:creationId xmlns:p14="http://schemas.microsoft.com/office/powerpoint/2010/main" val="2141098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Private</a:t>
            </a:r>
            <a:r>
              <a:rPr lang="en-GB" baseline="0" dirty="0"/>
              <a:t> fostering arrangements are usually hidden, and rarely brought to the attention of the local authority, even though it is an offence not inform them.</a:t>
            </a:r>
            <a:endParaRPr lang="en-GB" dirty="0"/>
          </a:p>
          <a:p>
            <a:endParaRPr lang="en-GB" dirty="0"/>
          </a:p>
        </p:txBody>
      </p:sp>
      <p:sp>
        <p:nvSpPr>
          <p:cNvPr id="4" name="Slide Number Placeholder 3"/>
          <p:cNvSpPr>
            <a:spLocks noGrp="1"/>
          </p:cNvSpPr>
          <p:nvPr>
            <p:ph type="sldNum" sz="quarter" idx="10"/>
          </p:nvPr>
        </p:nvSpPr>
        <p:spPr/>
        <p:txBody>
          <a:bodyPr/>
          <a:lstStyle/>
          <a:p>
            <a:fld id="{CA0DBFA3-563F-46EE-B560-52E3CD1A6E51}" type="slidenum">
              <a:rPr lang="en-GB" smtClean="0"/>
              <a:t>3</a:t>
            </a:fld>
            <a:endParaRPr lang="en-GB"/>
          </a:p>
        </p:txBody>
      </p:sp>
    </p:spTree>
    <p:extLst>
      <p:ext uri="{BB962C8B-B14F-4D97-AF65-F5344CB8AC3E}">
        <p14:creationId xmlns:p14="http://schemas.microsoft.com/office/powerpoint/2010/main" val="2458071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a:t>
            </a:r>
            <a:r>
              <a:rPr lang="en-GB" baseline="0" dirty="0"/>
              <a:t> are different types of private fostering situations</a:t>
            </a:r>
          </a:p>
          <a:p>
            <a:r>
              <a:rPr lang="en-GB" baseline="0" dirty="0"/>
              <a:t>Sometimes families breakdown, and it is best for a child to be privately fostered until the family can sort their issues out.</a:t>
            </a:r>
          </a:p>
          <a:p>
            <a:endParaRPr lang="en-GB" baseline="0" dirty="0"/>
          </a:p>
          <a:p>
            <a:r>
              <a:rPr lang="en-GB" baseline="0" dirty="0"/>
              <a:t>A very popular form of PF, are children from overseas whose parents want them to have a better life or education , and send them to the UK to be looked after by a friend of the family. Within the borough of Southwark this is usually seen within the Asian and Afro-Caribbean community.</a:t>
            </a:r>
          </a:p>
          <a:p>
            <a:endParaRPr lang="en-GB" baseline="0" dirty="0"/>
          </a:p>
          <a:p>
            <a:r>
              <a:rPr lang="en-GB" baseline="0" dirty="0"/>
              <a:t>Children who attend language school from abroad on a educational programme, will usually stay with a host family, whilst in the UK.</a:t>
            </a:r>
          </a:p>
          <a:p>
            <a:endParaRPr lang="en-GB" baseline="0" dirty="0"/>
          </a:p>
          <a:p>
            <a:r>
              <a:rPr lang="en-GB" baseline="0" dirty="0"/>
              <a:t>Children who attend boarding schools, if they do not return home during the summer holidays, that would be deemed as a PF arrangement</a:t>
            </a:r>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CA0DBFA3-563F-46EE-B560-52E3CD1A6E51}" type="slidenum">
              <a:rPr lang="en-GB" smtClean="0"/>
              <a:t>4</a:t>
            </a:fld>
            <a:endParaRPr lang="en-GB"/>
          </a:p>
        </p:txBody>
      </p:sp>
    </p:spTree>
    <p:extLst>
      <p:ext uri="{BB962C8B-B14F-4D97-AF65-F5344CB8AC3E}">
        <p14:creationId xmlns:p14="http://schemas.microsoft.com/office/powerpoint/2010/main" val="3675779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0DBFA3-563F-46EE-B560-52E3CD1A6E51}" type="slidenum">
              <a:rPr lang="en-GB" smtClean="0"/>
              <a:t>5</a:t>
            </a:fld>
            <a:endParaRPr lang="en-GB"/>
          </a:p>
        </p:txBody>
      </p:sp>
    </p:spTree>
    <p:extLst>
      <p:ext uri="{BB962C8B-B14F-4D97-AF65-F5344CB8AC3E}">
        <p14:creationId xmlns:p14="http://schemas.microsoft.com/office/powerpoint/2010/main" val="1815100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 Private Fostering Regulations 2005, stipulates that any person who is involved (whether</a:t>
            </a:r>
            <a:r>
              <a:rPr lang="en-GB" sz="1200" b="0" i="0" kern="1200" baseline="0" dirty="0">
                <a:solidFill>
                  <a:schemeClr val="tx1"/>
                </a:solidFill>
                <a:effectLst/>
                <a:latin typeface="+mn-lt"/>
                <a:ea typeface="+mn-ea"/>
                <a:cs typeface="+mn-cs"/>
              </a:rPr>
              <a:t> involved directly or not</a:t>
            </a:r>
            <a:r>
              <a:rPr lang="en-GB" sz="1200" b="0" i="0" kern="1200" dirty="0">
                <a:solidFill>
                  <a:schemeClr val="tx1"/>
                </a:solidFill>
                <a:effectLst/>
                <a:latin typeface="+mn-lt"/>
                <a:ea typeface="+mn-ea"/>
                <a:cs typeface="+mn-cs"/>
              </a:rPr>
              <a:t>) in arranging for a child to be fostered privately must notify the appropriate local authority of the arrangement as soon as possible before as</a:t>
            </a:r>
            <a:r>
              <a:rPr lang="en-GB" sz="1200" b="0" i="0" kern="1200" baseline="0" dirty="0">
                <a:solidFill>
                  <a:schemeClr val="tx1"/>
                </a:solidFill>
                <a:effectLst/>
                <a:latin typeface="+mn-lt"/>
                <a:ea typeface="+mn-ea"/>
                <a:cs typeface="+mn-cs"/>
              </a:rPr>
              <a:t> well as</a:t>
            </a:r>
            <a:r>
              <a:rPr lang="en-GB" sz="1200" b="0" i="0" kern="1200" dirty="0">
                <a:solidFill>
                  <a:schemeClr val="tx1"/>
                </a:solidFill>
                <a:effectLst/>
                <a:latin typeface="+mn-lt"/>
                <a:ea typeface="+mn-ea"/>
                <a:cs typeface="+mn-cs"/>
              </a:rPr>
              <a:t> after the arrangement has been made.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0DBFA3-563F-46EE-B560-52E3CD1A6E51}" type="slidenum">
              <a:rPr lang="en-GB" smtClean="0"/>
              <a:t>6</a:t>
            </a:fld>
            <a:endParaRPr lang="en-GB"/>
          </a:p>
        </p:txBody>
      </p:sp>
    </p:spTree>
    <p:extLst>
      <p:ext uri="{BB962C8B-B14F-4D97-AF65-F5344CB8AC3E}">
        <p14:creationId xmlns:p14="http://schemas.microsoft.com/office/powerpoint/2010/main" val="406922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none" strike="noStrike" dirty="0">
                <a:solidFill>
                  <a:srgbClr val="000000"/>
                </a:solidFill>
                <a:effectLst/>
              </a:rPr>
              <a:t>Discussion points</a:t>
            </a:r>
            <a:r>
              <a:rPr lang="en-GB" b="0" i="0" u="none" strike="noStrike" dirty="0">
                <a:solidFill>
                  <a:srgbClr val="000000"/>
                </a:solidFill>
                <a:effectLst/>
              </a:rPr>
              <a:t>: Legal implications, necessary steps (e.g., notifying local authorities, ensuring the carer's suitability), and potential risks (e.g., exploitation, neglect).</a:t>
            </a:r>
          </a:p>
          <a:p>
            <a:endParaRPr lang="en-GB" dirty="0"/>
          </a:p>
          <a:p>
            <a:r>
              <a:rPr lang="en-GB" dirty="0"/>
              <a:t>Key Messages for Health Professionals:</a:t>
            </a:r>
          </a:p>
          <a:p>
            <a:endParaRPr lang="en-GB" dirty="0"/>
          </a:p>
          <a:p>
            <a:endParaRPr lang="en-GB" dirty="0"/>
          </a:p>
          <a:p>
            <a:r>
              <a:rPr lang="en-GB" dirty="0"/>
              <a:t>•	Private fostering occurs when a child under 16 (or 18 if disabled) lives with someone who is not a close relative for more than 28 days.</a:t>
            </a:r>
          </a:p>
          <a:p>
            <a:r>
              <a:rPr lang="en-GB" dirty="0"/>
              <a:t>•	Health professionals are in a key position to identify these arrangements—especially during routine health checks or vaccinations.</a:t>
            </a:r>
          </a:p>
          <a:p>
            <a:r>
              <a:rPr lang="en-GB" dirty="0"/>
              <a:t>•	Referral to children’s services is a legal requirement when private fostering is suspected.</a:t>
            </a:r>
          </a:p>
          <a:p>
            <a:r>
              <a:rPr lang="en-GB" dirty="0"/>
              <a:t>•	Early identification and support ensures that the child’s health, education, and emotional needs are properly met.</a:t>
            </a:r>
          </a:p>
          <a:p>
            <a:endParaRPr lang="en-US" dirty="0"/>
          </a:p>
        </p:txBody>
      </p:sp>
      <p:sp>
        <p:nvSpPr>
          <p:cNvPr id="4" name="Slide Number Placeholder 3"/>
          <p:cNvSpPr>
            <a:spLocks noGrp="1"/>
          </p:cNvSpPr>
          <p:nvPr>
            <p:ph type="sldNum" sz="quarter" idx="5"/>
          </p:nvPr>
        </p:nvSpPr>
        <p:spPr/>
        <p:txBody>
          <a:bodyPr/>
          <a:lstStyle/>
          <a:p>
            <a:fld id="{CA0DBFA3-563F-46EE-B560-52E3CD1A6E51}" type="slidenum">
              <a:rPr lang="en-GB" smtClean="0"/>
              <a:t>7</a:t>
            </a:fld>
            <a:endParaRPr lang="en-GB"/>
          </a:p>
        </p:txBody>
      </p:sp>
    </p:spTree>
    <p:extLst>
      <p:ext uri="{BB962C8B-B14F-4D97-AF65-F5344CB8AC3E}">
        <p14:creationId xmlns:p14="http://schemas.microsoft.com/office/powerpoint/2010/main" val="1857104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A0DBFA3-563F-46EE-B560-52E3CD1A6E51}" type="slidenum">
              <a:rPr lang="en-GB" smtClean="0"/>
              <a:t>8</a:t>
            </a:fld>
            <a:endParaRPr lang="en-GB"/>
          </a:p>
        </p:txBody>
      </p:sp>
    </p:spTree>
    <p:extLst>
      <p:ext uri="{BB962C8B-B14F-4D97-AF65-F5344CB8AC3E}">
        <p14:creationId xmlns:p14="http://schemas.microsoft.com/office/powerpoint/2010/main" val="152145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FF0000"/>
                </a:solidFill>
              </a:rPr>
              <a:t> **</a:t>
            </a:r>
            <a:r>
              <a:rPr lang="en-GB" dirty="0"/>
              <a:t>Many parents and private foster carers are not aware they have to notify local authorities of the arrangements they make and some people may be wary of notifying us. Reassure families and private foster carers that we are here to help them and may be able to offer them support and advice on how to access benefits. </a:t>
            </a:r>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CA0DBFA3-563F-46EE-B560-52E3CD1A6E51}" type="slidenum">
              <a:rPr lang="en-GB" smtClean="0"/>
              <a:t>9</a:t>
            </a:fld>
            <a:endParaRPr lang="en-GB"/>
          </a:p>
        </p:txBody>
      </p:sp>
    </p:spTree>
    <p:extLst>
      <p:ext uri="{BB962C8B-B14F-4D97-AF65-F5344CB8AC3E}">
        <p14:creationId xmlns:p14="http://schemas.microsoft.com/office/powerpoint/2010/main" val="1688990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GB"/>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8337739-0AC7-4CFD-B4DD-05A987F55116}"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255346" y="2750337"/>
            <a:ext cx="1171888" cy="1356442"/>
          </a:xfrm>
        </p:spPr>
        <p:txBody>
          <a:bodyPr/>
          <a:lstStyle/>
          <a:p>
            <a:fld id="{F66069FE-F006-4E78-83A4-AB41749757C8}" type="slidenum">
              <a:rPr lang="en-GB" smtClean="0"/>
              <a:t>‹#›</a:t>
            </a:fld>
            <a:endParaRPr lang="en-GB"/>
          </a:p>
        </p:txBody>
      </p:sp>
    </p:spTree>
    <p:extLst>
      <p:ext uri="{BB962C8B-B14F-4D97-AF65-F5344CB8AC3E}">
        <p14:creationId xmlns:p14="http://schemas.microsoft.com/office/powerpoint/2010/main" val="2531189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337739-0AC7-4CFD-B4DD-05A987F55116}"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11309"/>
            <a:ext cx="1154151" cy="1090789"/>
          </a:xfrm>
        </p:spPr>
        <p:txBody>
          <a:bodyPr/>
          <a:lstStyle/>
          <a:p>
            <a:fld id="{F66069FE-F006-4E78-83A4-AB41749757C8}" type="slidenum">
              <a:rPr lang="en-GB" smtClean="0"/>
              <a:t>‹#›</a:t>
            </a:fld>
            <a:endParaRPr lang="en-GB"/>
          </a:p>
        </p:txBody>
      </p:sp>
    </p:spTree>
    <p:extLst>
      <p:ext uri="{BB962C8B-B14F-4D97-AF65-F5344CB8AC3E}">
        <p14:creationId xmlns:p14="http://schemas.microsoft.com/office/powerpoint/2010/main" val="2031728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337739-0AC7-4CFD-B4DD-05A987F55116}"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11615"/>
            <a:ext cx="1154151" cy="1090789"/>
          </a:xfrm>
        </p:spPr>
        <p:txBody>
          <a:bodyPr/>
          <a:lstStyle/>
          <a:p>
            <a:fld id="{F66069FE-F006-4E78-83A4-AB41749757C8}" type="slidenum">
              <a:rPr lang="en-GB" smtClean="0"/>
              <a:t>‹#›</a:t>
            </a:fld>
            <a:endParaRPr lang="en-GB"/>
          </a:p>
        </p:txBody>
      </p:sp>
    </p:spTree>
    <p:extLst>
      <p:ext uri="{BB962C8B-B14F-4D97-AF65-F5344CB8AC3E}">
        <p14:creationId xmlns:p14="http://schemas.microsoft.com/office/powerpoint/2010/main" val="3383594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337739-0AC7-4CFD-B4DD-05A987F55116}"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09925"/>
            <a:ext cx="1154151" cy="1090789"/>
          </a:xfrm>
        </p:spPr>
        <p:txBody>
          <a:bodyPr/>
          <a:lstStyle/>
          <a:p>
            <a:fld id="{F66069FE-F006-4E78-83A4-AB41749757C8}" type="slidenum">
              <a:rPr lang="en-GB" smtClean="0"/>
              <a:t>‹#›</a:t>
            </a:fld>
            <a:endParaRPr lang="en-GB"/>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061750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337739-0AC7-4CFD-B4DD-05A987F55116}"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09925"/>
            <a:ext cx="1154151" cy="1090789"/>
          </a:xfrm>
        </p:spPr>
        <p:txBody>
          <a:bodyPr/>
          <a:lstStyle/>
          <a:p>
            <a:fld id="{F66069FE-F006-4E78-83A4-AB41749757C8}" type="slidenum">
              <a:rPr lang="en-GB" smtClean="0"/>
              <a:t>‹#›</a:t>
            </a:fld>
            <a:endParaRPr lang="en-GB"/>
          </a:p>
        </p:txBody>
      </p:sp>
    </p:spTree>
    <p:extLst>
      <p:ext uri="{BB962C8B-B14F-4D97-AF65-F5344CB8AC3E}">
        <p14:creationId xmlns:p14="http://schemas.microsoft.com/office/powerpoint/2010/main" val="1756568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GB"/>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337739-0AC7-4CFD-B4DD-05A987F55116}" type="datetimeFigureOut">
              <a:rPr lang="en-GB" smtClean="0"/>
              <a:t>02/06/2025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6069FE-F006-4E78-83A4-AB41749757C8}" type="slidenum">
              <a:rPr lang="en-GB" smtClean="0"/>
              <a:t>‹#›</a:t>
            </a:fld>
            <a:endParaRPr lang="en-GB"/>
          </a:p>
        </p:txBody>
      </p:sp>
    </p:spTree>
    <p:extLst>
      <p:ext uri="{BB962C8B-B14F-4D97-AF65-F5344CB8AC3E}">
        <p14:creationId xmlns:p14="http://schemas.microsoft.com/office/powerpoint/2010/main" val="862445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337739-0AC7-4CFD-B4DD-05A987F55116}" type="datetimeFigureOut">
              <a:rPr lang="en-GB" smtClean="0"/>
              <a:t>02/06/2025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6069FE-F006-4E78-83A4-AB41749757C8}" type="slidenum">
              <a:rPr lang="en-GB" smtClean="0"/>
              <a:t>‹#›</a:t>
            </a:fld>
            <a:endParaRPr lang="en-GB"/>
          </a:p>
        </p:txBody>
      </p:sp>
    </p:spTree>
    <p:extLst>
      <p:ext uri="{BB962C8B-B14F-4D97-AF65-F5344CB8AC3E}">
        <p14:creationId xmlns:p14="http://schemas.microsoft.com/office/powerpoint/2010/main" val="3367902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337739-0AC7-4CFD-B4DD-05A987F55116}"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6069FE-F006-4E78-83A4-AB41749757C8}" type="slidenum">
              <a:rPr lang="en-GB" smtClean="0"/>
              <a:t>‹#›</a:t>
            </a:fld>
            <a:endParaRPr lang="en-GB"/>
          </a:p>
        </p:txBody>
      </p:sp>
    </p:spTree>
    <p:extLst>
      <p:ext uri="{BB962C8B-B14F-4D97-AF65-F5344CB8AC3E}">
        <p14:creationId xmlns:p14="http://schemas.microsoft.com/office/powerpoint/2010/main" val="1705602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8337739-0AC7-4CFD-B4DD-05A987F55116}" type="datetimeFigureOut">
              <a:rPr lang="en-GB" smtClean="0"/>
              <a:t>02/06/2025</a:t>
            </a:fld>
            <a:endParaRPr lang="en-GB"/>
          </a:p>
        </p:txBody>
      </p:sp>
      <p:sp>
        <p:nvSpPr>
          <p:cNvPr id="5" name="Footer Placeholder 4"/>
          <p:cNvSpPr>
            <a:spLocks noGrp="1"/>
          </p:cNvSpPr>
          <p:nvPr>
            <p:ph type="ftr" sz="quarter" idx="11"/>
          </p:nvPr>
        </p:nvSpPr>
        <p:spPr>
          <a:xfrm>
            <a:off x="680321" y="5936188"/>
            <a:ext cx="6126805" cy="365125"/>
          </a:xfrm>
        </p:spPr>
        <p:txBody>
          <a:bodyPr/>
          <a:lstStyle/>
          <a:p>
            <a:endParaRPr lang="en-GB"/>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F66069FE-F006-4E78-83A4-AB41749757C8}" type="slidenum">
              <a:rPr lang="en-GB" smtClean="0"/>
              <a:t>‹#›</a:t>
            </a:fld>
            <a:endParaRPr lang="en-GB"/>
          </a:p>
        </p:txBody>
      </p:sp>
    </p:spTree>
    <p:extLst>
      <p:ext uri="{BB962C8B-B14F-4D97-AF65-F5344CB8AC3E}">
        <p14:creationId xmlns:p14="http://schemas.microsoft.com/office/powerpoint/2010/main" val="3320459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337739-0AC7-4CFD-B4DD-05A987F55116}"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6069FE-F006-4E78-83A4-AB41749757C8}" type="slidenum">
              <a:rPr lang="en-GB" smtClean="0"/>
              <a:t>‹#›</a:t>
            </a:fld>
            <a:endParaRPr lang="en-GB"/>
          </a:p>
        </p:txBody>
      </p:sp>
    </p:spTree>
    <p:extLst>
      <p:ext uri="{BB962C8B-B14F-4D97-AF65-F5344CB8AC3E}">
        <p14:creationId xmlns:p14="http://schemas.microsoft.com/office/powerpoint/2010/main" val="253433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GB"/>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337739-0AC7-4CFD-B4DD-05A987F55116}" type="datetimeFigureOut">
              <a:rPr lang="en-GB" smtClean="0"/>
              <a:t>02/06/2025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729455" y="2869895"/>
            <a:ext cx="1154151" cy="1090789"/>
          </a:xfrm>
        </p:spPr>
        <p:txBody>
          <a:bodyPr/>
          <a:lstStyle/>
          <a:p>
            <a:fld id="{F66069FE-F006-4E78-83A4-AB41749757C8}" type="slidenum">
              <a:rPr lang="en-GB" smtClean="0"/>
              <a:t>‹#›</a:t>
            </a:fld>
            <a:endParaRPr lang="en-GB"/>
          </a:p>
        </p:txBody>
      </p:sp>
    </p:spTree>
    <p:extLst>
      <p:ext uri="{BB962C8B-B14F-4D97-AF65-F5344CB8AC3E}">
        <p14:creationId xmlns:p14="http://schemas.microsoft.com/office/powerpoint/2010/main" val="130536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337739-0AC7-4CFD-B4DD-05A987F55116}"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6069FE-F006-4E78-83A4-AB41749757C8}" type="slidenum">
              <a:rPr lang="en-GB" smtClean="0"/>
              <a:t>‹#›</a:t>
            </a:fld>
            <a:endParaRPr lang="en-GB"/>
          </a:p>
        </p:txBody>
      </p:sp>
    </p:spTree>
    <p:extLst>
      <p:ext uri="{BB962C8B-B14F-4D97-AF65-F5344CB8AC3E}">
        <p14:creationId xmlns:p14="http://schemas.microsoft.com/office/powerpoint/2010/main" val="402003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GB"/>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337739-0AC7-4CFD-B4DD-05A987F55116}" type="datetimeFigureOut">
              <a:rPr lang="en-GB" smtClean="0"/>
              <a:t>02/06/2025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6069FE-F006-4E78-83A4-AB41749757C8}" type="slidenum">
              <a:rPr lang="en-GB" smtClean="0"/>
              <a:t>‹#›</a:t>
            </a:fld>
            <a:endParaRPr lang="en-GB"/>
          </a:p>
        </p:txBody>
      </p:sp>
    </p:spTree>
    <p:extLst>
      <p:ext uri="{BB962C8B-B14F-4D97-AF65-F5344CB8AC3E}">
        <p14:creationId xmlns:p14="http://schemas.microsoft.com/office/powerpoint/2010/main" val="1919916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337739-0AC7-4CFD-B4DD-05A987F55116}" type="datetimeFigureOut">
              <a:rPr lang="en-GB" smtClean="0"/>
              <a:t>02/06/2025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6069FE-F006-4E78-83A4-AB41749757C8}" type="slidenum">
              <a:rPr lang="en-GB" smtClean="0"/>
              <a:t>‹#›</a:t>
            </a:fld>
            <a:endParaRPr lang="en-GB"/>
          </a:p>
        </p:txBody>
      </p:sp>
    </p:spTree>
    <p:extLst>
      <p:ext uri="{BB962C8B-B14F-4D97-AF65-F5344CB8AC3E}">
        <p14:creationId xmlns:p14="http://schemas.microsoft.com/office/powerpoint/2010/main" val="505546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8337739-0AC7-4CFD-B4DD-05A987F55116}" type="datetimeFigureOut">
              <a:rPr lang="en-GB" smtClean="0"/>
              <a:t>02/06/2025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6069FE-F006-4E78-83A4-AB41749757C8}" type="slidenum">
              <a:rPr lang="en-GB" smtClean="0"/>
              <a:t>‹#›</a:t>
            </a:fld>
            <a:endParaRPr lang="en-GB"/>
          </a:p>
        </p:txBody>
      </p:sp>
    </p:spTree>
    <p:extLst>
      <p:ext uri="{BB962C8B-B14F-4D97-AF65-F5344CB8AC3E}">
        <p14:creationId xmlns:p14="http://schemas.microsoft.com/office/powerpoint/2010/main" val="95382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337739-0AC7-4CFD-B4DD-05A987F55116}"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6069FE-F006-4E78-83A4-AB41749757C8}" type="slidenum">
              <a:rPr lang="en-GB" smtClean="0"/>
              <a:t>‹#›</a:t>
            </a:fld>
            <a:endParaRPr lang="en-GB"/>
          </a:p>
        </p:txBody>
      </p:sp>
    </p:spTree>
    <p:extLst>
      <p:ext uri="{BB962C8B-B14F-4D97-AF65-F5344CB8AC3E}">
        <p14:creationId xmlns:p14="http://schemas.microsoft.com/office/powerpoint/2010/main" val="1464132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337739-0AC7-4CFD-B4DD-05A987F55116}" type="datetimeFigureOut">
              <a:rPr lang="en-GB" smtClean="0"/>
              <a:t>02/06/2025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6069FE-F006-4E78-83A4-AB41749757C8}" type="slidenum">
              <a:rPr lang="en-GB" smtClean="0"/>
              <a:t>‹#›</a:t>
            </a:fld>
            <a:endParaRPr lang="en-GB"/>
          </a:p>
        </p:txBody>
      </p:sp>
    </p:spTree>
    <p:extLst>
      <p:ext uri="{BB962C8B-B14F-4D97-AF65-F5344CB8AC3E}">
        <p14:creationId xmlns:p14="http://schemas.microsoft.com/office/powerpoint/2010/main" val="3586586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337739-0AC7-4CFD-B4DD-05A987F55116}" type="datetimeFigureOut">
              <a:rPr lang="en-GB" smtClean="0"/>
              <a:t>02/06/2025</a:t>
            </a:fld>
            <a:endParaRPr lang="en-GB"/>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F66069FE-F006-4E78-83A4-AB41749757C8}" type="slidenum">
              <a:rPr lang="en-GB" smtClean="0"/>
              <a:t>‹#›</a:t>
            </a:fld>
            <a:endParaRPr lang="en-GB"/>
          </a:p>
        </p:txBody>
      </p:sp>
    </p:spTree>
    <p:extLst>
      <p:ext uri="{BB962C8B-B14F-4D97-AF65-F5344CB8AC3E}">
        <p14:creationId xmlns:p14="http://schemas.microsoft.com/office/powerpoint/2010/main" val="3152328192"/>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5.png"/><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r="-2" b="3723"/>
          <a:stretch/>
        </p:blipFill>
        <p:spPr>
          <a:xfrm>
            <a:off x="7550980" y="10"/>
            <a:ext cx="4637843" cy="6857990"/>
          </a:xfrm>
          <a:prstGeom prst="rect">
            <a:avLst/>
          </a:prstGeom>
          <a:ln>
            <a:noFill/>
          </a:ln>
          <a:effectLst/>
        </p:spPr>
      </p:pic>
      <p:pic>
        <p:nvPicPr>
          <p:cNvPr id="21" name="Picture 20">
            <a:extLst>
              <a:ext uri="{FF2B5EF4-FFF2-40B4-BE49-F238E27FC236}">
                <a16:creationId xmlns:a16="http://schemas.microsoft.com/office/drawing/2014/main" id="{644EE71C-DC3A-487A-8C8C-AF7DF167DB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2"/>
            <a:ext cx="7767872" cy="225365"/>
          </a:xfrm>
          <a:prstGeom prst="rect">
            <a:avLst/>
          </a:prstGeom>
        </p:spPr>
      </p:pic>
      <p:sp>
        <p:nvSpPr>
          <p:cNvPr id="22" name="Rectangle 21">
            <a:extLst>
              <a:ext uri="{FF2B5EF4-FFF2-40B4-BE49-F238E27FC236}">
                <a16:creationId xmlns:a16="http://schemas.microsoft.com/office/drawing/2014/main" id="{8DF98E5E-94E4-48A3-8B63-E82760939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0078"/>
            <a:ext cx="786817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680322" y="2733709"/>
            <a:ext cx="6752110" cy="1373070"/>
          </a:xfrm>
        </p:spPr>
        <p:txBody>
          <a:bodyPr>
            <a:normAutofit/>
          </a:bodyPr>
          <a:lstStyle/>
          <a:p>
            <a:r>
              <a:rPr lang="en-GB"/>
              <a:t>Private Fostering</a:t>
            </a:r>
            <a:endParaRPr lang="en-GB" dirty="0"/>
          </a:p>
        </p:txBody>
      </p:sp>
    </p:spTree>
    <p:extLst>
      <p:ext uri="{BB962C8B-B14F-4D97-AF65-F5344CB8AC3E}">
        <p14:creationId xmlns:p14="http://schemas.microsoft.com/office/powerpoint/2010/main" val="46974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9613861" cy="1080938"/>
          </a:xfrm>
        </p:spPr>
        <p:txBody>
          <a:bodyPr>
            <a:normAutofit/>
          </a:bodyPr>
          <a:lstStyle/>
          <a:p>
            <a:r>
              <a:rPr lang="en-GB" dirty="0"/>
              <a:t>People who can help</a:t>
            </a:r>
          </a:p>
        </p:txBody>
      </p:sp>
      <p:graphicFrame>
        <p:nvGraphicFramePr>
          <p:cNvPr id="5" name="Content Placeholder 2">
            <a:extLst>
              <a:ext uri="{FF2B5EF4-FFF2-40B4-BE49-F238E27FC236}">
                <a16:creationId xmlns:a16="http://schemas.microsoft.com/office/drawing/2014/main" id="{5EDA930E-7C1D-43FD-D525-C66597F52566}"/>
              </a:ext>
            </a:extLst>
          </p:cNvPr>
          <p:cNvGraphicFramePr>
            <a:graphicFrameLocks noGrp="1"/>
          </p:cNvGraphicFramePr>
          <p:nvPr>
            <p:ph idx="1"/>
            <p:extLst>
              <p:ext uri="{D42A27DB-BD31-4B8C-83A1-F6EECF244321}">
                <p14:modId xmlns:p14="http://schemas.microsoft.com/office/powerpoint/2010/main" val="78454405"/>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2828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80321" y="2063262"/>
            <a:ext cx="3739279" cy="2661052"/>
          </a:xfrm>
        </p:spPr>
        <p:txBody>
          <a:bodyPr>
            <a:normAutofit/>
          </a:bodyPr>
          <a:lstStyle/>
          <a:p>
            <a:pPr algn="r"/>
            <a:r>
              <a:rPr lang="en-GB" sz="3700">
                <a:solidFill>
                  <a:srgbClr val="FFFFFF"/>
                </a:solidFill>
              </a:rPr>
              <a:t>Summary: Private Fostering Annual Report 2022/2023</a:t>
            </a:r>
          </a:p>
        </p:txBody>
      </p:sp>
      <p:sp>
        <p:nvSpPr>
          <p:cNvPr id="3" name="Content Placeholder 2"/>
          <p:cNvSpPr>
            <a:spLocks noGrp="1"/>
          </p:cNvSpPr>
          <p:nvPr>
            <p:ph idx="1"/>
          </p:nvPr>
        </p:nvSpPr>
        <p:spPr>
          <a:xfrm>
            <a:off x="5287995" y="661106"/>
            <a:ext cx="6257362" cy="5503101"/>
          </a:xfrm>
        </p:spPr>
        <p:txBody>
          <a:bodyPr anchor="ctr">
            <a:normAutofit/>
          </a:bodyPr>
          <a:lstStyle/>
          <a:p>
            <a:pPr lvl="0">
              <a:buClr>
                <a:srgbClr val="30ACEC">
                  <a:lumMod val="75000"/>
                </a:srgbClr>
              </a:buClr>
            </a:pPr>
            <a:r>
              <a:rPr lang="en-GB" sz="1600">
                <a:solidFill>
                  <a:srgbClr val="FFFFFF"/>
                </a:solidFill>
              </a:rPr>
              <a:t>In 2022/23 (April 2022 to March 2023) we received </a:t>
            </a:r>
            <a:r>
              <a:rPr lang="en-GB" sz="1600" b="1">
                <a:solidFill>
                  <a:srgbClr val="FFFFFF"/>
                </a:solidFill>
              </a:rPr>
              <a:t>13</a:t>
            </a:r>
            <a:r>
              <a:rPr lang="en-GB" sz="1600">
                <a:solidFill>
                  <a:srgbClr val="FFFFFF"/>
                </a:solidFill>
              </a:rPr>
              <a:t> new notifications of privately fostered children in Southwark. The largest referral source were from schools accounting for 3 of the 13 referrals and an internal source – social worker within the Local Authority, which accounted for 3 referrals. Of the remaining 7 referrals, 2 were from other Local Authorities, 1 from an individual family member, 1 from the Education Service, 1 from the Home Office, 1 from a legal agency (Court) and 1 from the Housing service. This showed a wide variation in referral source, although compared to the previous year, no referrals were received from the Police or Health services.**</a:t>
            </a:r>
          </a:p>
          <a:p>
            <a:pPr lvl="0">
              <a:buClr>
                <a:srgbClr val="30ACEC">
                  <a:lumMod val="75000"/>
                </a:srgbClr>
              </a:buClr>
            </a:pPr>
            <a:r>
              <a:rPr lang="en-GB" sz="1600">
                <a:solidFill>
                  <a:srgbClr val="FFFFFF"/>
                </a:solidFill>
              </a:rPr>
              <a:t>Of the 13 new notifications we received in 2022/23, 7 children were in the 12+ age range, 5 children in the 6-11year age range and 1 child was in the 3-5 year age range. **</a:t>
            </a:r>
            <a:endParaRPr lang="en-US" sz="1600">
              <a:solidFill>
                <a:srgbClr val="FFFFFF"/>
              </a:solidFill>
            </a:endParaRPr>
          </a:p>
          <a:p>
            <a:pPr lvl="0">
              <a:buClr>
                <a:srgbClr val="30ACEC">
                  <a:lumMod val="75000"/>
                </a:srgbClr>
              </a:buClr>
            </a:pPr>
            <a:r>
              <a:rPr lang="en-GB" sz="1600">
                <a:solidFill>
                  <a:srgbClr val="FFFFFF"/>
                </a:solidFill>
              </a:rPr>
              <a:t>Of the 13 new notifications received, the largest ethnic group was Black/Black British (African) at 76.92% (10 children), followed by other ethnic group (Spanish) at 15.38% (2 children) and White British at 7.69% (1 child.) Within the cohort of children from Black - African backgrounds, 6 children were from Nigeria, 1 from Sierra Leone, 1 from the Congo, 1 from Ghana and 1 from Cameroon. **</a:t>
            </a:r>
          </a:p>
          <a:p>
            <a:pPr marL="0" lvl="0" indent="0">
              <a:buClr>
                <a:srgbClr val="30ACEC">
                  <a:lumMod val="75000"/>
                </a:srgbClr>
              </a:buClr>
              <a:buNone/>
            </a:pPr>
            <a:endParaRPr lang="en-GB" sz="1600">
              <a:solidFill>
                <a:srgbClr val="FFFFFF"/>
              </a:solidFill>
            </a:endParaRPr>
          </a:p>
          <a:p>
            <a:endParaRPr lang="en-GB" sz="1600">
              <a:solidFill>
                <a:srgbClr val="FFFFFF"/>
              </a:solidFill>
            </a:endParaRPr>
          </a:p>
        </p:txBody>
      </p:sp>
    </p:spTree>
    <p:extLst>
      <p:ext uri="{BB962C8B-B14F-4D97-AF65-F5344CB8AC3E}">
        <p14:creationId xmlns:p14="http://schemas.microsoft.com/office/powerpoint/2010/main" val="1864260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3"/>
          <a:stretch>
            <a:fillRect/>
          </a:stretch>
        </p:blipFill>
        <p:spPr>
          <a:xfrm>
            <a:off x="1788863" y="2336800"/>
            <a:ext cx="7398249" cy="3598863"/>
          </a:xfrm>
          <a:prstGeom prst="rect">
            <a:avLst/>
          </a:prstGeom>
        </p:spPr>
      </p:pic>
    </p:spTree>
    <p:extLst>
      <p:ext uri="{BB962C8B-B14F-4D97-AF65-F5344CB8AC3E}">
        <p14:creationId xmlns:p14="http://schemas.microsoft.com/office/powerpoint/2010/main" val="3469722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stretch>
            <a:fillRect/>
          </a:stretch>
        </p:blipFill>
        <p:spPr>
          <a:xfrm>
            <a:off x="1413413" y="2336800"/>
            <a:ext cx="8149149" cy="3598863"/>
          </a:xfrm>
          <a:prstGeom prst="rect">
            <a:avLst/>
          </a:prstGeom>
        </p:spPr>
      </p:pic>
    </p:spTree>
    <p:extLst>
      <p:ext uri="{BB962C8B-B14F-4D97-AF65-F5344CB8AC3E}">
        <p14:creationId xmlns:p14="http://schemas.microsoft.com/office/powerpoint/2010/main" val="754352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CFFBB8-E539-483F-B9AA-088F7D4B17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552C38B8-B7F9-478B-8D67-99B248A946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3" name="Rectangle 12">
            <a:extLst>
              <a:ext uri="{FF2B5EF4-FFF2-40B4-BE49-F238E27FC236}">
                <a16:creationId xmlns:a16="http://schemas.microsoft.com/office/drawing/2014/main" id="{8ADE9738-7B48-4F06-BA7B-E2CF9663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46F162CF-573F-4639-AF5E-5FED4D67E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stretch>
            <a:fillRect/>
          </a:stretch>
        </p:blipFill>
        <p:spPr>
          <a:xfrm>
            <a:off x="1054035" y="931333"/>
            <a:ext cx="8820385" cy="4961466"/>
          </a:xfrm>
          <a:prstGeom prst="rect">
            <a:avLst/>
          </a:prstGeom>
          <a:ln>
            <a:noFill/>
          </a:ln>
          <a:effectLst/>
        </p:spPr>
      </p:pic>
      <p:pic>
        <p:nvPicPr>
          <p:cNvPr id="17" name="Picture 16">
            <a:extLst>
              <a:ext uri="{FF2B5EF4-FFF2-40B4-BE49-F238E27FC236}">
                <a16:creationId xmlns:a16="http://schemas.microsoft.com/office/drawing/2014/main" id="{5DE918B2-3C9B-4C0E-9303-1C05C39F1E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9" name="Rectangle 18">
            <a:extLst>
              <a:ext uri="{FF2B5EF4-FFF2-40B4-BE49-F238E27FC236}">
                <a16:creationId xmlns:a16="http://schemas.microsoft.com/office/drawing/2014/main" id="{13D5C902-E4C0-4AFC-9EFC-3D1605AC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470753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1590" y="144379"/>
            <a:ext cx="5872244" cy="3705726"/>
          </a:xfrm>
        </p:spPr>
        <p:txBody>
          <a:bodyPr/>
          <a:lstStyle/>
          <a:p>
            <a:r>
              <a:rPr lang="en-GB" dirty="0"/>
              <a:t>Private Fostering  flow Chart </a:t>
            </a:r>
          </a:p>
        </p:txBody>
      </p:sp>
      <p:pic>
        <p:nvPicPr>
          <p:cNvPr id="4" name="Picture 3"/>
          <p:cNvPicPr>
            <a:picLocks noChangeAspect="1"/>
          </p:cNvPicPr>
          <p:nvPr/>
        </p:nvPicPr>
        <p:blipFill>
          <a:blip r:embed="rId3"/>
          <a:stretch>
            <a:fillRect/>
          </a:stretch>
        </p:blipFill>
        <p:spPr>
          <a:xfrm>
            <a:off x="1874068" y="-594"/>
            <a:ext cx="5212532" cy="6858594"/>
          </a:xfrm>
          <a:prstGeom prst="rect">
            <a:avLst/>
          </a:prstGeom>
        </p:spPr>
      </p:pic>
    </p:spTree>
    <p:extLst>
      <p:ext uri="{BB962C8B-B14F-4D97-AF65-F5344CB8AC3E}">
        <p14:creationId xmlns:p14="http://schemas.microsoft.com/office/powerpoint/2010/main" val="215142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2" name="Picture 11">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4" name="Rectangle 13">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descr="Notas adhesivas con signos de interrogación">
            <a:extLst>
              <a:ext uri="{FF2B5EF4-FFF2-40B4-BE49-F238E27FC236}">
                <a16:creationId xmlns:a16="http://schemas.microsoft.com/office/drawing/2014/main" id="{D4C64996-D146-12A6-F08D-8C73DB7C0B6A}"/>
              </a:ext>
            </a:extLst>
          </p:cNvPr>
          <p:cNvPicPr>
            <a:picLocks noChangeAspect="1"/>
          </p:cNvPicPr>
          <p:nvPr/>
        </p:nvPicPr>
        <p:blipFill>
          <a:blip r:embed="rId6"/>
          <a:srcRect t="15730"/>
          <a:stretch/>
        </p:blipFill>
        <p:spPr>
          <a:xfrm>
            <a:off x="-3176" y="10"/>
            <a:ext cx="12192000" cy="6857991"/>
          </a:xfrm>
          <a:prstGeom prst="rect">
            <a:avLst/>
          </a:prstGeom>
        </p:spPr>
      </p:pic>
      <p:sp>
        <p:nvSpPr>
          <p:cNvPr id="18" name="Rectangle 17">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4800"/>
              <a:t>Quiz!!!</a:t>
            </a:r>
          </a:p>
        </p:txBody>
      </p:sp>
      <p:sp>
        <p:nvSpPr>
          <p:cNvPr id="20" name="Rectangle 19">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233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a:extLst>
              <a:ext uri="{FF2B5EF4-FFF2-40B4-BE49-F238E27FC236}">
                <a16:creationId xmlns:a16="http://schemas.microsoft.com/office/drawing/2014/main" id="{69431663-28E0-36A4-F9A9-01CD2148AC37}"/>
              </a:ext>
            </a:extLst>
          </p:cNvPr>
          <p:cNvPicPr>
            <a:picLocks noChangeAspect="1"/>
          </p:cNvPicPr>
          <p:nvPr/>
        </p:nvPicPr>
        <p:blipFill>
          <a:blip r:embed="rId4"/>
          <a:srcRect l="21653" r="16381" b="-2"/>
          <a:stretch/>
        </p:blipFill>
        <p:spPr>
          <a:xfrm>
            <a:off x="4636008" y="10"/>
            <a:ext cx="7552815" cy="6856310"/>
          </a:xfrm>
          <a:prstGeom prst="rect">
            <a:avLst/>
          </a:prstGeom>
          <a:ln>
            <a:noFill/>
          </a:ln>
          <a:effectLst/>
        </p:spPr>
      </p:pic>
      <p:sp>
        <p:nvSpPr>
          <p:cNvPr id="13" name="Rectangle 12">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3" name="Content Placeholder 2"/>
          <p:cNvSpPr>
            <a:spLocks noGrp="1"/>
          </p:cNvSpPr>
          <p:nvPr>
            <p:ph idx="1"/>
          </p:nvPr>
        </p:nvSpPr>
        <p:spPr>
          <a:xfrm>
            <a:off x="680322" y="2336873"/>
            <a:ext cx="3581635" cy="3599316"/>
          </a:xfrm>
        </p:spPr>
        <p:txBody>
          <a:bodyPr>
            <a:normAutofit/>
          </a:bodyPr>
          <a:lstStyle/>
          <a:p>
            <a:r>
              <a:rPr lang="en-GB" sz="1600" dirty="0">
                <a:highlight>
                  <a:srgbClr val="000000"/>
                </a:highlight>
              </a:rPr>
              <a:t>Question 1: Private fostering is an arrangement where a child under the age of 16 (or 18 if disabled) lives with someone who is:</a:t>
            </a:r>
          </a:p>
          <a:p>
            <a:r>
              <a:rPr lang="en-GB" sz="1600" dirty="0"/>
              <a:t> a. Their parent </a:t>
            </a:r>
          </a:p>
          <a:p>
            <a:r>
              <a:rPr lang="en-GB" sz="1600" dirty="0"/>
              <a:t>b. A relative as defined by the Children Act 1989</a:t>
            </a:r>
          </a:p>
          <a:p>
            <a:r>
              <a:rPr lang="en-GB" sz="1600" dirty="0"/>
              <a:t> c. A person with parental responsibility </a:t>
            </a:r>
          </a:p>
          <a:p>
            <a:r>
              <a:rPr lang="en-GB" sz="1600" dirty="0"/>
              <a:t>d. None of the above</a:t>
            </a:r>
          </a:p>
          <a:p>
            <a:endParaRPr lang="en-GB" sz="1600" dirty="0"/>
          </a:p>
        </p:txBody>
      </p:sp>
    </p:spTree>
    <p:extLst>
      <p:ext uri="{BB962C8B-B14F-4D97-AF65-F5344CB8AC3E}">
        <p14:creationId xmlns:p14="http://schemas.microsoft.com/office/powerpoint/2010/main" val="259471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8" name="Rectangle 17">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Two people holding hands">
            <a:extLst>
              <a:ext uri="{FF2B5EF4-FFF2-40B4-BE49-F238E27FC236}">
                <a16:creationId xmlns:a16="http://schemas.microsoft.com/office/drawing/2014/main" id="{0E3DD8B4-EB4B-11D5-10C5-7ED6C084E9DF}"/>
              </a:ext>
            </a:extLst>
          </p:cNvPr>
          <p:cNvPicPr>
            <a:picLocks noChangeAspect="1"/>
          </p:cNvPicPr>
          <p:nvPr/>
        </p:nvPicPr>
        <p:blipFill>
          <a:blip r:embed="rId4"/>
          <a:srcRect l="25859" r="29128" b="2"/>
          <a:stretch/>
        </p:blipFill>
        <p:spPr>
          <a:xfrm>
            <a:off x="7547810" y="10"/>
            <a:ext cx="4641013"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p:cNvSpPr>
            <a:spLocks noGrp="1"/>
          </p:cNvSpPr>
          <p:nvPr>
            <p:ph idx="1"/>
          </p:nvPr>
        </p:nvSpPr>
        <p:spPr>
          <a:xfrm>
            <a:off x="680321" y="2336873"/>
            <a:ext cx="6423211" cy="3599316"/>
          </a:xfrm>
        </p:spPr>
        <p:txBody>
          <a:bodyPr>
            <a:normAutofit/>
          </a:bodyPr>
          <a:lstStyle/>
          <a:p>
            <a:r>
              <a:rPr lang="en-GB" sz="2000" b="1" dirty="0">
                <a:highlight>
                  <a:srgbClr val="000000"/>
                </a:highlight>
              </a:rPr>
              <a:t>Question 2: Which of the following relatives is not considered a 'relative' under the Children Act 1989 for private fostering purposes?</a:t>
            </a:r>
          </a:p>
          <a:p>
            <a:r>
              <a:rPr lang="en-GB" sz="2000" dirty="0"/>
              <a:t> a. Grandparent</a:t>
            </a:r>
          </a:p>
          <a:p>
            <a:r>
              <a:rPr lang="en-GB" sz="2000" dirty="0"/>
              <a:t> b. Great aunt</a:t>
            </a:r>
          </a:p>
          <a:p>
            <a:r>
              <a:rPr lang="en-GB" sz="2000" dirty="0"/>
              <a:t> c. Uncle by marriage </a:t>
            </a:r>
          </a:p>
          <a:p>
            <a:r>
              <a:rPr lang="en-GB" sz="2000" dirty="0"/>
              <a:t>d. Step-parent</a:t>
            </a:r>
          </a:p>
          <a:p>
            <a:endParaRPr lang="en-GB" sz="2000" dirty="0"/>
          </a:p>
        </p:txBody>
      </p:sp>
    </p:spTree>
    <p:extLst>
      <p:ext uri="{BB962C8B-B14F-4D97-AF65-F5344CB8AC3E}">
        <p14:creationId xmlns:p14="http://schemas.microsoft.com/office/powerpoint/2010/main" val="2496535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B5EA0693-830E-DE38-A35D-09536EA58B93}"/>
              </a:ext>
            </a:extLst>
          </p:cNvPr>
          <p:cNvGraphicFramePr>
            <a:graphicFrameLocks noGrp="1"/>
          </p:cNvGraphicFramePr>
          <p:nvPr>
            <p:ph idx="1"/>
            <p:extLst>
              <p:ext uri="{D42A27DB-BD31-4B8C-83A1-F6EECF244321}">
                <p14:modId xmlns:p14="http://schemas.microsoft.com/office/powerpoint/2010/main" val="1295506650"/>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8278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93DA9-D20A-FE65-85AE-C0C362104305}"/>
              </a:ext>
            </a:extLst>
          </p:cNvPr>
          <p:cNvSpPr>
            <a:spLocks noGrp="1"/>
          </p:cNvSpPr>
          <p:nvPr>
            <p:ph type="title"/>
          </p:nvPr>
        </p:nvSpPr>
        <p:spPr/>
        <p:txBody>
          <a:bodyPr/>
          <a:lstStyle/>
          <a:p>
            <a:r>
              <a:rPr lang="en-US" dirty="0"/>
              <a:t>Learning objectives </a:t>
            </a:r>
          </a:p>
        </p:txBody>
      </p:sp>
      <p:sp>
        <p:nvSpPr>
          <p:cNvPr id="3" name="Content Placeholder 2">
            <a:extLst>
              <a:ext uri="{FF2B5EF4-FFF2-40B4-BE49-F238E27FC236}">
                <a16:creationId xmlns:a16="http://schemas.microsoft.com/office/drawing/2014/main" id="{1AF93A2B-E424-92BD-C8F2-F0EA7AE46417}"/>
              </a:ext>
            </a:extLst>
          </p:cNvPr>
          <p:cNvSpPr>
            <a:spLocks noGrp="1"/>
          </p:cNvSpPr>
          <p:nvPr>
            <p:ph idx="1"/>
          </p:nvPr>
        </p:nvSpPr>
        <p:spPr/>
        <p:txBody>
          <a:bodyPr/>
          <a:lstStyle/>
          <a:p>
            <a:r>
              <a:rPr lang="en-GB" b="0" i="0" u="none" strike="noStrike" dirty="0">
                <a:solidFill>
                  <a:srgbClr val="000000"/>
                </a:solidFill>
                <a:effectLst/>
                <a:latin typeface="-webkit-standard"/>
              </a:rPr>
              <a:t>Understanding private fostering</a:t>
            </a:r>
          </a:p>
          <a:p>
            <a:r>
              <a:rPr lang="en-GB" b="0" i="0" u="none" strike="noStrike" dirty="0">
                <a:solidFill>
                  <a:srgbClr val="000000"/>
                </a:solidFill>
                <a:effectLst/>
                <a:latin typeface="-webkit-standard"/>
              </a:rPr>
              <a:t>legal responsibilities</a:t>
            </a:r>
          </a:p>
          <a:p>
            <a:r>
              <a:rPr lang="en-GB" b="0" i="0" u="none" strike="noStrike" dirty="0">
                <a:solidFill>
                  <a:srgbClr val="000000"/>
                </a:solidFill>
                <a:effectLst/>
                <a:latin typeface="-webkit-standard"/>
              </a:rPr>
              <a:t>safeguarding implications</a:t>
            </a:r>
          </a:p>
          <a:p>
            <a:r>
              <a:rPr lang="en-GB" b="0" i="0" u="none" strike="noStrike" dirty="0">
                <a:solidFill>
                  <a:srgbClr val="000000"/>
                </a:solidFill>
                <a:effectLst/>
                <a:latin typeface="-webkit-standard"/>
              </a:rPr>
              <a:t>and role clarity for professionals and agencies.</a:t>
            </a:r>
            <a:endParaRPr lang="en-US" dirty="0"/>
          </a:p>
        </p:txBody>
      </p:sp>
    </p:spTree>
    <p:extLst>
      <p:ext uri="{BB962C8B-B14F-4D97-AF65-F5344CB8AC3E}">
        <p14:creationId xmlns:p14="http://schemas.microsoft.com/office/powerpoint/2010/main" val="1066811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341052-73F2-435C-A1F0-70961D11B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of two adults and a kid on top of each other">
            <a:extLst>
              <a:ext uri="{FF2B5EF4-FFF2-40B4-BE49-F238E27FC236}">
                <a16:creationId xmlns:a16="http://schemas.microsoft.com/office/drawing/2014/main" id="{C905D885-D3FD-5BDC-5299-9B186A6149A0}"/>
              </a:ext>
            </a:extLst>
          </p:cNvPr>
          <p:cNvPicPr>
            <a:picLocks noChangeAspect="1"/>
          </p:cNvPicPr>
          <p:nvPr/>
        </p:nvPicPr>
        <p:blipFill>
          <a:blip r:embed="rId3">
            <a:alphaModFix amt="15000"/>
            <a:grayscl/>
          </a:blip>
          <a:srcRect t="15730"/>
          <a:stretch/>
        </p:blipFill>
        <p:spPr>
          <a:xfrm>
            <a:off x="-608749" y="753227"/>
            <a:ext cx="12192000" cy="6858001"/>
          </a:xfrm>
          <a:prstGeom prst="rect">
            <a:avLst/>
          </a:prstGeom>
        </p:spPr>
      </p:pic>
      <p:pic>
        <p:nvPicPr>
          <p:cNvPr id="11" name="Picture 10">
            <a:extLst>
              <a:ext uri="{FF2B5EF4-FFF2-40B4-BE49-F238E27FC236}">
                <a16:creationId xmlns:a16="http://schemas.microsoft.com/office/drawing/2014/main" id="{A4D2D0F6-68B7-4A2F-B80D-B3AAC1F4D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3" name="Rectangle 12">
            <a:extLst>
              <a:ext uri="{FF2B5EF4-FFF2-40B4-BE49-F238E27FC236}">
                <a16:creationId xmlns:a16="http://schemas.microsoft.com/office/drawing/2014/main" id="{A0BCEF11-98AA-4EF8-91CF-8146F6479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DB816C00-E2A2-4A28-A8CB-2E9E10E9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B2892C6A-FAAA-49A9-B836-6ECC4D48D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680321" y="2336873"/>
            <a:ext cx="9613861" cy="3395060"/>
          </a:xfrm>
        </p:spPr>
        <p:txBody>
          <a:bodyPr anchor="ctr">
            <a:normAutofit/>
          </a:bodyPr>
          <a:lstStyle/>
          <a:p>
            <a:r>
              <a:rPr lang="en-GB" sz="2000" b="1" dirty="0">
                <a:highlight>
                  <a:srgbClr val="000000"/>
                </a:highlight>
              </a:rPr>
              <a:t>Question 4:</a:t>
            </a:r>
            <a:r>
              <a:rPr lang="en-GB" sz="2000" dirty="0">
                <a:highlight>
                  <a:srgbClr val="000000"/>
                </a:highlight>
              </a:rPr>
              <a:t> Which of the following situations might involve private fostering?</a:t>
            </a:r>
          </a:p>
          <a:p>
            <a:r>
              <a:rPr lang="en-GB" sz="2000" dirty="0"/>
              <a:t> a. A child living with their step-parent</a:t>
            </a:r>
          </a:p>
          <a:p>
            <a:r>
              <a:rPr lang="en-GB" sz="2000" dirty="0"/>
              <a:t> b. A child living with their grandparent </a:t>
            </a:r>
          </a:p>
          <a:p>
            <a:r>
              <a:rPr lang="en-GB" sz="2000" dirty="0"/>
              <a:t>c. A child living with a family friend for 30 days </a:t>
            </a:r>
          </a:p>
          <a:p>
            <a:r>
              <a:rPr lang="en-GB" sz="2000" dirty="0"/>
              <a:t>d. A child living with their sibling</a:t>
            </a:r>
          </a:p>
          <a:p>
            <a:endParaRPr lang="en-GB" sz="2000" dirty="0"/>
          </a:p>
        </p:txBody>
      </p:sp>
    </p:spTree>
    <p:extLst>
      <p:ext uri="{BB962C8B-B14F-4D97-AF65-F5344CB8AC3E}">
        <p14:creationId xmlns:p14="http://schemas.microsoft.com/office/powerpoint/2010/main" val="3563685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93BE068-EB49-4EE8-B342-7FF888A46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1B05C9B-60E1-40F3-BB02-7DAF0B1F01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43467" y="664477"/>
            <a:ext cx="8324618" cy="3557525"/>
          </a:xfrm>
        </p:spPr>
        <p:txBody>
          <a:bodyPr anchor="b">
            <a:normAutofit/>
          </a:bodyPr>
          <a:lstStyle/>
          <a:p>
            <a:r>
              <a:rPr lang="en-GB" sz="2000" b="1" dirty="0">
                <a:highlight>
                  <a:srgbClr val="000000"/>
                </a:highlight>
              </a:rPr>
              <a:t>Question 5:</a:t>
            </a:r>
            <a:r>
              <a:rPr lang="en-GB" sz="2000" dirty="0">
                <a:highlight>
                  <a:srgbClr val="000000"/>
                </a:highlight>
              </a:rPr>
              <a:t> What must a local authority do within seven days of being notified about a private fostering arrangement? </a:t>
            </a:r>
          </a:p>
          <a:p>
            <a:r>
              <a:rPr lang="en-GB" sz="2000" dirty="0"/>
              <a:t>a. Find alternative accommodation for the child</a:t>
            </a:r>
          </a:p>
          <a:p>
            <a:r>
              <a:rPr lang="en-GB" sz="2000" dirty="0"/>
              <a:t> b. Visit the home and speak to the carer and child</a:t>
            </a:r>
          </a:p>
          <a:p>
            <a:r>
              <a:rPr lang="en-GB" sz="2000" dirty="0"/>
              <a:t> c. Arrange a court hearing </a:t>
            </a:r>
          </a:p>
          <a:p>
            <a:r>
              <a:rPr lang="en-GB" sz="2000" dirty="0"/>
              <a:t>d. Enrol the child in a new school</a:t>
            </a:r>
          </a:p>
          <a:p>
            <a:endParaRPr lang="en-GB" sz="2000" dirty="0"/>
          </a:p>
        </p:txBody>
      </p:sp>
      <p:sp>
        <p:nvSpPr>
          <p:cNvPr id="12" name="Rectangle 11">
            <a:extLst>
              <a:ext uri="{FF2B5EF4-FFF2-40B4-BE49-F238E27FC236}">
                <a16:creationId xmlns:a16="http://schemas.microsoft.com/office/drawing/2014/main" id="{80C94170-18D0-486D-BF90-C5D8F2465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F0C59B-04F6-4625-98E1-3A5809FD1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rgbClr val="0D0D0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E94F92A3-106C-4644-B506-76132863E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191468"/>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D9C4DB-091C-47D0-BDA8-3375FF998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37736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341052-73F2-435C-A1F0-70961D11B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oy plastic numbers">
            <a:extLst>
              <a:ext uri="{FF2B5EF4-FFF2-40B4-BE49-F238E27FC236}">
                <a16:creationId xmlns:a16="http://schemas.microsoft.com/office/drawing/2014/main" id="{E3F2FC23-5A97-1056-1267-3683B03A7AE2}"/>
              </a:ext>
            </a:extLst>
          </p:cNvPr>
          <p:cNvPicPr>
            <a:picLocks noChangeAspect="1"/>
          </p:cNvPicPr>
          <p:nvPr/>
        </p:nvPicPr>
        <p:blipFill>
          <a:blip r:embed="rId3">
            <a:alphaModFix amt="15000"/>
            <a:grayscl/>
          </a:blip>
          <a:srcRect t="13844" b="1886"/>
          <a:stretch/>
        </p:blipFill>
        <p:spPr>
          <a:xfrm>
            <a:off x="-608749" y="753227"/>
            <a:ext cx="12192000" cy="6858001"/>
          </a:xfrm>
          <a:prstGeom prst="rect">
            <a:avLst/>
          </a:prstGeom>
        </p:spPr>
      </p:pic>
      <p:pic>
        <p:nvPicPr>
          <p:cNvPr id="11" name="Picture 10">
            <a:extLst>
              <a:ext uri="{FF2B5EF4-FFF2-40B4-BE49-F238E27FC236}">
                <a16:creationId xmlns:a16="http://schemas.microsoft.com/office/drawing/2014/main" id="{A4D2D0F6-68B7-4A2F-B80D-B3AAC1F4D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3" name="Rectangle 12">
            <a:extLst>
              <a:ext uri="{FF2B5EF4-FFF2-40B4-BE49-F238E27FC236}">
                <a16:creationId xmlns:a16="http://schemas.microsoft.com/office/drawing/2014/main" id="{A0BCEF11-98AA-4EF8-91CF-8146F6479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DB816C00-E2A2-4A28-A8CB-2E9E10E9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B2892C6A-FAAA-49A9-B836-6ECC4D48D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680321" y="2336873"/>
            <a:ext cx="9613861" cy="3395060"/>
          </a:xfrm>
        </p:spPr>
        <p:txBody>
          <a:bodyPr anchor="ctr">
            <a:normAutofit/>
          </a:bodyPr>
          <a:lstStyle/>
          <a:p>
            <a:r>
              <a:rPr lang="en-GB" sz="2000" b="1" dirty="0">
                <a:highlight>
                  <a:srgbClr val="000000"/>
                </a:highlight>
              </a:rPr>
              <a:t>Question 6:</a:t>
            </a:r>
            <a:r>
              <a:rPr lang="en-GB" sz="2000" dirty="0">
                <a:highlight>
                  <a:srgbClr val="000000"/>
                </a:highlight>
              </a:rPr>
              <a:t> Which piece of legislation replaced the Children (Private Arrangements for Fostering) Regulations 1991? a. Children Act 1989 </a:t>
            </a:r>
          </a:p>
          <a:p>
            <a:r>
              <a:rPr lang="en-GB" sz="2000" dirty="0"/>
              <a:t>b. Children (Private Arrangements for Fostering) Regulations 2005 </a:t>
            </a:r>
          </a:p>
          <a:p>
            <a:r>
              <a:rPr lang="en-GB" sz="2000" dirty="0"/>
              <a:t>c. Children Act 2004 </a:t>
            </a:r>
          </a:p>
          <a:p>
            <a:r>
              <a:rPr lang="en-GB" sz="2000" dirty="0"/>
              <a:t>d. Adoption and Children Act 2002</a:t>
            </a:r>
          </a:p>
          <a:p>
            <a:endParaRPr lang="en-GB" sz="2000" dirty="0"/>
          </a:p>
        </p:txBody>
      </p:sp>
    </p:spTree>
    <p:extLst>
      <p:ext uri="{BB962C8B-B14F-4D97-AF65-F5344CB8AC3E}">
        <p14:creationId xmlns:p14="http://schemas.microsoft.com/office/powerpoint/2010/main" val="3260560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341052-73F2-435C-A1F0-70961D11B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fferent coloured question marks">
            <a:extLst>
              <a:ext uri="{FF2B5EF4-FFF2-40B4-BE49-F238E27FC236}">
                <a16:creationId xmlns:a16="http://schemas.microsoft.com/office/drawing/2014/main" id="{DD8353FA-3B47-2CAF-E26E-10E2DB6DC5DD}"/>
              </a:ext>
            </a:extLst>
          </p:cNvPr>
          <p:cNvPicPr>
            <a:picLocks noChangeAspect="1"/>
          </p:cNvPicPr>
          <p:nvPr/>
        </p:nvPicPr>
        <p:blipFill>
          <a:blip r:embed="rId3">
            <a:alphaModFix amt="15000"/>
            <a:grayscl/>
          </a:blip>
          <a:srcRect/>
          <a:stretch/>
        </p:blipFill>
        <p:spPr>
          <a:xfrm>
            <a:off x="-608749" y="753227"/>
            <a:ext cx="12192000" cy="6858001"/>
          </a:xfrm>
          <a:prstGeom prst="rect">
            <a:avLst/>
          </a:prstGeom>
        </p:spPr>
      </p:pic>
      <p:pic>
        <p:nvPicPr>
          <p:cNvPr id="11" name="Picture 10">
            <a:extLst>
              <a:ext uri="{FF2B5EF4-FFF2-40B4-BE49-F238E27FC236}">
                <a16:creationId xmlns:a16="http://schemas.microsoft.com/office/drawing/2014/main" id="{A4D2D0F6-68B7-4A2F-B80D-B3AAC1F4D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3" name="Rectangle 12">
            <a:extLst>
              <a:ext uri="{FF2B5EF4-FFF2-40B4-BE49-F238E27FC236}">
                <a16:creationId xmlns:a16="http://schemas.microsoft.com/office/drawing/2014/main" id="{A0BCEF11-98AA-4EF8-91CF-8146F6479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80321" y="753228"/>
            <a:ext cx="9613861" cy="1080938"/>
          </a:xfrm>
        </p:spPr>
        <p:txBody>
          <a:bodyPr>
            <a:normAutofit/>
          </a:bodyPr>
          <a:lstStyle/>
          <a:p>
            <a:endParaRPr lang="en-GB"/>
          </a:p>
        </p:txBody>
      </p:sp>
      <p:pic>
        <p:nvPicPr>
          <p:cNvPr id="15" name="Picture 14">
            <a:extLst>
              <a:ext uri="{FF2B5EF4-FFF2-40B4-BE49-F238E27FC236}">
                <a16:creationId xmlns:a16="http://schemas.microsoft.com/office/drawing/2014/main" id="{DB816C00-E2A2-4A28-A8CB-2E9E10E9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B2892C6A-FAAA-49A9-B836-6ECC4D48D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680321" y="2336873"/>
            <a:ext cx="9613861" cy="3395060"/>
          </a:xfrm>
        </p:spPr>
        <p:txBody>
          <a:bodyPr anchor="ctr">
            <a:normAutofit/>
          </a:bodyPr>
          <a:lstStyle/>
          <a:p>
            <a:r>
              <a:rPr lang="en-GB" sz="2000" b="1" dirty="0">
                <a:highlight>
                  <a:srgbClr val="000000"/>
                </a:highlight>
              </a:rPr>
              <a:t>Question 7:</a:t>
            </a:r>
            <a:r>
              <a:rPr lang="en-GB" sz="2000" dirty="0">
                <a:highlight>
                  <a:srgbClr val="000000"/>
                </a:highlight>
              </a:rPr>
              <a:t> If a private fostering arrangement ends, the private foster carer must notify the local authority within: a. 24 hours</a:t>
            </a:r>
          </a:p>
          <a:p>
            <a:r>
              <a:rPr lang="en-GB" sz="2000" dirty="0"/>
              <a:t> b. 48 hours </a:t>
            </a:r>
          </a:p>
          <a:p>
            <a:r>
              <a:rPr lang="en-GB" sz="2000" dirty="0"/>
              <a:t>c. One week </a:t>
            </a:r>
          </a:p>
          <a:p>
            <a:r>
              <a:rPr lang="en-GB" sz="2000" dirty="0"/>
              <a:t>d. One month</a:t>
            </a:r>
          </a:p>
          <a:p>
            <a:endParaRPr lang="en-GB" sz="2000" dirty="0"/>
          </a:p>
        </p:txBody>
      </p:sp>
    </p:spTree>
    <p:extLst>
      <p:ext uri="{BB962C8B-B14F-4D97-AF65-F5344CB8AC3E}">
        <p14:creationId xmlns:p14="http://schemas.microsoft.com/office/powerpoint/2010/main" val="2178918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341052-73F2-435C-A1F0-70961D11B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of two adults and a kid on top of each other">
            <a:extLst>
              <a:ext uri="{FF2B5EF4-FFF2-40B4-BE49-F238E27FC236}">
                <a16:creationId xmlns:a16="http://schemas.microsoft.com/office/drawing/2014/main" id="{018CDCCB-D99C-AF7C-333C-B07E828004BA}"/>
              </a:ext>
            </a:extLst>
          </p:cNvPr>
          <p:cNvPicPr>
            <a:picLocks noChangeAspect="1"/>
          </p:cNvPicPr>
          <p:nvPr/>
        </p:nvPicPr>
        <p:blipFill>
          <a:blip r:embed="rId3">
            <a:alphaModFix amt="15000"/>
            <a:grayscl/>
          </a:blip>
          <a:srcRect t="15730"/>
          <a:stretch/>
        </p:blipFill>
        <p:spPr>
          <a:xfrm>
            <a:off x="-608749" y="753227"/>
            <a:ext cx="12192000" cy="6858001"/>
          </a:xfrm>
          <a:prstGeom prst="rect">
            <a:avLst/>
          </a:prstGeom>
        </p:spPr>
      </p:pic>
      <p:pic>
        <p:nvPicPr>
          <p:cNvPr id="11" name="Picture 10">
            <a:extLst>
              <a:ext uri="{FF2B5EF4-FFF2-40B4-BE49-F238E27FC236}">
                <a16:creationId xmlns:a16="http://schemas.microsoft.com/office/drawing/2014/main" id="{A4D2D0F6-68B7-4A2F-B80D-B3AAC1F4D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3" name="Rectangle 12">
            <a:extLst>
              <a:ext uri="{FF2B5EF4-FFF2-40B4-BE49-F238E27FC236}">
                <a16:creationId xmlns:a16="http://schemas.microsoft.com/office/drawing/2014/main" id="{A0BCEF11-98AA-4EF8-91CF-8146F6479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DB816C00-E2A2-4A28-A8CB-2E9E10E9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B2892C6A-FAAA-49A9-B836-6ECC4D48D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680321" y="2336873"/>
            <a:ext cx="9613861" cy="3395060"/>
          </a:xfrm>
        </p:spPr>
        <p:txBody>
          <a:bodyPr anchor="ctr">
            <a:normAutofit/>
          </a:bodyPr>
          <a:lstStyle/>
          <a:p>
            <a:r>
              <a:rPr lang="en-GB" sz="2000" b="1" dirty="0">
                <a:highlight>
                  <a:srgbClr val="000000"/>
                </a:highlight>
              </a:rPr>
              <a:t>Question 8:</a:t>
            </a:r>
            <a:r>
              <a:rPr lang="en-GB" sz="2000" dirty="0">
                <a:highlight>
                  <a:srgbClr val="000000"/>
                </a:highlight>
              </a:rPr>
              <a:t> A private foster carer: </a:t>
            </a:r>
          </a:p>
          <a:p>
            <a:r>
              <a:rPr lang="en-GB" sz="2000" dirty="0"/>
              <a:t>a. Has full parental responsibility </a:t>
            </a:r>
          </a:p>
          <a:p>
            <a:r>
              <a:rPr lang="en-GB" sz="2000" dirty="0"/>
              <a:t>b. Can make day-to-day decisions for the child </a:t>
            </a:r>
          </a:p>
          <a:p>
            <a:r>
              <a:rPr lang="en-GB" sz="2000" dirty="0"/>
              <a:t>c. Must adopt the child within a year </a:t>
            </a:r>
          </a:p>
          <a:p>
            <a:r>
              <a:rPr lang="en-GB" sz="2000" dirty="0"/>
              <a:t>d. Is not allowed to make any decisions for the child</a:t>
            </a:r>
          </a:p>
          <a:p>
            <a:endParaRPr lang="en-GB" sz="2000" dirty="0"/>
          </a:p>
        </p:txBody>
      </p:sp>
    </p:spTree>
    <p:extLst>
      <p:ext uri="{BB962C8B-B14F-4D97-AF65-F5344CB8AC3E}">
        <p14:creationId xmlns:p14="http://schemas.microsoft.com/office/powerpoint/2010/main" val="3073221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341052-73F2-435C-A1F0-70961D11B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holding each other's hands">
            <a:extLst>
              <a:ext uri="{FF2B5EF4-FFF2-40B4-BE49-F238E27FC236}">
                <a16:creationId xmlns:a16="http://schemas.microsoft.com/office/drawing/2014/main" id="{E0949C0F-76DF-E485-95CB-C07A05EEA670}"/>
              </a:ext>
            </a:extLst>
          </p:cNvPr>
          <p:cNvPicPr>
            <a:picLocks noChangeAspect="1"/>
          </p:cNvPicPr>
          <p:nvPr/>
        </p:nvPicPr>
        <p:blipFill>
          <a:blip r:embed="rId3">
            <a:alphaModFix amt="15000"/>
            <a:grayscl/>
          </a:blip>
          <a:srcRect t="12128" b="3602"/>
          <a:stretch/>
        </p:blipFill>
        <p:spPr>
          <a:xfrm>
            <a:off x="-608749" y="753227"/>
            <a:ext cx="12192000" cy="6858001"/>
          </a:xfrm>
          <a:prstGeom prst="rect">
            <a:avLst/>
          </a:prstGeom>
        </p:spPr>
      </p:pic>
      <p:pic>
        <p:nvPicPr>
          <p:cNvPr id="11" name="Picture 10">
            <a:extLst>
              <a:ext uri="{FF2B5EF4-FFF2-40B4-BE49-F238E27FC236}">
                <a16:creationId xmlns:a16="http://schemas.microsoft.com/office/drawing/2014/main" id="{A4D2D0F6-68B7-4A2F-B80D-B3AAC1F4D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3" name="Rectangle 12">
            <a:extLst>
              <a:ext uri="{FF2B5EF4-FFF2-40B4-BE49-F238E27FC236}">
                <a16:creationId xmlns:a16="http://schemas.microsoft.com/office/drawing/2014/main" id="{A0BCEF11-98AA-4EF8-91CF-8146F6479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DB816C00-E2A2-4A28-A8CB-2E9E10E9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B2892C6A-FAAA-49A9-B836-6ECC4D48D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680321" y="2336873"/>
            <a:ext cx="9613861" cy="3395060"/>
          </a:xfrm>
        </p:spPr>
        <p:txBody>
          <a:bodyPr anchor="ctr">
            <a:normAutofit/>
          </a:bodyPr>
          <a:lstStyle/>
          <a:p>
            <a:r>
              <a:rPr lang="en-GB" sz="2000" b="1" dirty="0">
                <a:highlight>
                  <a:srgbClr val="000000"/>
                </a:highlight>
              </a:rPr>
              <a:t>Question 9:</a:t>
            </a:r>
            <a:r>
              <a:rPr lang="en-GB" sz="2000" dirty="0">
                <a:highlight>
                  <a:srgbClr val="000000"/>
                </a:highlight>
              </a:rPr>
              <a:t> What kind of support can a private foster carer receive from the local authority? </a:t>
            </a:r>
          </a:p>
          <a:p>
            <a:r>
              <a:rPr lang="en-GB" sz="2000" dirty="0"/>
              <a:t>a. Financial support equivalent to child benefit </a:t>
            </a:r>
          </a:p>
          <a:p>
            <a:r>
              <a:rPr lang="en-GB" sz="2000" dirty="0"/>
              <a:t>b. Advice on benefits and parenting support </a:t>
            </a:r>
          </a:p>
          <a:p>
            <a:r>
              <a:rPr lang="en-GB" sz="2000" dirty="0"/>
              <a:t>c. Full parental rights and responsibilities </a:t>
            </a:r>
          </a:p>
          <a:p>
            <a:r>
              <a:rPr lang="en-GB" sz="2000" dirty="0"/>
              <a:t>d. Free accommodation</a:t>
            </a:r>
          </a:p>
          <a:p>
            <a:endParaRPr lang="en-GB" sz="2000" dirty="0"/>
          </a:p>
        </p:txBody>
      </p:sp>
    </p:spTree>
    <p:extLst>
      <p:ext uri="{BB962C8B-B14F-4D97-AF65-F5344CB8AC3E}">
        <p14:creationId xmlns:p14="http://schemas.microsoft.com/office/powerpoint/2010/main" val="4208227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341052-73F2-435C-A1F0-70961D11B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uestion marks in a line and one question mark is lit">
            <a:extLst>
              <a:ext uri="{FF2B5EF4-FFF2-40B4-BE49-F238E27FC236}">
                <a16:creationId xmlns:a16="http://schemas.microsoft.com/office/drawing/2014/main" id="{A2BAC74C-DCAD-D660-0C11-73364474D0ED}"/>
              </a:ext>
            </a:extLst>
          </p:cNvPr>
          <p:cNvPicPr>
            <a:picLocks noChangeAspect="1"/>
          </p:cNvPicPr>
          <p:nvPr/>
        </p:nvPicPr>
        <p:blipFill>
          <a:blip r:embed="rId3">
            <a:alphaModFix amt="15000"/>
            <a:grayscl/>
          </a:blip>
          <a:srcRect t="6520" b="9210"/>
          <a:stretch/>
        </p:blipFill>
        <p:spPr>
          <a:xfrm>
            <a:off x="-608749" y="753227"/>
            <a:ext cx="12192000" cy="6858001"/>
          </a:xfrm>
          <a:prstGeom prst="rect">
            <a:avLst/>
          </a:prstGeom>
        </p:spPr>
      </p:pic>
      <p:pic>
        <p:nvPicPr>
          <p:cNvPr id="11" name="Picture 10">
            <a:extLst>
              <a:ext uri="{FF2B5EF4-FFF2-40B4-BE49-F238E27FC236}">
                <a16:creationId xmlns:a16="http://schemas.microsoft.com/office/drawing/2014/main" id="{A4D2D0F6-68B7-4A2F-B80D-B3AAC1F4D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3" name="Rectangle 12">
            <a:extLst>
              <a:ext uri="{FF2B5EF4-FFF2-40B4-BE49-F238E27FC236}">
                <a16:creationId xmlns:a16="http://schemas.microsoft.com/office/drawing/2014/main" id="{A0BCEF11-98AA-4EF8-91CF-8146F6479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DB816C00-E2A2-4A28-A8CB-2E9E10E9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B2892C6A-FAAA-49A9-B836-6ECC4D48D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680321" y="2336873"/>
            <a:ext cx="9613861" cy="3395060"/>
          </a:xfrm>
        </p:spPr>
        <p:txBody>
          <a:bodyPr anchor="ctr">
            <a:normAutofit/>
          </a:bodyPr>
          <a:lstStyle/>
          <a:p>
            <a:r>
              <a:rPr lang="en-GB" sz="2000" b="1" dirty="0">
                <a:highlight>
                  <a:srgbClr val="000000"/>
                </a:highlight>
              </a:rPr>
              <a:t>Question 10:</a:t>
            </a:r>
            <a:r>
              <a:rPr lang="en-GB" sz="2000" dirty="0">
                <a:highlight>
                  <a:srgbClr val="000000"/>
                </a:highlight>
              </a:rPr>
              <a:t> True or False: Private fostering arrangements need to be continuous and cannot include brief breaks. </a:t>
            </a:r>
          </a:p>
          <a:p>
            <a:r>
              <a:rPr lang="en-GB" sz="2000" dirty="0"/>
              <a:t>a. True b. False</a:t>
            </a:r>
          </a:p>
        </p:txBody>
      </p:sp>
    </p:spTree>
    <p:extLst>
      <p:ext uri="{BB962C8B-B14F-4D97-AF65-F5344CB8AC3E}">
        <p14:creationId xmlns:p14="http://schemas.microsoft.com/office/powerpoint/2010/main" val="2743480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68C93-66AE-61B5-CFCE-521FC1DE476C}"/>
              </a:ext>
            </a:extLst>
          </p:cNvPr>
          <p:cNvSpPr>
            <a:spLocks noGrp="1"/>
          </p:cNvSpPr>
          <p:nvPr>
            <p:ph type="title"/>
          </p:nvPr>
        </p:nvSpPr>
        <p:spPr/>
        <p:txBody>
          <a:bodyPr/>
          <a:lstStyle/>
          <a:p>
            <a:r>
              <a:rPr lang="en-US" dirty="0"/>
              <a:t>Questions ???</a:t>
            </a:r>
          </a:p>
        </p:txBody>
      </p:sp>
      <p:sp>
        <p:nvSpPr>
          <p:cNvPr id="3" name="Content Placeholder 2">
            <a:extLst>
              <a:ext uri="{FF2B5EF4-FFF2-40B4-BE49-F238E27FC236}">
                <a16:creationId xmlns:a16="http://schemas.microsoft.com/office/drawing/2014/main" id="{142625F3-CADE-7CFD-3037-8252119357A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31240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80321" y="2063262"/>
            <a:ext cx="3739279" cy="2661052"/>
          </a:xfrm>
        </p:spPr>
        <p:txBody>
          <a:bodyPr>
            <a:normAutofit/>
          </a:bodyPr>
          <a:lstStyle/>
          <a:p>
            <a:pPr algn="r"/>
            <a:r>
              <a:rPr lang="en-GB" sz="4400"/>
              <a:t>What is Private Fostering ?</a:t>
            </a:r>
          </a:p>
        </p:txBody>
      </p:sp>
      <p:graphicFrame>
        <p:nvGraphicFramePr>
          <p:cNvPr id="7" name="Content Placeholder 2">
            <a:extLst>
              <a:ext uri="{FF2B5EF4-FFF2-40B4-BE49-F238E27FC236}">
                <a16:creationId xmlns:a16="http://schemas.microsoft.com/office/drawing/2014/main" id="{66F68689-3641-05E5-9A59-C1BC43279EAC}"/>
              </a:ext>
            </a:extLst>
          </p:cNvPr>
          <p:cNvGraphicFramePr>
            <a:graphicFrameLocks noGrp="1"/>
          </p:cNvGraphicFramePr>
          <p:nvPr>
            <p:ph idx="1"/>
            <p:extLst>
              <p:ext uri="{D42A27DB-BD31-4B8C-83A1-F6EECF244321}">
                <p14:modId xmlns:p14="http://schemas.microsoft.com/office/powerpoint/2010/main" val="2619670399"/>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11127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9613861" cy="1080938"/>
          </a:xfrm>
        </p:spPr>
        <p:txBody>
          <a:bodyPr>
            <a:normAutofit/>
          </a:bodyPr>
          <a:lstStyle/>
          <a:p>
            <a:r>
              <a:rPr lang="en-GB" dirty="0"/>
              <a:t>Private Fostering Situations</a:t>
            </a:r>
          </a:p>
        </p:txBody>
      </p:sp>
      <p:graphicFrame>
        <p:nvGraphicFramePr>
          <p:cNvPr id="5" name="Content Placeholder 2">
            <a:extLst>
              <a:ext uri="{FF2B5EF4-FFF2-40B4-BE49-F238E27FC236}">
                <a16:creationId xmlns:a16="http://schemas.microsoft.com/office/drawing/2014/main" id="{C2BF19C0-2BF2-2422-A52B-A4BF0DBDC199}"/>
              </a:ext>
            </a:extLst>
          </p:cNvPr>
          <p:cNvGraphicFramePr>
            <a:graphicFrameLocks noGrp="1"/>
          </p:cNvGraphicFramePr>
          <p:nvPr>
            <p:ph idx="1"/>
            <p:extLst>
              <p:ext uri="{D42A27DB-BD31-4B8C-83A1-F6EECF244321}">
                <p14:modId xmlns:p14="http://schemas.microsoft.com/office/powerpoint/2010/main" val="3890860492"/>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3943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9613861" cy="1080938"/>
          </a:xfrm>
        </p:spPr>
        <p:txBody>
          <a:bodyPr>
            <a:normAutofit/>
          </a:bodyPr>
          <a:lstStyle/>
          <a:p>
            <a:r>
              <a:rPr lang="en-GB" dirty="0"/>
              <a:t>What is my role</a:t>
            </a:r>
          </a:p>
        </p:txBody>
      </p:sp>
      <p:graphicFrame>
        <p:nvGraphicFramePr>
          <p:cNvPr id="5" name="Content Placeholder 2">
            <a:extLst>
              <a:ext uri="{FF2B5EF4-FFF2-40B4-BE49-F238E27FC236}">
                <a16:creationId xmlns:a16="http://schemas.microsoft.com/office/drawing/2014/main" id="{51FE2197-1E27-36D2-28BD-F55173C8B9C3}"/>
              </a:ext>
            </a:extLst>
          </p:cNvPr>
          <p:cNvGraphicFramePr>
            <a:graphicFrameLocks noGrp="1"/>
          </p:cNvGraphicFramePr>
          <p:nvPr>
            <p:ph idx="1"/>
            <p:extLst>
              <p:ext uri="{D42A27DB-BD31-4B8C-83A1-F6EECF244321}">
                <p14:modId xmlns:p14="http://schemas.microsoft.com/office/powerpoint/2010/main" val="1169828784"/>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6375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9613861" cy="1080938"/>
          </a:xfrm>
        </p:spPr>
        <p:txBody>
          <a:bodyPr>
            <a:normAutofit/>
          </a:bodyPr>
          <a:lstStyle/>
          <a:p>
            <a:r>
              <a:rPr lang="en-GB" dirty="0"/>
              <a:t>What the Law says about Private fostering </a:t>
            </a:r>
          </a:p>
        </p:txBody>
      </p:sp>
      <p:graphicFrame>
        <p:nvGraphicFramePr>
          <p:cNvPr id="5" name="Content Placeholder 2">
            <a:extLst>
              <a:ext uri="{FF2B5EF4-FFF2-40B4-BE49-F238E27FC236}">
                <a16:creationId xmlns:a16="http://schemas.microsoft.com/office/drawing/2014/main" id="{737E0410-C792-9899-A806-9C364A6EBEEB}"/>
              </a:ext>
            </a:extLst>
          </p:cNvPr>
          <p:cNvGraphicFramePr>
            <a:graphicFrameLocks noGrp="1"/>
          </p:cNvGraphicFramePr>
          <p:nvPr>
            <p:ph idx="1"/>
            <p:extLst>
              <p:ext uri="{D42A27DB-BD31-4B8C-83A1-F6EECF244321}">
                <p14:modId xmlns:p14="http://schemas.microsoft.com/office/powerpoint/2010/main" val="3143743952"/>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1497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C0CEC-F5C7-78DD-D67B-0B32CC4EE6BA}"/>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B00077DA-9C73-7C07-92BB-62D368504634}"/>
              </a:ext>
            </a:extLst>
          </p:cNvPr>
          <p:cNvSpPr>
            <a:spLocks noGrp="1"/>
          </p:cNvSpPr>
          <p:nvPr>
            <p:ph idx="1"/>
          </p:nvPr>
        </p:nvSpPr>
        <p:spPr>
          <a:xfrm>
            <a:off x="200967" y="1744021"/>
            <a:ext cx="10093215" cy="3599316"/>
          </a:xfrm>
        </p:spPr>
        <p:txBody>
          <a:bodyPr>
            <a:normAutofit fontScale="25000" lnSpcReduction="20000"/>
          </a:bodyPr>
          <a:lstStyle/>
          <a:p>
            <a:pPr marL="0" indent="0">
              <a:buNone/>
            </a:pPr>
            <a:r>
              <a:rPr lang="en-GB" sz="7200" dirty="0"/>
              <a:t>Tiangy – A Young Person in a Private Fostering Arrangement</a:t>
            </a:r>
          </a:p>
          <a:p>
            <a:r>
              <a:rPr lang="en-GB" sz="7200" dirty="0"/>
              <a:t>Background: Tiangy, a 14-year-old girl from Sierra Leone, came to the UK to live with a family friend, Martha, after the death of her grandmother who had been her main carer. </a:t>
            </a:r>
            <a:r>
              <a:rPr lang="en-GB" sz="7200" dirty="0" err="1"/>
              <a:t>Tiangy’s</a:t>
            </a:r>
            <a:r>
              <a:rPr lang="en-GB" sz="7200" dirty="0"/>
              <a:t> mother remains in Sierra Leone. Martha agreed to care for Tiangy on an informal basis.</a:t>
            </a:r>
          </a:p>
          <a:p>
            <a:r>
              <a:rPr lang="en-GB" sz="7200" dirty="0"/>
              <a:t>Identification:</a:t>
            </a:r>
          </a:p>
          <a:p>
            <a:r>
              <a:rPr lang="en-GB" sz="7200" dirty="0"/>
              <a:t>Tiangy was brought to a GP appointment for a routine vaccination. During the health check, it became apparent that Martha was not </a:t>
            </a:r>
            <a:r>
              <a:rPr lang="en-GB" sz="7200" dirty="0" err="1"/>
              <a:t>Tiangy’s</a:t>
            </a:r>
            <a:r>
              <a:rPr lang="en-GB" sz="7200" dirty="0"/>
              <a:t> biological relative and had been caring for her for over two months. The GP correctly identified this as a private fostering arrangement and made a referral to children’s services.</a:t>
            </a:r>
          </a:p>
          <a:p>
            <a:r>
              <a:rPr lang="en-GB" sz="7200" dirty="0"/>
              <a:t>Intervention:</a:t>
            </a:r>
          </a:p>
          <a:p>
            <a:r>
              <a:rPr lang="en-GB" sz="7200" dirty="0"/>
              <a:t>Children’s services conducted a private fostering assessment to ensure Tiangy was safe and well cared for. The home was deemed suitable, and Tiangy presented as happy and settled. However, some gaps were identified—such as the need for a DBS check for another adult living in the household, and a lack of clarity around Martha’s legal status as a carer.</a:t>
            </a:r>
          </a:p>
          <a:p>
            <a:endParaRPr lang="en-GB" sz="7200" dirty="0"/>
          </a:p>
          <a:p>
            <a:r>
              <a:rPr lang="en-GB" sz="7200" dirty="0"/>
              <a:t>Outcome:</a:t>
            </a:r>
          </a:p>
          <a:p>
            <a:r>
              <a:rPr lang="en-GB" sz="7200" dirty="0"/>
              <a:t>Children’s services worked with Martha to formalise the arrangement, ensure all safeguarding checks were completed, and advised her to seek legal advice regarding long-term guardianship. Regular visits were scheduled to monitor </a:t>
            </a:r>
            <a:r>
              <a:rPr lang="en-GB" sz="7200" dirty="0" err="1"/>
              <a:t>Tiangy’s</a:t>
            </a:r>
            <a:r>
              <a:rPr lang="en-GB" sz="7200" dirty="0"/>
              <a:t> well-being. Martha was also supported in understanding her responsibilities, and the school nurse was informed to ensure continuity of care.</a:t>
            </a:r>
          </a:p>
          <a:p>
            <a:endParaRPr lang="en-GB" sz="7200" dirty="0"/>
          </a:p>
          <a:p>
            <a:endParaRPr lang="en-GB" sz="7200" dirty="0"/>
          </a:p>
          <a:p>
            <a:endParaRPr lang="en-GB" sz="7200" dirty="0"/>
          </a:p>
          <a:p>
            <a:endParaRPr lang="en-GB" sz="7200" dirty="0"/>
          </a:p>
          <a:p>
            <a:endParaRPr lang="en-GB" sz="7200" dirty="0"/>
          </a:p>
          <a:p>
            <a:endParaRPr lang="en-US" dirty="0"/>
          </a:p>
        </p:txBody>
      </p:sp>
    </p:spTree>
    <p:extLst>
      <p:ext uri="{BB962C8B-B14F-4D97-AF65-F5344CB8AC3E}">
        <p14:creationId xmlns:p14="http://schemas.microsoft.com/office/powerpoint/2010/main" val="1712264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DE6A0-8BF1-E47A-617D-7EAB0F813F24}"/>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4BDC2425-B153-F0C0-C3B8-07A086E6AE22}"/>
              </a:ext>
            </a:extLst>
          </p:cNvPr>
          <p:cNvSpPr>
            <a:spLocks noGrp="1"/>
          </p:cNvSpPr>
          <p:nvPr>
            <p:ph idx="1"/>
          </p:nvPr>
        </p:nvSpPr>
        <p:spPr/>
        <p:txBody>
          <a:bodyPr>
            <a:normAutofit/>
          </a:bodyPr>
          <a:lstStyle/>
          <a:p>
            <a:pPr algn="l"/>
            <a:r>
              <a:rPr lang="en-GB" b="1" i="0" u="none" strike="noStrike" dirty="0">
                <a:solidFill>
                  <a:srgbClr val="000000"/>
                </a:solidFill>
                <a:effectLst/>
              </a:rPr>
              <a:t>Case Study 2 (15 minutes)</a:t>
            </a:r>
            <a:endParaRPr lang="en-GB" b="0" i="0" u="none" strike="noStrike" dirty="0">
              <a:solidFill>
                <a:srgbClr val="000000"/>
              </a:solidFill>
              <a:effectLst/>
            </a:endParaRPr>
          </a:p>
          <a:p>
            <a:pPr algn="l">
              <a:buFont typeface="Arial" panose="020B0604020202020204" pitchFamily="34" charset="0"/>
              <a:buChar char="•"/>
            </a:pPr>
            <a:r>
              <a:rPr lang="en-GB" b="1" i="0" u="none" strike="noStrike" dirty="0">
                <a:solidFill>
                  <a:srgbClr val="000000"/>
                </a:solidFill>
                <a:effectLst/>
              </a:rPr>
              <a:t>Scenario</a:t>
            </a:r>
            <a:r>
              <a:rPr lang="en-GB" b="0" i="0" u="none" strike="noStrike" dirty="0">
                <a:solidFill>
                  <a:srgbClr val="000000"/>
                </a:solidFill>
                <a:effectLst/>
              </a:rPr>
              <a:t>: An 8-year-old child is sent by their parents, who are facing temporary financial hardship, to live with a neighbour for more than 28 days. The parents haven't informed the local authority.</a:t>
            </a:r>
          </a:p>
          <a:p>
            <a:pPr marL="742950" lvl="1" indent="-285750" algn="l">
              <a:buFont typeface="Arial" panose="020B0604020202020204" pitchFamily="34" charset="0"/>
              <a:buChar char="•"/>
            </a:pPr>
            <a:r>
              <a:rPr lang="en-GB" b="0" i="0" u="none" strike="noStrike" dirty="0">
                <a:solidFill>
                  <a:srgbClr val="000000"/>
                </a:solidFill>
                <a:effectLst/>
              </a:rPr>
              <a:t>Explore safeguarding concerns (emotional well-being, school attendance, etc.).</a:t>
            </a:r>
          </a:p>
          <a:p>
            <a:pPr marL="742950" lvl="1" indent="-285750" algn="l">
              <a:buFont typeface="Arial" panose="020B0604020202020204" pitchFamily="34" charset="0"/>
              <a:buChar char="•"/>
            </a:pPr>
            <a:r>
              <a:rPr lang="en-GB" b="1" i="0" u="none" strike="noStrike" dirty="0">
                <a:solidFill>
                  <a:srgbClr val="000000"/>
                </a:solidFill>
                <a:effectLst/>
              </a:rPr>
              <a:t>Discussion points</a:t>
            </a:r>
            <a:r>
              <a:rPr lang="en-GB" b="0" i="0" u="none" strike="noStrike" dirty="0">
                <a:solidFill>
                  <a:srgbClr val="000000"/>
                </a:solidFill>
                <a:effectLst/>
              </a:rPr>
              <a:t>: The role of professionals in encouraging parents to report the situation, possible outcomes, and how to monitor the child's welfare.</a:t>
            </a:r>
          </a:p>
          <a:p>
            <a:endParaRPr lang="en-US" dirty="0"/>
          </a:p>
        </p:txBody>
      </p:sp>
    </p:spTree>
    <p:extLst>
      <p:ext uri="{BB962C8B-B14F-4D97-AF65-F5344CB8AC3E}">
        <p14:creationId xmlns:p14="http://schemas.microsoft.com/office/powerpoint/2010/main" val="1208442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80321" y="2063262"/>
            <a:ext cx="3739279" cy="2661052"/>
          </a:xfrm>
        </p:spPr>
        <p:txBody>
          <a:bodyPr>
            <a:normAutofit/>
          </a:bodyPr>
          <a:lstStyle/>
          <a:p>
            <a:pPr algn="r"/>
            <a:r>
              <a:rPr lang="en-GB" sz="4100"/>
              <a:t>What your responsibilities are ?</a:t>
            </a:r>
          </a:p>
        </p:txBody>
      </p:sp>
      <p:graphicFrame>
        <p:nvGraphicFramePr>
          <p:cNvPr id="5" name="Content Placeholder 2">
            <a:extLst>
              <a:ext uri="{FF2B5EF4-FFF2-40B4-BE49-F238E27FC236}">
                <a16:creationId xmlns:a16="http://schemas.microsoft.com/office/drawing/2014/main" id="{8D9E9EBE-0BF4-B7C4-4968-48D4321F2883}"/>
              </a:ext>
            </a:extLst>
          </p:cNvPr>
          <p:cNvGraphicFramePr>
            <a:graphicFrameLocks noGrp="1"/>
          </p:cNvGraphicFramePr>
          <p:nvPr>
            <p:ph idx="1"/>
            <p:extLst>
              <p:ext uri="{D42A27DB-BD31-4B8C-83A1-F6EECF244321}">
                <p14:modId xmlns:p14="http://schemas.microsoft.com/office/powerpoint/2010/main" val="2693877069"/>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4483271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CG Document" ma:contentTypeID="0x01010009DF25CF94082642959723941C1AE33300BAFF81C7741517498D718622E8129CE7" ma:contentTypeVersion="24" ma:contentTypeDescription="Extension of document type to include extra info eg HideFromDelve, retention, classification" ma:contentTypeScope="" ma:versionID="208f7f0810590bfafbf52c2116d5ada3">
  <xsd:schema xmlns:xsd="http://www.w3.org/2001/XMLSchema" xmlns:xs="http://www.w3.org/2001/XMLSchema" xmlns:p="http://schemas.microsoft.com/office/2006/metadata/properties" xmlns:ns2="3fc7b4f3-a0e9-46ca-b4f0-2556f21f87bd" xmlns:ns3="9e7fd114-9621-45b8-9c7a-5c1d714b3901" targetNamespace="http://schemas.microsoft.com/office/2006/metadata/properties" ma:root="true" ma:fieldsID="c07e7179dccd79e4ef54fca788880862" ns2:_="" ns3:_="">
    <xsd:import namespace="3fc7b4f3-a0e9-46ca-b4f0-2556f21f87bd"/>
    <xsd:import namespace="9e7fd114-9621-45b8-9c7a-5c1d714b3901"/>
    <xsd:element name="properties">
      <xsd:complexType>
        <xsd:sequence>
          <xsd:element name="documentManagement">
            <xsd:complexType>
              <xsd:all>
                <xsd:element ref="ns2:HideFromDelve"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c7b4f3-a0e9-46ca-b4f0-2556f21f87bd" elementFormDefault="qualified">
    <xsd:import namespace="http://schemas.microsoft.com/office/2006/documentManagement/types"/>
    <xsd:import namespace="http://schemas.microsoft.com/office/infopath/2007/PartnerControls"/>
    <xsd:element name="HideFromDelve" ma:index="4" nillable="true" ma:displayName="HideFromDelve" ma:default="1" ma:description="Set to Yes (initial default) to hide documents and other information from delve" ma:internalName="HideFromDelve" ma:readOnly="false">
      <xsd:simpleType>
        <xsd:restriction base="dms:Boolean"/>
      </xsd:simpleType>
    </xsd:element>
    <xsd:element name="SharedWithUsers" ma:index="5"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a8ae5e1-c286-4bc4-9287-4d89ece0434e}" ma:internalName="TaxCatchAll" ma:showField="CatchAllData" ma:web="3fc7b4f3-a0e9-46ca-b4f0-2556f21f87b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e7fd114-9621-45b8-9c7a-5c1d714b390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65629fe-fa3b-4d8f-b0ac-4a13011ce30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ideFromDelve xmlns="3fc7b4f3-a0e9-46ca-b4f0-2556f21f87bd">true</HideFromDelve>
    <lcf76f155ced4ddcb4097134ff3c332f xmlns="9e7fd114-9621-45b8-9c7a-5c1d714b3901">
      <Terms xmlns="http://schemas.microsoft.com/office/infopath/2007/PartnerControls"/>
    </lcf76f155ced4ddcb4097134ff3c332f>
    <TaxCatchAll xmlns="3fc7b4f3-a0e9-46ca-b4f0-2556f21f87bd" xsi:nil="true"/>
  </documentManagement>
</p:properties>
</file>

<file path=customXml/itemProps1.xml><?xml version="1.0" encoding="utf-8"?>
<ds:datastoreItem xmlns:ds="http://schemas.openxmlformats.org/officeDocument/2006/customXml" ds:itemID="{335092C9-DB02-4A48-8FCB-6701E77B40BD}"/>
</file>

<file path=customXml/itemProps2.xml><?xml version="1.0" encoding="utf-8"?>
<ds:datastoreItem xmlns:ds="http://schemas.openxmlformats.org/officeDocument/2006/customXml" ds:itemID="{F0177872-D577-4716-A810-7F8EE035AAE8}"/>
</file>

<file path=customXml/itemProps3.xml><?xml version="1.0" encoding="utf-8"?>
<ds:datastoreItem xmlns:ds="http://schemas.openxmlformats.org/officeDocument/2006/customXml" ds:itemID="{642F36AC-BEAC-4C91-B5F6-917B0738D22B}"/>
</file>

<file path=docProps/app.xml><?xml version="1.0" encoding="utf-8"?>
<Properties xmlns="http://schemas.openxmlformats.org/officeDocument/2006/extended-properties" xmlns:vt="http://schemas.openxmlformats.org/officeDocument/2006/docPropsVTypes">
  <Template>Berlin</Template>
  <TotalTime>29985</TotalTime>
  <Words>2042</Words>
  <Application>Microsoft Office PowerPoint</Application>
  <PresentationFormat>Widescreen</PresentationFormat>
  <Paragraphs>165</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Trebuchet MS</vt:lpstr>
      <vt:lpstr>-webkit-standard</vt:lpstr>
      <vt:lpstr>Berlin</vt:lpstr>
      <vt:lpstr>Private Fostering</vt:lpstr>
      <vt:lpstr>Learning objectives </vt:lpstr>
      <vt:lpstr>What is Private Fostering ?</vt:lpstr>
      <vt:lpstr>Private Fostering Situations</vt:lpstr>
      <vt:lpstr>What is my role</vt:lpstr>
      <vt:lpstr>What the Law says about Private fostering </vt:lpstr>
      <vt:lpstr>Case study</vt:lpstr>
      <vt:lpstr>Case study 2</vt:lpstr>
      <vt:lpstr>What your responsibilities are ?</vt:lpstr>
      <vt:lpstr>People who can help</vt:lpstr>
      <vt:lpstr>Summary: Private Fostering Annual Report 2022/2023</vt:lpstr>
      <vt:lpstr>PowerPoint Presentation</vt:lpstr>
      <vt:lpstr>PowerPoint Presentation</vt:lpstr>
      <vt:lpstr>PowerPoint Presentation</vt:lpstr>
      <vt:lpstr>Private Fostering  flow Chart </vt:lpstr>
      <vt:lpstr>Quiz!!!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vector>
  </TitlesOfParts>
  <Company>London Borough of Southwark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Private Fostering</dc:title>
  <dc:creator>Omotayo, Rachael</dc:creator>
  <cp:lastModifiedBy>Omotayo, Rachael</cp:lastModifiedBy>
  <cp:revision>47</cp:revision>
  <cp:lastPrinted>2025-06-04T11:25:03Z</cp:lastPrinted>
  <dcterms:created xsi:type="dcterms:W3CDTF">2023-02-24T11:04:55Z</dcterms:created>
  <dcterms:modified xsi:type="dcterms:W3CDTF">2025-06-04T13:09:54Z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0x01010009DF25CF94082642959723941C1AE33300BAFF81C7741517498D718622E8129CE7</vt:lpwstr>
  </property>
</Properties>
</file>