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82" r:id="rId5"/>
    <p:sldId id="327" r:id="rId6"/>
    <p:sldId id="315" r:id="rId7"/>
    <p:sldId id="324" r:id="rId8"/>
    <p:sldId id="330" r:id="rId9"/>
    <p:sldId id="331" r:id="rId10"/>
    <p:sldId id="292" r:id="rId11"/>
    <p:sldId id="28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044698-147B-46FB-AECE-C414EB80DE03}">
          <p14:sldIdLst>
            <p14:sldId id="282"/>
            <p14:sldId id="327"/>
            <p14:sldId id="315"/>
            <p14:sldId id="324"/>
            <p14:sldId id="330"/>
            <p14:sldId id="331"/>
            <p14:sldId id="29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295"/>
    <a:srgbClr val="43266E"/>
    <a:srgbClr val="E04817"/>
    <a:srgbClr val="C9E7EB"/>
    <a:srgbClr val="007B8F"/>
    <a:srgbClr val="6C1B3C"/>
    <a:srgbClr val="00ABE9"/>
    <a:srgbClr val="E61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286" autoAdjust="0"/>
  </p:normalViewPr>
  <p:slideViewPr>
    <p:cSldViewPr snapToGrid="0">
      <p:cViewPr varScale="1">
        <p:scale>
          <a:sx n="71" d="100"/>
          <a:sy n="71" d="100"/>
        </p:scale>
        <p:origin x="20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ECCD-2653-E948-B2B9-56C516F2620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05FC5-FEAC-BA4E-AADE-DD042480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05FC5-FEAC-BA4E-AADE-DD04248084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11519-8EC5-4865-3AA5-7F975F2FF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E4196A-20F6-433F-D35D-689F249DB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BED56-14CF-DDA5-1B57-105EE6302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3E77A-74ED-AA51-0266-CE40A99E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05FC5-FEAC-BA4E-AADE-DD04248084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05FC5-FEAC-BA4E-AADE-DD04248084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2A85D-2A18-8881-FBCF-61093160F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98D150-CB39-9851-1D2F-6BCA11E31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824D1-3AB0-E9AC-D388-635140774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BB275-C7B7-95B3-5252-C96B00685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05FC5-FEAC-BA4E-AADE-DD04248084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09B92-AD92-19E1-4672-2B8BEA68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EBBD8B-07EE-2493-E75B-7ACDBC010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57035-E043-0485-B841-204977765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467EE-AB5D-4E8D-9327-32CF7B742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05FC5-FEAC-BA4E-AADE-DD04248084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5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3591F-0AC3-E3D2-E677-07D7AD37D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9E7EB-E87C-3E07-C99C-B869E0669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10606-C9CA-FB26-0239-3D2C72F3E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9CB93-C25E-63E7-92CE-D7591000D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05FC5-FEAC-BA4E-AADE-DD04248084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GB" dirty="0"/>
              <a:t>The social care services that can be provided under CSDPA are very wide including support at home, support to access the community, and help with adaptations to the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05FC5-FEAC-BA4E-AADE-DD04248084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4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05FC5-FEAC-BA4E-AADE-DD04248084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456C51-9E7A-0B3B-41AE-31A814E60742}"/>
              </a:ext>
            </a:extLst>
          </p:cNvPr>
          <p:cNvSpPr/>
          <p:nvPr userDrawn="1"/>
        </p:nvSpPr>
        <p:spPr>
          <a:xfrm>
            <a:off x="0" y="4834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CD5530-9823-2B03-1A80-9FEDACE5746D}"/>
              </a:ext>
            </a:extLst>
          </p:cNvPr>
          <p:cNvSpPr/>
          <p:nvPr userDrawn="1"/>
        </p:nvSpPr>
        <p:spPr>
          <a:xfrm>
            <a:off x="0" y="4834"/>
            <a:ext cx="8133907" cy="541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266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DED86-A761-5B83-D9B8-48C526BA5BF0}"/>
              </a:ext>
            </a:extLst>
          </p:cNvPr>
          <p:cNvSpPr/>
          <p:nvPr userDrawn="1"/>
        </p:nvSpPr>
        <p:spPr>
          <a:xfrm>
            <a:off x="7761414" y="0"/>
            <a:ext cx="372493" cy="5418000"/>
          </a:xfrm>
          <a:prstGeom prst="rect">
            <a:avLst/>
          </a:prstGeom>
          <a:solidFill>
            <a:srgbClr val="4326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39639-8F59-B92F-6CD2-C08D439F50BD}"/>
              </a:ext>
            </a:extLst>
          </p:cNvPr>
          <p:cNvSpPr/>
          <p:nvPr userDrawn="1"/>
        </p:nvSpPr>
        <p:spPr>
          <a:xfrm>
            <a:off x="0" y="5418000"/>
            <a:ext cx="121920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7FD3D-3583-B89D-DBCD-31890B846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1422" y="5805632"/>
            <a:ext cx="1435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66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orient="horz" pos="40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D1CAF-7D12-140F-A4E0-580AF132FF35}"/>
              </a:ext>
            </a:extLst>
          </p:cNvPr>
          <p:cNvSpPr/>
          <p:nvPr userDrawn="1"/>
        </p:nvSpPr>
        <p:spPr>
          <a:xfrm>
            <a:off x="0" y="0"/>
            <a:ext cx="550216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CD42B-7EBF-9D40-9EC6-F18D69675475}"/>
              </a:ext>
            </a:extLst>
          </p:cNvPr>
          <p:cNvSpPr/>
          <p:nvPr userDrawn="1"/>
        </p:nvSpPr>
        <p:spPr>
          <a:xfrm>
            <a:off x="5188482" y="0"/>
            <a:ext cx="372493" cy="5418000"/>
          </a:xfrm>
          <a:prstGeom prst="rect">
            <a:avLst/>
          </a:prstGeom>
          <a:solidFill>
            <a:srgbClr val="4326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1B644-98FF-959A-15D3-2D4CD6DDFF6B}"/>
              </a:ext>
            </a:extLst>
          </p:cNvPr>
          <p:cNvSpPr/>
          <p:nvPr userDrawn="1"/>
        </p:nvSpPr>
        <p:spPr>
          <a:xfrm>
            <a:off x="0" y="5418000"/>
            <a:ext cx="121920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8D7AE-33A7-CE35-0B6C-639440907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1422" y="5805632"/>
            <a:ext cx="1435100" cy="635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1C23DA-EBEF-A98D-7480-CBEFC855B8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1013" y="0"/>
            <a:ext cx="6630987" cy="541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175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orient="horz" pos="40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Content -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A3A69-33F7-DFA3-C91C-AA329613C7E0}"/>
              </a:ext>
            </a:extLst>
          </p:cNvPr>
          <p:cNvSpPr/>
          <p:nvPr userDrawn="1"/>
        </p:nvSpPr>
        <p:spPr>
          <a:xfrm>
            <a:off x="0" y="-422"/>
            <a:ext cx="10351632" cy="1097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266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47F65-E422-E6ED-A71A-B5F0E37C862B}"/>
              </a:ext>
            </a:extLst>
          </p:cNvPr>
          <p:cNvSpPr/>
          <p:nvPr userDrawn="1"/>
        </p:nvSpPr>
        <p:spPr>
          <a:xfrm>
            <a:off x="10354601" y="-421"/>
            <a:ext cx="1837398" cy="1097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266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613FF-B92C-D1F4-9B55-30080BB55727}"/>
              </a:ext>
            </a:extLst>
          </p:cNvPr>
          <p:cNvSpPr/>
          <p:nvPr userDrawn="1"/>
        </p:nvSpPr>
        <p:spPr>
          <a:xfrm>
            <a:off x="10082773" y="0"/>
            <a:ext cx="270344" cy="1097280"/>
          </a:xfrm>
          <a:prstGeom prst="rect">
            <a:avLst/>
          </a:prstGeom>
          <a:solidFill>
            <a:srgbClr val="43266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B1351-788C-CFAD-E55D-18119DC0F0C0}"/>
              </a:ext>
            </a:extLst>
          </p:cNvPr>
          <p:cNvSpPr/>
          <p:nvPr userDrawn="1"/>
        </p:nvSpPr>
        <p:spPr>
          <a:xfrm>
            <a:off x="0" y="6316094"/>
            <a:ext cx="12192000" cy="541906"/>
          </a:xfrm>
          <a:prstGeom prst="rect">
            <a:avLst/>
          </a:prstGeom>
          <a:solidFill>
            <a:srgbClr val="432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3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 - content - 1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9D2002-BB2E-0AE3-4205-A6317AAB29DF}"/>
              </a:ext>
            </a:extLst>
          </p:cNvPr>
          <p:cNvSpPr/>
          <p:nvPr userDrawn="1"/>
        </p:nvSpPr>
        <p:spPr>
          <a:xfrm>
            <a:off x="0" y="-422"/>
            <a:ext cx="10351632" cy="1097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266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BCB6E-7900-8F9B-10E6-86026858D3AE}"/>
              </a:ext>
            </a:extLst>
          </p:cNvPr>
          <p:cNvSpPr/>
          <p:nvPr userDrawn="1"/>
        </p:nvSpPr>
        <p:spPr>
          <a:xfrm>
            <a:off x="10354601" y="-421"/>
            <a:ext cx="1837398" cy="1097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266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DF0AC4-4DB8-4B7C-4022-10FC0B24B755}"/>
              </a:ext>
            </a:extLst>
          </p:cNvPr>
          <p:cNvSpPr/>
          <p:nvPr userDrawn="1"/>
        </p:nvSpPr>
        <p:spPr>
          <a:xfrm>
            <a:off x="10082773" y="0"/>
            <a:ext cx="270344" cy="1097280"/>
          </a:xfrm>
          <a:prstGeom prst="rect">
            <a:avLst/>
          </a:prstGeom>
          <a:solidFill>
            <a:srgbClr val="43266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4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B05D3-73FB-9DE9-BAB2-EA6F3A7D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256AC-24C0-5692-3186-91BB8BEDC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D3D0E-6A68-3C0A-3E4F-564EFAFC8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3DDF-BB21-204E-9FC8-AC5BF5919D8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B204-5D41-BF3D-F6C9-C81E1200D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A63B6-8071-0622-5547-D17CA6E3A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69C6-5E21-034E-B992-6FDBA198B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wark.gov.uk/sites/default/files/2025-08/Mash-referral-accessibl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vion.grant@southwark.gov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CF78-164D-0F53-242D-62AF4F2EEE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3437" y="705394"/>
            <a:ext cx="6730432" cy="3538086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MASH Updates – GP Forum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October 2025 – Avion Grant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7902-262B-C066-C5BD-BBD23FFE1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text">
            <a:extLst>
              <a:ext uri="{FF2B5EF4-FFF2-40B4-BE49-F238E27FC236}">
                <a16:creationId xmlns:a16="http://schemas.microsoft.com/office/drawing/2014/main" id="{FDECAE9F-DB29-D121-33E1-0F9D976B2FBD}"/>
              </a:ext>
            </a:extLst>
          </p:cNvPr>
          <p:cNvSpPr txBox="1">
            <a:spLocks/>
          </p:cNvSpPr>
          <p:nvPr/>
        </p:nvSpPr>
        <p:spPr>
          <a:xfrm>
            <a:off x="540000" y="1096225"/>
            <a:ext cx="11279823" cy="52234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43266E"/>
                </a:solidFill>
              </a:rPr>
              <a:t> Information sharing with GPs during MASH and Child and Family assessment enquiries;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43266E"/>
                </a:solidFill>
              </a:rPr>
              <a:t>Timeliness of provision of information to MASH and A&amp;I to support assessments;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43266E"/>
                </a:solidFill>
              </a:rPr>
              <a:t> Good quality information sharing/ responses to enquiries;</a:t>
            </a:r>
          </a:p>
          <a:p>
            <a:pPr>
              <a:lnSpc>
                <a:spcPct val="120000"/>
              </a:lnSpc>
            </a:pPr>
            <a:endParaRPr lang="en-US" sz="19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9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114BE-C75A-28D8-6FAB-CE81FAB44C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102" y="150403"/>
            <a:ext cx="10515600" cy="9173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3266E"/>
                </a:solidFill>
              </a:rPr>
              <a:t>What is Working Well-Partnership working with GPs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9282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text">
            <a:extLst>
              <a:ext uri="{FF2B5EF4-FFF2-40B4-BE49-F238E27FC236}">
                <a16:creationId xmlns:a16="http://schemas.microsoft.com/office/drawing/2014/main" id="{1A314055-4586-D870-0CDC-90167AFC8C70}"/>
              </a:ext>
            </a:extLst>
          </p:cNvPr>
          <p:cNvSpPr txBox="1">
            <a:spLocks/>
          </p:cNvSpPr>
          <p:nvPr/>
        </p:nvSpPr>
        <p:spPr>
          <a:xfrm>
            <a:off x="540000" y="1096225"/>
            <a:ext cx="11279823" cy="52234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43266E"/>
                </a:solidFill>
              </a:rPr>
              <a:t>Provision of Outcomes of Referrals; MASH enquiries and Assessments to GP Practices;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43266E"/>
                </a:solidFill>
              </a:rPr>
              <a:t> Information Sharing with GP practices to complete the safeguarding loop;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43266E"/>
                </a:solidFill>
              </a:rPr>
              <a:t>GP attendance at Strategy Meetings and Child Protection Conferences where appropriate to enhance information sharing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43266E"/>
                </a:solidFill>
              </a:rPr>
              <a:t>Representing the Voice of the Child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9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9102" y="150403"/>
            <a:ext cx="10515600" cy="9173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3266E"/>
                </a:solidFill>
              </a:rPr>
              <a:t> </a:t>
            </a:r>
            <a:r>
              <a:rPr lang="en-US" sz="4000" b="1" dirty="0">
                <a:solidFill>
                  <a:srgbClr val="43266E"/>
                </a:solidFill>
              </a:rPr>
              <a:t>Challenges/ Areas of Improvement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881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4E4D6-2A2B-B151-3480-C8DCC73F9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text">
            <a:extLst>
              <a:ext uri="{FF2B5EF4-FFF2-40B4-BE49-F238E27FC236}">
                <a16:creationId xmlns:a16="http://schemas.microsoft.com/office/drawing/2014/main" id="{C91513C9-3C10-0399-3AAF-88AC5C3014B2}"/>
              </a:ext>
            </a:extLst>
          </p:cNvPr>
          <p:cNvSpPr txBox="1">
            <a:spLocks/>
          </p:cNvSpPr>
          <p:nvPr/>
        </p:nvSpPr>
        <p:spPr>
          <a:xfrm>
            <a:off x="540000" y="1096225"/>
            <a:ext cx="11279823" cy="52234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43266E"/>
                </a:solidFill>
              </a:rPr>
              <a:t>MASH Consultation Line to provide guidance to professionals on making referrals to MASH;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43266E"/>
                </a:solidFill>
              </a:rPr>
              <a:t>Best Practice Guide on Making Referrals into MASH-</a:t>
            </a:r>
            <a:r>
              <a:rPr lang="en-GB" dirty="0">
                <a:hlinkClick r:id="rId3"/>
              </a:rPr>
              <a:t>Referring to Southwark MASH: best practice guidance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43266E"/>
                </a:solidFill>
              </a:rPr>
              <a:t>Child Exploitation Risk and Vulnerability Checklist Tool for Professionals </a:t>
            </a:r>
            <a:r>
              <a:rPr lang="en-GB" sz="2400" i="0" dirty="0">
                <a:solidFill>
                  <a:srgbClr val="3A4295"/>
                </a:solidFill>
                <a:effectLst/>
                <a:latin typeface="Open Sans" panose="020B0606030504020204" pitchFamily="34" charset="0"/>
              </a:rPr>
              <a:t>This tool serves as a guide to support professionals to appropriately collate helpful information around exploitation. It supports colleagues in the MASH with their screening of risks and offer of support around needs</a:t>
            </a:r>
            <a:r>
              <a:rPr lang="en-GB" i="0" dirty="0">
                <a:solidFill>
                  <a:srgbClr val="3A4295"/>
                </a:solidFill>
                <a:effectLst/>
                <a:latin typeface="Open Sans" panose="020B0606030504020204" pitchFamily="34" charset="0"/>
              </a:rPr>
              <a:t>. </a:t>
            </a:r>
            <a:endParaRPr lang="en-US" dirty="0">
              <a:solidFill>
                <a:srgbClr val="3A4295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9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B1E8F-3764-E79B-504E-D48C76588B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102" y="150403"/>
            <a:ext cx="10515600" cy="9173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43266E"/>
                </a:solidFill>
              </a:rPr>
              <a:t>           Updates in MASH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5180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B3344-305A-3009-48FC-7DF064D08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text">
            <a:extLst>
              <a:ext uri="{FF2B5EF4-FFF2-40B4-BE49-F238E27FC236}">
                <a16:creationId xmlns:a16="http://schemas.microsoft.com/office/drawing/2014/main" id="{66DCBD0B-0532-1AB8-0369-30ECD90B23E6}"/>
              </a:ext>
            </a:extLst>
          </p:cNvPr>
          <p:cNvSpPr txBox="1">
            <a:spLocks/>
          </p:cNvSpPr>
          <p:nvPr/>
        </p:nvSpPr>
        <p:spPr>
          <a:xfrm>
            <a:off x="540000" y="1096225"/>
            <a:ext cx="11279823" cy="52234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43266E"/>
                </a:solidFill>
              </a:rPr>
              <a:t> In keeping with the National Agenda on Reform of Social Care, Southwark Social Care are in the planning stages of re-designing the delivery of services;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43266E"/>
                </a:solidFill>
              </a:rPr>
              <a:t>Key objectives are ensure that there is one Front Door for referrals into Southwark; that families receive the right level of support at the right time; that families receive less changes of Social Workers in their experience of Social Care;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9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64E33-B857-F096-F9C8-55ED3E09A9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102" y="150403"/>
            <a:ext cx="10515600" cy="9173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43266E"/>
                </a:solidFill>
              </a:rPr>
              <a:t>           Updates in MASH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5227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F3600-0CC1-BB3B-B54B-944FF39AE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text">
            <a:extLst>
              <a:ext uri="{FF2B5EF4-FFF2-40B4-BE49-F238E27FC236}">
                <a16:creationId xmlns:a16="http://schemas.microsoft.com/office/drawing/2014/main" id="{00C8E1CE-EEAD-05FD-2A19-B21392E20341}"/>
              </a:ext>
            </a:extLst>
          </p:cNvPr>
          <p:cNvSpPr txBox="1">
            <a:spLocks/>
          </p:cNvSpPr>
          <p:nvPr/>
        </p:nvSpPr>
        <p:spPr>
          <a:xfrm>
            <a:off x="540000" y="1096225"/>
            <a:ext cx="11279823" cy="52234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43266E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43266E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</a:rPr>
              <a:t>PACE</a:t>
            </a:r>
            <a:r>
              <a:rPr lang="en-GB" sz="2400" dirty="0">
                <a:solidFill>
                  <a:srgbClr val="002060"/>
                </a:solidFill>
              </a:rPr>
              <a:t>, Parents Against Child Exploitation, supports parents and carers whose children are being exploited by offenders outside of the family -www.paceuk.info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CEOP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provide advice on keeping safe online, and to report online grooming or exploitation -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www.ceop.police.uk/safety-centre</a:t>
            </a:r>
          </a:p>
          <a:p>
            <a:pPr marL="0" indent="0">
              <a:buNone/>
            </a:pPr>
            <a:endParaRPr lang="en-GB" sz="24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NSPCC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 - 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Access the NSPCC’s information for parents and carers -Support for parents | NSPCC </a:t>
            </a:r>
          </a:p>
          <a:p>
            <a:pPr marL="0" indent="0">
              <a:buNone/>
            </a:pPr>
            <a:endParaRPr lang="en-GB" sz="24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</a:rPr>
              <a:t>Parent Zone Local 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Access this support service for families in Southwark, offering resources, information and advice for everything related to digital family life -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www.pzlocal.org.uk 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900" b="1" dirty="0">
              <a:solidFill>
                <a:srgbClr val="43266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48E70-1D0F-6F5B-4031-61E167578A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102" y="150403"/>
            <a:ext cx="10515600" cy="9173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43266E"/>
                </a:solidFill>
              </a:rPr>
              <a:t>           Resources for Families: Exploitation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17474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9102" y="150403"/>
            <a:ext cx="10515600" cy="9173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3266E"/>
                </a:solidFill>
              </a:rPr>
              <a:t>         KEY Contacts and Telephone Numbers</a:t>
            </a:r>
            <a:endParaRPr lang="en-GB" sz="2700" b="1" dirty="0"/>
          </a:p>
        </p:txBody>
      </p:sp>
      <p:sp>
        <p:nvSpPr>
          <p:cNvPr id="5" name="Rectangle 4"/>
          <p:cNvSpPr/>
          <p:nvPr/>
        </p:nvSpPr>
        <p:spPr>
          <a:xfrm>
            <a:off x="349103" y="1225550"/>
            <a:ext cx="11528670" cy="675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GB" sz="1400" b="1" dirty="0">
              <a:solidFill>
                <a:srgbClr val="43266E"/>
              </a:solidFill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43266E"/>
                </a:solidFill>
              </a:rPr>
              <a:t>MASH and Consultation Line: 0207 525 1921</a:t>
            </a: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43266E"/>
              </a:solidFill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43266E"/>
                </a:solidFill>
              </a:rPr>
              <a:t>OUT OF HOURS SERVICE: 0207 525 5000</a:t>
            </a: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43266E"/>
                </a:solidFill>
              </a:rPr>
              <a:t> MASH SERVICE MANAGER: Avion Grant – </a:t>
            </a:r>
            <a:r>
              <a:rPr lang="en-GB" sz="2800" b="1" dirty="0">
                <a:solidFill>
                  <a:srgbClr val="43266E"/>
                </a:solidFill>
                <a:hlinkClick r:id="rId3"/>
              </a:rPr>
              <a:t>avion.grant@southwark.gov.uk</a:t>
            </a:r>
            <a:endParaRPr lang="en-GB" sz="28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43266E"/>
                </a:solidFill>
              </a:rPr>
              <a:t>MASH Referral link: </a:t>
            </a: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</a:pPr>
            <a:endParaRPr lang="en-GB" sz="20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</a:pPr>
            <a:endParaRPr lang="en-GB" sz="1400" b="1" dirty="0">
              <a:solidFill>
                <a:srgbClr val="43266E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GB" sz="16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endParaRPr lang="en-GB" sz="16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288EC-6190-8A6A-7451-0B90024A5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499" y="4733159"/>
            <a:ext cx="594995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 descr="text">
            <a:extLst>
              <a:ext uri="{FF2B5EF4-FFF2-40B4-BE49-F238E27FC236}">
                <a16:creationId xmlns:a16="http://schemas.microsoft.com/office/drawing/2014/main" id="{1A314055-4586-D870-0CDC-90167AFC8C70}"/>
              </a:ext>
            </a:extLst>
          </p:cNvPr>
          <p:cNvSpPr txBox="1">
            <a:spLocks/>
          </p:cNvSpPr>
          <p:nvPr/>
        </p:nvSpPr>
        <p:spPr>
          <a:xfrm>
            <a:off x="540000" y="1800000"/>
            <a:ext cx="5829269" cy="32037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6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49102" y="215261"/>
            <a:ext cx="9516794" cy="7966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3266E"/>
                </a:solidFill>
              </a:rPr>
              <a:t>Questions…</a:t>
            </a:r>
            <a:endParaRPr lang="en-GB"/>
          </a:p>
        </p:txBody>
      </p:sp>
      <p:pic>
        <p:nvPicPr>
          <p:cNvPr id="1026" name="Picture 2" descr="Any questions Royalty Free Vector Image ...">
            <a:extLst>
              <a:ext uri="{FF2B5EF4-FFF2-40B4-BE49-F238E27FC236}">
                <a16:creationId xmlns:a16="http://schemas.microsoft.com/office/drawing/2014/main" id="{0DC15B49-326B-C8E0-7052-B3455316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71" y="1892931"/>
            <a:ext cx="3294345" cy="35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04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fca242fd-fdb5-43ca-b99c-9f4eb9f5f958"/>
</p:tagLst>
</file>

<file path=ppt/theme/theme1.xml><?xml version="1.0" encoding="utf-8"?>
<a:theme xmlns:a="http://schemas.openxmlformats.org/drawingml/2006/main" name="Office Theme">
  <a:themeElements>
    <a:clrScheme name="Southwark">
      <a:dk1>
        <a:srgbClr val="000000"/>
      </a:dk1>
      <a:lt1>
        <a:srgbClr val="FFFFFF"/>
      </a:lt1>
      <a:dk2>
        <a:srgbClr val="00873B"/>
      </a:dk2>
      <a:lt2>
        <a:srgbClr val="C9D963"/>
      </a:lt2>
      <a:accent1>
        <a:srgbClr val="24463C"/>
      </a:accent1>
      <a:accent2>
        <a:srgbClr val="8FCAAA"/>
      </a:accent2>
      <a:accent3>
        <a:srgbClr val="F9B000"/>
      </a:accent3>
      <a:accent4>
        <a:srgbClr val="FBEE71"/>
      </a:accent4>
      <a:accent5>
        <a:srgbClr val="BB0071"/>
      </a:accent5>
      <a:accent6>
        <a:srgbClr val="F6D1DC"/>
      </a:accent6>
      <a:hlink>
        <a:srgbClr val="3B4395"/>
      </a:hlink>
      <a:folHlink>
        <a:srgbClr val="4427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EC0E05B-29B3-4F17-B14C-488F9F54E159}" vid="{39A00DD4-43A3-4143-8A49-01F919FB80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CG Document" ma:contentTypeID="0x01010009DF25CF94082642959723941C1AE33300BAFF81C7741517498D718622E8129CE7" ma:contentTypeVersion="24" ma:contentTypeDescription="Extension of document type to include extra info eg HideFromDelve, retention, classification" ma:contentTypeScope="" ma:versionID="cba6ee3eb83c9cf0b1d9b1b8995ddbbc">
  <xsd:schema xmlns:xsd="http://www.w3.org/2001/XMLSchema" xmlns:xs="http://www.w3.org/2001/XMLSchema" xmlns:p="http://schemas.microsoft.com/office/2006/metadata/properties" xmlns:ns2="3fc7b4f3-a0e9-46ca-b4f0-2556f21f87bd" xmlns:ns3="9e7fd114-9621-45b8-9c7a-5c1d714b3901" targetNamespace="http://schemas.microsoft.com/office/2006/metadata/properties" ma:root="true" ma:fieldsID="ec64a178b977ab3a86291f821a04a871" ns2:_="" ns3:_="">
    <xsd:import namespace="3fc7b4f3-a0e9-46ca-b4f0-2556f21f87bd"/>
    <xsd:import namespace="9e7fd114-9621-45b8-9c7a-5c1d714b3901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b4f3-a0e9-46ca-b4f0-2556f21f87bd" elementFormDefault="qualified">
    <xsd:import namespace="http://schemas.microsoft.com/office/2006/documentManagement/types"/>
    <xsd:import namespace="http://schemas.microsoft.com/office/infopath/2007/PartnerControls"/>
    <xsd:element name="HideFromDelve" ma:index="4" nillable="true" ma:displayName="HideFromDelve" ma:default="1" ma:description="Set to Yes (initial default) to hide documents and other information from delve" ma:internalName="HideFromDelve" ma:readOnly="false">
      <xsd:simpleType>
        <xsd:restriction base="dms:Boolean"/>
      </xsd:simpleType>
    </xsd:element>
    <xsd:element name="SharedWithUsers" ma:index="5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a8ae5e1-c286-4bc4-9287-4d89ece0434e}" ma:internalName="TaxCatchAll" ma:showField="CatchAllData" ma:web="3fc7b4f3-a0e9-46ca-b4f0-2556f21f87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fd114-9621-45b8-9c7a-5c1d714b3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65629fe-fa3b-4d8f-b0ac-4a13011ce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3fc7b4f3-a0e9-46ca-b4f0-2556f21f87bd">true</HideFromDelve>
    <lcf76f155ced4ddcb4097134ff3c332f xmlns="9e7fd114-9621-45b8-9c7a-5c1d714b3901">
      <Terms xmlns="http://schemas.microsoft.com/office/infopath/2007/PartnerControls"/>
    </lcf76f155ced4ddcb4097134ff3c332f>
    <TaxCatchAll xmlns="3fc7b4f3-a0e9-46ca-b4f0-2556f21f87bd" xsi:nil="true"/>
  </documentManagement>
</p:properties>
</file>

<file path=customXml/itemProps1.xml><?xml version="1.0" encoding="utf-8"?>
<ds:datastoreItem xmlns:ds="http://schemas.openxmlformats.org/officeDocument/2006/customXml" ds:itemID="{7BCDBD49-50BF-45BE-AE0C-D70C378D2A53}"/>
</file>

<file path=customXml/itemProps2.xml><?xml version="1.0" encoding="utf-8"?>
<ds:datastoreItem xmlns:ds="http://schemas.openxmlformats.org/officeDocument/2006/customXml" ds:itemID="{5A6B41C5-0C97-4DA7-BADA-589C407B21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83935A-B94B-4C3B-85A6-F98E8C7A24A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bcb0ad3-090c-4ae7-93cc-761c0b777f5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Southwark Council green and purple</Template>
  <TotalTime>2057</TotalTime>
  <Words>461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Wingdings</vt:lpstr>
      <vt:lpstr>Office Theme</vt:lpstr>
      <vt:lpstr>  MASH Updates – GP Forum   October 2025 – Avion Grant</vt:lpstr>
      <vt:lpstr>What is Working Well-Partnership working with GPs</vt:lpstr>
      <vt:lpstr> Challenges/ Areas of Improvement</vt:lpstr>
      <vt:lpstr>           Updates in MASH </vt:lpstr>
      <vt:lpstr>           Updates in MASH </vt:lpstr>
      <vt:lpstr>           Resources for Families: Exploitation </vt:lpstr>
      <vt:lpstr>         KEY Contacts and Telephone Numbers</vt:lpstr>
      <vt:lpstr>Questions…</vt:lpstr>
    </vt:vector>
  </TitlesOfParts>
  <Company>London Borough of Southwark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to go here, this can be on one, two or three lines    Enter additional information</dc:title>
  <dc:creator>Ashworth, Justin</dc:creator>
  <cp:lastModifiedBy>Shimona Gayle (NHS South East London ICB)</cp:lastModifiedBy>
  <cp:revision>9</cp:revision>
  <dcterms:created xsi:type="dcterms:W3CDTF">2024-02-08T15:55:28Z</dcterms:created>
  <dcterms:modified xsi:type="dcterms:W3CDTF">2025-10-08T15:09:30Z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5ce25765-ea6a-4005-8121-3c1e909ce214</vt:lpwstr>
  </property>
  <property fmtid="{D5CDD505-2E9C-101B-9397-08002B2CF9AE}" pid="3" name="ContentTypeId">
    <vt:lpwstr>0x01010009DF25CF94082642959723941C1AE33300BAFF81C7741517498D718622E8129CE7</vt:lpwstr>
  </property>
</Properties>
</file>