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Masters/slideMaster1.xml" ContentType="application/vnd.openxmlformats-officedocument.presentationml.slide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docProps/app.xml" ContentType="application/vnd.openxmlformats-officedocument.extended-properties+xml"/>
  <Override PartName="/ppt/tags/tag6.xml" ContentType="application/vnd.openxmlformats-officedocument.presentationml.tags+xml"/>
  <Override PartName="/ppt/tags/tag4.xml" ContentType="application/vnd.openxmlformats-officedocument.presentationml.tags+xml"/>
  <Override PartName="/docProps/core.xml" ContentType="application/vnd.openxmlformats-package.core-properties+xml"/>
  <Override PartName="/ppt/tags/tag8.xml" ContentType="application/vnd.openxmlformats-officedocument.presentationml.tags+xml"/>
  <Override PartName="/ppt/tags/tag7.xml" ContentType="application/vnd.openxmlformats-officedocument.presentationml.tags+xml"/>
  <Override PartName="/ppt/tags/tag5.xml" ContentType="application/vnd.openxmlformats-officedocument.presentationml.tag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72" r:id="rId2"/>
    <p:sldId id="267" r:id="rId3"/>
    <p:sldId id="266" r:id="rId4"/>
    <p:sldId id="269" r:id="rId5"/>
    <p:sldId id="270" r:id="rId6"/>
    <p:sldId id="271" r:id="rId7"/>
    <p:sldId id="273" r:id="rId8"/>
    <p:sldId id="274" r:id="rId9"/>
    <p:sldId id="275" r:id="rId10"/>
    <p:sldId id="283"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68527" autoAdjust="0"/>
  </p:normalViewPr>
  <p:slideViewPr>
    <p:cSldViewPr snapToGrid="0">
      <p:cViewPr varScale="1">
        <p:scale>
          <a:sx n="76" d="100"/>
          <a:sy n="76" d="100"/>
        </p:scale>
        <p:origin x="195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openxmlformats.org/officeDocument/2006/relationships/customXml" Target="../customXml/item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F1CF4E6-0AD9-4401-A307-F95CCBE99B30}" type="datetimeFigureOut">
              <a:rPr lang="en-GB" smtClean="0"/>
              <a:t>08/10/2025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AE47DD-88F7-45D7-B2ED-375AA6F1BCDF}" type="slidenum">
              <a:rPr lang="en-GB" smtClean="0"/>
              <a:t>‹#›</a:t>
            </a:fld>
            <a:endParaRPr lang="en-GB"/>
          </a:p>
        </p:txBody>
      </p:sp>
    </p:spTree>
    <p:extLst>
      <p:ext uri="{BB962C8B-B14F-4D97-AF65-F5344CB8AC3E}">
        <p14:creationId xmlns:p14="http://schemas.microsoft.com/office/powerpoint/2010/main" val="35560181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3FCA31-4AC5-328E-881D-954BC5EC8C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D7DB83-31C6-2B05-3232-1F4E87CD45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5AAA1B-4BFA-1AE0-7A4F-4B3F8C6E103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D3A1D21-6907-9553-A29C-6D13E9D301C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E82680-C8C2-4E96-B55C-5AC73AFC6A7C}"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798421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B9D6DD-3388-8C8C-B2C7-C2ED8902E8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7C3B5B-68A6-8781-DBD8-E1D53A8D33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495A85-790D-B318-DDB1-A04C498F69BD}"/>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A60E8F4-AC32-5354-9D55-C499559A9E3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E82680-C8C2-4E96-B55C-5AC73AFC6A7C}"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550912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20E4B-98CD-471B-E6A6-42FEB59DC5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0DFCD8-3FA1-2BB5-BF42-A3E8D5B0AC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06A96D4-6B84-2B73-1815-5222E8BD750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D39E872-878E-235E-4A6B-993314FB1A6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E82680-C8C2-4E96-B55C-5AC73AFC6A7C}"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093308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Master" Target="../slideMasters/slideMaster1.xml"/><Relationship Id="rId1" Type="http://schemas.openxmlformats.org/officeDocument/2006/relationships/tags" Target="../tags/tag7.xml"/><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Master" Target="../slideMasters/slideMaster1.xml"/><Relationship Id="rId1" Type="http://schemas.openxmlformats.org/officeDocument/2006/relationships/tags" Target="../tags/tag8.xml"/><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Master" Target="../slideMasters/slideMaster1.xml"/><Relationship Id="rId1" Type="http://schemas.openxmlformats.org/officeDocument/2006/relationships/tags" Target="../tags/tag5.xml"/><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Master" Target="../slideMasters/slideMaster1.xml"/><Relationship Id="rId1" Type="http://schemas.openxmlformats.org/officeDocument/2006/relationships/tags" Target="../tags/tag6.xml"/><Relationship Id="rId5" Type="http://schemas.openxmlformats.org/officeDocument/2006/relationships/image" Target="../media/image1.emf"/><Relationship Id="rId4" Type="http://schemas.openxmlformats.org/officeDocument/2006/relationships/oleObject" Target="../embeddings/oleObject2.bin"/></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Blu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4" name="Text Placeholder 10"/>
          <p:cNvSpPr>
            <a:spLocks noGrp="1"/>
          </p:cNvSpPr>
          <p:nvPr>
            <p:ph type="body" sz="quarter" idx="10"/>
          </p:nvPr>
        </p:nvSpPr>
        <p:spPr>
          <a:xfrm>
            <a:off x="458788" y="2660520"/>
            <a:ext cx="9426575" cy="1481174"/>
          </a:xfrm>
          <a:prstGeom prst="rect">
            <a:avLst/>
          </a:prstGeom>
        </p:spPr>
        <p:txBody>
          <a:bodyPr>
            <a:normAutofit/>
          </a:bodyPr>
          <a:lstStyle>
            <a:lvl1pPr marL="0" indent="0">
              <a:buNone/>
              <a:defRPr sz="4800" b="1">
                <a:solidFill>
                  <a:srgbClr val="39BBED"/>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5" name="Text Placeholder 13"/>
          <p:cNvSpPr>
            <a:spLocks noGrp="1"/>
          </p:cNvSpPr>
          <p:nvPr>
            <p:ph type="body" sz="quarter" idx="11"/>
          </p:nvPr>
        </p:nvSpPr>
        <p:spPr>
          <a:xfrm>
            <a:off x="458788" y="4237188"/>
            <a:ext cx="7959725" cy="483813"/>
          </a:xfrm>
          <a:prstGeom prst="rect">
            <a:avLst/>
          </a:prstGeom>
        </p:spPr>
        <p:txBody>
          <a:bodyPr anchor="ct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GB"/>
              <a:t>Click to edit Master text styles</a:t>
            </a:r>
          </a:p>
        </p:txBody>
      </p:sp>
      <p:sp>
        <p:nvSpPr>
          <p:cNvPr id="7" name="Rectangle 6">
            <a:extLst>
              <a:ext uri="{FF2B5EF4-FFF2-40B4-BE49-F238E27FC236}">
                <a16:creationId xmlns:a16="http://schemas.microsoft.com/office/drawing/2014/main" id="{086C5E6E-A3B5-28F6-5467-664224D6723F}"/>
              </a:ext>
            </a:extLst>
          </p:cNvPr>
          <p:cNvSpPr/>
          <p:nvPr userDrawn="1"/>
        </p:nvSpPr>
        <p:spPr>
          <a:xfrm>
            <a:off x="0" y="6391656"/>
            <a:ext cx="12192000" cy="46634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2E0AB8EA-4C1B-8073-90A1-AD8D430842B0}"/>
              </a:ext>
            </a:extLst>
          </p:cNvPr>
          <p:cNvSpPr txBox="1"/>
          <p:nvPr userDrawn="1"/>
        </p:nvSpPr>
        <p:spPr>
          <a:xfrm>
            <a:off x="1524443" y="6468031"/>
            <a:ext cx="9143114" cy="369332"/>
          </a:xfrm>
          <a:prstGeom prst="rect">
            <a:avLst/>
          </a:prstGeom>
          <a:noFill/>
        </p:spPr>
        <p:txBody>
          <a:bodyPr wrap="square">
            <a:spAutoFit/>
          </a:bodyPr>
          <a:lstStyle/>
          <a:p>
            <a:pPr>
              <a:tabLst>
                <a:tab pos="2865755" algn="ctr"/>
                <a:tab pos="5731510" algn="r"/>
              </a:tabLst>
            </a:pPr>
            <a:r>
              <a:rPr lang="en-GB" sz="1800" b="1" dirty="0">
                <a:effectLst/>
                <a:latin typeface="Arial" panose="020B0604020202020204" pitchFamily="34" charset="0"/>
                <a:ea typeface="Calibri" panose="020F0502020204030204" pitchFamily="34" charset="0"/>
              </a:rPr>
              <a:t>We are </a:t>
            </a:r>
            <a:r>
              <a:rPr lang="en-GB" sz="1800" b="1" dirty="0">
                <a:solidFill>
                  <a:srgbClr val="70AD47"/>
                </a:solidFill>
                <a:effectLst/>
                <a:latin typeface="Arial" panose="020B0604020202020204" pitchFamily="34" charset="0"/>
                <a:ea typeface="Calibri" panose="020F0502020204030204" pitchFamily="34" charset="0"/>
              </a:rPr>
              <a:t>collaborative</a:t>
            </a:r>
            <a:r>
              <a:rPr lang="en-GB" sz="1800" b="1" dirty="0">
                <a:effectLst/>
                <a:latin typeface="Arial" panose="020B0604020202020204" pitchFamily="34" charset="0"/>
                <a:ea typeface="Calibri" panose="020F0502020204030204" pitchFamily="34" charset="0"/>
              </a:rPr>
              <a:t>  •  We are </a:t>
            </a:r>
            <a:r>
              <a:rPr lang="en-GB" sz="1800" b="1" dirty="0">
                <a:solidFill>
                  <a:srgbClr val="BF9000"/>
                </a:solidFill>
                <a:effectLst/>
                <a:latin typeface="Arial" panose="020B0604020202020204" pitchFamily="34" charset="0"/>
                <a:ea typeface="Calibri" panose="020F0502020204030204" pitchFamily="34" charset="0"/>
              </a:rPr>
              <a:t>caring</a:t>
            </a:r>
            <a:r>
              <a:rPr lang="en-GB" sz="1800" b="1" dirty="0">
                <a:effectLst/>
                <a:latin typeface="Arial" panose="020B0604020202020204" pitchFamily="34" charset="0"/>
                <a:ea typeface="Calibri" panose="020F0502020204030204" pitchFamily="34" charset="0"/>
              </a:rPr>
              <a:t>  •  We are </a:t>
            </a:r>
            <a:r>
              <a:rPr lang="en-GB" sz="1800" b="1" dirty="0">
                <a:solidFill>
                  <a:srgbClr val="C55A11"/>
                </a:solidFill>
                <a:effectLst/>
                <a:latin typeface="Arial" panose="020B0604020202020204" pitchFamily="34" charset="0"/>
                <a:ea typeface="Calibri" panose="020F0502020204030204" pitchFamily="34" charset="0"/>
              </a:rPr>
              <a:t>inclusive</a:t>
            </a:r>
            <a:r>
              <a:rPr lang="en-GB" sz="1800" b="1" dirty="0">
                <a:effectLst/>
                <a:latin typeface="Arial" panose="020B0604020202020204" pitchFamily="34" charset="0"/>
                <a:ea typeface="Calibri" panose="020F0502020204030204" pitchFamily="34" charset="0"/>
              </a:rPr>
              <a:t>  •  We are </a:t>
            </a:r>
            <a:r>
              <a:rPr lang="en-GB" sz="1800" b="1" dirty="0">
                <a:solidFill>
                  <a:srgbClr val="4472C4"/>
                </a:solidFill>
                <a:effectLst/>
                <a:latin typeface="Arial" panose="020B0604020202020204" pitchFamily="34" charset="0"/>
                <a:ea typeface="Calibri" panose="020F0502020204030204" pitchFamily="34" charset="0"/>
              </a:rPr>
              <a:t>innovative</a:t>
            </a:r>
            <a:endParaRPr lang="en-GB" sz="1800" dirty="0">
              <a:effectLst/>
              <a:latin typeface="Calibri" panose="020F0502020204030204" pitchFamily="34" charset="0"/>
              <a:ea typeface="Calibri" panose="020F0502020204030204" pitchFamily="34" charset="0"/>
            </a:endParaRPr>
          </a:p>
        </p:txBody>
      </p:sp>
      <p:sp>
        <p:nvSpPr>
          <p:cNvPr id="6" name="Slide Number Placeholder 2">
            <a:extLst>
              <a:ext uri="{FF2B5EF4-FFF2-40B4-BE49-F238E27FC236}">
                <a16:creationId xmlns:a16="http://schemas.microsoft.com/office/drawing/2014/main" id="{872DB006-DED8-B3A4-0A02-7E4926391128}"/>
              </a:ext>
            </a:extLst>
          </p:cNvPr>
          <p:cNvSpPr txBox="1">
            <a:spLocks/>
          </p:cNvSpPr>
          <p:nvPr userDrawn="1"/>
        </p:nvSpPr>
        <p:spPr>
          <a:xfrm>
            <a:off x="10161588" y="6472238"/>
            <a:ext cx="1695450" cy="365125"/>
          </a:xfrm>
          <a:prstGeom prst="rect">
            <a:avLst/>
          </a:prstGeom>
        </p:spPr>
        <p:txBody>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r">
              <a:defRPr/>
            </a:pPr>
            <a:fld id="{9C23DAE3-29EA-6B48-8B9F-DAC09DE37D5A}" type="slidenum">
              <a:rPr lang="en-US" smtClean="0"/>
              <a:pPr algn="r">
                <a:defRPr/>
              </a:pPr>
              <a:t>‹#›</a:t>
            </a:fld>
            <a:endParaRPr lang="en-US" dirty="0"/>
          </a:p>
        </p:txBody>
      </p:sp>
    </p:spTree>
    <p:extLst>
      <p:ext uri="{BB962C8B-B14F-4D97-AF65-F5344CB8AC3E}">
        <p14:creationId xmlns:p14="http://schemas.microsoft.com/office/powerpoint/2010/main" val="9414762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ontent with footer section">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aphicFrame>
        <p:nvGraphicFramePr>
          <p:cNvPr id="4" name="Object 2" hidden="1">
            <a:extLst>
              <a:ext uri="{FF2B5EF4-FFF2-40B4-BE49-F238E27FC236}">
                <a16:creationId xmlns:a16="http://schemas.microsoft.com/office/drawing/2014/main" id="{E4038FD0-2570-F82C-50C4-C27E118E5F75}"/>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8100" imgH="38100" progId="TCLayout.ActiveDocument.1">
                  <p:embed/>
                </p:oleObj>
              </mc:Choice>
              <mc:Fallback>
                <p:oleObj name="think-cell Slide" r:id="rId4" imgW="38100" imgH="38100" progId="TCLayout.ActiveDocument.1">
                  <p:embed/>
                  <p:pic>
                    <p:nvPicPr>
                      <p:cNvPr id="4" name="Object 2" hidden="1">
                        <a:extLst>
                          <a:ext uri="{FF2B5EF4-FFF2-40B4-BE49-F238E27FC236}">
                            <a16:creationId xmlns:a16="http://schemas.microsoft.com/office/drawing/2014/main" id="{E4038FD0-2570-F82C-50C4-C27E118E5F7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Content Placeholder 2"/>
          <p:cNvSpPr>
            <a:spLocks noGrp="1"/>
          </p:cNvSpPr>
          <p:nvPr>
            <p:ph sz="quarter" idx="14"/>
          </p:nvPr>
        </p:nvSpPr>
        <p:spPr>
          <a:xfrm>
            <a:off x="354013" y="1389063"/>
            <a:ext cx="11326153" cy="4899025"/>
          </a:xfrm>
          <a:prstGeom prst="rect">
            <a:avLst/>
          </a:prstGeom>
        </p:spPr>
        <p:txBody>
          <a:bodyPr/>
          <a:lstStyle>
            <a:lvl1pPr>
              <a:defRPr sz="2400">
                <a:solidFill>
                  <a:srgbClr val="013C5B"/>
                </a:solidFill>
                <a:latin typeface="Arial" panose="020B0604020202020204" pitchFamily="34" charset="0"/>
                <a:cs typeface="Arial" panose="020B0604020202020204" pitchFamily="34" charset="0"/>
              </a:defRPr>
            </a:lvl1pPr>
            <a:lvl2pPr>
              <a:defRPr sz="2000">
                <a:solidFill>
                  <a:srgbClr val="013C5B"/>
                </a:solidFill>
                <a:latin typeface="Arial" panose="020B0604020202020204" pitchFamily="34" charset="0"/>
                <a:cs typeface="Arial" panose="020B0604020202020204" pitchFamily="34" charset="0"/>
              </a:defRPr>
            </a:lvl2pPr>
            <a:lvl3pPr>
              <a:defRPr sz="1800">
                <a:solidFill>
                  <a:srgbClr val="013C5B"/>
                </a:solidFill>
                <a:latin typeface="Arial" panose="020B0604020202020204" pitchFamily="34" charset="0"/>
                <a:cs typeface="Arial" panose="020B0604020202020204" pitchFamily="34" charset="0"/>
              </a:defRPr>
            </a:lvl3pPr>
            <a:lvl4pPr>
              <a:defRPr sz="1600">
                <a:solidFill>
                  <a:srgbClr val="013C5B"/>
                </a:solidFill>
                <a:latin typeface="Arial" panose="020B0604020202020204" pitchFamily="34" charset="0"/>
                <a:cs typeface="Arial" panose="020B0604020202020204" pitchFamily="34" charset="0"/>
              </a:defRPr>
            </a:lvl4pPr>
            <a:lvl5pPr>
              <a:defRPr sz="1600">
                <a:solidFill>
                  <a:srgbClr val="013C5B"/>
                </a:solidFill>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2" name="Title 1">
            <a:extLst>
              <a:ext uri="{FF2B5EF4-FFF2-40B4-BE49-F238E27FC236}">
                <a16:creationId xmlns:a16="http://schemas.microsoft.com/office/drawing/2014/main" id="{3DD4F447-8CA9-33BE-E377-5978DF6D4F81}"/>
              </a:ext>
            </a:extLst>
          </p:cNvPr>
          <p:cNvSpPr>
            <a:spLocks noGrp="1"/>
          </p:cNvSpPr>
          <p:nvPr>
            <p:ph type="title"/>
          </p:nvPr>
        </p:nvSpPr>
        <p:spPr>
          <a:xfrm>
            <a:off x="354013" y="563400"/>
            <a:ext cx="7994029" cy="662782"/>
          </a:xfrm>
          <a:prstGeom prst="rect">
            <a:avLst/>
          </a:prstGeom>
        </p:spPr>
        <p:txBody>
          <a:bodyPr vert="horz" anchor="ctr"/>
          <a:lstStyle>
            <a:lvl1pPr algn="l">
              <a:defRPr sz="2800" b="1">
                <a:solidFill>
                  <a:srgbClr val="013C5B"/>
                </a:solidFill>
                <a:latin typeface="Arial" panose="020B0604020202020204" pitchFamily="34" charset="0"/>
                <a:cs typeface="Arial" panose="020B0604020202020204" pitchFamily="34" charset="0"/>
              </a:defRPr>
            </a:lvl1pPr>
          </a:lstStyle>
          <a:p>
            <a:r>
              <a:rPr lang="en-GB"/>
              <a:t>Click to edit Master title style</a:t>
            </a:r>
          </a:p>
        </p:txBody>
      </p:sp>
      <p:sp>
        <p:nvSpPr>
          <p:cNvPr id="2" name="Rectangle 1">
            <a:extLst>
              <a:ext uri="{FF2B5EF4-FFF2-40B4-BE49-F238E27FC236}">
                <a16:creationId xmlns:a16="http://schemas.microsoft.com/office/drawing/2014/main" id="{0BEC0D80-ACF4-7430-3072-19DF10A247CE}"/>
              </a:ext>
            </a:extLst>
          </p:cNvPr>
          <p:cNvSpPr/>
          <p:nvPr userDrawn="1"/>
        </p:nvSpPr>
        <p:spPr>
          <a:xfrm>
            <a:off x="0" y="6391656"/>
            <a:ext cx="12192000" cy="46634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434AFB1C-29CD-EE37-0F27-4494966F87D7}"/>
              </a:ext>
            </a:extLst>
          </p:cNvPr>
          <p:cNvSpPr txBox="1"/>
          <p:nvPr userDrawn="1"/>
        </p:nvSpPr>
        <p:spPr>
          <a:xfrm>
            <a:off x="1524443" y="6468031"/>
            <a:ext cx="9143114" cy="369332"/>
          </a:xfrm>
          <a:prstGeom prst="rect">
            <a:avLst/>
          </a:prstGeom>
          <a:noFill/>
        </p:spPr>
        <p:txBody>
          <a:bodyPr wrap="square">
            <a:spAutoFit/>
          </a:bodyPr>
          <a:lstStyle/>
          <a:p>
            <a:pPr>
              <a:tabLst>
                <a:tab pos="2865755" algn="ctr"/>
                <a:tab pos="5731510" algn="r"/>
              </a:tabLst>
            </a:pPr>
            <a:r>
              <a:rPr lang="en-GB" sz="1800" b="1" dirty="0">
                <a:effectLst/>
                <a:latin typeface="Arial" panose="020B0604020202020204" pitchFamily="34" charset="0"/>
                <a:ea typeface="Calibri" panose="020F0502020204030204" pitchFamily="34" charset="0"/>
              </a:rPr>
              <a:t>We are </a:t>
            </a:r>
            <a:r>
              <a:rPr lang="en-GB" sz="1800" b="1" dirty="0">
                <a:solidFill>
                  <a:srgbClr val="70AD47"/>
                </a:solidFill>
                <a:effectLst/>
                <a:latin typeface="Arial" panose="020B0604020202020204" pitchFamily="34" charset="0"/>
                <a:ea typeface="Calibri" panose="020F0502020204030204" pitchFamily="34" charset="0"/>
              </a:rPr>
              <a:t>collaborative</a:t>
            </a:r>
            <a:r>
              <a:rPr lang="en-GB" sz="1800" b="1" dirty="0">
                <a:effectLst/>
                <a:latin typeface="Arial" panose="020B0604020202020204" pitchFamily="34" charset="0"/>
                <a:ea typeface="Calibri" panose="020F0502020204030204" pitchFamily="34" charset="0"/>
              </a:rPr>
              <a:t>  •  We are </a:t>
            </a:r>
            <a:r>
              <a:rPr lang="en-GB" sz="1800" b="1" dirty="0">
                <a:solidFill>
                  <a:srgbClr val="BF9000"/>
                </a:solidFill>
                <a:effectLst/>
                <a:latin typeface="Arial" panose="020B0604020202020204" pitchFamily="34" charset="0"/>
                <a:ea typeface="Calibri" panose="020F0502020204030204" pitchFamily="34" charset="0"/>
              </a:rPr>
              <a:t>caring</a:t>
            </a:r>
            <a:r>
              <a:rPr lang="en-GB" sz="1800" b="1" dirty="0">
                <a:effectLst/>
                <a:latin typeface="Arial" panose="020B0604020202020204" pitchFamily="34" charset="0"/>
                <a:ea typeface="Calibri" panose="020F0502020204030204" pitchFamily="34" charset="0"/>
              </a:rPr>
              <a:t>  •  We are </a:t>
            </a:r>
            <a:r>
              <a:rPr lang="en-GB" sz="1800" b="1" dirty="0">
                <a:solidFill>
                  <a:srgbClr val="C55A11"/>
                </a:solidFill>
                <a:effectLst/>
                <a:latin typeface="Arial" panose="020B0604020202020204" pitchFamily="34" charset="0"/>
                <a:ea typeface="Calibri" panose="020F0502020204030204" pitchFamily="34" charset="0"/>
              </a:rPr>
              <a:t>inclusive</a:t>
            </a:r>
            <a:r>
              <a:rPr lang="en-GB" sz="1800" b="1" dirty="0">
                <a:effectLst/>
                <a:latin typeface="Arial" panose="020B0604020202020204" pitchFamily="34" charset="0"/>
                <a:ea typeface="Calibri" panose="020F0502020204030204" pitchFamily="34" charset="0"/>
              </a:rPr>
              <a:t>  •  We are </a:t>
            </a:r>
            <a:r>
              <a:rPr lang="en-GB" sz="1800" b="1" dirty="0">
                <a:solidFill>
                  <a:srgbClr val="4472C4"/>
                </a:solidFill>
                <a:effectLst/>
                <a:latin typeface="Arial" panose="020B0604020202020204" pitchFamily="34" charset="0"/>
                <a:ea typeface="Calibri" panose="020F0502020204030204" pitchFamily="34" charset="0"/>
              </a:rPr>
              <a:t>innovative</a:t>
            </a:r>
            <a:endParaRPr lang="en-GB" sz="1800" dirty="0">
              <a:effectLst/>
              <a:latin typeface="Calibri" panose="020F0502020204030204" pitchFamily="34" charset="0"/>
              <a:ea typeface="Calibri" panose="020F0502020204030204" pitchFamily="34" charset="0"/>
            </a:endParaRPr>
          </a:p>
        </p:txBody>
      </p:sp>
      <p:sp>
        <p:nvSpPr>
          <p:cNvPr id="6" name="Slide Number Placeholder 2">
            <a:extLst>
              <a:ext uri="{FF2B5EF4-FFF2-40B4-BE49-F238E27FC236}">
                <a16:creationId xmlns:a16="http://schemas.microsoft.com/office/drawing/2014/main" id="{CA2D7B74-282B-194E-0ED8-4C71716DF75F}"/>
              </a:ext>
            </a:extLst>
          </p:cNvPr>
          <p:cNvSpPr txBox="1">
            <a:spLocks/>
          </p:cNvSpPr>
          <p:nvPr userDrawn="1"/>
        </p:nvSpPr>
        <p:spPr>
          <a:xfrm>
            <a:off x="10161588" y="6472238"/>
            <a:ext cx="1695450" cy="365125"/>
          </a:xfrm>
          <a:prstGeom prst="rect">
            <a:avLst/>
          </a:prstGeom>
        </p:spPr>
        <p:txBody>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r">
              <a:defRPr/>
            </a:pPr>
            <a:fld id="{9C23DAE3-29EA-6B48-8B9F-DAC09DE37D5A}" type="slidenum">
              <a:rPr lang="en-US" smtClean="0"/>
              <a:pPr algn="r">
                <a:defRPr/>
              </a:pPr>
              <a:t>‹#›</a:t>
            </a:fld>
            <a:endParaRPr lang="en-US" dirty="0"/>
          </a:p>
        </p:txBody>
      </p:sp>
    </p:spTree>
    <p:extLst>
      <p:ext uri="{BB962C8B-B14F-4D97-AF65-F5344CB8AC3E}">
        <p14:creationId xmlns:p14="http://schemas.microsoft.com/office/powerpoint/2010/main" val="7134282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Content with footer section">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aphicFrame>
        <p:nvGraphicFramePr>
          <p:cNvPr id="4" name="Object 2" hidden="1">
            <a:extLst>
              <a:ext uri="{FF2B5EF4-FFF2-40B4-BE49-F238E27FC236}">
                <a16:creationId xmlns:a16="http://schemas.microsoft.com/office/drawing/2014/main" id="{E4038FD0-2570-F82C-50C4-C27E118E5F75}"/>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8100" imgH="38100" progId="TCLayout.ActiveDocument.1">
                  <p:embed/>
                </p:oleObj>
              </mc:Choice>
              <mc:Fallback>
                <p:oleObj name="think-cell Slide" r:id="rId4" imgW="38100" imgH="38100" progId="TCLayout.ActiveDocument.1">
                  <p:embed/>
                  <p:pic>
                    <p:nvPicPr>
                      <p:cNvPr id="4" name="Object 2" hidden="1">
                        <a:extLst>
                          <a:ext uri="{FF2B5EF4-FFF2-40B4-BE49-F238E27FC236}">
                            <a16:creationId xmlns:a16="http://schemas.microsoft.com/office/drawing/2014/main" id="{E4038FD0-2570-F82C-50C4-C27E118E5F7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Content Placeholder 2"/>
          <p:cNvSpPr>
            <a:spLocks noGrp="1"/>
          </p:cNvSpPr>
          <p:nvPr>
            <p:ph sz="quarter" idx="14"/>
          </p:nvPr>
        </p:nvSpPr>
        <p:spPr>
          <a:xfrm>
            <a:off x="354013" y="1389063"/>
            <a:ext cx="11326153" cy="4899025"/>
          </a:xfrm>
          <a:prstGeom prst="rect">
            <a:avLst/>
          </a:prstGeom>
        </p:spPr>
        <p:txBody>
          <a:bodyPr/>
          <a:lstStyle>
            <a:lvl1pPr>
              <a:defRPr sz="2400">
                <a:solidFill>
                  <a:srgbClr val="013C5B"/>
                </a:solidFill>
                <a:latin typeface="Arial" panose="020B0604020202020204" pitchFamily="34" charset="0"/>
                <a:cs typeface="Arial" panose="020B0604020202020204" pitchFamily="34" charset="0"/>
              </a:defRPr>
            </a:lvl1pPr>
            <a:lvl2pPr>
              <a:defRPr sz="2000">
                <a:solidFill>
                  <a:srgbClr val="013C5B"/>
                </a:solidFill>
                <a:latin typeface="Arial" panose="020B0604020202020204" pitchFamily="34" charset="0"/>
                <a:cs typeface="Arial" panose="020B0604020202020204" pitchFamily="34" charset="0"/>
              </a:defRPr>
            </a:lvl2pPr>
            <a:lvl3pPr>
              <a:defRPr sz="1800">
                <a:solidFill>
                  <a:srgbClr val="013C5B"/>
                </a:solidFill>
                <a:latin typeface="Arial" panose="020B0604020202020204" pitchFamily="34" charset="0"/>
                <a:cs typeface="Arial" panose="020B0604020202020204" pitchFamily="34" charset="0"/>
              </a:defRPr>
            </a:lvl3pPr>
            <a:lvl4pPr>
              <a:defRPr sz="1600">
                <a:solidFill>
                  <a:srgbClr val="013C5B"/>
                </a:solidFill>
                <a:latin typeface="Arial" panose="020B0604020202020204" pitchFamily="34" charset="0"/>
                <a:cs typeface="Arial" panose="020B0604020202020204" pitchFamily="34" charset="0"/>
              </a:defRPr>
            </a:lvl4pPr>
            <a:lvl5pPr>
              <a:defRPr sz="1600">
                <a:solidFill>
                  <a:srgbClr val="013C5B"/>
                </a:solidFill>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9" name="Title 1">
            <a:extLst>
              <a:ext uri="{FF2B5EF4-FFF2-40B4-BE49-F238E27FC236}">
                <a16:creationId xmlns:a16="http://schemas.microsoft.com/office/drawing/2014/main" id="{EB458B4A-1704-7FAA-2888-97123A65BC6F}"/>
              </a:ext>
            </a:extLst>
          </p:cNvPr>
          <p:cNvSpPr>
            <a:spLocks noGrp="1"/>
          </p:cNvSpPr>
          <p:nvPr>
            <p:ph type="title"/>
          </p:nvPr>
        </p:nvSpPr>
        <p:spPr>
          <a:xfrm>
            <a:off x="2159306" y="585434"/>
            <a:ext cx="7524521" cy="662782"/>
          </a:xfrm>
          <a:prstGeom prst="rect">
            <a:avLst/>
          </a:prstGeom>
        </p:spPr>
        <p:txBody>
          <a:bodyPr vert="horz" anchor="ctr"/>
          <a:lstStyle>
            <a:lvl1pPr algn="ctr">
              <a:defRPr sz="2800" b="1">
                <a:solidFill>
                  <a:srgbClr val="013C5B"/>
                </a:solidFill>
                <a:latin typeface="Arial" panose="020B0604020202020204" pitchFamily="34" charset="0"/>
                <a:cs typeface="Arial" panose="020B0604020202020204" pitchFamily="34" charset="0"/>
              </a:defRPr>
            </a:lvl1pPr>
          </a:lstStyle>
          <a:p>
            <a:r>
              <a:rPr lang="en-GB"/>
              <a:t>Click to edit Master title style</a:t>
            </a:r>
          </a:p>
        </p:txBody>
      </p:sp>
      <p:sp>
        <p:nvSpPr>
          <p:cNvPr id="2" name="Rectangle 1">
            <a:extLst>
              <a:ext uri="{FF2B5EF4-FFF2-40B4-BE49-F238E27FC236}">
                <a16:creationId xmlns:a16="http://schemas.microsoft.com/office/drawing/2014/main" id="{C718D453-6C57-8EC0-16EC-5EFF8D99BCAA}"/>
              </a:ext>
            </a:extLst>
          </p:cNvPr>
          <p:cNvSpPr/>
          <p:nvPr userDrawn="1"/>
        </p:nvSpPr>
        <p:spPr>
          <a:xfrm>
            <a:off x="0" y="6391656"/>
            <a:ext cx="12192000" cy="46634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79D25133-DCA6-2ABC-7DB5-76855BF59194}"/>
              </a:ext>
            </a:extLst>
          </p:cNvPr>
          <p:cNvSpPr txBox="1"/>
          <p:nvPr userDrawn="1"/>
        </p:nvSpPr>
        <p:spPr>
          <a:xfrm>
            <a:off x="1524443" y="6468031"/>
            <a:ext cx="9143114" cy="369332"/>
          </a:xfrm>
          <a:prstGeom prst="rect">
            <a:avLst/>
          </a:prstGeom>
          <a:noFill/>
        </p:spPr>
        <p:txBody>
          <a:bodyPr wrap="square">
            <a:spAutoFit/>
          </a:bodyPr>
          <a:lstStyle/>
          <a:p>
            <a:pPr>
              <a:tabLst>
                <a:tab pos="2865755" algn="ctr"/>
                <a:tab pos="5731510" algn="r"/>
              </a:tabLst>
            </a:pPr>
            <a:r>
              <a:rPr lang="en-GB" sz="1800" b="1" dirty="0">
                <a:effectLst/>
                <a:latin typeface="Arial" panose="020B0604020202020204" pitchFamily="34" charset="0"/>
                <a:ea typeface="Calibri" panose="020F0502020204030204" pitchFamily="34" charset="0"/>
              </a:rPr>
              <a:t>We are </a:t>
            </a:r>
            <a:r>
              <a:rPr lang="en-GB" sz="1800" b="1" dirty="0">
                <a:solidFill>
                  <a:srgbClr val="70AD47"/>
                </a:solidFill>
                <a:effectLst/>
                <a:latin typeface="Arial" panose="020B0604020202020204" pitchFamily="34" charset="0"/>
                <a:ea typeface="Calibri" panose="020F0502020204030204" pitchFamily="34" charset="0"/>
              </a:rPr>
              <a:t>collaborative</a:t>
            </a:r>
            <a:r>
              <a:rPr lang="en-GB" sz="1800" b="1" dirty="0">
                <a:effectLst/>
                <a:latin typeface="Arial" panose="020B0604020202020204" pitchFamily="34" charset="0"/>
                <a:ea typeface="Calibri" panose="020F0502020204030204" pitchFamily="34" charset="0"/>
              </a:rPr>
              <a:t>  •  We are </a:t>
            </a:r>
            <a:r>
              <a:rPr lang="en-GB" sz="1800" b="1" dirty="0">
                <a:solidFill>
                  <a:srgbClr val="BF9000"/>
                </a:solidFill>
                <a:effectLst/>
                <a:latin typeface="Arial" panose="020B0604020202020204" pitchFamily="34" charset="0"/>
                <a:ea typeface="Calibri" panose="020F0502020204030204" pitchFamily="34" charset="0"/>
              </a:rPr>
              <a:t>caring</a:t>
            </a:r>
            <a:r>
              <a:rPr lang="en-GB" sz="1800" b="1" dirty="0">
                <a:effectLst/>
                <a:latin typeface="Arial" panose="020B0604020202020204" pitchFamily="34" charset="0"/>
                <a:ea typeface="Calibri" panose="020F0502020204030204" pitchFamily="34" charset="0"/>
              </a:rPr>
              <a:t>  •  We are </a:t>
            </a:r>
            <a:r>
              <a:rPr lang="en-GB" sz="1800" b="1" dirty="0">
                <a:solidFill>
                  <a:srgbClr val="C55A11"/>
                </a:solidFill>
                <a:effectLst/>
                <a:latin typeface="Arial" panose="020B0604020202020204" pitchFamily="34" charset="0"/>
                <a:ea typeface="Calibri" panose="020F0502020204030204" pitchFamily="34" charset="0"/>
              </a:rPr>
              <a:t>inclusive</a:t>
            </a:r>
            <a:r>
              <a:rPr lang="en-GB" sz="1800" b="1" dirty="0">
                <a:effectLst/>
                <a:latin typeface="Arial" panose="020B0604020202020204" pitchFamily="34" charset="0"/>
                <a:ea typeface="Calibri" panose="020F0502020204030204" pitchFamily="34" charset="0"/>
              </a:rPr>
              <a:t>  •  We are </a:t>
            </a:r>
            <a:r>
              <a:rPr lang="en-GB" sz="1800" b="1" dirty="0">
                <a:solidFill>
                  <a:srgbClr val="4472C4"/>
                </a:solidFill>
                <a:effectLst/>
                <a:latin typeface="Arial" panose="020B0604020202020204" pitchFamily="34" charset="0"/>
                <a:ea typeface="Calibri" panose="020F0502020204030204" pitchFamily="34" charset="0"/>
              </a:rPr>
              <a:t>innovative</a:t>
            </a:r>
            <a:endParaRPr lang="en-GB" sz="1800" dirty="0">
              <a:effectLst/>
              <a:latin typeface="Calibri" panose="020F0502020204030204" pitchFamily="34" charset="0"/>
              <a:ea typeface="Calibri" panose="020F0502020204030204" pitchFamily="34" charset="0"/>
            </a:endParaRPr>
          </a:p>
        </p:txBody>
      </p:sp>
      <p:sp>
        <p:nvSpPr>
          <p:cNvPr id="6" name="Slide Number Placeholder 2">
            <a:extLst>
              <a:ext uri="{FF2B5EF4-FFF2-40B4-BE49-F238E27FC236}">
                <a16:creationId xmlns:a16="http://schemas.microsoft.com/office/drawing/2014/main" id="{3BD90D56-76BE-4F7A-4603-AF9A76AC10CC}"/>
              </a:ext>
            </a:extLst>
          </p:cNvPr>
          <p:cNvSpPr txBox="1">
            <a:spLocks/>
          </p:cNvSpPr>
          <p:nvPr userDrawn="1"/>
        </p:nvSpPr>
        <p:spPr>
          <a:xfrm>
            <a:off x="10161588" y="6472238"/>
            <a:ext cx="1695450" cy="365125"/>
          </a:xfrm>
          <a:prstGeom prst="rect">
            <a:avLst/>
          </a:prstGeom>
        </p:spPr>
        <p:txBody>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r">
              <a:defRPr/>
            </a:pPr>
            <a:fld id="{9C23DAE3-29EA-6B48-8B9F-DAC09DE37D5A}" type="slidenum">
              <a:rPr lang="en-US" smtClean="0"/>
              <a:pPr algn="r">
                <a:defRPr/>
              </a:pPr>
              <a:t>‹#›</a:t>
            </a:fld>
            <a:endParaRPr lang="en-US" dirty="0"/>
          </a:p>
        </p:txBody>
      </p:sp>
    </p:spTree>
    <p:extLst>
      <p:ext uri="{BB962C8B-B14F-4D97-AF65-F5344CB8AC3E}">
        <p14:creationId xmlns:p14="http://schemas.microsoft.com/office/powerpoint/2010/main" val="23368094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ne statement whit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8"/>
          <p:cNvSpPr>
            <a:spLocks noGrp="1"/>
          </p:cNvSpPr>
          <p:nvPr>
            <p:ph type="body" sz="quarter" idx="13"/>
          </p:nvPr>
        </p:nvSpPr>
        <p:spPr>
          <a:xfrm>
            <a:off x="2204378" y="2918572"/>
            <a:ext cx="7369175" cy="725581"/>
          </a:xfrm>
          <a:prstGeom prst="rect">
            <a:avLst/>
          </a:prstGeom>
        </p:spPr>
        <p:txBody>
          <a:bodyPr>
            <a:noAutofit/>
          </a:bodyPr>
          <a:lstStyle>
            <a:lvl1pPr marL="0" indent="0" algn="ctr">
              <a:buNone/>
              <a:defRPr sz="6000" b="1">
                <a:solidFill>
                  <a:srgbClr val="013C5B"/>
                </a:solidFill>
                <a:latin typeface="Arial" panose="020B0604020202020204" pitchFamily="34" charset="0"/>
                <a:cs typeface="Arial" panose="020B0604020202020204" pitchFamily="34" charset="0"/>
              </a:defRPr>
            </a:lvl1pPr>
            <a:lvl2pPr marL="457200" indent="0">
              <a:buNone/>
              <a:defRPr sz="6000" b="1">
                <a:solidFill>
                  <a:srgbClr val="013C5B"/>
                </a:solidFill>
                <a:latin typeface="Arial" panose="020B0604020202020204" pitchFamily="34" charset="0"/>
                <a:cs typeface="Arial" panose="020B0604020202020204" pitchFamily="34" charset="0"/>
              </a:defRPr>
            </a:lvl2pPr>
            <a:lvl3pPr marL="914400" indent="0">
              <a:buNone/>
              <a:defRPr sz="6000" b="1">
                <a:solidFill>
                  <a:srgbClr val="013C5B"/>
                </a:solidFill>
                <a:latin typeface="Arial" panose="020B0604020202020204" pitchFamily="34" charset="0"/>
                <a:cs typeface="Arial" panose="020B0604020202020204" pitchFamily="34" charset="0"/>
              </a:defRPr>
            </a:lvl3pPr>
            <a:lvl4pPr marL="1371600" indent="0">
              <a:buNone/>
              <a:defRPr sz="6000" b="1">
                <a:solidFill>
                  <a:srgbClr val="013C5B"/>
                </a:solidFill>
                <a:latin typeface="Arial" panose="020B0604020202020204" pitchFamily="34" charset="0"/>
                <a:cs typeface="Arial" panose="020B0604020202020204" pitchFamily="34" charset="0"/>
              </a:defRPr>
            </a:lvl4pPr>
            <a:lvl5pPr marL="1828800" indent="0">
              <a:buNone/>
              <a:defRPr sz="6000" b="1">
                <a:solidFill>
                  <a:srgbClr val="013C5B"/>
                </a:solidFill>
                <a:latin typeface="Arial" panose="020B0604020202020204" pitchFamily="34" charset="0"/>
                <a:cs typeface="Arial" panose="020B0604020202020204" pitchFamily="34" charset="0"/>
              </a:defRPr>
            </a:lvl5pPr>
          </a:lstStyle>
          <a:p>
            <a:pPr lvl="0"/>
            <a:r>
              <a:rPr lang="en-GB"/>
              <a:t>Click to edit Master text styles</a:t>
            </a:r>
          </a:p>
        </p:txBody>
      </p:sp>
      <p:sp>
        <p:nvSpPr>
          <p:cNvPr id="2" name="Rectangle 1">
            <a:extLst>
              <a:ext uri="{FF2B5EF4-FFF2-40B4-BE49-F238E27FC236}">
                <a16:creationId xmlns:a16="http://schemas.microsoft.com/office/drawing/2014/main" id="{BFDB2D23-034C-04DF-F0B8-35C8FC0CA860}"/>
              </a:ext>
            </a:extLst>
          </p:cNvPr>
          <p:cNvSpPr/>
          <p:nvPr userDrawn="1"/>
        </p:nvSpPr>
        <p:spPr>
          <a:xfrm>
            <a:off x="0" y="6391656"/>
            <a:ext cx="12192000" cy="46634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BEA9DFDF-C584-E267-00FE-04B3DAF20817}"/>
              </a:ext>
            </a:extLst>
          </p:cNvPr>
          <p:cNvSpPr txBox="1"/>
          <p:nvPr userDrawn="1"/>
        </p:nvSpPr>
        <p:spPr>
          <a:xfrm>
            <a:off x="1524443" y="6468031"/>
            <a:ext cx="9143114" cy="369332"/>
          </a:xfrm>
          <a:prstGeom prst="rect">
            <a:avLst/>
          </a:prstGeom>
          <a:noFill/>
        </p:spPr>
        <p:txBody>
          <a:bodyPr wrap="square">
            <a:spAutoFit/>
          </a:bodyPr>
          <a:lstStyle/>
          <a:p>
            <a:pPr>
              <a:tabLst>
                <a:tab pos="2865755" algn="ctr"/>
                <a:tab pos="5731510" algn="r"/>
              </a:tabLst>
            </a:pPr>
            <a:r>
              <a:rPr lang="en-GB" sz="1800" b="1" dirty="0">
                <a:effectLst/>
                <a:latin typeface="Arial" panose="020B0604020202020204" pitchFamily="34" charset="0"/>
                <a:ea typeface="Calibri" panose="020F0502020204030204" pitchFamily="34" charset="0"/>
              </a:rPr>
              <a:t>We are </a:t>
            </a:r>
            <a:r>
              <a:rPr lang="en-GB" sz="1800" b="1" dirty="0">
                <a:solidFill>
                  <a:srgbClr val="70AD47"/>
                </a:solidFill>
                <a:effectLst/>
                <a:latin typeface="Arial" panose="020B0604020202020204" pitchFamily="34" charset="0"/>
                <a:ea typeface="Calibri" panose="020F0502020204030204" pitchFamily="34" charset="0"/>
              </a:rPr>
              <a:t>collaborative</a:t>
            </a:r>
            <a:r>
              <a:rPr lang="en-GB" sz="1800" b="1" dirty="0">
                <a:effectLst/>
                <a:latin typeface="Arial" panose="020B0604020202020204" pitchFamily="34" charset="0"/>
                <a:ea typeface="Calibri" panose="020F0502020204030204" pitchFamily="34" charset="0"/>
              </a:rPr>
              <a:t>  •  We are </a:t>
            </a:r>
            <a:r>
              <a:rPr lang="en-GB" sz="1800" b="1" dirty="0">
                <a:solidFill>
                  <a:srgbClr val="BF9000"/>
                </a:solidFill>
                <a:effectLst/>
                <a:latin typeface="Arial" panose="020B0604020202020204" pitchFamily="34" charset="0"/>
                <a:ea typeface="Calibri" panose="020F0502020204030204" pitchFamily="34" charset="0"/>
              </a:rPr>
              <a:t>caring</a:t>
            </a:r>
            <a:r>
              <a:rPr lang="en-GB" sz="1800" b="1" dirty="0">
                <a:effectLst/>
                <a:latin typeface="Arial" panose="020B0604020202020204" pitchFamily="34" charset="0"/>
                <a:ea typeface="Calibri" panose="020F0502020204030204" pitchFamily="34" charset="0"/>
              </a:rPr>
              <a:t>  •  We are </a:t>
            </a:r>
            <a:r>
              <a:rPr lang="en-GB" sz="1800" b="1" dirty="0">
                <a:solidFill>
                  <a:srgbClr val="C55A11"/>
                </a:solidFill>
                <a:effectLst/>
                <a:latin typeface="Arial" panose="020B0604020202020204" pitchFamily="34" charset="0"/>
                <a:ea typeface="Calibri" panose="020F0502020204030204" pitchFamily="34" charset="0"/>
              </a:rPr>
              <a:t>inclusive</a:t>
            </a:r>
            <a:r>
              <a:rPr lang="en-GB" sz="1800" b="1" dirty="0">
                <a:effectLst/>
                <a:latin typeface="Arial" panose="020B0604020202020204" pitchFamily="34" charset="0"/>
                <a:ea typeface="Calibri" panose="020F0502020204030204" pitchFamily="34" charset="0"/>
              </a:rPr>
              <a:t>  •  We are </a:t>
            </a:r>
            <a:r>
              <a:rPr lang="en-GB" sz="1800" b="1" dirty="0">
                <a:solidFill>
                  <a:srgbClr val="4472C4"/>
                </a:solidFill>
                <a:effectLst/>
                <a:latin typeface="Arial" panose="020B0604020202020204" pitchFamily="34" charset="0"/>
                <a:ea typeface="Calibri" panose="020F0502020204030204" pitchFamily="34" charset="0"/>
              </a:rPr>
              <a:t>innovative</a:t>
            </a:r>
            <a:endParaRPr lang="en-GB" sz="1800" dirty="0">
              <a:effectLst/>
              <a:latin typeface="Calibri" panose="020F0502020204030204" pitchFamily="34" charset="0"/>
              <a:ea typeface="Calibri" panose="020F0502020204030204" pitchFamily="34" charset="0"/>
            </a:endParaRPr>
          </a:p>
        </p:txBody>
      </p:sp>
      <p:sp>
        <p:nvSpPr>
          <p:cNvPr id="4" name="Slide Number Placeholder 2">
            <a:extLst>
              <a:ext uri="{FF2B5EF4-FFF2-40B4-BE49-F238E27FC236}">
                <a16:creationId xmlns:a16="http://schemas.microsoft.com/office/drawing/2014/main" id="{82DAF798-BB59-22A2-3DDD-F643634B4150}"/>
              </a:ext>
            </a:extLst>
          </p:cNvPr>
          <p:cNvSpPr txBox="1">
            <a:spLocks/>
          </p:cNvSpPr>
          <p:nvPr userDrawn="1"/>
        </p:nvSpPr>
        <p:spPr>
          <a:xfrm>
            <a:off x="10161588" y="6472238"/>
            <a:ext cx="1695450" cy="365125"/>
          </a:xfrm>
          <a:prstGeom prst="rect">
            <a:avLst/>
          </a:prstGeom>
        </p:spPr>
        <p:txBody>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r">
              <a:defRPr/>
            </a:pPr>
            <a:fld id="{9C23DAE3-29EA-6B48-8B9F-DAC09DE37D5A}" type="slidenum">
              <a:rPr lang="en-US" smtClean="0"/>
              <a:pPr algn="r">
                <a:defRPr/>
              </a:pPr>
              <a:t>‹#›</a:t>
            </a:fld>
            <a:endParaRPr lang="en-US" dirty="0"/>
          </a:p>
        </p:txBody>
      </p:sp>
    </p:spTree>
    <p:extLst>
      <p:ext uri="{BB962C8B-B14F-4D97-AF65-F5344CB8AC3E}">
        <p14:creationId xmlns:p14="http://schemas.microsoft.com/office/powerpoint/2010/main" val="22533874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ne statement blu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8"/>
          <p:cNvSpPr>
            <a:spLocks noGrp="1"/>
          </p:cNvSpPr>
          <p:nvPr>
            <p:ph type="body" sz="quarter" idx="13"/>
          </p:nvPr>
        </p:nvSpPr>
        <p:spPr>
          <a:xfrm>
            <a:off x="2411412" y="2918572"/>
            <a:ext cx="7369175" cy="725581"/>
          </a:xfrm>
          <a:prstGeom prst="rect">
            <a:avLst/>
          </a:prstGeom>
        </p:spPr>
        <p:txBody>
          <a:bodyPr>
            <a:noAutofit/>
          </a:bodyPr>
          <a:lstStyle>
            <a:lvl1pPr marL="0" indent="0" algn="ctr">
              <a:buNone/>
              <a:defRPr sz="6000" b="1">
                <a:solidFill>
                  <a:srgbClr val="39BBED"/>
                </a:solidFill>
                <a:latin typeface="Arial" panose="020B0604020202020204" pitchFamily="34" charset="0"/>
                <a:cs typeface="Arial" panose="020B0604020202020204" pitchFamily="34" charset="0"/>
              </a:defRPr>
            </a:lvl1pPr>
            <a:lvl2pPr marL="457200" indent="0">
              <a:buNone/>
              <a:defRPr sz="6000" b="1">
                <a:solidFill>
                  <a:srgbClr val="013C5B"/>
                </a:solidFill>
                <a:latin typeface="Arial" panose="020B0604020202020204" pitchFamily="34" charset="0"/>
                <a:cs typeface="Arial" panose="020B0604020202020204" pitchFamily="34" charset="0"/>
              </a:defRPr>
            </a:lvl2pPr>
            <a:lvl3pPr marL="914400" indent="0">
              <a:buNone/>
              <a:defRPr sz="6000" b="1">
                <a:solidFill>
                  <a:srgbClr val="013C5B"/>
                </a:solidFill>
                <a:latin typeface="Arial" panose="020B0604020202020204" pitchFamily="34" charset="0"/>
                <a:cs typeface="Arial" panose="020B0604020202020204" pitchFamily="34" charset="0"/>
              </a:defRPr>
            </a:lvl3pPr>
            <a:lvl4pPr marL="1371600" indent="0">
              <a:buNone/>
              <a:defRPr sz="6000" b="1">
                <a:solidFill>
                  <a:srgbClr val="013C5B"/>
                </a:solidFill>
                <a:latin typeface="Arial" panose="020B0604020202020204" pitchFamily="34" charset="0"/>
                <a:cs typeface="Arial" panose="020B0604020202020204" pitchFamily="34" charset="0"/>
              </a:defRPr>
            </a:lvl4pPr>
            <a:lvl5pPr marL="1828800" indent="0">
              <a:buNone/>
              <a:defRPr sz="6000" b="1">
                <a:solidFill>
                  <a:srgbClr val="013C5B"/>
                </a:solidFill>
                <a:latin typeface="Arial" panose="020B0604020202020204" pitchFamily="34" charset="0"/>
                <a:cs typeface="Arial" panose="020B0604020202020204" pitchFamily="34" charset="0"/>
              </a:defRPr>
            </a:lvl5pPr>
          </a:lstStyle>
          <a:p>
            <a:pPr lvl="0"/>
            <a:r>
              <a:rPr lang="en-GB"/>
              <a:t>Click to edit Master text styles</a:t>
            </a:r>
          </a:p>
        </p:txBody>
      </p:sp>
      <p:sp>
        <p:nvSpPr>
          <p:cNvPr id="2" name="Rectangle 1">
            <a:extLst>
              <a:ext uri="{FF2B5EF4-FFF2-40B4-BE49-F238E27FC236}">
                <a16:creationId xmlns:a16="http://schemas.microsoft.com/office/drawing/2014/main" id="{B1F60915-5A9C-9538-BDEF-B194B6AAA1A8}"/>
              </a:ext>
            </a:extLst>
          </p:cNvPr>
          <p:cNvSpPr/>
          <p:nvPr userDrawn="1"/>
        </p:nvSpPr>
        <p:spPr>
          <a:xfrm>
            <a:off x="0" y="6391656"/>
            <a:ext cx="12192000" cy="46634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F0012283-4C26-CF27-7E58-30DD0589316A}"/>
              </a:ext>
            </a:extLst>
          </p:cNvPr>
          <p:cNvSpPr txBox="1"/>
          <p:nvPr userDrawn="1"/>
        </p:nvSpPr>
        <p:spPr>
          <a:xfrm>
            <a:off x="1524443" y="6468031"/>
            <a:ext cx="9143114" cy="369332"/>
          </a:xfrm>
          <a:prstGeom prst="rect">
            <a:avLst/>
          </a:prstGeom>
          <a:noFill/>
        </p:spPr>
        <p:txBody>
          <a:bodyPr wrap="square">
            <a:spAutoFit/>
          </a:bodyPr>
          <a:lstStyle/>
          <a:p>
            <a:pPr>
              <a:tabLst>
                <a:tab pos="2865755" algn="ctr"/>
                <a:tab pos="5731510" algn="r"/>
              </a:tabLst>
            </a:pPr>
            <a:r>
              <a:rPr lang="en-GB" sz="1800" b="1" dirty="0">
                <a:effectLst/>
                <a:latin typeface="Arial" panose="020B0604020202020204" pitchFamily="34" charset="0"/>
                <a:ea typeface="Calibri" panose="020F0502020204030204" pitchFamily="34" charset="0"/>
              </a:rPr>
              <a:t>We are </a:t>
            </a:r>
            <a:r>
              <a:rPr lang="en-GB" sz="1800" b="1" dirty="0">
                <a:solidFill>
                  <a:srgbClr val="70AD47"/>
                </a:solidFill>
                <a:effectLst/>
                <a:latin typeface="Arial" panose="020B0604020202020204" pitchFamily="34" charset="0"/>
                <a:ea typeface="Calibri" panose="020F0502020204030204" pitchFamily="34" charset="0"/>
              </a:rPr>
              <a:t>collaborative</a:t>
            </a:r>
            <a:r>
              <a:rPr lang="en-GB" sz="1800" b="1" dirty="0">
                <a:effectLst/>
                <a:latin typeface="Arial" panose="020B0604020202020204" pitchFamily="34" charset="0"/>
                <a:ea typeface="Calibri" panose="020F0502020204030204" pitchFamily="34" charset="0"/>
              </a:rPr>
              <a:t>  •  We are </a:t>
            </a:r>
            <a:r>
              <a:rPr lang="en-GB" sz="1800" b="1" dirty="0">
                <a:solidFill>
                  <a:srgbClr val="BF9000"/>
                </a:solidFill>
                <a:effectLst/>
                <a:latin typeface="Arial" panose="020B0604020202020204" pitchFamily="34" charset="0"/>
                <a:ea typeface="Calibri" panose="020F0502020204030204" pitchFamily="34" charset="0"/>
              </a:rPr>
              <a:t>caring</a:t>
            </a:r>
            <a:r>
              <a:rPr lang="en-GB" sz="1800" b="1" dirty="0">
                <a:effectLst/>
                <a:latin typeface="Arial" panose="020B0604020202020204" pitchFamily="34" charset="0"/>
                <a:ea typeface="Calibri" panose="020F0502020204030204" pitchFamily="34" charset="0"/>
              </a:rPr>
              <a:t>  •  We are </a:t>
            </a:r>
            <a:r>
              <a:rPr lang="en-GB" sz="1800" b="1" dirty="0">
                <a:solidFill>
                  <a:srgbClr val="C55A11"/>
                </a:solidFill>
                <a:effectLst/>
                <a:latin typeface="Arial" panose="020B0604020202020204" pitchFamily="34" charset="0"/>
                <a:ea typeface="Calibri" panose="020F0502020204030204" pitchFamily="34" charset="0"/>
              </a:rPr>
              <a:t>inclusive</a:t>
            </a:r>
            <a:r>
              <a:rPr lang="en-GB" sz="1800" b="1" dirty="0">
                <a:effectLst/>
                <a:latin typeface="Arial" panose="020B0604020202020204" pitchFamily="34" charset="0"/>
                <a:ea typeface="Calibri" panose="020F0502020204030204" pitchFamily="34" charset="0"/>
              </a:rPr>
              <a:t>  •  We are </a:t>
            </a:r>
            <a:r>
              <a:rPr lang="en-GB" sz="1800" b="1" dirty="0">
                <a:solidFill>
                  <a:srgbClr val="4472C4"/>
                </a:solidFill>
                <a:effectLst/>
                <a:latin typeface="Arial" panose="020B0604020202020204" pitchFamily="34" charset="0"/>
                <a:ea typeface="Calibri" panose="020F0502020204030204" pitchFamily="34" charset="0"/>
              </a:rPr>
              <a:t>innovative</a:t>
            </a:r>
            <a:endParaRPr lang="en-GB" sz="1800" dirty="0">
              <a:effectLst/>
              <a:latin typeface="Calibri" panose="020F0502020204030204" pitchFamily="34" charset="0"/>
              <a:ea typeface="Calibri" panose="020F0502020204030204" pitchFamily="34" charset="0"/>
            </a:endParaRPr>
          </a:p>
        </p:txBody>
      </p:sp>
      <p:sp>
        <p:nvSpPr>
          <p:cNvPr id="4" name="Slide Number Placeholder 2">
            <a:extLst>
              <a:ext uri="{FF2B5EF4-FFF2-40B4-BE49-F238E27FC236}">
                <a16:creationId xmlns:a16="http://schemas.microsoft.com/office/drawing/2014/main" id="{A7D4C270-0891-646C-B879-87908F440F27}"/>
              </a:ext>
            </a:extLst>
          </p:cNvPr>
          <p:cNvSpPr txBox="1">
            <a:spLocks/>
          </p:cNvSpPr>
          <p:nvPr userDrawn="1"/>
        </p:nvSpPr>
        <p:spPr>
          <a:xfrm>
            <a:off x="10161588" y="6472238"/>
            <a:ext cx="1695450" cy="365125"/>
          </a:xfrm>
          <a:prstGeom prst="rect">
            <a:avLst/>
          </a:prstGeom>
        </p:spPr>
        <p:txBody>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r">
              <a:defRPr/>
            </a:pPr>
            <a:fld id="{9C23DAE3-29EA-6B48-8B9F-DAC09DE37D5A}" type="slidenum">
              <a:rPr lang="en-US" smtClean="0"/>
              <a:pPr algn="r">
                <a:defRPr/>
              </a:pPr>
              <a:t>‹#›</a:t>
            </a:fld>
            <a:endParaRPr lang="en-US" dirty="0"/>
          </a:p>
        </p:txBody>
      </p:sp>
    </p:spTree>
    <p:extLst>
      <p:ext uri="{BB962C8B-B14F-4D97-AF65-F5344CB8AC3E}">
        <p14:creationId xmlns:p14="http://schemas.microsoft.com/office/powerpoint/2010/main" val="32982877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159260-0D28-26B5-04BF-7F38CB35694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7E639BC-7EE7-E0A0-0F75-D5C92BEEECB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589032F-DB68-A9CD-120A-40BE6C936F7B}"/>
              </a:ext>
            </a:extLst>
          </p:cNvPr>
          <p:cNvSpPr>
            <a:spLocks noGrp="1"/>
          </p:cNvSpPr>
          <p:nvPr>
            <p:ph type="dt" sz="half" idx="10"/>
          </p:nvPr>
        </p:nvSpPr>
        <p:spPr/>
        <p:txBody>
          <a:bodyPr/>
          <a:lstStyle/>
          <a:p>
            <a:fld id="{E6B5A1D4-E8D9-4F08-B02E-E07546E9C5B2}" type="datetimeFigureOut">
              <a:rPr lang="en-GB" smtClean="0"/>
              <a:t>08/10/2025</a:t>
            </a:fld>
            <a:endParaRPr lang="en-GB"/>
          </a:p>
        </p:txBody>
      </p:sp>
      <p:sp>
        <p:nvSpPr>
          <p:cNvPr id="5" name="Footer Placeholder 4">
            <a:extLst>
              <a:ext uri="{FF2B5EF4-FFF2-40B4-BE49-F238E27FC236}">
                <a16:creationId xmlns:a16="http://schemas.microsoft.com/office/drawing/2014/main" id="{40E9F684-A39B-6E28-3B0F-9306105E191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96E5E26-C947-CC28-8F4D-A8380E28622F}"/>
              </a:ext>
            </a:extLst>
          </p:cNvPr>
          <p:cNvSpPr>
            <a:spLocks noGrp="1"/>
          </p:cNvSpPr>
          <p:nvPr>
            <p:ph type="sldNum" sz="quarter" idx="12"/>
          </p:nvPr>
        </p:nvSpPr>
        <p:spPr/>
        <p:txBody>
          <a:bodyPr/>
          <a:lstStyle/>
          <a:p>
            <a:fld id="{0144A765-D63D-4AB8-8CC9-BBB9262AF2EF}" type="slidenum">
              <a:rPr lang="en-GB" smtClean="0"/>
              <a:t>‹#›</a:t>
            </a:fld>
            <a:endParaRPr lang="en-GB"/>
          </a:p>
        </p:txBody>
      </p:sp>
    </p:spTree>
    <p:extLst>
      <p:ext uri="{BB962C8B-B14F-4D97-AF65-F5344CB8AC3E}">
        <p14:creationId xmlns:p14="http://schemas.microsoft.com/office/powerpoint/2010/main" val="1786490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Blue OHSEL">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12" name="Text Placeholder 10"/>
          <p:cNvSpPr>
            <a:spLocks noGrp="1"/>
          </p:cNvSpPr>
          <p:nvPr>
            <p:ph type="body" sz="quarter" idx="10"/>
          </p:nvPr>
        </p:nvSpPr>
        <p:spPr>
          <a:xfrm>
            <a:off x="458788" y="2660520"/>
            <a:ext cx="9426575" cy="1481174"/>
          </a:xfrm>
          <a:prstGeom prst="rect">
            <a:avLst/>
          </a:prstGeom>
        </p:spPr>
        <p:txBody>
          <a:bodyPr>
            <a:normAutofit/>
          </a:bodyPr>
          <a:lstStyle>
            <a:lvl1pPr marL="0" indent="0">
              <a:buNone/>
              <a:defRPr sz="4800" b="1">
                <a:solidFill>
                  <a:srgbClr val="39BBED"/>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15" name="Text Placeholder 13"/>
          <p:cNvSpPr>
            <a:spLocks noGrp="1"/>
          </p:cNvSpPr>
          <p:nvPr>
            <p:ph type="body" sz="quarter" idx="11"/>
          </p:nvPr>
        </p:nvSpPr>
        <p:spPr>
          <a:xfrm>
            <a:off x="458788" y="4237188"/>
            <a:ext cx="7959725" cy="483813"/>
          </a:xfrm>
          <a:prstGeom prst="rect">
            <a:avLst/>
          </a:prstGeom>
        </p:spPr>
        <p:txBody>
          <a:bodyPr anchor="ct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GB"/>
              <a:t>Click to edit Master text styles</a:t>
            </a:r>
          </a:p>
        </p:txBody>
      </p:sp>
      <p:sp>
        <p:nvSpPr>
          <p:cNvPr id="2" name="Rectangle 1">
            <a:extLst>
              <a:ext uri="{FF2B5EF4-FFF2-40B4-BE49-F238E27FC236}">
                <a16:creationId xmlns:a16="http://schemas.microsoft.com/office/drawing/2014/main" id="{3DFB090E-9611-6925-01EE-D6209A003E33}"/>
              </a:ext>
            </a:extLst>
          </p:cNvPr>
          <p:cNvSpPr/>
          <p:nvPr userDrawn="1"/>
        </p:nvSpPr>
        <p:spPr>
          <a:xfrm>
            <a:off x="0" y="6391656"/>
            <a:ext cx="12192000" cy="46634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4344032B-FE5E-9C55-F32A-99AE2E54A0BC}"/>
              </a:ext>
            </a:extLst>
          </p:cNvPr>
          <p:cNvSpPr txBox="1"/>
          <p:nvPr userDrawn="1"/>
        </p:nvSpPr>
        <p:spPr>
          <a:xfrm>
            <a:off x="1524443" y="6468031"/>
            <a:ext cx="9143114" cy="369332"/>
          </a:xfrm>
          <a:prstGeom prst="rect">
            <a:avLst/>
          </a:prstGeom>
          <a:noFill/>
        </p:spPr>
        <p:txBody>
          <a:bodyPr wrap="square">
            <a:spAutoFit/>
          </a:bodyPr>
          <a:lstStyle/>
          <a:p>
            <a:pPr>
              <a:tabLst>
                <a:tab pos="2865755" algn="ctr"/>
                <a:tab pos="5731510" algn="r"/>
              </a:tabLst>
            </a:pPr>
            <a:r>
              <a:rPr lang="en-GB" sz="1800" b="1" dirty="0">
                <a:effectLst/>
                <a:latin typeface="Arial" panose="020B0604020202020204" pitchFamily="34" charset="0"/>
                <a:ea typeface="Calibri" panose="020F0502020204030204" pitchFamily="34" charset="0"/>
              </a:rPr>
              <a:t>We are </a:t>
            </a:r>
            <a:r>
              <a:rPr lang="en-GB" sz="1800" b="1" dirty="0">
                <a:solidFill>
                  <a:srgbClr val="70AD47"/>
                </a:solidFill>
                <a:effectLst/>
                <a:latin typeface="Arial" panose="020B0604020202020204" pitchFamily="34" charset="0"/>
                <a:ea typeface="Calibri" panose="020F0502020204030204" pitchFamily="34" charset="0"/>
              </a:rPr>
              <a:t>collaborative</a:t>
            </a:r>
            <a:r>
              <a:rPr lang="en-GB" sz="1800" b="1" dirty="0">
                <a:effectLst/>
                <a:latin typeface="Arial" panose="020B0604020202020204" pitchFamily="34" charset="0"/>
                <a:ea typeface="Calibri" panose="020F0502020204030204" pitchFamily="34" charset="0"/>
              </a:rPr>
              <a:t>  •  We are </a:t>
            </a:r>
            <a:r>
              <a:rPr lang="en-GB" sz="1800" b="1" dirty="0">
                <a:solidFill>
                  <a:srgbClr val="BF9000"/>
                </a:solidFill>
                <a:effectLst/>
                <a:latin typeface="Arial" panose="020B0604020202020204" pitchFamily="34" charset="0"/>
                <a:ea typeface="Calibri" panose="020F0502020204030204" pitchFamily="34" charset="0"/>
              </a:rPr>
              <a:t>caring</a:t>
            </a:r>
            <a:r>
              <a:rPr lang="en-GB" sz="1800" b="1" dirty="0">
                <a:effectLst/>
                <a:latin typeface="Arial" panose="020B0604020202020204" pitchFamily="34" charset="0"/>
                <a:ea typeface="Calibri" panose="020F0502020204030204" pitchFamily="34" charset="0"/>
              </a:rPr>
              <a:t>  •  We are </a:t>
            </a:r>
            <a:r>
              <a:rPr lang="en-GB" sz="1800" b="1" dirty="0">
                <a:solidFill>
                  <a:srgbClr val="C55A11"/>
                </a:solidFill>
                <a:effectLst/>
                <a:latin typeface="Arial" panose="020B0604020202020204" pitchFamily="34" charset="0"/>
                <a:ea typeface="Calibri" panose="020F0502020204030204" pitchFamily="34" charset="0"/>
              </a:rPr>
              <a:t>inclusive</a:t>
            </a:r>
            <a:r>
              <a:rPr lang="en-GB" sz="1800" b="1" dirty="0">
                <a:effectLst/>
                <a:latin typeface="Arial" panose="020B0604020202020204" pitchFamily="34" charset="0"/>
                <a:ea typeface="Calibri" panose="020F0502020204030204" pitchFamily="34" charset="0"/>
              </a:rPr>
              <a:t>  •  We are </a:t>
            </a:r>
            <a:r>
              <a:rPr lang="en-GB" sz="1800" b="1" dirty="0">
                <a:solidFill>
                  <a:srgbClr val="4472C4"/>
                </a:solidFill>
                <a:effectLst/>
                <a:latin typeface="Arial" panose="020B0604020202020204" pitchFamily="34" charset="0"/>
                <a:ea typeface="Calibri" panose="020F0502020204030204" pitchFamily="34" charset="0"/>
              </a:rPr>
              <a:t>innovative</a:t>
            </a:r>
            <a:endParaRPr lang="en-GB" sz="1800" dirty="0">
              <a:effectLst/>
              <a:latin typeface="Calibri" panose="020F0502020204030204" pitchFamily="34" charset="0"/>
              <a:ea typeface="Calibri" panose="020F0502020204030204" pitchFamily="34" charset="0"/>
            </a:endParaRPr>
          </a:p>
        </p:txBody>
      </p:sp>
      <p:sp>
        <p:nvSpPr>
          <p:cNvPr id="4" name="Slide Number Placeholder 2">
            <a:extLst>
              <a:ext uri="{FF2B5EF4-FFF2-40B4-BE49-F238E27FC236}">
                <a16:creationId xmlns:a16="http://schemas.microsoft.com/office/drawing/2014/main" id="{D613C4FB-4822-22B8-E305-4CFD30283FA3}"/>
              </a:ext>
            </a:extLst>
          </p:cNvPr>
          <p:cNvSpPr txBox="1">
            <a:spLocks/>
          </p:cNvSpPr>
          <p:nvPr userDrawn="1"/>
        </p:nvSpPr>
        <p:spPr>
          <a:xfrm>
            <a:off x="10161588" y="6472238"/>
            <a:ext cx="1695450" cy="365125"/>
          </a:xfrm>
          <a:prstGeom prst="rect">
            <a:avLst/>
          </a:prstGeom>
        </p:spPr>
        <p:txBody>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r">
              <a:defRPr/>
            </a:pPr>
            <a:fld id="{9C23DAE3-29EA-6B48-8B9F-DAC09DE37D5A}" type="slidenum">
              <a:rPr lang="en-US" smtClean="0"/>
              <a:pPr algn="r">
                <a:defRPr/>
              </a:pPr>
              <a:t>‹#›</a:t>
            </a:fld>
            <a:endParaRPr lang="en-US" dirty="0"/>
          </a:p>
        </p:txBody>
      </p:sp>
    </p:spTree>
    <p:extLst>
      <p:ext uri="{BB962C8B-B14F-4D97-AF65-F5344CB8AC3E}">
        <p14:creationId xmlns:p14="http://schemas.microsoft.com/office/powerpoint/2010/main" val="2516323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Whit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4" name="Text Placeholder 10"/>
          <p:cNvSpPr>
            <a:spLocks noGrp="1"/>
          </p:cNvSpPr>
          <p:nvPr>
            <p:ph type="body" sz="quarter" idx="10"/>
          </p:nvPr>
        </p:nvSpPr>
        <p:spPr>
          <a:xfrm>
            <a:off x="458788" y="2660520"/>
            <a:ext cx="9426575" cy="1481174"/>
          </a:xfrm>
          <a:prstGeom prst="rect">
            <a:avLst/>
          </a:prstGeom>
        </p:spPr>
        <p:txBody>
          <a:bodyPr>
            <a:normAutofit/>
          </a:bodyPr>
          <a:lstStyle>
            <a:lvl1pPr marL="0" indent="0">
              <a:buNone/>
              <a:defRPr sz="4800" b="1">
                <a:solidFill>
                  <a:srgbClr val="013C5B"/>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5" name="Text Placeholder 13"/>
          <p:cNvSpPr>
            <a:spLocks noGrp="1"/>
          </p:cNvSpPr>
          <p:nvPr>
            <p:ph type="body" sz="quarter" idx="11"/>
          </p:nvPr>
        </p:nvSpPr>
        <p:spPr>
          <a:xfrm>
            <a:off x="458788" y="4237188"/>
            <a:ext cx="7959725" cy="483813"/>
          </a:xfrm>
          <a:prstGeom prst="rect">
            <a:avLst/>
          </a:prstGeom>
        </p:spPr>
        <p:txBody>
          <a:bodyPr anchor="ctr">
            <a:normAutofit/>
          </a:bodyPr>
          <a:lstStyle>
            <a:lvl1pPr marL="0" indent="0">
              <a:buNone/>
              <a:defRPr sz="2000">
                <a:solidFill>
                  <a:srgbClr val="013C5B"/>
                </a:solidFill>
                <a:latin typeface="Arial" panose="020B0604020202020204" pitchFamily="34" charset="0"/>
                <a:cs typeface="Arial" panose="020B0604020202020204" pitchFamily="34" charset="0"/>
              </a:defRPr>
            </a:lvl1pPr>
          </a:lstStyle>
          <a:p>
            <a:pPr lvl="0"/>
            <a:r>
              <a:rPr lang="en-GB"/>
              <a:t>Click to edit Master text styles</a:t>
            </a:r>
          </a:p>
        </p:txBody>
      </p:sp>
      <p:sp>
        <p:nvSpPr>
          <p:cNvPr id="2" name="Rectangle 1">
            <a:extLst>
              <a:ext uri="{FF2B5EF4-FFF2-40B4-BE49-F238E27FC236}">
                <a16:creationId xmlns:a16="http://schemas.microsoft.com/office/drawing/2014/main" id="{3D6DB55B-A613-D024-7343-93B00B10F84B}"/>
              </a:ext>
            </a:extLst>
          </p:cNvPr>
          <p:cNvSpPr/>
          <p:nvPr userDrawn="1"/>
        </p:nvSpPr>
        <p:spPr>
          <a:xfrm>
            <a:off x="0" y="6391656"/>
            <a:ext cx="12192000" cy="46634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DE5EBD95-027C-8159-D819-6DEB9FA2CE35}"/>
              </a:ext>
            </a:extLst>
          </p:cNvPr>
          <p:cNvSpPr txBox="1"/>
          <p:nvPr userDrawn="1"/>
        </p:nvSpPr>
        <p:spPr>
          <a:xfrm>
            <a:off x="1524443" y="6468031"/>
            <a:ext cx="9143114" cy="369332"/>
          </a:xfrm>
          <a:prstGeom prst="rect">
            <a:avLst/>
          </a:prstGeom>
          <a:noFill/>
        </p:spPr>
        <p:txBody>
          <a:bodyPr wrap="square">
            <a:spAutoFit/>
          </a:bodyPr>
          <a:lstStyle/>
          <a:p>
            <a:pPr>
              <a:tabLst>
                <a:tab pos="2865755" algn="ctr"/>
                <a:tab pos="5731510" algn="r"/>
              </a:tabLst>
            </a:pPr>
            <a:r>
              <a:rPr lang="en-GB" sz="1800" b="1" dirty="0">
                <a:effectLst/>
                <a:latin typeface="Arial" panose="020B0604020202020204" pitchFamily="34" charset="0"/>
                <a:ea typeface="Calibri" panose="020F0502020204030204" pitchFamily="34" charset="0"/>
              </a:rPr>
              <a:t>We are </a:t>
            </a:r>
            <a:r>
              <a:rPr lang="en-GB" sz="1800" b="1" dirty="0">
                <a:solidFill>
                  <a:srgbClr val="70AD47"/>
                </a:solidFill>
                <a:effectLst/>
                <a:latin typeface="Arial" panose="020B0604020202020204" pitchFamily="34" charset="0"/>
                <a:ea typeface="Calibri" panose="020F0502020204030204" pitchFamily="34" charset="0"/>
              </a:rPr>
              <a:t>collaborative</a:t>
            </a:r>
            <a:r>
              <a:rPr lang="en-GB" sz="1800" b="1" dirty="0">
                <a:effectLst/>
                <a:latin typeface="Arial" panose="020B0604020202020204" pitchFamily="34" charset="0"/>
                <a:ea typeface="Calibri" panose="020F0502020204030204" pitchFamily="34" charset="0"/>
              </a:rPr>
              <a:t>  •  We are </a:t>
            </a:r>
            <a:r>
              <a:rPr lang="en-GB" sz="1800" b="1" dirty="0">
                <a:solidFill>
                  <a:srgbClr val="BF9000"/>
                </a:solidFill>
                <a:effectLst/>
                <a:latin typeface="Arial" panose="020B0604020202020204" pitchFamily="34" charset="0"/>
                <a:ea typeface="Calibri" panose="020F0502020204030204" pitchFamily="34" charset="0"/>
              </a:rPr>
              <a:t>caring</a:t>
            </a:r>
            <a:r>
              <a:rPr lang="en-GB" sz="1800" b="1" dirty="0">
                <a:effectLst/>
                <a:latin typeface="Arial" panose="020B0604020202020204" pitchFamily="34" charset="0"/>
                <a:ea typeface="Calibri" panose="020F0502020204030204" pitchFamily="34" charset="0"/>
              </a:rPr>
              <a:t>  •  We are </a:t>
            </a:r>
            <a:r>
              <a:rPr lang="en-GB" sz="1800" b="1" dirty="0">
                <a:solidFill>
                  <a:srgbClr val="C55A11"/>
                </a:solidFill>
                <a:effectLst/>
                <a:latin typeface="Arial" panose="020B0604020202020204" pitchFamily="34" charset="0"/>
                <a:ea typeface="Calibri" panose="020F0502020204030204" pitchFamily="34" charset="0"/>
              </a:rPr>
              <a:t>inclusive</a:t>
            </a:r>
            <a:r>
              <a:rPr lang="en-GB" sz="1800" b="1" dirty="0">
                <a:effectLst/>
                <a:latin typeface="Arial" panose="020B0604020202020204" pitchFamily="34" charset="0"/>
                <a:ea typeface="Calibri" panose="020F0502020204030204" pitchFamily="34" charset="0"/>
              </a:rPr>
              <a:t>  •  We are </a:t>
            </a:r>
            <a:r>
              <a:rPr lang="en-GB" sz="1800" b="1" dirty="0">
                <a:solidFill>
                  <a:srgbClr val="4472C4"/>
                </a:solidFill>
                <a:effectLst/>
                <a:latin typeface="Arial" panose="020B0604020202020204" pitchFamily="34" charset="0"/>
                <a:ea typeface="Calibri" panose="020F0502020204030204" pitchFamily="34" charset="0"/>
              </a:rPr>
              <a:t>innovative</a:t>
            </a:r>
            <a:endParaRPr lang="en-GB" sz="1800" dirty="0">
              <a:effectLst/>
              <a:latin typeface="Calibri" panose="020F0502020204030204" pitchFamily="34" charset="0"/>
              <a:ea typeface="Calibri" panose="020F0502020204030204" pitchFamily="34" charset="0"/>
            </a:endParaRPr>
          </a:p>
        </p:txBody>
      </p:sp>
      <p:sp>
        <p:nvSpPr>
          <p:cNvPr id="6" name="Slide Number Placeholder 2">
            <a:extLst>
              <a:ext uri="{FF2B5EF4-FFF2-40B4-BE49-F238E27FC236}">
                <a16:creationId xmlns:a16="http://schemas.microsoft.com/office/drawing/2014/main" id="{1E763463-3BAA-29DA-A582-2A02877FA635}"/>
              </a:ext>
            </a:extLst>
          </p:cNvPr>
          <p:cNvSpPr txBox="1">
            <a:spLocks/>
          </p:cNvSpPr>
          <p:nvPr userDrawn="1"/>
        </p:nvSpPr>
        <p:spPr>
          <a:xfrm>
            <a:off x="10161588" y="6472238"/>
            <a:ext cx="1695450" cy="365125"/>
          </a:xfrm>
          <a:prstGeom prst="rect">
            <a:avLst/>
          </a:prstGeom>
        </p:spPr>
        <p:txBody>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r">
              <a:defRPr/>
            </a:pPr>
            <a:fld id="{9C23DAE3-29EA-6B48-8B9F-DAC09DE37D5A}" type="slidenum">
              <a:rPr lang="en-US" smtClean="0"/>
              <a:pPr algn="r">
                <a:defRPr/>
              </a:pPr>
              <a:t>‹#›</a:t>
            </a:fld>
            <a:endParaRPr lang="en-US" dirty="0"/>
          </a:p>
        </p:txBody>
      </p:sp>
    </p:spTree>
    <p:extLst>
      <p:ext uri="{BB962C8B-B14F-4D97-AF65-F5344CB8AC3E}">
        <p14:creationId xmlns:p14="http://schemas.microsoft.com/office/powerpoint/2010/main" val="16376234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Whit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4" name="Text Placeholder 10"/>
          <p:cNvSpPr>
            <a:spLocks noGrp="1"/>
          </p:cNvSpPr>
          <p:nvPr>
            <p:ph type="body" sz="quarter" idx="10"/>
          </p:nvPr>
        </p:nvSpPr>
        <p:spPr>
          <a:xfrm>
            <a:off x="458788" y="2660520"/>
            <a:ext cx="9426575" cy="1481174"/>
          </a:xfrm>
          <a:prstGeom prst="rect">
            <a:avLst/>
          </a:prstGeom>
        </p:spPr>
        <p:txBody>
          <a:bodyPr>
            <a:normAutofit/>
          </a:bodyPr>
          <a:lstStyle>
            <a:lvl1pPr marL="0" indent="0">
              <a:buNone/>
              <a:defRPr sz="4800" b="1">
                <a:solidFill>
                  <a:srgbClr val="013C5B"/>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a:t>Click to edit Master text styles</a:t>
            </a:r>
          </a:p>
        </p:txBody>
      </p:sp>
      <p:sp>
        <p:nvSpPr>
          <p:cNvPr id="5" name="Text Placeholder 13"/>
          <p:cNvSpPr>
            <a:spLocks noGrp="1"/>
          </p:cNvSpPr>
          <p:nvPr>
            <p:ph type="body" sz="quarter" idx="11"/>
          </p:nvPr>
        </p:nvSpPr>
        <p:spPr>
          <a:xfrm>
            <a:off x="458788" y="4237188"/>
            <a:ext cx="7959725" cy="483813"/>
          </a:xfrm>
          <a:prstGeom prst="rect">
            <a:avLst/>
          </a:prstGeom>
        </p:spPr>
        <p:txBody>
          <a:bodyPr anchor="ctr">
            <a:normAutofit/>
          </a:bodyPr>
          <a:lstStyle>
            <a:lvl1pPr marL="0" indent="0">
              <a:buNone/>
              <a:defRPr sz="2000">
                <a:solidFill>
                  <a:srgbClr val="013C5B"/>
                </a:solidFill>
                <a:latin typeface="Arial" panose="020B0604020202020204" pitchFamily="34" charset="0"/>
                <a:cs typeface="Arial" panose="020B0604020202020204" pitchFamily="34" charset="0"/>
              </a:defRPr>
            </a:lvl1pPr>
          </a:lstStyle>
          <a:p>
            <a:pPr lvl="0"/>
            <a:r>
              <a:rPr lang="en-GB"/>
              <a:t>Click to edit Master text styles</a:t>
            </a:r>
          </a:p>
        </p:txBody>
      </p:sp>
      <p:sp>
        <p:nvSpPr>
          <p:cNvPr id="2" name="Rectangle 1">
            <a:extLst>
              <a:ext uri="{FF2B5EF4-FFF2-40B4-BE49-F238E27FC236}">
                <a16:creationId xmlns:a16="http://schemas.microsoft.com/office/drawing/2014/main" id="{5F1412AA-C8C3-0432-1E61-C819267C0A67}"/>
              </a:ext>
            </a:extLst>
          </p:cNvPr>
          <p:cNvSpPr/>
          <p:nvPr userDrawn="1"/>
        </p:nvSpPr>
        <p:spPr>
          <a:xfrm>
            <a:off x="0" y="6391656"/>
            <a:ext cx="12192000" cy="46634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F630E901-C0C7-4FA5-69EA-11B1CD5583A2}"/>
              </a:ext>
            </a:extLst>
          </p:cNvPr>
          <p:cNvSpPr txBox="1"/>
          <p:nvPr userDrawn="1"/>
        </p:nvSpPr>
        <p:spPr>
          <a:xfrm>
            <a:off x="1524443" y="6468031"/>
            <a:ext cx="9143114" cy="369332"/>
          </a:xfrm>
          <a:prstGeom prst="rect">
            <a:avLst/>
          </a:prstGeom>
          <a:noFill/>
        </p:spPr>
        <p:txBody>
          <a:bodyPr wrap="square">
            <a:spAutoFit/>
          </a:bodyPr>
          <a:lstStyle/>
          <a:p>
            <a:pPr>
              <a:tabLst>
                <a:tab pos="2865755" algn="ctr"/>
                <a:tab pos="5731510" algn="r"/>
              </a:tabLst>
            </a:pPr>
            <a:r>
              <a:rPr lang="en-GB" sz="1800" b="1" dirty="0">
                <a:effectLst/>
                <a:latin typeface="Arial" panose="020B0604020202020204" pitchFamily="34" charset="0"/>
                <a:ea typeface="Calibri" panose="020F0502020204030204" pitchFamily="34" charset="0"/>
              </a:rPr>
              <a:t>We are </a:t>
            </a:r>
            <a:r>
              <a:rPr lang="en-GB" sz="1800" b="1" dirty="0">
                <a:solidFill>
                  <a:srgbClr val="70AD47"/>
                </a:solidFill>
                <a:effectLst/>
                <a:latin typeface="Arial" panose="020B0604020202020204" pitchFamily="34" charset="0"/>
                <a:ea typeface="Calibri" panose="020F0502020204030204" pitchFamily="34" charset="0"/>
              </a:rPr>
              <a:t>collaborative</a:t>
            </a:r>
            <a:r>
              <a:rPr lang="en-GB" sz="1800" b="1" dirty="0">
                <a:effectLst/>
                <a:latin typeface="Arial" panose="020B0604020202020204" pitchFamily="34" charset="0"/>
                <a:ea typeface="Calibri" panose="020F0502020204030204" pitchFamily="34" charset="0"/>
              </a:rPr>
              <a:t>  •  We are </a:t>
            </a:r>
            <a:r>
              <a:rPr lang="en-GB" sz="1800" b="1" dirty="0">
                <a:solidFill>
                  <a:srgbClr val="BF9000"/>
                </a:solidFill>
                <a:effectLst/>
                <a:latin typeface="Arial" panose="020B0604020202020204" pitchFamily="34" charset="0"/>
                <a:ea typeface="Calibri" panose="020F0502020204030204" pitchFamily="34" charset="0"/>
              </a:rPr>
              <a:t>caring</a:t>
            </a:r>
            <a:r>
              <a:rPr lang="en-GB" sz="1800" b="1" dirty="0">
                <a:effectLst/>
                <a:latin typeface="Arial" panose="020B0604020202020204" pitchFamily="34" charset="0"/>
                <a:ea typeface="Calibri" panose="020F0502020204030204" pitchFamily="34" charset="0"/>
              </a:rPr>
              <a:t>  •  We are </a:t>
            </a:r>
            <a:r>
              <a:rPr lang="en-GB" sz="1800" b="1" dirty="0">
                <a:solidFill>
                  <a:srgbClr val="C55A11"/>
                </a:solidFill>
                <a:effectLst/>
                <a:latin typeface="Arial" panose="020B0604020202020204" pitchFamily="34" charset="0"/>
                <a:ea typeface="Calibri" panose="020F0502020204030204" pitchFamily="34" charset="0"/>
              </a:rPr>
              <a:t>inclusive</a:t>
            </a:r>
            <a:r>
              <a:rPr lang="en-GB" sz="1800" b="1" dirty="0">
                <a:effectLst/>
                <a:latin typeface="Arial" panose="020B0604020202020204" pitchFamily="34" charset="0"/>
                <a:ea typeface="Calibri" panose="020F0502020204030204" pitchFamily="34" charset="0"/>
              </a:rPr>
              <a:t>  •  We are </a:t>
            </a:r>
            <a:r>
              <a:rPr lang="en-GB" sz="1800" b="1" dirty="0">
                <a:solidFill>
                  <a:srgbClr val="4472C4"/>
                </a:solidFill>
                <a:effectLst/>
                <a:latin typeface="Arial" panose="020B0604020202020204" pitchFamily="34" charset="0"/>
                <a:ea typeface="Calibri" panose="020F0502020204030204" pitchFamily="34" charset="0"/>
              </a:rPr>
              <a:t>innovative</a:t>
            </a:r>
            <a:endParaRPr lang="en-GB" sz="1800" dirty="0">
              <a:effectLst/>
              <a:latin typeface="Calibri" panose="020F0502020204030204" pitchFamily="34" charset="0"/>
              <a:ea typeface="Calibri" panose="020F0502020204030204" pitchFamily="34" charset="0"/>
            </a:endParaRPr>
          </a:p>
        </p:txBody>
      </p:sp>
      <p:sp>
        <p:nvSpPr>
          <p:cNvPr id="6" name="Slide Number Placeholder 2">
            <a:extLst>
              <a:ext uri="{FF2B5EF4-FFF2-40B4-BE49-F238E27FC236}">
                <a16:creationId xmlns:a16="http://schemas.microsoft.com/office/drawing/2014/main" id="{9AA3706C-C5FA-31BC-6A5B-AE0C4F53F1A7}"/>
              </a:ext>
            </a:extLst>
          </p:cNvPr>
          <p:cNvSpPr txBox="1">
            <a:spLocks/>
          </p:cNvSpPr>
          <p:nvPr userDrawn="1"/>
        </p:nvSpPr>
        <p:spPr>
          <a:xfrm>
            <a:off x="10161588" y="6472238"/>
            <a:ext cx="1695450" cy="365125"/>
          </a:xfrm>
          <a:prstGeom prst="rect">
            <a:avLst/>
          </a:prstGeom>
        </p:spPr>
        <p:txBody>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r">
              <a:defRPr/>
            </a:pPr>
            <a:fld id="{9C23DAE3-29EA-6B48-8B9F-DAC09DE37D5A}" type="slidenum">
              <a:rPr lang="en-US" smtClean="0"/>
              <a:pPr algn="r">
                <a:defRPr/>
              </a:pPr>
              <a:t>‹#›</a:t>
            </a:fld>
            <a:endParaRPr lang="en-US" dirty="0"/>
          </a:p>
        </p:txBody>
      </p:sp>
    </p:spTree>
    <p:extLst>
      <p:ext uri="{BB962C8B-B14F-4D97-AF65-F5344CB8AC3E}">
        <p14:creationId xmlns:p14="http://schemas.microsoft.com/office/powerpoint/2010/main" val="3315498429"/>
      </p:ext>
    </p:extLst>
  </p:cSld>
  <p:clrMapOvr>
    <a:masterClrMapping/>
  </p:clrMapOvr>
  <p:transition spd="slow"/>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aphicFrame>
        <p:nvGraphicFramePr>
          <p:cNvPr id="4" name="Object 2" hidden="1">
            <a:extLst>
              <a:ext uri="{FF2B5EF4-FFF2-40B4-BE49-F238E27FC236}">
                <a16:creationId xmlns:a16="http://schemas.microsoft.com/office/drawing/2014/main" id="{7ED7ED4D-AF16-1E82-D9C6-C8D27C639ED5}"/>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8100" imgH="38100" progId="TCLayout.ActiveDocument.1">
                  <p:embed/>
                </p:oleObj>
              </mc:Choice>
              <mc:Fallback>
                <p:oleObj name="think-cell Slide" r:id="rId4" imgW="38100" imgH="38100" progId="TCLayout.ActiveDocument.1">
                  <p:embed/>
                  <p:pic>
                    <p:nvPicPr>
                      <p:cNvPr id="4" name="Object 2" hidden="1">
                        <a:extLst>
                          <a:ext uri="{FF2B5EF4-FFF2-40B4-BE49-F238E27FC236}">
                            <a16:creationId xmlns:a16="http://schemas.microsoft.com/office/drawing/2014/main" id="{7ED7ED4D-AF16-1E82-D9C6-C8D27C639ED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Content Placeholder 2"/>
          <p:cNvSpPr>
            <a:spLocks noGrp="1"/>
          </p:cNvSpPr>
          <p:nvPr>
            <p:ph sz="quarter" idx="14"/>
          </p:nvPr>
        </p:nvSpPr>
        <p:spPr>
          <a:xfrm>
            <a:off x="354013" y="1389063"/>
            <a:ext cx="11326153" cy="4899025"/>
          </a:xfrm>
          <a:prstGeom prst="rect">
            <a:avLst/>
          </a:prstGeom>
        </p:spPr>
        <p:txBody>
          <a:bodyPr/>
          <a:lstStyle>
            <a:lvl1pPr>
              <a:defRPr sz="2400">
                <a:solidFill>
                  <a:srgbClr val="013C5B"/>
                </a:solidFill>
                <a:latin typeface="Arial" panose="020B0604020202020204" pitchFamily="34" charset="0"/>
                <a:cs typeface="Arial" panose="020B0604020202020204" pitchFamily="34" charset="0"/>
              </a:defRPr>
            </a:lvl1pPr>
            <a:lvl2pPr>
              <a:defRPr sz="2000">
                <a:solidFill>
                  <a:srgbClr val="013C5B"/>
                </a:solidFill>
                <a:latin typeface="Arial" panose="020B0604020202020204" pitchFamily="34" charset="0"/>
                <a:cs typeface="Arial" panose="020B0604020202020204" pitchFamily="34" charset="0"/>
              </a:defRPr>
            </a:lvl2pPr>
            <a:lvl3pPr>
              <a:defRPr sz="1800">
                <a:solidFill>
                  <a:srgbClr val="013C5B"/>
                </a:solidFill>
                <a:latin typeface="Arial" panose="020B0604020202020204" pitchFamily="34" charset="0"/>
                <a:cs typeface="Arial" panose="020B0604020202020204" pitchFamily="34" charset="0"/>
              </a:defRPr>
            </a:lvl3pPr>
            <a:lvl4pPr>
              <a:defRPr sz="1600">
                <a:solidFill>
                  <a:srgbClr val="013C5B"/>
                </a:solidFill>
                <a:latin typeface="Arial" panose="020B0604020202020204" pitchFamily="34" charset="0"/>
                <a:cs typeface="Arial" panose="020B0604020202020204" pitchFamily="34" charset="0"/>
              </a:defRPr>
            </a:lvl4pPr>
            <a:lvl5pPr>
              <a:defRPr sz="1600">
                <a:solidFill>
                  <a:srgbClr val="013C5B"/>
                </a:solidFill>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1" name="Title 1">
            <a:extLst>
              <a:ext uri="{FF2B5EF4-FFF2-40B4-BE49-F238E27FC236}">
                <a16:creationId xmlns:a16="http://schemas.microsoft.com/office/drawing/2014/main" id="{294F00F9-FD56-EDDE-6984-E141C4954BB6}"/>
              </a:ext>
            </a:extLst>
          </p:cNvPr>
          <p:cNvSpPr>
            <a:spLocks noGrp="1"/>
          </p:cNvSpPr>
          <p:nvPr>
            <p:ph type="title"/>
          </p:nvPr>
        </p:nvSpPr>
        <p:spPr>
          <a:xfrm>
            <a:off x="354013" y="563400"/>
            <a:ext cx="7994029" cy="662782"/>
          </a:xfrm>
          <a:prstGeom prst="rect">
            <a:avLst/>
          </a:prstGeom>
        </p:spPr>
        <p:txBody>
          <a:bodyPr vert="horz" anchor="ctr"/>
          <a:lstStyle>
            <a:lvl1pPr algn="l">
              <a:defRPr sz="2800" b="1">
                <a:solidFill>
                  <a:srgbClr val="013C5B"/>
                </a:solidFill>
                <a:latin typeface="Arial" panose="020B0604020202020204" pitchFamily="34" charset="0"/>
                <a:cs typeface="Arial" panose="020B0604020202020204" pitchFamily="34" charset="0"/>
              </a:defRPr>
            </a:lvl1pPr>
          </a:lstStyle>
          <a:p>
            <a:r>
              <a:rPr lang="en-GB"/>
              <a:t>Click to edit Master title style</a:t>
            </a:r>
          </a:p>
        </p:txBody>
      </p:sp>
      <p:sp>
        <p:nvSpPr>
          <p:cNvPr id="7" name="Rectangle 6">
            <a:extLst>
              <a:ext uri="{FF2B5EF4-FFF2-40B4-BE49-F238E27FC236}">
                <a16:creationId xmlns:a16="http://schemas.microsoft.com/office/drawing/2014/main" id="{D476B64B-D927-006D-2EEF-F0B52B7F6CFA}"/>
              </a:ext>
            </a:extLst>
          </p:cNvPr>
          <p:cNvSpPr/>
          <p:nvPr userDrawn="1"/>
        </p:nvSpPr>
        <p:spPr>
          <a:xfrm>
            <a:off x="0" y="6391656"/>
            <a:ext cx="12192000" cy="46634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C597EB59-C5B7-01F8-F9CA-8EE21F1C95EF}"/>
              </a:ext>
            </a:extLst>
          </p:cNvPr>
          <p:cNvSpPr txBox="1"/>
          <p:nvPr userDrawn="1"/>
        </p:nvSpPr>
        <p:spPr>
          <a:xfrm>
            <a:off x="1524443" y="6468031"/>
            <a:ext cx="9143114" cy="369332"/>
          </a:xfrm>
          <a:prstGeom prst="rect">
            <a:avLst/>
          </a:prstGeom>
          <a:noFill/>
        </p:spPr>
        <p:txBody>
          <a:bodyPr wrap="square">
            <a:spAutoFit/>
          </a:bodyPr>
          <a:lstStyle/>
          <a:p>
            <a:pPr>
              <a:tabLst>
                <a:tab pos="2865755" algn="ctr"/>
                <a:tab pos="5731510" algn="r"/>
              </a:tabLst>
            </a:pPr>
            <a:r>
              <a:rPr lang="en-GB" sz="1800" b="1" dirty="0">
                <a:effectLst/>
                <a:latin typeface="Arial" panose="020B0604020202020204" pitchFamily="34" charset="0"/>
                <a:ea typeface="Calibri" panose="020F0502020204030204" pitchFamily="34" charset="0"/>
              </a:rPr>
              <a:t>We are </a:t>
            </a:r>
            <a:r>
              <a:rPr lang="en-GB" sz="1800" b="1" dirty="0">
                <a:solidFill>
                  <a:srgbClr val="70AD47"/>
                </a:solidFill>
                <a:effectLst/>
                <a:latin typeface="Arial" panose="020B0604020202020204" pitchFamily="34" charset="0"/>
                <a:ea typeface="Calibri" panose="020F0502020204030204" pitchFamily="34" charset="0"/>
              </a:rPr>
              <a:t>collaborative</a:t>
            </a:r>
            <a:r>
              <a:rPr lang="en-GB" sz="1800" b="1" dirty="0">
                <a:effectLst/>
                <a:latin typeface="Arial" panose="020B0604020202020204" pitchFamily="34" charset="0"/>
                <a:ea typeface="Calibri" panose="020F0502020204030204" pitchFamily="34" charset="0"/>
              </a:rPr>
              <a:t>  •  We are </a:t>
            </a:r>
            <a:r>
              <a:rPr lang="en-GB" sz="1800" b="1" dirty="0">
                <a:solidFill>
                  <a:srgbClr val="BF9000"/>
                </a:solidFill>
                <a:effectLst/>
                <a:latin typeface="Arial" panose="020B0604020202020204" pitchFamily="34" charset="0"/>
                <a:ea typeface="Calibri" panose="020F0502020204030204" pitchFamily="34" charset="0"/>
              </a:rPr>
              <a:t>caring</a:t>
            </a:r>
            <a:r>
              <a:rPr lang="en-GB" sz="1800" b="1" dirty="0">
                <a:effectLst/>
                <a:latin typeface="Arial" panose="020B0604020202020204" pitchFamily="34" charset="0"/>
                <a:ea typeface="Calibri" panose="020F0502020204030204" pitchFamily="34" charset="0"/>
              </a:rPr>
              <a:t>  •  We are </a:t>
            </a:r>
            <a:r>
              <a:rPr lang="en-GB" sz="1800" b="1" dirty="0">
                <a:solidFill>
                  <a:srgbClr val="C55A11"/>
                </a:solidFill>
                <a:effectLst/>
                <a:latin typeface="Arial" panose="020B0604020202020204" pitchFamily="34" charset="0"/>
                <a:ea typeface="Calibri" panose="020F0502020204030204" pitchFamily="34" charset="0"/>
              </a:rPr>
              <a:t>inclusive</a:t>
            </a:r>
            <a:r>
              <a:rPr lang="en-GB" sz="1800" b="1" dirty="0">
                <a:effectLst/>
                <a:latin typeface="Arial" panose="020B0604020202020204" pitchFamily="34" charset="0"/>
                <a:ea typeface="Calibri" panose="020F0502020204030204" pitchFamily="34" charset="0"/>
              </a:rPr>
              <a:t>  •  We are </a:t>
            </a:r>
            <a:r>
              <a:rPr lang="en-GB" sz="1800" b="1" dirty="0">
                <a:solidFill>
                  <a:srgbClr val="4472C4"/>
                </a:solidFill>
                <a:effectLst/>
                <a:latin typeface="Arial" panose="020B0604020202020204" pitchFamily="34" charset="0"/>
                <a:ea typeface="Calibri" panose="020F0502020204030204" pitchFamily="34" charset="0"/>
              </a:rPr>
              <a:t>innovative</a:t>
            </a:r>
            <a:endParaRPr lang="en-GB" sz="1800" dirty="0">
              <a:effectLst/>
              <a:latin typeface="Calibri" panose="020F0502020204030204" pitchFamily="34" charset="0"/>
              <a:ea typeface="Calibri" panose="020F0502020204030204" pitchFamily="34" charset="0"/>
            </a:endParaRPr>
          </a:p>
        </p:txBody>
      </p:sp>
      <p:sp>
        <p:nvSpPr>
          <p:cNvPr id="10" name="Slide Number Placeholder 2">
            <a:extLst>
              <a:ext uri="{FF2B5EF4-FFF2-40B4-BE49-F238E27FC236}">
                <a16:creationId xmlns:a16="http://schemas.microsoft.com/office/drawing/2014/main" id="{85EBAB6C-AB16-7663-829B-C94952B7DA3F}"/>
              </a:ext>
            </a:extLst>
          </p:cNvPr>
          <p:cNvSpPr txBox="1">
            <a:spLocks/>
          </p:cNvSpPr>
          <p:nvPr userDrawn="1"/>
        </p:nvSpPr>
        <p:spPr>
          <a:xfrm>
            <a:off x="10161588" y="6472238"/>
            <a:ext cx="1695450" cy="365125"/>
          </a:xfrm>
          <a:prstGeom prst="rect">
            <a:avLst/>
          </a:prstGeom>
        </p:spPr>
        <p:txBody>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r">
              <a:defRPr/>
            </a:pPr>
            <a:fld id="{9C23DAE3-29EA-6B48-8B9F-DAC09DE37D5A}" type="slidenum">
              <a:rPr lang="en-US" smtClean="0"/>
              <a:pPr algn="r">
                <a:defRPr/>
              </a:pPr>
              <a:t>‹#›</a:t>
            </a:fld>
            <a:endParaRPr lang="en-US" dirty="0"/>
          </a:p>
        </p:txBody>
      </p:sp>
    </p:spTree>
    <p:extLst>
      <p:ext uri="{BB962C8B-B14F-4D97-AF65-F5344CB8AC3E}">
        <p14:creationId xmlns:p14="http://schemas.microsoft.com/office/powerpoint/2010/main" val="20276641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ntent">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aphicFrame>
        <p:nvGraphicFramePr>
          <p:cNvPr id="4" name="Object 2" hidden="1">
            <a:extLst>
              <a:ext uri="{FF2B5EF4-FFF2-40B4-BE49-F238E27FC236}">
                <a16:creationId xmlns:a16="http://schemas.microsoft.com/office/drawing/2014/main" id="{7ED7ED4D-AF16-1E82-D9C6-C8D27C639ED5}"/>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8100" imgH="38100" progId="TCLayout.ActiveDocument.1">
                  <p:embed/>
                </p:oleObj>
              </mc:Choice>
              <mc:Fallback>
                <p:oleObj name="think-cell Slide" r:id="rId4" imgW="38100" imgH="38100" progId="TCLayout.ActiveDocument.1">
                  <p:embed/>
                  <p:pic>
                    <p:nvPicPr>
                      <p:cNvPr id="4" name="Object 2" hidden="1">
                        <a:extLst>
                          <a:ext uri="{FF2B5EF4-FFF2-40B4-BE49-F238E27FC236}">
                            <a16:creationId xmlns:a16="http://schemas.microsoft.com/office/drawing/2014/main" id="{7ED7ED4D-AF16-1E82-D9C6-C8D27C639ED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Content Placeholder 2"/>
          <p:cNvSpPr>
            <a:spLocks noGrp="1"/>
          </p:cNvSpPr>
          <p:nvPr>
            <p:ph sz="quarter" idx="14"/>
          </p:nvPr>
        </p:nvSpPr>
        <p:spPr>
          <a:xfrm>
            <a:off x="354013" y="1389063"/>
            <a:ext cx="11326153" cy="4899025"/>
          </a:xfrm>
          <a:prstGeom prst="rect">
            <a:avLst/>
          </a:prstGeom>
        </p:spPr>
        <p:txBody>
          <a:bodyPr/>
          <a:lstStyle>
            <a:lvl1pPr>
              <a:defRPr sz="2400">
                <a:solidFill>
                  <a:srgbClr val="013C5B"/>
                </a:solidFill>
                <a:latin typeface="Arial" panose="020B0604020202020204" pitchFamily="34" charset="0"/>
                <a:cs typeface="Arial" panose="020B0604020202020204" pitchFamily="34" charset="0"/>
              </a:defRPr>
            </a:lvl1pPr>
            <a:lvl2pPr>
              <a:defRPr sz="2000">
                <a:solidFill>
                  <a:srgbClr val="013C5B"/>
                </a:solidFill>
                <a:latin typeface="Arial" panose="020B0604020202020204" pitchFamily="34" charset="0"/>
                <a:cs typeface="Arial" panose="020B0604020202020204" pitchFamily="34" charset="0"/>
              </a:defRPr>
            </a:lvl2pPr>
            <a:lvl3pPr>
              <a:defRPr sz="1800">
                <a:solidFill>
                  <a:srgbClr val="013C5B"/>
                </a:solidFill>
                <a:latin typeface="Arial" panose="020B0604020202020204" pitchFamily="34" charset="0"/>
                <a:cs typeface="Arial" panose="020B0604020202020204" pitchFamily="34" charset="0"/>
              </a:defRPr>
            </a:lvl3pPr>
            <a:lvl4pPr>
              <a:defRPr sz="1600">
                <a:solidFill>
                  <a:srgbClr val="013C5B"/>
                </a:solidFill>
                <a:latin typeface="Arial" panose="020B0604020202020204" pitchFamily="34" charset="0"/>
                <a:cs typeface="Arial" panose="020B0604020202020204" pitchFamily="34" charset="0"/>
              </a:defRPr>
            </a:lvl4pPr>
            <a:lvl5pPr>
              <a:defRPr sz="1600">
                <a:solidFill>
                  <a:srgbClr val="013C5B"/>
                </a:solidFill>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9" name="Title 1">
            <a:extLst>
              <a:ext uri="{FF2B5EF4-FFF2-40B4-BE49-F238E27FC236}">
                <a16:creationId xmlns:a16="http://schemas.microsoft.com/office/drawing/2014/main" id="{AA30205A-CB70-50C1-E147-5EAE15B0DC4E}"/>
              </a:ext>
            </a:extLst>
          </p:cNvPr>
          <p:cNvSpPr>
            <a:spLocks noGrp="1"/>
          </p:cNvSpPr>
          <p:nvPr>
            <p:ph type="title"/>
          </p:nvPr>
        </p:nvSpPr>
        <p:spPr>
          <a:xfrm>
            <a:off x="2159306" y="585434"/>
            <a:ext cx="7524521" cy="662782"/>
          </a:xfrm>
          <a:prstGeom prst="rect">
            <a:avLst/>
          </a:prstGeom>
        </p:spPr>
        <p:txBody>
          <a:bodyPr vert="horz" anchor="ctr"/>
          <a:lstStyle>
            <a:lvl1pPr algn="ctr">
              <a:defRPr sz="2800" b="1">
                <a:solidFill>
                  <a:srgbClr val="013C5B"/>
                </a:solidFill>
                <a:latin typeface="Arial" panose="020B0604020202020204" pitchFamily="34" charset="0"/>
                <a:cs typeface="Arial" panose="020B0604020202020204" pitchFamily="34" charset="0"/>
              </a:defRPr>
            </a:lvl1pPr>
          </a:lstStyle>
          <a:p>
            <a:r>
              <a:rPr lang="en-GB"/>
              <a:t>Click to edit Master title style</a:t>
            </a:r>
          </a:p>
        </p:txBody>
      </p:sp>
      <p:sp>
        <p:nvSpPr>
          <p:cNvPr id="7" name="Rectangle 6">
            <a:extLst>
              <a:ext uri="{FF2B5EF4-FFF2-40B4-BE49-F238E27FC236}">
                <a16:creationId xmlns:a16="http://schemas.microsoft.com/office/drawing/2014/main" id="{D7446CBE-126E-800C-E5E5-FD0DD2E066EC}"/>
              </a:ext>
            </a:extLst>
          </p:cNvPr>
          <p:cNvSpPr/>
          <p:nvPr userDrawn="1"/>
        </p:nvSpPr>
        <p:spPr>
          <a:xfrm>
            <a:off x="0" y="6391656"/>
            <a:ext cx="12192000" cy="46634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BE7BB5A-BDAD-78BF-EC62-FC31AE7D9EE4}"/>
              </a:ext>
            </a:extLst>
          </p:cNvPr>
          <p:cNvSpPr txBox="1"/>
          <p:nvPr userDrawn="1"/>
        </p:nvSpPr>
        <p:spPr>
          <a:xfrm>
            <a:off x="1524443" y="6468031"/>
            <a:ext cx="9143114" cy="369332"/>
          </a:xfrm>
          <a:prstGeom prst="rect">
            <a:avLst/>
          </a:prstGeom>
          <a:noFill/>
        </p:spPr>
        <p:txBody>
          <a:bodyPr wrap="square">
            <a:spAutoFit/>
          </a:bodyPr>
          <a:lstStyle/>
          <a:p>
            <a:pPr>
              <a:tabLst>
                <a:tab pos="2865755" algn="ctr"/>
                <a:tab pos="5731510" algn="r"/>
              </a:tabLst>
            </a:pPr>
            <a:r>
              <a:rPr lang="en-GB" sz="1800" b="1" dirty="0">
                <a:effectLst/>
                <a:latin typeface="Arial" panose="020B0604020202020204" pitchFamily="34" charset="0"/>
                <a:ea typeface="Calibri" panose="020F0502020204030204" pitchFamily="34" charset="0"/>
              </a:rPr>
              <a:t>We are </a:t>
            </a:r>
            <a:r>
              <a:rPr lang="en-GB" sz="1800" b="1" dirty="0">
                <a:solidFill>
                  <a:srgbClr val="70AD47"/>
                </a:solidFill>
                <a:effectLst/>
                <a:latin typeface="Arial" panose="020B0604020202020204" pitchFamily="34" charset="0"/>
                <a:ea typeface="Calibri" panose="020F0502020204030204" pitchFamily="34" charset="0"/>
              </a:rPr>
              <a:t>collaborative</a:t>
            </a:r>
            <a:r>
              <a:rPr lang="en-GB" sz="1800" b="1" dirty="0">
                <a:effectLst/>
                <a:latin typeface="Arial" panose="020B0604020202020204" pitchFamily="34" charset="0"/>
                <a:ea typeface="Calibri" panose="020F0502020204030204" pitchFamily="34" charset="0"/>
              </a:rPr>
              <a:t>  •  We are </a:t>
            </a:r>
            <a:r>
              <a:rPr lang="en-GB" sz="1800" b="1" dirty="0">
                <a:solidFill>
                  <a:srgbClr val="BF9000"/>
                </a:solidFill>
                <a:effectLst/>
                <a:latin typeface="Arial" panose="020B0604020202020204" pitchFamily="34" charset="0"/>
                <a:ea typeface="Calibri" panose="020F0502020204030204" pitchFamily="34" charset="0"/>
              </a:rPr>
              <a:t>caring</a:t>
            </a:r>
            <a:r>
              <a:rPr lang="en-GB" sz="1800" b="1" dirty="0">
                <a:effectLst/>
                <a:latin typeface="Arial" panose="020B0604020202020204" pitchFamily="34" charset="0"/>
                <a:ea typeface="Calibri" panose="020F0502020204030204" pitchFamily="34" charset="0"/>
              </a:rPr>
              <a:t>  •  We are </a:t>
            </a:r>
            <a:r>
              <a:rPr lang="en-GB" sz="1800" b="1" dirty="0">
                <a:solidFill>
                  <a:srgbClr val="C55A11"/>
                </a:solidFill>
                <a:effectLst/>
                <a:latin typeface="Arial" panose="020B0604020202020204" pitchFamily="34" charset="0"/>
                <a:ea typeface="Calibri" panose="020F0502020204030204" pitchFamily="34" charset="0"/>
              </a:rPr>
              <a:t>inclusive</a:t>
            </a:r>
            <a:r>
              <a:rPr lang="en-GB" sz="1800" b="1" dirty="0">
                <a:effectLst/>
                <a:latin typeface="Arial" panose="020B0604020202020204" pitchFamily="34" charset="0"/>
                <a:ea typeface="Calibri" panose="020F0502020204030204" pitchFamily="34" charset="0"/>
              </a:rPr>
              <a:t>  •  We are </a:t>
            </a:r>
            <a:r>
              <a:rPr lang="en-GB" sz="1800" b="1" dirty="0">
                <a:solidFill>
                  <a:srgbClr val="4472C4"/>
                </a:solidFill>
                <a:effectLst/>
                <a:latin typeface="Arial" panose="020B0604020202020204" pitchFamily="34" charset="0"/>
                <a:ea typeface="Calibri" panose="020F0502020204030204" pitchFamily="34" charset="0"/>
              </a:rPr>
              <a:t>innovative</a:t>
            </a:r>
            <a:endParaRPr lang="en-GB" sz="1800" dirty="0">
              <a:effectLst/>
              <a:latin typeface="Calibri" panose="020F0502020204030204" pitchFamily="34" charset="0"/>
              <a:ea typeface="Calibri" panose="020F0502020204030204" pitchFamily="34" charset="0"/>
            </a:endParaRPr>
          </a:p>
        </p:txBody>
      </p:sp>
      <p:sp>
        <p:nvSpPr>
          <p:cNvPr id="11" name="Slide Number Placeholder 2">
            <a:extLst>
              <a:ext uri="{FF2B5EF4-FFF2-40B4-BE49-F238E27FC236}">
                <a16:creationId xmlns:a16="http://schemas.microsoft.com/office/drawing/2014/main" id="{D45EBBEB-B316-5734-87ED-43B0290E3925}"/>
              </a:ext>
            </a:extLst>
          </p:cNvPr>
          <p:cNvSpPr txBox="1">
            <a:spLocks/>
          </p:cNvSpPr>
          <p:nvPr userDrawn="1"/>
        </p:nvSpPr>
        <p:spPr>
          <a:xfrm>
            <a:off x="10161588" y="6472238"/>
            <a:ext cx="1695450" cy="365125"/>
          </a:xfrm>
          <a:prstGeom prst="rect">
            <a:avLst/>
          </a:prstGeom>
        </p:spPr>
        <p:txBody>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r">
              <a:defRPr/>
            </a:pPr>
            <a:fld id="{9C23DAE3-29EA-6B48-8B9F-DAC09DE37D5A}" type="slidenum">
              <a:rPr lang="en-US" smtClean="0"/>
              <a:pPr algn="r">
                <a:defRPr/>
              </a:pPr>
              <a:t>‹#›</a:t>
            </a:fld>
            <a:endParaRPr lang="en-US" dirty="0"/>
          </a:p>
        </p:txBody>
      </p:sp>
    </p:spTree>
    <p:extLst>
      <p:ext uri="{BB962C8B-B14F-4D97-AF65-F5344CB8AC3E}">
        <p14:creationId xmlns:p14="http://schemas.microsoft.com/office/powerpoint/2010/main" val="34320962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Content">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aphicFrame>
        <p:nvGraphicFramePr>
          <p:cNvPr id="4" name="Object 2" hidden="1">
            <a:extLst>
              <a:ext uri="{FF2B5EF4-FFF2-40B4-BE49-F238E27FC236}">
                <a16:creationId xmlns:a16="http://schemas.microsoft.com/office/drawing/2014/main" id="{7ED7ED4D-AF16-1E82-D9C6-C8D27C639ED5}"/>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8100" imgH="38100" progId="TCLayout.ActiveDocument.1">
                  <p:embed/>
                </p:oleObj>
              </mc:Choice>
              <mc:Fallback>
                <p:oleObj name="think-cell Slide" r:id="rId4" imgW="38100" imgH="38100" progId="TCLayout.ActiveDocument.1">
                  <p:embed/>
                  <p:pic>
                    <p:nvPicPr>
                      <p:cNvPr id="4" name="Object 2" hidden="1">
                        <a:extLst>
                          <a:ext uri="{FF2B5EF4-FFF2-40B4-BE49-F238E27FC236}">
                            <a16:creationId xmlns:a16="http://schemas.microsoft.com/office/drawing/2014/main" id="{7ED7ED4D-AF16-1E82-D9C6-C8D27C639ED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Content Placeholder 2"/>
          <p:cNvSpPr>
            <a:spLocks noGrp="1"/>
          </p:cNvSpPr>
          <p:nvPr>
            <p:ph sz="quarter" idx="14"/>
          </p:nvPr>
        </p:nvSpPr>
        <p:spPr>
          <a:xfrm>
            <a:off x="354013" y="1389063"/>
            <a:ext cx="11326153" cy="4899025"/>
          </a:xfrm>
          <a:prstGeom prst="rect">
            <a:avLst/>
          </a:prstGeom>
        </p:spPr>
        <p:txBody>
          <a:bodyPr/>
          <a:lstStyle>
            <a:lvl1pPr>
              <a:defRPr sz="2400">
                <a:solidFill>
                  <a:srgbClr val="013C5B"/>
                </a:solidFill>
                <a:latin typeface="Arial" panose="020B0604020202020204" pitchFamily="34" charset="0"/>
                <a:cs typeface="Arial" panose="020B0604020202020204" pitchFamily="34" charset="0"/>
              </a:defRPr>
            </a:lvl1pPr>
            <a:lvl2pPr>
              <a:defRPr sz="2000">
                <a:solidFill>
                  <a:srgbClr val="013C5B"/>
                </a:solidFill>
                <a:latin typeface="Arial" panose="020B0604020202020204" pitchFamily="34" charset="0"/>
                <a:cs typeface="Arial" panose="020B0604020202020204" pitchFamily="34" charset="0"/>
              </a:defRPr>
            </a:lvl2pPr>
            <a:lvl3pPr>
              <a:defRPr sz="1800">
                <a:solidFill>
                  <a:srgbClr val="013C5B"/>
                </a:solidFill>
                <a:latin typeface="Arial" panose="020B0604020202020204" pitchFamily="34" charset="0"/>
                <a:cs typeface="Arial" panose="020B0604020202020204" pitchFamily="34" charset="0"/>
              </a:defRPr>
            </a:lvl3pPr>
            <a:lvl4pPr>
              <a:defRPr sz="1600">
                <a:solidFill>
                  <a:srgbClr val="013C5B"/>
                </a:solidFill>
                <a:latin typeface="Arial" panose="020B0604020202020204" pitchFamily="34" charset="0"/>
                <a:cs typeface="Arial" panose="020B0604020202020204" pitchFamily="34" charset="0"/>
              </a:defRPr>
            </a:lvl4pPr>
            <a:lvl5pPr>
              <a:defRPr sz="1600">
                <a:solidFill>
                  <a:srgbClr val="013C5B"/>
                </a:solidFill>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9" name="Title 1">
            <a:extLst>
              <a:ext uri="{FF2B5EF4-FFF2-40B4-BE49-F238E27FC236}">
                <a16:creationId xmlns:a16="http://schemas.microsoft.com/office/drawing/2014/main" id="{9D7DDF92-55D2-78E4-26D7-7AA8751BE2E5}"/>
              </a:ext>
            </a:extLst>
          </p:cNvPr>
          <p:cNvSpPr>
            <a:spLocks noGrp="1"/>
          </p:cNvSpPr>
          <p:nvPr>
            <p:ph type="title"/>
          </p:nvPr>
        </p:nvSpPr>
        <p:spPr>
          <a:xfrm>
            <a:off x="2159306" y="585434"/>
            <a:ext cx="7524521" cy="662782"/>
          </a:xfrm>
          <a:prstGeom prst="rect">
            <a:avLst/>
          </a:prstGeom>
        </p:spPr>
        <p:txBody>
          <a:bodyPr vert="horz" anchor="ctr"/>
          <a:lstStyle>
            <a:lvl1pPr algn="ctr">
              <a:defRPr sz="2800" b="1">
                <a:solidFill>
                  <a:srgbClr val="013C5B"/>
                </a:solidFill>
                <a:latin typeface="Arial" panose="020B0604020202020204" pitchFamily="34" charset="0"/>
                <a:cs typeface="Arial" panose="020B0604020202020204" pitchFamily="34" charset="0"/>
              </a:defRPr>
            </a:lvl1pPr>
          </a:lstStyle>
          <a:p>
            <a:r>
              <a:rPr lang="en-GB"/>
              <a:t>Click to edit Master title style</a:t>
            </a:r>
          </a:p>
        </p:txBody>
      </p:sp>
      <p:sp>
        <p:nvSpPr>
          <p:cNvPr id="7" name="Rectangle 6">
            <a:extLst>
              <a:ext uri="{FF2B5EF4-FFF2-40B4-BE49-F238E27FC236}">
                <a16:creationId xmlns:a16="http://schemas.microsoft.com/office/drawing/2014/main" id="{EFC4758F-B40E-0217-624A-3B5C92353765}"/>
              </a:ext>
            </a:extLst>
          </p:cNvPr>
          <p:cNvSpPr/>
          <p:nvPr userDrawn="1"/>
        </p:nvSpPr>
        <p:spPr>
          <a:xfrm>
            <a:off x="0" y="6391656"/>
            <a:ext cx="12192000" cy="46634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874F3BAB-F7AF-FEA3-D8F1-37EF359E3740}"/>
              </a:ext>
            </a:extLst>
          </p:cNvPr>
          <p:cNvSpPr txBox="1"/>
          <p:nvPr userDrawn="1"/>
        </p:nvSpPr>
        <p:spPr>
          <a:xfrm>
            <a:off x="1524443" y="6468031"/>
            <a:ext cx="9143114" cy="369332"/>
          </a:xfrm>
          <a:prstGeom prst="rect">
            <a:avLst/>
          </a:prstGeom>
          <a:noFill/>
        </p:spPr>
        <p:txBody>
          <a:bodyPr wrap="square">
            <a:spAutoFit/>
          </a:bodyPr>
          <a:lstStyle/>
          <a:p>
            <a:pPr>
              <a:tabLst>
                <a:tab pos="2865755" algn="ctr"/>
                <a:tab pos="5731510" algn="r"/>
              </a:tabLst>
            </a:pPr>
            <a:r>
              <a:rPr lang="en-GB" sz="1800" b="1" dirty="0">
                <a:effectLst/>
                <a:latin typeface="Arial" panose="020B0604020202020204" pitchFamily="34" charset="0"/>
                <a:ea typeface="Calibri" panose="020F0502020204030204" pitchFamily="34" charset="0"/>
              </a:rPr>
              <a:t>We are </a:t>
            </a:r>
            <a:r>
              <a:rPr lang="en-GB" sz="1800" b="1" dirty="0">
                <a:solidFill>
                  <a:srgbClr val="70AD47"/>
                </a:solidFill>
                <a:effectLst/>
                <a:latin typeface="Arial" panose="020B0604020202020204" pitchFamily="34" charset="0"/>
                <a:ea typeface="Calibri" panose="020F0502020204030204" pitchFamily="34" charset="0"/>
              </a:rPr>
              <a:t>collaborative</a:t>
            </a:r>
            <a:r>
              <a:rPr lang="en-GB" sz="1800" b="1" dirty="0">
                <a:effectLst/>
                <a:latin typeface="Arial" panose="020B0604020202020204" pitchFamily="34" charset="0"/>
                <a:ea typeface="Calibri" panose="020F0502020204030204" pitchFamily="34" charset="0"/>
              </a:rPr>
              <a:t>  •  We are </a:t>
            </a:r>
            <a:r>
              <a:rPr lang="en-GB" sz="1800" b="1" dirty="0">
                <a:solidFill>
                  <a:srgbClr val="BF9000"/>
                </a:solidFill>
                <a:effectLst/>
                <a:latin typeface="Arial" panose="020B0604020202020204" pitchFamily="34" charset="0"/>
                <a:ea typeface="Calibri" panose="020F0502020204030204" pitchFamily="34" charset="0"/>
              </a:rPr>
              <a:t>caring</a:t>
            </a:r>
            <a:r>
              <a:rPr lang="en-GB" sz="1800" b="1" dirty="0">
                <a:effectLst/>
                <a:latin typeface="Arial" panose="020B0604020202020204" pitchFamily="34" charset="0"/>
                <a:ea typeface="Calibri" panose="020F0502020204030204" pitchFamily="34" charset="0"/>
              </a:rPr>
              <a:t>  •  We are </a:t>
            </a:r>
            <a:r>
              <a:rPr lang="en-GB" sz="1800" b="1" dirty="0">
                <a:solidFill>
                  <a:srgbClr val="C55A11"/>
                </a:solidFill>
                <a:effectLst/>
                <a:latin typeface="Arial" panose="020B0604020202020204" pitchFamily="34" charset="0"/>
                <a:ea typeface="Calibri" panose="020F0502020204030204" pitchFamily="34" charset="0"/>
              </a:rPr>
              <a:t>inclusive</a:t>
            </a:r>
            <a:r>
              <a:rPr lang="en-GB" sz="1800" b="1" dirty="0">
                <a:effectLst/>
                <a:latin typeface="Arial" panose="020B0604020202020204" pitchFamily="34" charset="0"/>
                <a:ea typeface="Calibri" panose="020F0502020204030204" pitchFamily="34" charset="0"/>
              </a:rPr>
              <a:t>  •  We are </a:t>
            </a:r>
            <a:r>
              <a:rPr lang="en-GB" sz="1800" b="1" dirty="0">
                <a:solidFill>
                  <a:srgbClr val="4472C4"/>
                </a:solidFill>
                <a:effectLst/>
                <a:latin typeface="Arial" panose="020B0604020202020204" pitchFamily="34" charset="0"/>
                <a:ea typeface="Calibri" panose="020F0502020204030204" pitchFamily="34" charset="0"/>
              </a:rPr>
              <a:t>innovative</a:t>
            </a:r>
            <a:endParaRPr lang="en-GB" sz="1800" dirty="0">
              <a:effectLst/>
              <a:latin typeface="Calibri" panose="020F0502020204030204" pitchFamily="34" charset="0"/>
              <a:ea typeface="Calibri" panose="020F0502020204030204" pitchFamily="34" charset="0"/>
            </a:endParaRPr>
          </a:p>
        </p:txBody>
      </p:sp>
      <p:sp>
        <p:nvSpPr>
          <p:cNvPr id="11" name="Slide Number Placeholder 2">
            <a:extLst>
              <a:ext uri="{FF2B5EF4-FFF2-40B4-BE49-F238E27FC236}">
                <a16:creationId xmlns:a16="http://schemas.microsoft.com/office/drawing/2014/main" id="{53CF9980-576A-4D43-3FA9-7CDAE7A78383}"/>
              </a:ext>
            </a:extLst>
          </p:cNvPr>
          <p:cNvSpPr txBox="1">
            <a:spLocks/>
          </p:cNvSpPr>
          <p:nvPr userDrawn="1"/>
        </p:nvSpPr>
        <p:spPr>
          <a:xfrm>
            <a:off x="10161588" y="6472238"/>
            <a:ext cx="1695450" cy="365125"/>
          </a:xfrm>
          <a:prstGeom prst="rect">
            <a:avLst/>
          </a:prstGeom>
        </p:spPr>
        <p:txBody>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r">
              <a:defRPr/>
            </a:pPr>
            <a:fld id="{9C23DAE3-29EA-6B48-8B9F-DAC09DE37D5A}" type="slidenum">
              <a:rPr lang="en-US" smtClean="0"/>
              <a:pPr algn="r">
                <a:defRPr/>
              </a:pPr>
              <a:t>‹#›</a:t>
            </a:fld>
            <a:endParaRPr lang="en-US" dirty="0"/>
          </a:p>
        </p:txBody>
      </p:sp>
    </p:spTree>
    <p:extLst>
      <p:ext uri="{BB962C8B-B14F-4D97-AF65-F5344CB8AC3E}">
        <p14:creationId xmlns:p14="http://schemas.microsoft.com/office/powerpoint/2010/main" val="2110484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Content">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aphicFrame>
        <p:nvGraphicFramePr>
          <p:cNvPr id="4" name="Object 2" hidden="1">
            <a:extLst>
              <a:ext uri="{FF2B5EF4-FFF2-40B4-BE49-F238E27FC236}">
                <a16:creationId xmlns:a16="http://schemas.microsoft.com/office/drawing/2014/main" id="{7ED7ED4D-AF16-1E82-D9C6-C8D27C639ED5}"/>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8100" imgH="38100" progId="TCLayout.ActiveDocument.1">
                  <p:embed/>
                </p:oleObj>
              </mc:Choice>
              <mc:Fallback>
                <p:oleObj name="think-cell Slide" r:id="rId4" imgW="38100" imgH="38100" progId="TCLayout.ActiveDocument.1">
                  <p:embed/>
                  <p:pic>
                    <p:nvPicPr>
                      <p:cNvPr id="4" name="Object 2" hidden="1">
                        <a:extLst>
                          <a:ext uri="{FF2B5EF4-FFF2-40B4-BE49-F238E27FC236}">
                            <a16:creationId xmlns:a16="http://schemas.microsoft.com/office/drawing/2014/main" id="{7ED7ED4D-AF16-1E82-D9C6-C8D27C639ED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Content Placeholder 2"/>
          <p:cNvSpPr>
            <a:spLocks noGrp="1"/>
          </p:cNvSpPr>
          <p:nvPr>
            <p:ph sz="quarter" idx="14"/>
          </p:nvPr>
        </p:nvSpPr>
        <p:spPr>
          <a:xfrm>
            <a:off x="354013" y="1389063"/>
            <a:ext cx="11326153" cy="4899025"/>
          </a:xfrm>
          <a:prstGeom prst="rect">
            <a:avLst/>
          </a:prstGeom>
        </p:spPr>
        <p:txBody>
          <a:bodyPr/>
          <a:lstStyle>
            <a:lvl1pPr>
              <a:defRPr sz="2400">
                <a:solidFill>
                  <a:srgbClr val="013C5B"/>
                </a:solidFill>
                <a:latin typeface="Arial" panose="020B0604020202020204" pitchFamily="34" charset="0"/>
                <a:cs typeface="Arial" panose="020B0604020202020204" pitchFamily="34" charset="0"/>
              </a:defRPr>
            </a:lvl1pPr>
            <a:lvl2pPr>
              <a:defRPr sz="2000">
                <a:solidFill>
                  <a:srgbClr val="013C5B"/>
                </a:solidFill>
                <a:latin typeface="Arial" panose="020B0604020202020204" pitchFamily="34" charset="0"/>
                <a:cs typeface="Arial" panose="020B0604020202020204" pitchFamily="34" charset="0"/>
              </a:defRPr>
            </a:lvl2pPr>
            <a:lvl3pPr>
              <a:defRPr sz="1800">
                <a:solidFill>
                  <a:srgbClr val="013C5B"/>
                </a:solidFill>
                <a:latin typeface="Arial" panose="020B0604020202020204" pitchFamily="34" charset="0"/>
                <a:cs typeface="Arial" panose="020B0604020202020204" pitchFamily="34" charset="0"/>
              </a:defRPr>
            </a:lvl3pPr>
            <a:lvl4pPr>
              <a:defRPr sz="1600">
                <a:solidFill>
                  <a:srgbClr val="013C5B"/>
                </a:solidFill>
                <a:latin typeface="Arial" panose="020B0604020202020204" pitchFamily="34" charset="0"/>
                <a:cs typeface="Arial" panose="020B0604020202020204" pitchFamily="34" charset="0"/>
              </a:defRPr>
            </a:lvl4pPr>
            <a:lvl5pPr>
              <a:defRPr sz="1600">
                <a:solidFill>
                  <a:srgbClr val="013C5B"/>
                </a:solidFill>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1" name="Title 1">
            <a:extLst>
              <a:ext uri="{FF2B5EF4-FFF2-40B4-BE49-F238E27FC236}">
                <a16:creationId xmlns:a16="http://schemas.microsoft.com/office/drawing/2014/main" id="{1B72277B-7A2D-22ED-C8AB-644257FA0099}"/>
              </a:ext>
            </a:extLst>
          </p:cNvPr>
          <p:cNvSpPr>
            <a:spLocks noGrp="1"/>
          </p:cNvSpPr>
          <p:nvPr>
            <p:ph type="title"/>
          </p:nvPr>
        </p:nvSpPr>
        <p:spPr>
          <a:xfrm>
            <a:off x="2159306" y="585434"/>
            <a:ext cx="7524521" cy="662782"/>
          </a:xfrm>
          <a:prstGeom prst="rect">
            <a:avLst/>
          </a:prstGeom>
        </p:spPr>
        <p:txBody>
          <a:bodyPr vert="horz" anchor="ctr"/>
          <a:lstStyle>
            <a:lvl1pPr algn="ctr">
              <a:defRPr sz="2800" b="1">
                <a:solidFill>
                  <a:srgbClr val="013C5B"/>
                </a:solidFill>
                <a:latin typeface="Arial" panose="020B0604020202020204" pitchFamily="34" charset="0"/>
                <a:cs typeface="Arial" panose="020B0604020202020204" pitchFamily="34" charset="0"/>
              </a:defRPr>
            </a:lvl1pPr>
          </a:lstStyle>
          <a:p>
            <a:r>
              <a:rPr lang="en-GB"/>
              <a:t>Click to edit Master title style</a:t>
            </a:r>
          </a:p>
        </p:txBody>
      </p:sp>
      <p:sp>
        <p:nvSpPr>
          <p:cNvPr id="7" name="Rectangle 6">
            <a:extLst>
              <a:ext uri="{FF2B5EF4-FFF2-40B4-BE49-F238E27FC236}">
                <a16:creationId xmlns:a16="http://schemas.microsoft.com/office/drawing/2014/main" id="{AB702D18-87A3-B504-A14A-C13785EB6489}"/>
              </a:ext>
            </a:extLst>
          </p:cNvPr>
          <p:cNvSpPr/>
          <p:nvPr userDrawn="1"/>
        </p:nvSpPr>
        <p:spPr>
          <a:xfrm>
            <a:off x="0" y="6391656"/>
            <a:ext cx="12192000" cy="46634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B199520C-19A2-D0B3-046A-929448DAA6CF}"/>
              </a:ext>
            </a:extLst>
          </p:cNvPr>
          <p:cNvSpPr txBox="1"/>
          <p:nvPr userDrawn="1"/>
        </p:nvSpPr>
        <p:spPr>
          <a:xfrm>
            <a:off x="1524443" y="6468031"/>
            <a:ext cx="9143114" cy="369332"/>
          </a:xfrm>
          <a:prstGeom prst="rect">
            <a:avLst/>
          </a:prstGeom>
          <a:noFill/>
        </p:spPr>
        <p:txBody>
          <a:bodyPr wrap="square">
            <a:spAutoFit/>
          </a:bodyPr>
          <a:lstStyle/>
          <a:p>
            <a:pPr>
              <a:tabLst>
                <a:tab pos="2865755" algn="ctr"/>
                <a:tab pos="5731510" algn="r"/>
              </a:tabLst>
            </a:pPr>
            <a:r>
              <a:rPr lang="en-GB" sz="1800" b="1" dirty="0">
                <a:effectLst/>
                <a:latin typeface="Arial" panose="020B0604020202020204" pitchFamily="34" charset="0"/>
                <a:ea typeface="Calibri" panose="020F0502020204030204" pitchFamily="34" charset="0"/>
              </a:rPr>
              <a:t>We are </a:t>
            </a:r>
            <a:r>
              <a:rPr lang="en-GB" sz="1800" b="1" dirty="0">
                <a:solidFill>
                  <a:srgbClr val="70AD47"/>
                </a:solidFill>
                <a:effectLst/>
                <a:latin typeface="Arial" panose="020B0604020202020204" pitchFamily="34" charset="0"/>
                <a:ea typeface="Calibri" panose="020F0502020204030204" pitchFamily="34" charset="0"/>
              </a:rPr>
              <a:t>collaborative</a:t>
            </a:r>
            <a:r>
              <a:rPr lang="en-GB" sz="1800" b="1" dirty="0">
                <a:effectLst/>
                <a:latin typeface="Arial" panose="020B0604020202020204" pitchFamily="34" charset="0"/>
                <a:ea typeface="Calibri" panose="020F0502020204030204" pitchFamily="34" charset="0"/>
              </a:rPr>
              <a:t>  •  We are </a:t>
            </a:r>
            <a:r>
              <a:rPr lang="en-GB" sz="1800" b="1" dirty="0">
                <a:solidFill>
                  <a:srgbClr val="BF9000"/>
                </a:solidFill>
                <a:effectLst/>
                <a:latin typeface="Arial" panose="020B0604020202020204" pitchFamily="34" charset="0"/>
                <a:ea typeface="Calibri" panose="020F0502020204030204" pitchFamily="34" charset="0"/>
              </a:rPr>
              <a:t>caring</a:t>
            </a:r>
            <a:r>
              <a:rPr lang="en-GB" sz="1800" b="1" dirty="0">
                <a:effectLst/>
                <a:latin typeface="Arial" panose="020B0604020202020204" pitchFamily="34" charset="0"/>
                <a:ea typeface="Calibri" panose="020F0502020204030204" pitchFamily="34" charset="0"/>
              </a:rPr>
              <a:t>  •  We are </a:t>
            </a:r>
            <a:r>
              <a:rPr lang="en-GB" sz="1800" b="1" dirty="0">
                <a:solidFill>
                  <a:srgbClr val="C55A11"/>
                </a:solidFill>
                <a:effectLst/>
                <a:latin typeface="Arial" panose="020B0604020202020204" pitchFamily="34" charset="0"/>
                <a:ea typeface="Calibri" panose="020F0502020204030204" pitchFamily="34" charset="0"/>
              </a:rPr>
              <a:t>inclusive</a:t>
            </a:r>
            <a:r>
              <a:rPr lang="en-GB" sz="1800" b="1" dirty="0">
                <a:effectLst/>
                <a:latin typeface="Arial" panose="020B0604020202020204" pitchFamily="34" charset="0"/>
                <a:ea typeface="Calibri" panose="020F0502020204030204" pitchFamily="34" charset="0"/>
              </a:rPr>
              <a:t>  •  We are </a:t>
            </a:r>
            <a:r>
              <a:rPr lang="en-GB" sz="1800" b="1" dirty="0">
                <a:solidFill>
                  <a:srgbClr val="4472C4"/>
                </a:solidFill>
                <a:effectLst/>
                <a:latin typeface="Arial" panose="020B0604020202020204" pitchFamily="34" charset="0"/>
                <a:ea typeface="Calibri" panose="020F0502020204030204" pitchFamily="34" charset="0"/>
              </a:rPr>
              <a:t>innovative</a:t>
            </a:r>
            <a:endParaRPr lang="en-GB" sz="1800" dirty="0">
              <a:effectLst/>
              <a:latin typeface="Calibri" panose="020F0502020204030204" pitchFamily="34" charset="0"/>
              <a:ea typeface="Calibri" panose="020F0502020204030204" pitchFamily="34" charset="0"/>
            </a:endParaRPr>
          </a:p>
        </p:txBody>
      </p:sp>
      <p:sp>
        <p:nvSpPr>
          <p:cNvPr id="10" name="Slide Number Placeholder 2">
            <a:extLst>
              <a:ext uri="{FF2B5EF4-FFF2-40B4-BE49-F238E27FC236}">
                <a16:creationId xmlns:a16="http://schemas.microsoft.com/office/drawing/2014/main" id="{0B17F740-BE4A-4AB6-C8DB-F30AF3319D06}"/>
              </a:ext>
            </a:extLst>
          </p:cNvPr>
          <p:cNvSpPr txBox="1">
            <a:spLocks/>
          </p:cNvSpPr>
          <p:nvPr userDrawn="1"/>
        </p:nvSpPr>
        <p:spPr>
          <a:xfrm>
            <a:off x="10161588" y="6472238"/>
            <a:ext cx="1695450" cy="365125"/>
          </a:xfrm>
          <a:prstGeom prst="rect">
            <a:avLst/>
          </a:prstGeom>
        </p:spPr>
        <p:txBody>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r">
              <a:defRPr/>
            </a:pPr>
            <a:fld id="{9C23DAE3-29EA-6B48-8B9F-DAC09DE37D5A}" type="slidenum">
              <a:rPr lang="en-US" smtClean="0"/>
              <a:pPr algn="r">
                <a:defRPr/>
              </a:pPr>
              <a:t>‹#›</a:t>
            </a:fld>
            <a:endParaRPr lang="en-US" dirty="0"/>
          </a:p>
        </p:txBody>
      </p:sp>
    </p:spTree>
    <p:extLst>
      <p:ext uri="{BB962C8B-B14F-4D97-AF65-F5344CB8AC3E}">
        <p14:creationId xmlns:p14="http://schemas.microsoft.com/office/powerpoint/2010/main" val="8161848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Content">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aphicFrame>
        <p:nvGraphicFramePr>
          <p:cNvPr id="4" name="Object 2" hidden="1">
            <a:extLst>
              <a:ext uri="{FF2B5EF4-FFF2-40B4-BE49-F238E27FC236}">
                <a16:creationId xmlns:a16="http://schemas.microsoft.com/office/drawing/2014/main" id="{7ED7ED4D-AF16-1E82-D9C6-C8D27C639ED5}"/>
              </a:ext>
            </a:extLst>
          </p:cNvPr>
          <p:cNvGraphicFramePr>
            <a:graphicFrameLocks noChangeAspect="1"/>
          </p:cNvGraphicFramePr>
          <p:nvPr>
            <p:custDataLst>
              <p:tags r:id="rId1"/>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38100" imgH="38100" progId="TCLayout.ActiveDocument.1">
                  <p:embed/>
                </p:oleObj>
              </mc:Choice>
              <mc:Fallback>
                <p:oleObj name="think-cell Slide" r:id="rId4" imgW="38100" imgH="38100" progId="TCLayout.ActiveDocument.1">
                  <p:embed/>
                  <p:pic>
                    <p:nvPicPr>
                      <p:cNvPr id="4" name="Object 2" hidden="1">
                        <a:extLst>
                          <a:ext uri="{FF2B5EF4-FFF2-40B4-BE49-F238E27FC236}">
                            <a16:creationId xmlns:a16="http://schemas.microsoft.com/office/drawing/2014/main" id="{7ED7ED4D-AF16-1E82-D9C6-C8D27C639ED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Content Placeholder 2"/>
          <p:cNvSpPr>
            <a:spLocks noGrp="1"/>
          </p:cNvSpPr>
          <p:nvPr>
            <p:ph sz="quarter" idx="14"/>
          </p:nvPr>
        </p:nvSpPr>
        <p:spPr>
          <a:xfrm>
            <a:off x="354013" y="1389063"/>
            <a:ext cx="11326153" cy="4899025"/>
          </a:xfrm>
          <a:prstGeom prst="rect">
            <a:avLst/>
          </a:prstGeom>
        </p:spPr>
        <p:txBody>
          <a:bodyPr/>
          <a:lstStyle>
            <a:lvl1pPr>
              <a:defRPr sz="2400">
                <a:solidFill>
                  <a:srgbClr val="013C5B"/>
                </a:solidFill>
                <a:latin typeface="Arial" panose="020B0604020202020204" pitchFamily="34" charset="0"/>
                <a:cs typeface="Arial" panose="020B0604020202020204" pitchFamily="34" charset="0"/>
              </a:defRPr>
            </a:lvl1pPr>
            <a:lvl2pPr>
              <a:defRPr sz="2000">
                <a:solidFill>
                  <a:srgbClr val="013C5B"/>
                </a:solidFill>
                <a:latin typeface="Arial" panose="020B0604020202020204" pitchFamily="34" charset="0"/>
                <a:cs typeface="Arial" panose="020B0604020202020204" pitchFamily="34" charset="0"/>
              </a:defRPr>
            </a:lvl2pPr>
            <a:lvl3pPr>
              <a:defRPr sz="1800">
                <a:solidFill>
                  <a:srgbClr val="013C5B"/>
                </a:solidFill>
                <a:latin typeface="Arial" panose="020B0604020202020204" pitchFamily="34" charset="0"/>
                <a:cs typeface="Arial" panose="020B0604020202020204" pitchFamily="34" charset="0"/>
              </a:defRPr>
            </a:lvl3pPr>
            <a:lvl4pPr>
              <a:defRPr sz="1600">
                <a:solidFill>
                  <a:srgbClr val="013C5B"/>
                </a:solidFill>
                <a:latin typeface="Arial" panose="020B0604020202020204" pitchFamily="34" charset="0"/>
                <a:cs typeface="Arial" panose="020B0604020202020204" pitchFamily="34" charset="0"/>
              </a:defRPr>
            </a:lvl4pPr>
            <a:lvl5pPr>
              <a:defRPr sz="1600">
                <a:solidFill>
                  <a:srgbClr val="013C5B"/>
                </a:solidFill>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9" name="Title 1">
            <a:extLst>
              <a:ext uri="{FF2B5EF4-FFF2-40B4-BE49-F238E27FC236}">
                <a16:creationId xmlns:a16="http://schemas.microsoft.com/office/drawing/2014/main" id="{661E7A0A-806F-0072-E9CF-DB48F2F609AB}"/>
              </a:ext>
            </a:extLst>
          </p:cNvPr>
          <p:cNvSpPr>
            <a:spLocks noGrp="1"/>
          </p:cNvSpPr>
          <p:nvPr>
            <p:ph type="title"/>
          </p:nvPr>
        </p:nvSpPr>
        <p:spPr>
          <a:xfrm>
            <a:off x="2159306" y="585434"/>
            <a:ext cx="7524521" cy="662782"/>
          </a:xfrm>
          <a:prstGeom prst="rect">
            <a:avLst/>
          </a:prstGeom>
        </p:spPr>
        <p:txBody>
          <a:bodyPr vert="horz" anchor="ctr"/>
          <a:lstStyle>
            <a:lvl1pPr algn="ctr">
              <a:defRPr sz="2800" b="1">
                <a:solidFill>
                  <a:srgbClr val="013C5B"/>
                </a:solidFill>
                <a:latin typeface="Arial" panose="020B0604020202020204" pitchFamily="34" charset="0"/>
                <a:cs typeface="Arial" panose="020B0604020202020204" pitchFamily="34" charset="0"/>
              </a:defRPr>
            </a:lvl1pPr>
          </a:lstStyle>
          <a:p>
            <a:r>
              <a:rPr lang="en-GB"/>
              <a:t>Click to edit Master title style</a:t>
            </a:r>
          </a:p>
        </p:txBody>
      </p:sp>
      <p:sp>
        <p:nvSpPr>
          <p:cNvPr id="2" name="Rectangle 1">
            <a:extLst>
              <a:ext uri="{FF2B5EF4-FFF2-40B4-BE49-F238E27FC236}">
                <a16:creationId xmlns:a16="http://schemas.microsoft.com/office/drawing/2014/main" id="{F08CAF1E-D7AA-58D0-92DB-2143E324ACFA}"/>
              </a:ext>
            </a:extLst>
          </p:cNvPr>
          <p:cNvSpPr/>
          <p:nvPr userDrawn="1"/>
        </p:nvSpPr>
        <p:spPr>
          <a:xfrm>
            <a:off x="0" y="6391656"/>
            <a:ext cx="12192000" cy="46634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9C830A70-0A58-54BF-4749-DF66557CBFB8}"/>
              </a:ext>
            </a:extLst>
          </p:cNvPr>
          <p:cNvSpPr txBox="1"/>
          <p:nvPr userDrawn="1"/>
        </p:nvSpPr>
        <p:spPr>
          <a:xfrm>
            <a:off x="1524443" y="6468031"/>
            <a:ext cx="9143114" cy="369332"/>
          </a:xfrm>
          <a:prstGeom prst="rect">
            <a:avLst/>
          </a:prstGeom>
          <a:noFill/>
        </p:spPr>
        <p:txBody>
          <a:bodyPr wrap="square">
            <a:spAutoFit/>
          </a:bodyPr>
          <a:lstStyle/>
          <a:p>
            <a:pPr>
              <a:tabLst>
                <a:tab pos="2865755" algn="ctr"/>
                <a:tab pos="5731510" algn="r"/>
              </a:tabLst>
            </a:pPr>
            <a:r>
              <a:rPr lang="en-GB" sz="1800" b="1" dirty="0">
                <a:effectLst/>
                <a:latin typeface="Arial" panose="020B0604020202020204" pitchFamily="34" charset="0"/>
                <a:ea typeface="Calibri" panose="020F0502020204030204" pitchFamily="34" charset="0"/>
              </a:rPr>
              <a:t>We are </a:t>
            </a:r>
            <a:r>
              <a:rPr lang="en-GB" sz="1800" b="1" dirty="0">
                <a:solidFill>
                  <a:srgbClr val="70AD47"/>
                </a:solidFill>
                <a:effectLst/>
                <a:latin typeface="Arial" panose="020B0604020202020204" pitchFamily="34" charset="0"/>
                <a:ea typeface="Calibri" panose="020F0502020204030204" pitchFamily="34" charset="0"/>
              </a:rPr>
              <a:t>collaborative</a:t>
            </a:r>
            <a:r>
              <a:rPr lang="en-GB" sz="1800" b="1" dirty="0">
                <a:effectLst/>
                <a:latin typeface="Arial" panose="020B0604020202020204" pitchFamily="34" charset="0"/>
                <a:ea typeface="Calibri" panose="020F0502020204030204" pitchFamily="34" charset="0"/>
              </a:rPr>
              <a:t>  •  We are </a:t>
            </a:r>
            <a:r>
              <a:rPr lang="en-GB" sz="1800" b="1" dirty="0">
                <a:solidFill>
                  <a:srgbClr val="BF9000"/>
                </a:solidFill>
                <a:effectLst/>
                <a:latin typeface="Arial" panose="020B0604020202020204" pitchFamily="34" charset="0"/>
                <a:ea typeface="Calibri" panose="020F0502020204030204" pitchFamily="34" charset="0"/>
              </a:rPr>
              <a:t>caring</a:t>
            </a:r>
            <a:r>
              <a:rPr lang="en-GB" sz="1800" b="1" dirty="0">
                <a:effectLst/>
                <a:latin typeface="Arial" panose="020B0604020202020204" pitchFamily="34" charset="0"/>
                <a:ea typeface="Calibri" panose="020F0502020204030204" pitchFamily="34" charset="0"/>
              </a:rPr>
              <a:t>  •  We are </a:t>
            </a:r>
            <a:r>
              <a:rPr lang="en-GB" sz="1800" b="1" dirty="0">
                <a:solidFill>
                  <a:srgbClr val="C55A11"/>
                </a:solidFill>
                <a:effectLst/>
                <a:latin typeface="Arial" panose="020B0604020202020204" pitchFamily="34" charset="0"/>
                <a:ea typeface="Calibri" panose="020F0502020204030204" pitchFamily="34" charset="0"/>
              </a:rPr>
              <a:t>inclusive</a:t>
            </a:r>
            <a:r>
              <a:rPr lang="en-GB" sz="1800" b="1" dirty="0">
                <a:effectLst/>
                <a:latin typeface="Arial" panose="020B0604020202020204" pitchFamily="34" charset="0"/>
                <a:ea typeface="Calibri" panose="020F0502020204030204" pitchFamily="34" charset="0"/>
              </a:rPr>
              <a:t>  •  We are </a:t>
            </a:r>
            <a:r>
              <a:rPr lang="en-GB" sz="1800" b="1" dirty="0">
                <a:solidFill>
                  <a:srgbClr val="4472C4"/>
                </a:solidFill>
                <a:effectLst/>
                <a:latin typeface="Arial" panose="020B0604020202020204" pitchFamily="34" charset="0"/>
                <a:ea typeface="Calibri" panose="020F0502020204030204" pitchFamily="34" charset="0"/>
              </a:rPr>
              <a:t>innovative</a:t>
            </a:r>
            <a:endParaRPr lang="en-GB" sz="1800" dirty="0">
              <a:effectLst/>
              <a:latin typeface="Calibri" panose="020F0502020204030204" pitchFamily="34" charset="0"/>
              <a:ea typeface="Calibri" panose="020F0502020204030204" pitchFamily="34" charset="0"/>
            </a:endParaRPr>
          </a:p>
        </p:txBody>
      </p:sp>
      <p:sp>
        <p:nvSpPr>
          <p:cNvPr id="5" name="Slide Number Placeholder 2">
            <a:extLst>
              <a:ext uri="{FF2B5EF4-FFF2-40B4-BE49-F238E27FC236}">
                <a16:creationId xmlns:a16="http://schemas.microsoft.com/office/drawing/2014/main" id="{BD184735-877E-7480-EA1A-719608F97138}"/>
              </a:ext>
            </a:extLst>
          </p:cNvPr>
          <p:cNvSpPr txBox="1">
            <a:spLocks/>
          </p:cNvSpPr>
          <p:nvPr userDrawn="1"/>
        </p:nvSpPr>
        <p:spPr>
          <a:xfrm>
            <a:off x="10161588" y="6472238"/>
            <a:ext cx="1695450" cy="365125"/>
          </a:xfrm>
          <a:prstGeom prst="rect">
            <a:avLst/>
          </a:prstGeom>
        </p:spPr>
        <p:txBody>
          <a:bodyPr/>
          <a:ls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r">
              <a:defRPr/>
            </a:pPr>
            <a:fld id="{9C23DAE3-29EA-6B48-8B9F-DAC09DE37D5A}" type="slidenum">
              <a:rPr lang="en-US" smtClean="0"/>
              <a:pPr algn="r">
                <a:defRPr/>
              </a:pPr>
              <a:t>‹#›</a:t>
            </a:fld>
            <a:endParaRPr lang="en-US" dirty="0"/>
          </a:p>
        </p:txBody>
      </p:sp>
    </p:spTree>
    <p:extLst>
      <p:ext uri="{BB962C8B-B14F-4D97-AF65-F5344CB8AC3E}">
        <p14:creationId xmlns:p14="http://schemas.microsoft.com/office/powerpoint/2010/main" val="25105584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oleObject" Target="../embeddings/oleObject1.bin"/><Relationship Id="rId2" Type="http://schemas.openxmlformats.org/officeDocument/2006/relationships/slideLayout" Target="../slideLayouts/slideLayout2.xml"/><Relationship Id="rId16" Type="http://schemas.openxmlformats.org/officeDocument/2006/relationships/tags" Target="../tags/tag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1026" name="Object 1" hidden="1">
            <a:extLst>
              <a:ext uri="{FF2B5EF4-FFF2-40B4-BE49-F238E27FC236}">
                <a16:creationId xmlns:a16="http://schemas.microsoft.com/office/drawing/2014/main" id="{68FF4BEC-E65A-6F08-D64C-F02B55D18DD7}"/>
              </a:ext>
            </a:extLst>
          </p:cNvPr>
          <p:cNvGraphicFramePr>
            <a:graphicFrameLocks noChangeAspect="1"/>
          </p:cNvGraphicFramePr>
          <p:nvPr>
            <p:custDataLst>
              <p:tags r:id="rId16"/>
            </p:custData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17" imgW="38100" imgH="38100" progId="TCLayout.ActiveDocument.1">
                  <p:embed/>
                </p:oleObj>
              </mc:Choice>
              <mc:Fallback>
                <p:oleObj name="think-cell Slide" r:id="rId17" imgW="38100" imgH="38100" progId="TCLayout.ActiveDocument.1">
                  <p:embed/>
                  <p:pic>
                    <p:nvPicPr>
                      <p:cNvPr id="1026" name="Object 1" hidden="1">
                        <a:extLst>
                          <a:ext uri="{FF2B5EF4-FFF2-40B4-BE49-F238E27FC236}">
                            <a16:creationId xmlns:a16="http://schemas.microsoft.com/office/drawing/2014/main" id="{68FF4BEC-E65A-6F08-D64C-F02B55D18DD7}"/>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6257139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5" r:id="rId14"/>
  </p:sldLayoutIdLst>
  <p:hf hdr="0" ftr="0" dt="0"/>
  <p:txStyles>
    <p:titleStyle>
      <a:lvl1pPr algn="l" rtl="0" eaLnBrk="1" fontAlgn="base" hangingPunct="1">
        <a:lnSpc>
          <a:spcPct val="90000"/>
        </a:lnSpc>
        <a:spcBef>
          <a:spcPct val="0"/>
        </a:spcBef>
        <a:spcAft>
          <a:spcPct val="0"/>
        </a:spcAft>
        <a:defRPr sz="4400" kern="1200">
          <a:solidFill>
            <a:schemeClr val="tx1"/>
          </a:solidFill>
          <a:latin typeface="+mj-lt"/>
          <a:ea typeface="+mj-ea"/>
          <a:cs typeface="+mj-cs"/>
        </a:defRPr>
      </a:lvl1pPr>
      <a:lvl2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2pPr>
      <a:lvl3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3pPr>
      <a:lvl4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4pPr>
      <a:lvl5pPr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5pPr>
      <a:lvl6pPr marL="4572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6pPr>
      <a:lvl7pPr marL="9144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7pPr>
      <a:lvl8pPr marL="13716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8pPr>
      <a:lvl9pPr marL="1828800" algn="l" rtl="0" eaLnBrk="1" fontAlgn="base" hangingPunct="1">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8" Type="http://schemas.openxmlformats.org/officeDocument/2006/relationships/hyperlink" Target="https://commonslibrary.parliament.uk/accessing-health-records/" TargetMode="External"/><Relationship Id="rId3" Type="http://schemas.openxmlformats.org/officeDocument/2006/relationships/hyperlink" Target="https://transform.england.nhs.uk/information-governance/guidance/subject-access-requests/" TargetMode="External"/><Relationship Id="rId7" Type="http://schemas.openxmlformats.org/officeDocument/2006/relationships/hyperlink" Target="https://www.bma.org.uk/media/zrjlua3e/bma-gps-as-data-controllers-under-the-gdpr-updated-2024.pdf" TargetMode="External"/><Relationship Id="rId2" Type="http://schemas.openxmlformats.org/officeDocument/2006/relationships/hyperlink" Target="https://ico.org.uk/for-organisations/uk-gdpr-guidance-and-resources/exemptions/a-guide-to-the-data-protection-exemptions/" TargetMode="External"/><Relationship Id="rId1" Type="http://schemas.openxmlformats.org/officeDocument/2006/relationships/slideLayout" Target="../slideLayouts/slideLayout11.xml"/><Relationship Id="rId6" Type="http://schemas.openxmlformats.org/officeDocument/2006/relationships/hyperlink" Target="https://www.gmc-uk.org/professional-standards/the-professional-standards/confidentiality" TargetMode="External"/><Relationship Id="rId5" Type="http://schemas.openxmlformats.org/officeDocument/2006/relationships/hyperlink" Target="https://www.england.nhs.uk/long-read/proxy-access/" TargetMode="External"/><Relationship Id="rId4" Type="http://schemas.openxmlformats.org/officeDocument/2006/relationships/hyperlink" Target="https://www.england.nhs.uk/long-read/safeguarding/" TargetMode="External"/><Relationship Id="rId9" Type="http://schemas.openxmlformats.org/officeDocument/2006/relationships/hyperlink" Target="https://www.gov.uk/government/publications/working-together-to-safeguard-children--2"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1">
            <a:extLst>
              <a:ext uri="{FF2B5EF4-FFF2-40B4-BE49-F238E27FC236}">
                <a16:creationId xmlns:a16="http://schemas.microsoft.com/office/drawing/2014/main" id="{C0CE290B-D726-A3B5-76E0-86E0A6A2263D}"/>
              </a:ext>
            </a:extLst>
          </p:cNvPr>
          <p:cNvSpPr>
            <a:spLocks noGrp="1"/>
          </p:cNvSpPr>
          <p:nvPr>
            <p:ph type="body" sz="quarter" idx="10"/>
          </p:nvPr>
        </p:nvSpPr>
        <p:spPr>
          <a:xfrm>
            <a:off x="250370" y="1910045"/>
            <a:ext cx="11865429" cy="2237411"/>
          </a:xfrm>
        </p:spPr>
        <p:txBody>
          <a:bodyPr>
            <a:normAutofit fontScale="25000" lnSpcReduction="20000"/>
          </a:bodyPr>
          <a:lstStyle/>
          <a:p>
            <a:pPr algn="just"/>
            <a:r>
              <a:rPr lang="en-GB" sz="16000" dirty="0"/>
              <a:t>Safeguarding and Subject Access Requests </a:t>
            </a:r>
          </a:p>
          <a:p>
            <a:pPr algn="just"/>
            <a:r>
              <a:rPr lang="en-GB" sz="16000" dirty="0"/>
              <a:t>(SARs) </a:t>
            </a:r>
          </a:p>
          <a:p>
            <a:pPr algn="just"/>
            <a:endParaRPr lang="en-GB" sz="4400" dirty="0"/>
          </a:p>
          <a:p>
            <a:pPr algn="just"/>
            <a:endParaRPr lang="en-GB" sz="4400" dirty="0"/>
          </a:p>
          <a:p>
            <a:r>
              <a:rPr lang="en-GB" sz="8800" dirty="0"/>
              <a:t>Presented at the GP Team Safeguarding Forum on the 8</a:t>
            </a:r>
            <a:r>
              <a:rPr lang="en-GB" sz="8800" baseline="30000" dirty="0"/>
              <a:t>th</a:t>
            </a:r>
            <a:r>
              <a:rPr lang="en-GB" sz="8800" dirty="0"/>
              <a:t> of October 2025</a:t>
            </a:r>
            <a:br>
              <a:rPr lang="en-GB" sz="8000" dirty="0"/>
            </a:br>
            <a:endParaRPr lang="en-GB" sz="8000" dirty="0"/>
          </a:p>
        </p:txBody>
      </p:sp>
      <p:sp>
        <p:nvSpPr>
          <p:cNvPr id="8" name="Text Placeholder 2">
            <a:extLst>
              <a:ext uri="{FF2B5EF4-FFF2-40B4-BE49-F238E27FC236}">
                <a16:creationId xmlns:a16="http://schemas.microsoft.com/office/drawing/2014/main" id="{3982F8D0-88BE-FD62-7E29-BF248A0E31EF}"/>
              </a:ext>
            </a:extLst>
          </p:cNvPr>
          <p:cNvSpPr>
            <a:spLocks noGrp="1"/>
          </p:cNvSpPr>
          <p:nvPr>
            <p:ph type="body" sz="quarter" idx="11"/>
          </p:nvPr>
        </p:nvSpPr>
        <p:spPr>
          <a:xfrm>
            <a:off x="250370" y="4367816"/>
            <a:ext cx="7959725" cy="1249362"/>
          </a:xfrm>
        </p:spPr>
        <p:txBody>
          <a:bodyPr anchor="ctr">
            <a:normAutofit/>
          </a:bodyPr>
          <a:lstStyle/>
          <a:p>
            <a:r>
              <a:rPr lang="en-GB" dirty="0"/>
              <a:t>John Eni-Uwubame, SEL ICB GP Data Protection Officer</a:t>
            </a:r>
          </a:p>
        </p:txBody>
      </p:sp>
    </p:spTree>
    <p:extLst>
      <p:ext uri="{BB962C8B-B14F-4D97-AF65-F5344CB8AC3E}">
        <p14:creationId xmlns:p14="http://schemas.microsoft.com/office/powerpoint/2010/main" val="5268429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149FA69-088E-BB80-6C16-9330779D3321}"/>
              </a:ext>
            </a:extLst>
          </p:cNvPr>
          <p:cNvSpPr>
            <a:spLocks noGrp="1"/>
          </p:cNvSpPr>
          <p:nvPr>
            <p:ph type="body" sz="quarter" idx="13"/>
          </p:nvPr>
        </p:nvSpPr>
        <p:spPr/>
        <p:txBody>
          <a:bodyPr/>
          <a:lstStyle/>
          <a:p>
            <a:r>
              <a:rPr lang="en-GB" dirty="0"/>
              <a:t>Questions?</a:t>
            </a:r>
          </a:p>
        </p:txBody>
      </p:sp>
    </p:spTree>
    <p:extLst>
      <p:ext uri="{BB962C8B-B14F-4D97-AF65-F5344CB8AC3E}">
        <p14:creationId xmlns:p14="http://schemas.microsoft.com/office/powerpoint/2010/main" val="39841431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C457F2-4716-E3FF-26B4-738FB312151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925B54A-A314-9475-8D00-A26DE1C07245}"/>
              </a:ext>
            </a:extLst>
          </p:cNvPr>
          <p:cNvSpPr>
            <a:spLocks noGrp="1"/>
          </p:cNvSpPr>
          <p:nvPr>
            <p:ph type="title"/>
          </p:nvPr>
        </p:nvSpPr>
        <p:spPr>
          <a:xfrm>
            <a:off x="2333739" y="241613"/>
            <a:ext cx="7524521" cy="662782"/>
          </a:xfrm>
        </p:spPr>
        <p:txBody>
          <a:bodyPr/>
          <a:lstStyle/>
          <a:p>
            <a:r>
              <a:rPr lang="en-GB" dirty="0"/>
              <a:t>Background: The Legislation</a:t>
            </a:r>
          </a:p>
        </p:txBody>
      </p:sp>
      <p:sp>
        <p:nvSpPr>
          <p:cNvPr id="6" name="TextBox 5">
            <a:extLst>
              <a:ext uri="{FF2B5EF4-FFF2-40B4-BE49-F238E27FC236}">
                <a16:creationId xmlns:a16="http://schemas.microsoft.com/office/drawing/2014/main" id="{6F50E199-7D40-0B99-7E68-96255E72946C}"/>
              </a:ext>
            </a:extLst>
          </p:cNvPr>
          <p:cNvSpPr txBox="1"/>
          <p:nvPr/>
        </p:nvSpPr>
        <p:spPr>
          <a:xfrm>
            <a:off x="236774" y="1143000"/>
            <a:ext cx="4835969" cy="1200329"/>
          </a:xfrm>
          <a:prstGeom prst="rect">
            <a:avLst/>
          </a:prstGeom>
          <a:noFill/>
        </p:spPr>
        <p:txBody>
          <a:bodyPr wrap="square" rtlCol="0">
            <a:spAutoFit/>
          </a:bodyPr>
          <a:lstStyle/>
          <a:p>
            <a:pPr algn="just"/>
            <a:r>
              <a:rPr lang="en-GB" sz="2400" b="1" dirty="0">
                <a:solidFill>
                  <a:srgbClr val="002060"/>
                </a:solidFill>
                <a:latin typeface="Arial" panose="020B0604020202020204" pitchFamily="34" charset="0"/>
                <a:cs typeface="Arial" panose="020B0604020202020204" pitchFamily="34" charset="0"/>
              </a:rPr>
              <a:t>Main: UK GDPR (Art 15) &amp; Data Protection Act 2018 – For SARs handling </a:t>
            </a:r>
          </a:p>
        </p:txBody>
      </p:sp>
      <p:sp>
        <p:nvSpPr>
          <p:cNvPr id="7" name="TextBox 6">
            <a:extLst>
              <a:ext uri="{FF2B5EF4-FFF2-40B4-BE49-F238E27FC236}">
                <a16:creationId xmlns:a16="http://schemas.microsoft.com/office/drawing/2014/main" id="{99E0EEB6-A823-1627-75D8-BE5E5A671836}"/>
              </a:ext>
            </a:extLst>
          </p:cNvPr>
          <p:cNvSpPr txBox="1"/>
          <p:nvPr/>
        </p:nvSpPr>
        <p:spPr>
          <a:xfrm>
            <a:off x="236773" y="2427876"/>
            <a:ext cx="4835969" cy="2536079"/>
          </a:xfrm>
          <a:prstGeom prst="rect">
            <a:avLst/>
          </a:prstGeom>
          <a:noFill/>
        </p:spPr>
        <p:txBody>
          <a:bodyPr wrap="square" rtlCol="0">
            <a:spAutoFit/>
          </a:bodyPr>
          <a:lstStyle/>
          <a:p>
            <a:pPr marL="342900" marR="0" lvl="0" indent="-342900" algn="just" defTabSz="457200" rtl="0" eaLnBrk="1" fontAlgn="auto" latinLnBrk="0" hangingPunct="1">
              <a:lnSpc>
                <a:spcPct val="100000"/>
              </a:lnSpc>
              <a:spcBef>
                <a:spcPct val="20000"/>
              </a:spcBef>
              <a:spcAft>
                <a:spcPts val="0"/>
              </a:spcAft>
              <a:buClrTx/>
              <a:buSzTx/>
              <a:buFont typeface="Arial"/>
              <a:buChar char="•"/>
              <a:tabLst/>
              <a:defRPr/>
            </a:pPr>
            <a:r>
              <a:rPr kumimoji="0" lang="en-US" sz="220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Health data = special category → extra safeguards</a:t>
            </a:r>
          </a:p>
          <a:p>
            <a:pPr marL="342900" marR="0" lvl="0" indent="-342900" algn="just" defTabSz="457200" rtl="0" eaLnBrk="1" fontAlgn="auto" latinLnBrk="0" hangingPunct="1">
              <a:lnSpc>
                <a:spcPct val="100000"/>
              </a:lnSpc>
              <a:spcBef>
                <a:spcPct val="20000"/>
              </a:spcBef>
              <a:spcAft>
                <a:spcPts val="0"/>
              </a:spcAft>
              <a:buClrTx/>
              <a:buSzTx/>
              <a:buFont typeface="Arial"/>
              <a:buChar char="•"/>
              <a:tabLst/>
              <a:defRPr/>
            </a:pPr>
            <a:r>
              <a:rPr kumimoji="0" lang="en-US" sz="220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Exemptions include the ‘serious harm’ test for health data</a:t>
            </a:r>
          </a:p>
          <a:p>
            <a:pPr marL="342900" marR="0" lvl="0" indent="-342900" algn="just" defTabSz="457200" rtl="0" eaLnBrk="1" fontAlgn="auto" latinLnBrk="0" hangingPunct="1">
              <a:lnSpc>
                <a:spcPct val="100000"/>
              </a:lnSpc>
              <a:spcBef>
                <a:spcPct val="20000"/>
              </a:spcBef>
              <a:spcAft>
                <a:spcPts val="0"/>
              </a:spcAft>
              <a:buClrTx/>
              <a:buSzTx/>
              <a:buFont typeface="Arial"/>
              <a:buChar char="•"/>
              <a:tabLst/>
              <a:defRPr/>
            </a:pPr>
            <a:r>
              <a:rPr kumimoji="0" lang="en-US" sz="2200" b="0" i="0"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rPr>
              <a:t>GP practices are data controllers for records they hold</a:t>
            </a:r>
          </a:p>
          <a:p>
            <a:endParaRPr lang="en-GB" dirty="0"/>
          </a:p>
        </p:txBody>
      </p:sp>
      <p:sp>
        <p:nvSpPr>
          <p:cNvPr id="8" name="TextBox 7">
            <a:extLst>
              <a:ext uri="{FF2B5EF4-FFF2-40B4-BE49-F238E27FC236}">
                <a16:creationId xmlns:a16="http://schemas.microsoft.com/office/drawing/2014/main" id="{95715042-9636-E7EB-406A-8D152CAB34BA}"/>
              </a:ext>
            </a:extLst>
          </p:cNvPr>
          <p:cNvSpPr txBox="1"/>
          <p:nvPr/>
        </p:nvSpPr>
        <p:spPr>
          <a:xfrm>
            <a:off x="43542" y="5715000"/>
            <a:ext cx="12148458" cy="707886"/>
          </a:xfrm>
          <a:prstGeom prst="rect">
            <a:avLst/>
          </a:prstGeom>
          <a:solidFill>
            <a:srgbClr val="0070C0"/>
          </a:solidFill>
          <a:ln>
            <a:solidFill>
              <a:srgbClr val="0070C0"/>
            </a:solidFill>
          </a:ln>
        </p:spPr>
        <p:txBody>
          <a:bodyPr wrap="square">
            <a:spAutoFit/>
          </a:bodyPr>
          <a:lstStyle/>
          <a:p>
            <a:pPr algn="just">
              <a:buNone/>
            </a:pPr>
            <a:r>
              <a:rPr lang="en-GB" sz="20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UK GDPR/DPA 2018</a:t>
            </a:r>
            <a:r>
              <a:rPr lang="en-GB" sz="2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 for SAR handling but check these adjacent frameworks whenever the case involves </a:t>
            </a:r>
            <a:r>
              <a:rPr lang="en-GB" sz="2000" b="1"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deceased patients, police/public-protection sharing, public-health use, or children</a:t>
            </a:r>
            <a:r>
              <a:rPr lang="en-GB" sz="2000" dirty="0">
                <a:solidFill>
                  <a:schemeClr val="bg1"/>
                </a:solidFill>
                <a:effectLst/>
                <a:latin typeface="Arial" panose="020B0604020202020204" pitchFamily="34" charset="0"/>
                <a:ea typeface="Times New Roman" panose="02020603050405020304" pitchFamily="18" charset="0"/>
                <a:cs typeface="Arial" panose="020B0604020202020204" pitchFamily="34" charset="0"/>
              </a:rPr>
              <a:t>.</a:t>
            </a:r>
          </a:p>
        </p:txBody>
      </p:sp>
      <p:sp>
        <p:nvSpPr>
          <p:cNvPr id="9" name="TextBox 8">
            <a:extLst>
              <a:ext uri="{FF2B5EF4-FFF2-40B4-BE49-F238E27FC236}">
                <a16:creationId xmlns:a16="http://schemas.microsoft.com/office/drawing/2014/main" id="{323326EB-E4F6-4B49-68A8-C2DE12BEA2F7}"/>
              </a:ext>
            </a:extLst>
          </p:cNvPr>
          <p:cNvSpPr txBox="1"/>
          <p:nvPr/>
        </p:nvSpPr>
        <p:spPr>
          <a:xfrm>
            <a:off x="8116502" y="1089061"/>
            <a:ext cx="3838724" cy="4524315"/>
          </a:xfrm>
          <a:prstGeom prst="rect">
            <a:avLst/>
          </a:prstGeom>
          <a:noFill/>
          <a:ln w="38100">
            <a:solidFill>
              <a:srgbClr val="0070C0"/>
            </a:solidFill>
          </a:ln>
        </p:spPr>
        <p:txBody>
          <a:bodyPr wrap="square">
            <a:spAutoFit/>
          </a:bodyPr>
          <a:lstStyle/>
          <a:p>
            <a:pPr algn="just">
              <a:buNone/>
            </a:pPr>
            <a:r>
              <a:rPr lang="en-GB" sz="1200" dirty="0">
                <a:effectLst/>
                <a:latin typeface="Arial" panose="020B0604020202020204" pitchFamily="34" charset="0"/>
                <a:ea typeface="Times New Roman" panose="02020603050405020304" pitchFamily="18" charset="0"/>
                <a:cs typeface="Arial" panose="020B0604020202020204" pitchFamily="34" charset="0"/>
              </a:rPr>
              <a:t>· Common</a:t>
            </a:r>
            <a:r>
              <a:rPr lang="en-GB" sz="1200" b="1" dirty="0">
                <a:effectLst/>
                <a:latin typeface="Arial" panose="020B0604020202020204" pitchFamily="34" charset="0"/>
                <a:ea typeface="Times New Roman" panose="02020603050405020304" pitchFamily="18" charset="0"/>
                <a:cs typeface="Arial" panose="020B0604020202020204" pitchFamily="34" charset="0"/>
              </a:rPr>
              <a:t> law duty of confidentiality</a:t>
            </a:r>
            <a:r>
              <a:rPr lang="en-GB" sz="1200" dirty="0">
                <a:effectLst/>
                <a:latin typeface="Arial" panose="020B0604020202020204" pitchFamily="34" charset="0"/>
                <a:ea typeface="Times New Roman" panose="02020603050405020304" pitchFamily="18" charset="0"/>
                <a:cs typeface="Arial" panose="020B0604020202020204" pitchFamily="34" charset="0"/>
              </a:rPr>
              <a:t> — disclose only as originally understood or with consent; may be overridden in the public interest (e.g., safeguarding). </a:t>
            </a:r>
          </a:p>
          <a:p>
            <a:pPr algn="just">
              <a:buNone/>
            </a:pPr>
            <a:r>
              <a:rPr lang="en-GB" sz="1200" dirty="0">
                <a:effectLst/>
                <a:latin typeface="Arial" panose="020B0604020202020204" pitchFamily="34" charset="0"/>
                <a:ea typeface="Times New Roman" panose="02020603050405020304" pitchFamily="18" charset="0"/>
                <a:cs typeface="Arial" panose="020B0604020202020204" pitchFamily="34" charset="0"/>
              </a:rPr>
              <a:t>· Human</a:t>
            </a:r>
            <a:r>
              <a:rPr lang="en-GB" sz="1200" b="1" dirty="0">
                <a:effectLst/>
                <a:latin typeface="Arial" panose="020B0604020202020204" pitchFamily="34" charset="0"/>
                <a:ea typeface="Times New Roman" panose="02020603050405020304" pitchFamily="18" charset="0"/>
                <a:cs typeface="Arial" panose="020B0604020202020204" pitchFamily="34" charset="0"/>
              </a:rPr>
              <a:t> Rights Act 1998, Article 8 (privacy)</a:t>
            </a:r>
            <a:r>
              <a:rPr lang="en-GB" sz="1200" dirty="0">
                <a:effectLst/>
                <a:latin typeface="Arial" panose="020B0604020202020204" pitchFamily="34" charset="0"/>
                <a:ea typeface="Times New Roman" panose="02020603050405020304" pitchFamily="18" charset="0"/>
                <a:cs typeface="Arial" panose="020B0604020202020204" pitchFamily="34" charset="0"/>
              </a:rPr>
              <a:t> — any disclosure/non-disclosure must be necessary and proportionate; Article 8 underpins confidentiality in health. </a:t>
            </a:r>
          </a:p>
          <a:p>
            <a:pPr algn="just">
              <a:buNone/>
            </a:pPr>
            <a:r>
              <a:rPr lang="en-GB" sz="1200" dirty="0">
                <a:effectLst/>
                <a:latin typeface="Arial" panose="020B0604020202020204" pitchFamily="34" charset="0"/>
                <a:ea typeface="Times New Roman" panose="02020603050405020304" pitchFamily="18" charset="0"/>
                <a:cs typeface="Arial" panose="020B0604020202020204" pitchFamily="34" charset="0"/>
              </a:rPr>
              <a:t>· Access</a:t>
            </a:r>
            <a:r>
              <a:rPr lang="en-GB" sz="1200" b="1" dirty="0">
                <a:effectLst/>
                <a:latin typeface="Arial" panose="020B0604020202020204" pitchFamily="34" charset="0"/>
                <a:ea typeface="Times New Roman" panose="02020603050405020304" pitchFamily="18" charset="0"/>
                <a:cs typeface="Arial" panose="020B0604020202020204" pitchFamily="34" charset="0"/>
              </a:rPr>
              <a:t> to Health Records Act 1990 (deceased patients)</a:t>
            </a:r>
            <a:r>
              <a:rPr lang="en-GB" sz="1200" dirty="0">
                <a:effectLst/>
                <a:latin typeface="Arial" panose="020B0604020202020204" pitchFamily="34" charset="0"/>
                <a:ea typeface="Times New Roman" panose="02020603050405020304" pitchFamily="18" charset="0"/>
                <a:cs typeface="Arial" panose="020B0604020202020204" pitchFamily="34" charset="0"/>
              </a:rPr>
              <a:t> — governs access to records of the deceased (not UK GDPR); typically, by personal representatives/people with a claim. </a:t>
            </a:r>
          </a:p>
          <a:p>
            <a:pPr algn="just">
              <a:buNone/>
            </a:pPr>
            <a:r>
              <a:rPr lang="en-GB" sz="1200" dirty="0">
                <a:effectLst/>
                <a:latin typeface="Arial" panose="020B0604020202020204" pitchFamily="34" charset="0"/>
                <a:ea typeface="Times New Roman" panose="02020603050405020304" pitchFamily="18" charset="0"/>
                <a:cs typeface="Arial" panose="020B0604020202020204" pitchFamily="34" charset="0"/>
              </a:rPr>
              <a:t>· NHS</a:t>
            </a:r>
            <a:r>
              <a:rPr lang="en-GB" sz="1200" b="1" dirty="0">
                <a:effectLst/>
                <a:latin typeface="Arial" panose="020B0604020202020204" pitchFamily="34" charset="0"/>
                <a:ea typeface="Times New Roman" panose="02020603050405020304" pitchFamily="18" charset="0"/>
                <a:cs typeface="Arial" panose="020B0604020202020204" pitchFamily="34" charset="0"/>
              </a:rPr>
              <a:t> Act 2006, s.251 and COPI Regulations 2002</a:t>
            </a:r>
            <a:r>
              <a:rPr lang="en-GB" sz="1200" dirty="0">
                <a:effectLst/>
                <a:latin typeface="Arial" panose="020B0604020202020204" pitchFamily="34" charset="0"/>
                <a:ea typeface="Times New Roman" panose="02020603050405020304" pitchFamily="18" charset="0"/>
                <a:cs typeface="Arial" panose="020B0604020202020204" pitchFamily="34" charset="0"/>
              </a:rPr>
              <a:t> — can lawfully lift the common-law duty of confidence for defined “medical purposes” (e.g., public health/research) when consent isn’t practicable. </a:t>
            </a:r>
          </a:p>
          <a:p>
            <a:pPr algn="just">
              <a:buNone/>
            </a:pPr>
            <a:r>
              <a:rPr lang="en-GB" sz="1200" dirty="0">
                <a:effectLst/>
                <a:latin typeface="Arial" panose="020B0604020202020204" pitchFamily="34" charset="0"/>
                <a:ea typeface="Times New Roman" panose="02020603050405020304" pitchFamily="18" charset="0"/>
                <a:cs typeface="Arial" panose="020B0604020202020204" pitchFamily="34" charset="0"/>
              </a:rPr>
              <a:t>· Crime</a:t>
            </a:r>
            <a:r>
              <a:rPr lang="en-GB" sz="1200" b="1" dirty="0">
                <a:effectLst/>
                <a:latin typeface="Arial" panose="020B0604020202020204" pitchFamily="34" charset="0"/>
                <a:ea typeface="Times New Roman" panose="02020603050405020304" pitchFamily="18" charset="0"/>
                <a:cs typeface="Arial" panose="020B0604020202020204" pitchFamily="34" charset="0"/>
              </a:rPr>
              <a:t> and Disorder Act 1998, s.115</a:t>
            </a:r>
            <a:r>
              <a:rPr lang="en-GB" sz="1200" dirty="0">
                <a:effectLst/>
                <a:latin typeface="Arial" panose="020B0604020202020204" pitchFamily="34" charset="0"/>
                <a:ea typeface="Times New Roman" panose="02020603050405020304" pitchFamily="18" charset="0"/>
                <a:cs typeface="Arial" panose="020B0604020202020204" pitchFamily="34" charset="0"/>
              </a:rPr>
              <a:t> — power (not a duty) to share information with specified authorities where necessary/expedient for crime-and-disorder purposes (relevant to safeguarding interfaces with police/MARAC/Prevent). </a:t>
            </a:r>
          </a:p>
          <a:p>
            <a:pPr algn="just">
              <a:buNone/>
            </a:pPr>
            <a:r>
              <a:rPr lang="en-GB" sz="1200" dirty="0">
                <a:effectLst/>
                <a:latin typeface="Arial" panose="020B0604020202020204" pitchFamily="34" charset="0"/>
                <a:ea typeface="Times New Roman" panose="02020603050405020304" pitchFamily="18" charset="0"/>
                <a:cs typeface="Arial" panose="020B0604020202020204" pitchFamily="34" charset="0"/>
              </a:rPr>
              <a:t>· Children’s</a:t>
            </a:r>
            <a:r>
              <a:rPr lang="en-GB" sz="1200" b="1" dirty="0">
                <a:effectLst/>
                <a:latin typeface="Arial" panose="020B0604020202020204" pitchFamily="34" charset="0"/>
                <a:ea typeface="Times New Roman" panose="02020603050405020304" pitchFamily="18" charset="0"/>
                <a:cs typeface="Arial" panose="020B0604020202020204" pitchFamily="34" charset="0"/>
              </a:rPr>
              <a:t> framework</a:t>
            </a:r>
            <a:r>
              <a:rPr lang="en-GB" sz="1200" dirty="0">
                <a:effectLst/>
                <a:latin typeface="Arial" panose="020B0604020202020204" pitchFamily="34" charset="0"/>
                <a:ea typeface="Times New Roman" panose="02020603050405020304" pitchFamily="18" charset="0"/>
                <a:cs typeface="Arial" panose="020B0604020202020204" pitchFamily="34" charset="0"/>
              </a:rPr>
              <a:t> — </a:t>
            </a:r>
            <a:r>
              <a:rPr lang="en-GB" sz="1200" i="1" dirty="0">
                <a:effectLst/>
                <a:latin typeface="Arial" panose="020B0604020202020204" pitchFamily="34" charset="0"/>
                <a:ea typeface="Times New Roman" panose="02020603050405020304" pitchFamily="18" charset="0"/>
                <a:cs typeface="Arial" panose="020B0604020202020204" pitchFamily="34" charset="0"/>
              </a:rPr>
              <a:t>Working Together to Safeguard Children 2023</a:t>
            </a:r>
            <a:r>
              <a:rPr lang="en-GB" sz="1200" dirty="0">
                <a:effectLst/>
                <a:latin typeface="Arial" panose="020B0604020202020204" pitchFamily="34" charset="0"/>
                <a:ea typeface="Times New Roman" panose="02020603050405020304" pitchFamily="18" charset="0"/>
                <a:cs typeface="Arial" panose="020B0604020202020204" pitchFamily="34" charset="0"/>
              </a:rPr>
              <a:t> (statutory guidance) sets expectations for information sharing in safeguarding children. </a:t>
            </a:r>
          </a:p>
        </p:txBody>
      </p:sp>
    </p:spTree>
    <p:extLst>
      <p:ext uri="{BB962C8B-B14F-4D97-AF65-F5344CB8AC3E}">
        <p14:creationId xmlns:p14="http://schemas.microsoft.com/office/powerpoint/2010/main" val="25521535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166355-250E-26CD-14BE-D48DF496AFC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6653693-573A-9C0B-A7A9-0EDC5A5EF906}"/>
              </a:ext>
            </a:extLst>
          </p:cNvPr>
          <p:cNvSpPr>
            <a:spLocks noGrp="1"/>
          </p:cNvSpPr>
          <p:nvPr>
            <p:ph type="title"/>
          </p:nvPr>
        </p:nvSpPr>
        <p:spPr>
          <a:xfrm>
            <a:off x="2352297" y="321504"/>
            <a:ext cx="7487405" cy="662782"/>
          </a:xfrm>
        </p:spPr>
        <p:txBody>
          <a:bodyPr/>
          <a:lstStyle/>
          <a:p>
            <a:pPr algn="l"/>
            <a:r>
              <a:rPr lang="en-US" sz="2600" dirty="0"/>
              <a:t>UK GDPR Principles &amp; Controller Obligations </a:t>
            </a:r>
            <a:endParaRPr lang="en-GB" sz="2600" dirty="0"/>
          </a:p>
        </p:txBody>
      </p:sp>
      <p:sp>
        <p:nvSpPr>
          <p:cNvPr id="2" name="Content Placeholder 2">
            <a:extLst>
              <a:ext uri="{FF2B5EF4-FFF2-40B4-BE49-F238E27FC236}">
                <a16:creationId xmlns:a16="http://schemas.microsoft.com/office/drawing/2014/main" id="{4A114CCE-C54E-84BA-020F-ACC6897BFFCC}"/>
              </a:ext>
            </a:extLst>
          </p:cNvPr>
          <p:cNvSpPr txBox="1">
            <a:spLocks/>
          </p:cNvSpPr>
          <p:nvPr/>
        </p:nvSpPr>
        <p:spPr>
          <a:xfrm>
            <a:off x="77181" y="1251856"/>
            <a:ext cx="4745190" cy="5138058"/>
          </a:xfrm>
          <a:prstGeom prst="rect">
            <a:avLst/>
          </a:prstGeom>
          <a:solidFill>
            <a:srgbClr val="002060"/>
          </a:solidFill>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marR="0" lvl="0" indent="-342900" algn="just" defTabSz="457200" rtl="0" eaLnBrk="1" fontAlgn="auto" latinLnBrk="0" hangingPunct="1">
              <a:lnSpc>
                <a:spcPct val="100000"/>
              </a:lnSpc>
              <a:spcBef>
                <a:spcPct val="20000"/>
              </a:spcBef>
              <a:spcAft>
                <a:spcPts val="0"/>
              </a:spcAft>
              <a:buClrTx/>
              <a:buSzTx/>
              <a:buFont typeface="Arial"/>
              <a:buChar char="•"/>
              <a:tabLst/>
              <a:defRPr/>
            </a:pPr>
            <a:r>
              <a:rPr kumimoji="0" lang="en-US" sz="2000" b="1" i="0" u="none" strike="noStrike" kern="1200" cap="none" spc="0" normalizeH="0" baseline="0" noProof="0" dirty="0">
                <a:ln>
                  <a:noFill/>
                </a:ln>
                <a:solidFill>
                  <a:schemeClr val="bg1"/>
                </a:solidFill>
                <a:effectLst/>
                <a:uLnTx/>
                <a:uFillTx/>
                <a:latin typeface="Calibri"/>
                <a:ea typeface="+mn-ea"/>
                <a:cs typeface="+mn-cs"/>
              </a:rPr>
              <a:t>Apply the 7 principles: </a:t>
            </a:r>
            <a:r>
              <a:rPr kumimoji="0" lang="en-US" sz="2000" b="0" i="0" u="none" strike="noStrike" kern="1200" cap="none" spc="0" normalizeH="0" baseline="0" noProof="0" dirty="0">
                <a:ln>
                  <a:noFill/>
                </a:ln>
                <a:solidFill>
                  <a:schemeClr val="bg1"/>
                </a:solidFill>
                <a:effectLst/>
                <a:uLnTx/>
                <a:uFillTx/>
                <a:latin typeface="Calibri"/>
                <a:ea typeface="+mn-ea"/>
                <a:cs typeface="+mn-cs"/>
              </a:rPr>
              <a:t>lawfulness, fairness/transparency, minimisation, accuracy, storage, security, accountability</a:t>
            </a:r>
          </a:p>
          <a:p>
            <a:pPr marL="342900" marR="0" lvl="0" indent="-342900" algn="just" defTabSz="457200" rtl="0" eaLnBrk="1" fontAlgn="auto" latinLnBrk="0" hangingPunct="1">
              <a:lnSpc>
                <a:spcPct val="100000"/>
              </a:lnSpc>
              <a:spcBef>
                <a:spcPct val="20000"/>
              </a:spcBef>
              <a:spcAft>
                <a:spcPts val="0"/>
              </a:spcAft>
              <a:buClrTx/>
              <a:buSzTx/>
              <a:buFont typeface="Arial"/>
              <a:buChar char="•"/>
              <a:tabLst/>
              <a:defRPr/>
            </a:pPr>
            <a:endParaRPr kumimoji="0" lang="en-US" sz="1200" b="0" i="0" u="none" strike="noStrike" kern="1200" cap="none" spc="0" normalizeH="0" baseline="0" noProof="0" dirty="0">
              <a:ln>
                <a:noFill/>
              </a:ln>
              <a:solidFill>
                <a:schemeClr val="bg1"/>
              </a:solidFill>
              <a:effectLst/>
              <a:uLnTx/>
              <a:uFillTx/>
              <a:latin typeface="Calibri"/>
              <a:ea typeface="+mn-ea"/>
              <a:cs typeface="+mn-cs"/>
            </a:endParaRPr>
          </a:p>
          <a:p>
            <a:pPr marL="342900" marR="0" lvl="0" indent="-342900" algn="just" defTabSz="457200" rtl="0" eaLnBrk="1" fontAlgn="auto" latinLnBrk="0" hangingPunct="1">
              <a:lnSpc>
                <a:spcPct val="100000"/>
              </a:lnSpc>
              <a:spcBef>
                <a:spcPct val="20000"/>
              </a:spcBef>
              <a:spcAft>
                <a:spcPts val="0"/>
              </a:spcAft>
              <a:buClrTx/>
              <a:buSzTx/>
              <a:buFont typeface="Arial"/>
              <a:buChar char="•"/>
              <a:tabLst/>
              <a:defRPr/>
            </a:pPr>
            <a:r>
              <a:rPr kumimoji="0" lang="en-US" sz="2000" b="1" i="0" u="none" strike="noStrike" kern="1200" cap="none" spc="0" normalizeH="0" baseline="0" noProof="0" dirty="0">
                <a:ln>
                  <a:noFill/>
                </a:ln>
                <a:solidFill>
                  <a:schemeClr val="bg1"/>
                </a:solidFill>
                <a:effectLst/>
                <a:uLnTx/>
                <a:uFillTx/>
                <a:latin typeface="Calibri"/>
                <a:ea typeface="+mn-ea"/>
                <a:cs typeface="+mn-cs"/>
              </a:rPr>
              <a:t>Lawful bases when sharing for safeguarding: </a:t>
            </a:r>
            <a:r>
              <a:rPr kumimoji="0" lang="en-US" sz="2000" b="0" i="0" u="none" strike="noStrike" kern="1200" cap="none" spc="0" normalizeH="0" baseline="0" noProof="0" dirty="0">
                <a:ln>
                  <a:noFill/>
                </a:ln>
                <a:solidFill>
                  <a:schemeClr val="bg1"/>
                </a:solidFill>
                <a:effectLst/>
                <a:uLnTx/>
                <a:uFillTx/>
                <a:latin typeface="Calibri"/>
                <a:ea typeface="+mn-ea"/>
                <a:cs typeface="+mn-cs"/>
              </a:rPr>
              <a:t>public task, vital interests, legal obligation (not consent)</a:t>
            </a:r>
          </a:p>
          <a:p>
            <a:pPr marL="342900" marR="0" lvl="0" indent="-342900" algn="just" defTabSz="457200" rtl="0" eaLnBrk="1" fontAlgn="auto" latinLnBrk="0" hangingPunct="1">
              <a:lnSpc>
                <a:spcPct val="100000"/>
              </a:lnSpc>
              <a:spcBef>
                <a:spcPct val="20000"/>
              </a:spcBef>
              <a:spcAft>
                <a:spcPts val="0"/>
              </a:spcAft>
              <a:buClrTx/>
              <a:buSzTx/>
              <a:buFont typeface="Arial"/>
              <a:buChar char="•"/>
              <a:tabLst/>
              <a:defRPr/>
            </a:pPr>
            <a:endParaRPr kumimoji="0" lang="en-US" sz="1200" b="0" i="0" u="none" strike="noStrike" kern="1200" cap="none" spc="0" normalizeH="0" baseline="0" noProof="0" dirty="0">
              <a:ln>
                <a:noFill/>
              </a:ln>
              <a:solidFill>
                <a:schemeClr val="bg1"/>
              </a:solidFill>
              <a:effectLst/>
              <a:uLnTx/>
              <a:uFillTx/>
              <a:latin typeface="Calibri"/>
              <a:ea typeface="+mn-ea"/>
              <a:cs typeface="+mn-cs"/>
            </a:endParaRPr>
          </a:p>
          <a:p>
            <a:pPr marL="342900" marR="0" lvl="0" indent="-342900" algn="just" defTabSz="457200" rtl="0" eaLnBrk="1" fontAlgn="auto" latinLnBrk="0" hangingPunct="1">
              <a:lnSpc>
                <a:spcPct val="100000"/>
              </a:lnSpc>
              <a:spcBef>
                <a:spcPct val="20000"/>
              </a:spcBef>
              <a:spcAft>
                <a:spcPts val="0"/>
              </a:spcAft>
              <a:buClrTx/>
              <a:buSzTx/>
              <a:buFont typeface="Arial"/>
              <a:buChar char="•"/>
              <a:tabLst/>
              <a:defRPr/>
            </a:pPr>
            <a:r>
              <a:rPr kumimoji="0" lang="en-US" sz="2000" b="1" i="0" u="none" strike="noStrike" kern="1200" cap="none" spc="0" normalizeH="0" baseline="0" noProof="0" dirty="0">
                <a:ln>
                  <a:noFill/>
                </a:ln>
                <a:solidFill>
                  <a:schemeClr val="bg1"/>
                </a:solidFill>
                <a:effectLst/>
                <a:uLnTx/>
                <a:uFillTx/>
                <a:latin typeface="Calibri"/>
                <a:ea typeface="+mn-ea"/>
                <a:cs typeface="+mn-cs"/>
              </a:rPr>
              <a:t>Sharing of data: </a:t>
            </a:r>
            <a:r>
              <a:rPr kumimoji="0" lang="en-US" sz="2000" b="0" i="0" u="none" strike="noStrike" kern="1200" cap="none" spc="0" normalizeH="0" baseline="0" noProof="0" dirty="0">
                <a:ln>
                  <a:noFill/>
                </a:ln>
                <a:solidFill>
                  <a:schemeClr val="bg1"/>
                </a:solidFill>
                <a:effectLst/>
                <a:uLnTx/>
                <a:uFillTx/>
                <a:latin typeface="Calibri"/>
                <a:ea typeface="+mn-ea"/>
                <a:cs typeface="+mn-cs"/>
              </a:rPr>
              <a:t>GDPR/DPA do NOT block sharing to keep people safe — record your basis</a:t>
            </a:r>
          </a:p>
          <a:p>
            <a:pPr marL="342900" marR="0" lvl="0" indent="-342900" algn="just" defTabSz="457200" rtl="0" eaLnBrk="1" fontAlgn="auto" latinLnBrk="0" hangingPunct="1">
              <a:lnSpc>
                <a:spcPct val="100000"/>
              </a:lnSpc>
              <a:spcBef>
                <a:spcPct val="20000"/>
              </a:spcBef>
              <a:spcAft>
                <a:spcPts val="0"/>
              </a:spcAft>
              <a:buClrTx/>
              <a:buSzTx/>
              <a:buFont typeface="Arial"/>
              <a:buChar char="•"/>
              <a:tabLst/>
              <a:defRPr/>
            </a:pPr>
            <a:endParaRPr kumimoji="0" lang="en-US" sz="1100" b="0" i="0" u="none" strike="noStrike" kern="1200" cap="none" spc="0" normalizeH="0" baseline="0" noProof="0" dirty="0">
              <a:ln>
                <a:noFill/>
              </a:ln>
              <a:solidFill>
                <a:schemeClr val="bg1"/>
              </a:solidFill>
              <a:effectLst/>
              <a:uLnTx/>
              <a:uFillTx/>
              <a:latin typeface="Calibri"/>
              <a:ea typeface="+mn-ea"/>
              <a:cs typeface="+mn-cs"/>
            </a:endParaRPr>
          </a:p>
          <a:p>
            <a:pPr marL="342900" marR="0" lvl="0" indent="-342900" algn="just" defTabSz="457200" rtl="0" eaLnBrk="1" fontAlgn="auto" latinLnBrk="0" hangingPunct="1">
              <a:lnSpc>
                <a:spcPct val="100000"/>
              </a:lnSpc>
              <a:spcBef>
                <a:spcPct val="20000"/>
              </a:spcBef>
              <a:spcAft>
                <a:spcPts val="0"/>
              </a:spcAft>
              <a:buClrTx/>
              <a:buSzTx/>
              <a:buFont typeface="Arial"/>
              <a:buChar char="•"/>
              <a:tabLst/>
              <a:defRPr/>
            </a:pPr>
            <a:r>
              <a:rPr lang="en-US" sz="2000" b="1" dirty="0">
                <a:solidFill>
                  <a:schemeClr val="bg1"/>
                </a:solidFill>
                <a:latin typeface="Calibri"/>
              </a:rPr>
              <a:t>Sharing of data: </a:t>
            </a:r>
            <a:r>
              <a:rPr lang="en-US" sz="2000" dirty="0">
                <a:solidFill>
                  <a:schemeClr val="bg1"/>
                </a:solidFill>
                <a:latin typeface="Calibri"/>
              </a:rPr>
              <a:t>GDPR/DPA do NOT compel unlimited sharing of data, if limitation will keep people safe – </a:t>
            </a:r>
            <a:r>
              <a:rPr lang="en-US" sz="2000" dirty="0">
                <a:solidFill>
                  <a:srgbClr val="002060"/>
                </a:solidFill>
                <a:latin typeface="Calibri"/>
              </a:rPr>
              <a:t>record your basis</a:t>
            </a:r>
            <a:endParaRPr kumimoji="0" lang="en-US" sz="2000" b="0" i="0" u="none" strike="noStrike" kern="1200" cap="none" spc="0" normalizeH="0" baseline="0" noProof="0" dirty="0">
              <a:ln>
                <a:noFill/>
              </a:ln>
              <a:solidFill>
                <a:srgbClr val="002060"/>
              </a:solidFill>
              <a:effectLst/>
              <a:uLnTx/>
              <a:uFillTx/>
              <a:latin typeface="Calibri"/>
              <a:ea typeface="+mn-ea"/>
              <a:cs typeface="+mn-cs"/>
            </a:endParaRPr>
          </a:p>
        </p:txBody>
      </p:sp>
      <p:sp>
        <p:nvSpPr>
          <p:cNvPr id="4" name="Content Placeholder 2">
            <a:extLst>
              <a:ext uri="{FF2B5EF4-FFF2-40B4-BE49-F238E27FC236}">
                <a16:creationId xmlns:a16="http://schemas.microsoft.com/office/drawing/2014/main" id="{F26CA44E-2F6C-9ED4-2D80-727D43953479}"/>
              </a:ext>
            </a:extLst>
          </p:cNvPr>
          <p:cNvSpPr txBox="1">
            <a:spLocks/>
          </p:cNvSpPr>
          <p:nvPr/>
        </p:nvSpPr>
        <p:spPr>
          <a:xfrm>
            <a:off x="6564087" y="1557903"/>
            <a:ext cx="5268688" cy="4525963"/>
          </a:xfrm>
          <a:prstGeom prst="rect">
            <a:avLst/>
          </a:prstGeom>
          <a:solidFill>
            <a:srgbClr val="002060"/>
          </a:solidFill>
        </p:spPr>
        <p:txBody>
          <a:bodyPr vert="horz" lIns="91440" tIns="45720" rIns="91440" bIns="45720" rtlCol="0">
            <a:normAutofit fontScale="85000"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None/>
              <a:tabLst/>
              <a:defRPr/>
            </a:pPr>
            <a:r>
              <a:rPr kumimoji="0" lang="en-US" sz="3400" b="1" i="0" u="none" strike="noStrike" kern="1200" cap="none" spc="0" normalizeH="0" baseline="0" noProof="0" dirty="0">
                <a:ln>
                  <a:noFill/>
                </a:ln>
                <a:solidFill>
                  <a:schemeClr val="bg1"/>
                </a:solidFill>
                <a:effectLst/>
                <a:uLnTx/>
                <a:uFillTx/>
                <a:latin typeface="Calibri"/>
                <a:ea typeface="+mj-ea"/>
                <a:cs typeface="+mj-cs"/>
              </a:rPr>
              <a:t>When to refuse or limit a SAR</a:t>
            </a:r>
          </a:p>
          <a:p>
            <a:pPr marL="0" marR="0" lvl="0" indent="0" algn="l" defTabSz="457200" rtl="0" eaLnBrk="1" fontAlgn="auto" latinLnBrk="0" hangingPunct="1">
              <a:lnSpc>
                <a:spcPct val="100000"/>
              </a:lnSpc>
              <a:spcBef>
                <a:spcPct val="20000"/>
              </a:spcBef>
              <a:spcAft>
                <a:spcPts val="0"/>
              </a:spcAft>
              <a:buClrTx/>
              <a:buSzTx/>
              <a:buNone/>
              <a:tabLst/>
              <a:defRPr/>
            </a:pPr>
            <a:endParaRPr kumimoji="0" lang="en-US" sz="1600" b="1" i="0" u="none" strike="noStrike" kern="1200" cap="none" spc="0" normalizeH="0" baseline="0" noProof="0" dirty="0">
              <a:ln>
                <a:noFill/>
              </a:ln>
              <a:solidFill>
                <a:schemeClr val="bg1"/>
              </a:solidFill>
              <a:effectLst/>
              <a:uLnTx/>
              <a:uFillTx/>
              <a:latin typeface="Calibri"/>
              <a:ea typeface="+mn-ea"/>
              <a:cs typeface="+mn-cs"/>
            </a:endParaRPr>
          </a:p>
          <a:p>
            <a:pPr marL="342900" marR="0" lvl="0" indent="-342900" algn="just" defTabSz="457200" rtl="0" eaLnBrk="1" fontAlgn="auto" latinLnBrk="0" hangingPunct="1">
              <a:lnSpc>
                <a:spcPct val="100000"/>
              </a:lnSpc>
              <a:spcBef>
                <a:spcPct val="20000"/>
              </a:spcBef>
              <a:spcAft>
                <a:spcPts val="0"/>
              </a:spcAft>
              <a:buClrTx/>
              <a:buSzTx/>
              <a:buFont typeface="Arial"/>
              <a:buChar char="•"/>
              <a:tabLst/>
              <a:defRPr/>
            </a:pPr>
            <a:r>
              <a:rPr kumimoji="0" lang="en-US" sz="2400" b="0" i="0" u="none" strike="noStrike" kern="1200" cap="none" spc="0" normalizeH="0" baseline="0" noProof="0" dirty="0">
                <a:ln>
                  <a:noFill/>
                </a:ln>
                <a:solidFill>
                  <a:schemeClr val="bg1"/>
                </a:solidFill>
                <a:effectLst/>
                <a:uLnTx/>
                <a:uFillTx/>
                <a:latin typeface="Calibri"/>
                <a:ea typeface="+mn-ea"/>
                <a:cs typeface="+mn-cs"/>
              </a:rPr>
              <a:t>Serious harm to physical/mental health (clinician sign‑off)</a:t>
            </a:r>
          </a:p>
          <a:p>
            <a:pPr marL="342900" marR="0" lvl="0" indent="-342900" algn="just" defTabSz="457200" rtl="0" eaLnBrk="1" fontAlgn="auto" latinLnBrk="0" hangingPunct="1">
              <a:lnSpc>
                <a:spcPct val="100000"/>
              </a:lnSpc>
              <a:spcBef>
                <a:spcPct val="20000"/>
              </a:spcBef>
              <a:spcAft>
                <a:spcPts val="0"/>
              </a:spcAft>
              <a:buClrTx/>
              <a:buSzTx/>
              <a:buFont typeface="Arial"/>
              <a:buChar char="•"/>
              <a:tabLst/>
              <a:defRPr/>
            </a:pPr>
            <a:endParaRPr kumimoji="0" lang="en-US" sz="2400" b="0" i="0" u="none" strike="noStrike" kern="1200" cap="none" spc="0" normalizeH="0" baseline="0" noProof="0" dirty="0">
              <a:ln>
                <a:noFill/>
              </a:ln>
              <a:solidFill>
                <a:schemeClr val="bg1"/>
              </a:solidFill>
              <a:effectLst/>
              <a:uLnTx/>
              <a:uFillTx/>
              <a:latin typeface="Calibri"/>
              <a:ea typeface="+mn-ea"/>
              <a:cs typeface="+mn-cs"/>
            </a:endParaRPr>
          </a:p>
          <a:p>
            <a:pPr marL="342900" marR="0" lvl="0" indent="-342900" algn="just" defTabSz="457200" rtl="0" eaLnBrk="1" fontAlgn="auto" latinLnBrk="0" hangingPunct="1">
              <a:lnSpc>
                <a:spcPct val="100000"/>
              </a:lnSpc>
              <a:spcBef>
                <a:spcPct val="20000"/>
              </a:spcBef>
              <a:spcAft>
                <a:spcPts val="0"/>
              </a:spcAft>
              <a:buClrTx/>
              <a:buSzTx/>
              <a:buFont typeface="Arial"/>
              <a:buChar char="•"/>
              <a:tabLst/>
              <a:defRPr/>
            </a:pPr>
            <a:r>
              <a:rPr kumimoji="0" lang="en-US" sz="2400" b="0" i="0" u="none" strike="noStrike" kern="1200" cap="none" spc="0" normalizeH="0" baseline="0" noProof="0" dirty="0">
                <a:ln>
                  <a:noFill/>
                </a:ln>
                <a:solidFill>
                  <a:schemeClr val="bg1"/>
                </a:solidFill>
                <a:effectLst/>
                <a:uLnTx/>
                <a:uFillTx/>
                <a:latin typeface="Calibri"/>
                <a:ea typeface="+mn-ea"/>
                <a:cs typeface="+mn-cs"/>
              </a:rPr>
              <a:t>Third‑party data: seek consent / apply reasonableness test → redact where needed</a:t>
            </a:r>
          </a:p>
          <a:p>
            <a:pPr marL="342900" marR="0" lvl="0" indent="-342900" algn="just" defTabSz="457200" rtl="0" eaLnBrk="1" fontAlgn="auto" latinLnBrk="0" hangingPunct="1">
              <a:lnSpc>
                <a:spcPct val="100000"/>
              </a:lnSpc>
              <a:spcBef>
                <a:spcPct val="20000"/>
              </a:spcBef>
              <a:spcAft>
                <a:spcPts val="0"/>
              </a:spcAft>
              <a:buClrTx/>
              <a:buSzTx/>
              <a:buFont typeface="Arial"/>
              <a:buChar char="•"/>
              <a:tabLst/>
              <a:defRPr/>
            </a:pPr>
            <a:endParaRPr kumimoji="0" lang="en-US" sz="2400" b="0" i="0" u="none" strike="noStrike" kern="1200" cap="none" spc="0" normalizeH="0" baseline="0" noProof="0" dirty="0">
              <a:ln>
                <a:noFill/>
              </a:ln>
              <a:solidFill>
                <a:schemeClr val="bg1"/>
              </a:solidFill>
              <a:effectLst/>
              <a:uLnTx/>
              <a:uFillTx/>
              <a:latin typeface="Calibri"/>
              <a:ea typeface="+mn-ea"/>
              <a:cs typeface="+mn-cs"/>
            </a:endParaRPr>
          </a:p>
          <a:p>
            <a:pPr marL="342900" marR="0" lvl="0" indent="-342900" algn="just" defTabSz="457200" rtl="0" eaLnBrk="1" fontAlgn="auto" latinLnBrk="0" hangingPunct="1">
              <a:lnSpc>
                <a:spcPct val="100000"/>
              </a:lnSpc>
              <a:spcBef>
                <a:spcPct val="20000"/>
              </a:spcBef>
              <a:spcAft>
                <a:spcPts val="0"/>
              </a:spcAft>
              <a:buClrTx/>
              <a:buSzTx/>
              <a:buFont typeface="Arial"/>
              <a:buChar char="•"/>
              <a:tabLst/>
              <a:defRPr/>
            </a:pPr>
            <a:r>
              <a:rPr kumimoji="0" lang="en-US" sz="2400" b="0" i="0" u="none" strike="noStrike" kern="1200" cap="none" spc="0" normalizeH="0" baseline="0" noProof="0" dirty="0">
                <a:ln>
                  <a:noFill/>
                </a:ln>
                <a:solidFill>
                  <a:schemeClr val="bg1"/>
                </a:solidFill>
                <a:effectLst/>
                <a:uLnTx/>
                <a:uFillTx/>
                <a:latin typeface="Calibri"/>
                <a:ea typeface="+mn-ea"/>
                <a:cs typeface="+mn-cs"/>
              </a:rPr>
              <a:t>Manifestly unfounded or excessive: refuse or charge reasonable fee</a:t>
            </a:r>
          </a:p>
          <a:p>
            <a:pPr marL="342900" marR="0" lvl="0" indent="-342900" algn="just" defTabSz="457200" rtl="0" eaLnBrk="1" fontAlgn="auto" latinLnBrk="0" hangingPunct="1">
              <a:lnSpc>
                <a:spcPct val="100000"/>
              </a:lnSpc>
              <a:spcBef>
                <a:spcPct val="20000"/>
              </a:spcBef>
              <a:spcAft>
                <a:spcPts val="0"/>
              </a:spcAft>
              <a:buClrTx/>
              <a:buSzTx/>
              <a:buFont typeface="Arial"/>
              <a:buChar char="•"/>
              <a:tabLst/>
              <a:defRPr/>
            </a:pPr>
            <a:endParaRPr kumimoji="0" lang="en-US" sz="2400" b="0" i="0" u="none" strike="noStrike" kern="1200" cap="none" spc="0" normalizeH="0" baseline="0" noProof="0" dirty="0">
              <a:ln>
                <a:noFill/>
              </a:ln>
              <a:solidFill>
                <a:schemeClr val="bg1"/>
              </a:solidFill>
              <a:effectLst/>
              <a:uLnTx/>
              <a:uFillTx/>
              <a:latin typeface="Calibri"/>
              <a:ea typeface="+mn-ea"/>
              <a:cs typeface="+mn-cs"/>
            </a:endParaRPr>
          </a:p>
          <a:p>
            <a:pPr marL="342900" marR="0" lvl="0" indent="-342900" algn="just" defTabSz="457200" rtl="0" eaLnBrk="1" fontAlgn="auto" latinLnBrk="0" hangingPunct="1">
              <a:lnSpc>
                <a:spcPct val="100000"/>
              </a:lnSpc>
              <a:spcBef>
                <a:spcPct val="20000"/>
              </a:spcBef>
              <a:spcAft>
                <a:spcPts val="0"/>
              </a:spcAft>
              <a:buClrTx/>
              <a:buSzTx/>
              <a:buFont typeface="Arial"/>
              <a:buChar char="•"/>
              <a:tabLst/>
              <a:defRPr/>
            </a:pPr>
            <a:r>
              <a:rPr kumimoji="0" lang="en-US" sz="2400" b="0" i="0" u="none" strike="noStrike" kern="1200" cap="none" spc="0" normalizeH="0" baseline="0" noProof="0" dirty="0">
                <a:ln>
                  <a:noFill/>
                </a:ln>
                <a:solidFill>
                  <a:schemeClr val="bg1"/>
                </a:solidFill>
                <a:effectLst/>
                <a:uLnTx/>
                <a:uFillTx/>
                <a:latin typeface="Calibri"/>
                <a:ea typeface="+mn-ea"/>
                <a:cs typeface="+mn-cs"/>
              </a:rPr>
              <a:t>Other narrow exemptions (public‑protection functions, legal privilege)</a:t>
            </a:r>
          </a:p>
        </p:txBody>
      </p:sp>
      <p:sp>
        <p:nvSpPr>
          <p:cNvPr id="5" name="Arrow: Right 4">
            <a:extLst>
              <a:ext uri="{FF2B5EF4-FFF2-40B4-BE49-F238E27FC236}">
                <a16:creationId xmlns:a16="http://schemas.microsoft.com/office/drawing/2014/main" id="{A9ED6DC9-D5A7-A696-800A-99A996862135}"/>
              </a:ext>
            </a:extLst>
          </p:cNvPr>
          <p:cNvSpPr/>
          <p:nvPr/>
        </p:nvSpPr>
        <p:spPr>
          <a:xfrm>
            <a:off x="5204025" y="3578568"/>
            <a:ext cx="978408" cy="484632"/>
          </a:xfrm>
          <a:prstGeom prst="rightArrow">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47059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8112FF5-44BE-CDE6-08DC-4B78DAFF7EFB}"/>
              </a:ext>
            </a:extLst>
          </p:cNvPr>
          <p:cNvSpPr txBox="1"/>
          <p:nvPr/>
        </p:nvSpPr>
        <p:spPr>
          <a:xfrm>
            <a:off x="217715" y="1361122"/>
            <a:ext cx="4963885" cy="4733604"/>
          </a:xfrm>
          <a:prstGeom prst="rect">
            <a:avLst/>
          </a:prstGeom>
          <a:noFill/>
          <a:ln w="57150">
            <a:solidFill>
              <a:schemeClr val="tx1"/>
            </a:solidFill>
          </a:ln>
        </p:spPr>
        <p:txBody>
          <a:bodyPr wrap="square">
            <a:spAutoFit/>
          </a:bodyPr>
          <a:lstStyle/>
          <a:p>
            <a:pPr marL="0" marR="0" lvl="0" indent="0" algn="ctr" defTabSz="457200" rtl="0" eaLnBrk="1" fontAlgn="auto" latinLnBrk="0" hangingPunct="1">
              <a:lnSpc>
                <a:spcPct val="100000"/>
              </a:lnSpc>
              <a:spcBef>
                <a:spcPct val="20000"/>
              </a:spcBef>
              <a:spcAft>
                <a:spcPts val="0"/>
              </a:spcAft>
              <a:buClrTx/>
              <a:buSzTx/>
              <a:buFont typeface="Arial"/>
              <a:buNone/>
              <a:tabLst/>
              <a:defRPr/>
            </a:pPr>
            <a:r>
              <a:rPr kumimoji="0" lang="en-US" sz="2400" b="1" i="0" u="none" strike="noStrike" kern="1200" cap="none" spc="0" normalizeH="0" baseline="0" noProof="0" dirty="0">
                <a:ln>
                  <a:noFill/>
                </a:ln>
                <a:solidFill>
                  <a:srgbClr val="002060"/>
                </a:solidFill>
                <a:effectLst/>
                <a:uLnTx/>
                <a:uFillTx/>
                <a:latin typeface="Calibri"/>
                <a:ea typeface="+mn-ea"/>
                <a:cs typeface="+mn-cs"/>
              </a:rPr>
              <a:t>Documenting &amp; communicating your decision</a:t>
            </a:r>
          </a:p>
          <a:p>
            <a:pPr marL="0" marR="0" lvl="0" indent="0" algn="just" defTabSz="457200" rtl="0" eaLnBrk="1" fontAlgn="auto" latinLnBrk="0" hangingPunct="1">
              <a:lnSpc>
                <a:spcPct val="100000"/>
              </a:lnSpc>
              <a:spcBef>
                <a:spcPct val="20000"/>
              </a:spcBef>
              <a:spcAft>
                <a:spcPts val="0"/>
              </a:spcAft>
              <a:buClrTx/>
              <a:buSzTx/>
              <a:buFont typeface="Arial"/>
              <a:buNone/>
              <a:tabLst/>
              <a:defRPr/>
            </a:pPr>
            <a:endParaRPr kumimoji="0" lang="en-US" sz="1200" b="0" i="0" u="none" strike="noStrike" kern="1200" cap="none" spc="0" normalizeH="0" baseline="0" noProof="0" dirty="0">
              <a:ln>
                <a:noFill/>
              </a:ln>
              <a:solidFill>
                <a:srgbClr val="002060"/>
              </a:solidFill>
              <a:effectLst/>
              <a:uLnTx/>
              <a:uFillTx/>
              <a:latin typeface="Calibri"/>
              <a:ea typeface="+mn-ea"/>
              <a:cs typeface="+mn-cs"/>
            </a:endParaRPr>
          </a:p>
          <a:p>
            <a:pPr marL="342900" marR="0" lvl="0" indent="-342900" algn="just" defTabSz="457200" rtl="0" eaLnBrk="1" fontAlgn="auto" latinLnBrk="0" hangingPunct="1">
              <a:lnSpc>
                <a:spcPct val="100000"/>
              </a:lnSpc>
              <a:spcBef>
                <a:spcPct val="20000"/>
              </a:spcBef>
              <a:spcAft>
                <a:spcPts val="0"/>
              </a:spcAft>
              <a:buClrTx/>
              <a:buSzTx/>
              <a:buFont typeface="Arial"/>
              <a:buChar char="•"/>
              <a:tabLst/>
              <a:defRPr/>
            </a:pPr>
            <a:r>
              <a:rPr kumimoji="0" lang="en-US" sz="2000" b="1" i="0" u="none" strike="noStrike" kern="1200" cap="none" spc="0" normalizeH="0" baseline="0" noProof="0" dirty="0">
                <a:ln>
                  <a:noFill/>
                </a:ln>
                <a:solidFill>
                  <a:srgbClr val="002060"/>
                </a:solidFill>
                <a:effectLst/>
                <a:uLnTx/>
                <a:uFillTx/>
                <a:latin typeface="Calibri"/>
                <a:ea typeface="+mn-ea"/>
                <a:cs typeface="+mn-cs"/>
              </a:rPr>
              <a:t>Keep a SAR decision pack: </a:t>
            </a:r>
            <a:r>
              <a:rPr kumimoji="0" lang="en-US" sz="2000" b="0" i="0" u="none" strike="noStrike" kern="1200" cap="none" spc="0" normalizeH="0" baseline="0" noProof="0" dirty="0">
                <a:ln>
                  <a:noFill/>
                </a:ln>
                <a:solidFill>
                  <a:srgbClr val="002060"/>
                </a:solidFill>
                <a:effectLst/>
                <a:uLnTx/>
                <a:uFillTx/>
                <a:latin typeface="Calibri"/>
                <a:ea typeface="+mn-ea"/>
                <a:cs typeface="+mn-cs"/>
              </a:rPr>
              <a:t>ID checks, scope, searches</a:t>
            </a:r>
          </a:p>
          <a:p>
            <a:pPr marL="342900" marR="0" lvl="0" indent="-342900" algn="just" defTabSz="457200" rtl="0" eaLnBrk="1" fontAlgn="auto" latinLnBrk="0" hangingPunct="1">
              <a:lnSpc>
                <a:spcPct val="100000"/>
              </a:lnSpc>
              <a:spcBef>
                <a:spcPct val="20000"/>
              </a:spcBef>
              <a:spcAft>
                <a:spcPts val="0"/>
              </a:spcAft>
              <a:buClrTx/>
              <a:buSzTx/>
              <a:buFont typeface="Arial"/>
              <a:buChar char="•"/>
              <a:tabLst/>
              <a:defRPr/>
            </a:pPr>
            <a:endParaRPr kumimoji="0" lang="en-US" sz="1200" b="0" i="0" u="none" strike="noStrike" kern="1200" cap="none" spc="0" normalizeH="0" baseline="0" noProof="0" dirty="0">
              <a:ln>
                <a:noFill/>
              </a:ln>
              <a:solidFill>
                <a:srgbClr val="002060"/>
              </a:solidFill>
              <a:effectLst/>
              <a:uLnTx/>
              <a:uFillTx/>
              <a:latin typeface="Calibri"/>
              <a:ea typeface="+mn-ea"/>
              <a:cs typeface="+mn-cs"/>
            </a:endParaRPr>
          </a:p>
          <a:p>
            <a:pPr marL="342900" marR="0" lvl="0" indent="-342900" algn="just" defTabSz="457200" rtl="0" eaLnBrk="1" fontAlgn="auto" latinLnBrk="0" hangingPunct="1">
              <a:lnSpc>
                <a:spcPct val="100000"/>
              </a:lnSpc>
              <a:spcBef>
                <a:spcPct val="20000"/>
              </a:spcBef>
              <a:spcAft>
                <a:spcPts val="0"/>
              </a:spcAft>
              <a:buClrTx/>
              <a:buSzTx/>
              <a:buFont typeface="Arial"/>
              <a:buChar char="•"/>
              <a:tabLst/>
              <a:defRPr/>
            </a:pPr>
            <a:r>
              <a:rPr kumimoji="0" lang="en-US" sz="2000" b="1" i="0" u="none" strike="noStrike" kern="1200" cap="none" spc="0" normalizeH="0" baseline="0" noProof="0" dirty="0">
                <a:ln>
                  <a:noFill/>
                </a:ln>
                <a:solidFill>
                  <a:srgbClr val="002060"/>
                </a:solidFill>
                <a:effectLst/>
                <a:uLnTx/>
                <a:uFillTx/>
                <a:latin typeface="Calibri"/>
                <a:ea typeface="+mn-ea"/>
                <a:cs typeface="+mn-cs"/>
              </a:rPr>
              <a:t>Redaction map: </a:t>
            </a:r>
            <a:r>
              <a:rPr kumimoji="0" lang="en-US" sz="2000" b="0" i="0" u="none" strike="noStrike" kern="1200" cap="none" spc="0" normalizeH="0" baseline="0" noProof="0" dirty="0">
                <a:ln>
                  <a:noFill/>
                </a:ln>
                <a:solidFill>
                  <a:srgbClr val="002060"/>
                </a:solidFill>
                <a:effectLst/>
                <a:uLnTx/>
                <a:uFillTx/>
                <a:latin typeface="Calibri"/>
                <a:ea typeface="+mn-ea"/>
                <a:cs typeface="+mn-cs"/>
              </a:rPr>
              <a:t>link each redaction to an exemption; clinician sign‑off if ‘serious harm’</a:t>
            </a:r>
          </a:p>
          <a:p>
            <a:pPr marL="342900" marR="0" lvl="0" indent="-342900" algn="just" defTabSz="457200" rtl="0" eaLnBrk="1" fontAlgn="auto" latinLnBrk="0" hangingPunct="1">
              <a:lnSpc>
                <a:spcPct val="100000"/>
              </a:lnSpc>
              <a:spcBef>
                <a:spcPct val="20000"/>
              </a:spcBef>
              <a:spcAft>
                <a:spcPts val="0"/>
              </a:spcAft>
              <a:buClrTx/>
              <a:buSzTx/>
              <a:buFont typeface="Arial"/>
              <a:buChar char="•"/>
              <a:tabLst/>
              <a:defRPr/>
            </a:pPr>
            <a:endParaRPr kumimoji="0" lang="en-US" sz="1200" b="0" i="0" u="none" strike="noStrike" kern="1200" cap="none" spc="0" normalizeH="0" baseline="0" noProof="0" dirty="0">
              <a:ln>
                <a:noFill/>
              </a:ln>
              <a:solidFill>
                <a:srgbClr val="002060"/>
              </a:solidFill>
              <a:effectLst/>
              <a:uLnTx/>
              <a:uFillTx/>
              <a:latin typeface="Calibri"/>
              <a:ea typeface="+mn-ea"/>
              <a:cs typeface="+mn-cs"/>
            </a:endParaRPr>
          </a:p>
          <a:p>
            <a:pPr marL="342900" marR="0" lvl="0" indent="-342900" algn="just" defTabSz="457200" rtl="0" eaLnBrk="1" fontAlgn="auto" latinLnBrk="0" hangingPunct="1">
              <a:lnSpc>
                <a:spcPct val="100000"/>
              </a:lnSpc>
              <a:spcBef>
                <a:spcPct val="20000"/>
              </a:spcBef>
              <a:spcAft>
                <a:spcPts val="0"/>
              </a:spcAft>
              <a:buClrTx/>
              <a:buSzTx/>
              <a:buFont typeface="Arial"/>
              <a:buChar char="•"/>
              <a:tabLst/>
              <a:defRPr/>
            </a:pPr>
            <a:r>
              <a:rPr kumimoji="0" lang="en-US" sz="2000" b="1" i="0" u="none" strike="noStrike" kern="1200" cap="none" spc="0" normalizeH="0" baseline="0" noProof="0" dirty="0">
                <a:ln>
                  <a:noFill/>
                </a:ln>
                <a:solidFill>
                  <a:srgbClr val="002060"/>
                </a:solidFill>
                <a:effectLst/>
                <a:uLnTx/>
                <a:uFillTx/>
                <a:latin typeface="Calibri"/>
                <a:ea typeface="+mn-ea"/>
                <a:cs typeface="+mn-cs"/>
              </a:rPr>
              <a:t>Explain:</a:t>
            </a:r>
            <a:r>
              <a:rPr kumimoji="0" lang="en-US" sz="2000" b="0" i="0" u="none" strike="noStrike" kern="1200" cap="none" spc="0" normalizeH="0" baseline="0" noProof="0" dirty="0">
                <a:ln>
                  <a:noFill/>
                </a:ln>
                <a:solidFill>
                  <a:srgbClr val="002060"/>
                </a:solidFill>
                <a:effectLst/>
                <a:uLnTx/>
                <a:uFillTx/>
                <a:latin typeface="Calibri"/>
                <a:ea typeface="+mn-ea"/>
                <a:cs typeface="+mn-cs"/>
              </a:rPr>
              <a:t> what’s disclosed/withheld and why; how to complain (practice → ICO)</a:t>
            </a:r>
          </a:p>
          <a:p>
            <a:pPr marL="342900" marR="0" lvl="0" indent="-342900" algn="just" defTabSz="457200" rtl="0" eaLnBrk="1" fontAlgn="auto" latinLnBrk="0" hangingPunct="1">
              <a:lnSpc>
                <a:spcPct val="100000"/>
              </a:lnSpc>
              <a:spcBef>
                <a:spcPct val="20000"/>
              </a:spcBef>
              <a:spcAft>
                <a:spcPts val="0"/>
              </a:spcAft>
              <a:buClrTx/>
              <a:buSzTx/>
              <a:buFont typeface="Arial"/>
              <a:buChar char="•"/>
              <a:tabLst/>
              <a:defRPr/>
            </a:pPr>
            <a:endParaRPr kumimoji="0" lang="en-US" sz="1200" b="0" i="0" u="none" strike="noStrike" kern="1200" cap="none" spc="0" normalizeH="0" baseline="0" noProof="0" dirty="0">
              <a:ln>
                <a:noFill/>
              </a:ln>
              <a:solidFill>
                <a:srgbClr val="002060"/>
              </a:solidFill>
              <a:effectLst/>
              <a:uLnTx/>
              <a:uFillTx/>
              <a:latin typeface="Calibri"/>
              <a:ea typeface="+mn-ea"/>
              <a:cs typeface="+mn-cs"/>
            </a:endParaRPr>
          </a:p>
          <a:p>
            <a:pPr marL="342900" marR="0" lvl="0" indent="-342900" algn="just" defTabSz="457200" rtl="0" eaLnBrk="1" fontAlgn="auto" latinLnBrk="0" hangingPunct="1">
              <a:lnSpc>
                <a:spcPct val="100000"/>
              </a:lnSpc>
              <a:spcBef>
                <a:spcPct val="20000"/>
              </a:spcBef>
              <a:spcAft>
                <a:spcPts val="0"/>
              </a:spcAft>
              <a:buClrTx/>
              <a:buSzTx/>
              <a:buFont typeface="Arial"/>
              <a:buChar char="•"/>
              <a:tabLst/>
              <a:defRPr/>
            </a:pPr>
            <a:r>
              <a:rPr kumimoji="0" lang="en-US" sz="2000" b="1" i="0" u="none" strike="noStrike" kern="1200" cap="none" spc="0" normalizeH="0" baseline="0" noProof="0" dirty="0">
                <a:ln>
                  <a:noFill/>
                </a:ln>
                <a:solidFill>
                  <a:srgbClr val="002060"/>
                </a:solidFill>
                <a:effectLst/>
                <a:uLnTx/>
                <a:uFillTx/>
                <a:latin typeface="Calibri"/>
                <a:ea typeface="+mn-ea"/>
                <a:cs typeface="+mn-cs"/>
              </a:rPr>
              <a:t>Provide:</a:t>
            </a:r>
            <a:r>
              <a:rPr kumimoji="0" lang="en-US" sz="2000" b="0" i="0" u="none" strike="noStrike" kern="1200" cap="none" spc="0" normalizeH="0" baseline="0" noProof="0" dirty="0">
                <a:ln>
                  <a:noFill/>
                </a:ln>
                <a:solidFill>
                  <a:srgbClr val="002060"/>
                </a:solidFill>
                <a:effectLst/>
                <a:uLnTx/>
                <a:uFillTx/>
                <a:latin typeface="Calibri"/>
                <a:ea typeface="+mn-ea"/>
                <a:cs typeface="+mn-cs"/>
              </a:rPr>
              <a:t> in a commonly used, secure format (portal or encrypted PDF)</a:t>
            </a:r>
          </a:p>
        </p:txBody>
      </p:sp>
      <p:sp>
        <p:nvSpPr>
          <p:cNvPr id="6" name="TextBox 5">
            <a:extLst>
              <a:ext uri="{FF2B5EF4-FFF2-40B4-BE49-F238E27FC236}">
                <a16:creationId xmlns:a16="http://schemas.microsoft.com/office/drawing/2014/main" id="{F15D27C8-2A9E-B417-7128-A8D04C037D4A}"/>
              </a:ext>
            </a:extLst>
          </p:cNvPr>
          <p:cNvSpPr txBox="1"/>
          <p:nvPr/>
        </p:nvSpPr>
        <p:spPr>
          <a:xfrm>
            <a:off x="2819400" y="357043"/>
            <a:ext cx="6237514" cy="584775"/>
          </a:xfrm>
          <a:prstGeom prst="rect">
            <a:avLst/>
          </a:prstGeom>
          <a:solidFill>
            <a:srgbClr val="002060"/>
          </a:solidFill>
        </p:spPr>
        <p:txBody>
          <a:bodyPr wrap="square" rtlCol="0">
            <a:spAutoFit/>
          </a:bodyPr>
          <a:lstStyle/>
          <a:p>
            <a:pPr algn="ctr"/>
            <a:r>
              <a:rPr lang="en-GB" sz="3200" b="1" dirty="0">
                <a:solidFill>
                  <a:schemeClr val="bg1"/>
                </a:solidFill>
              </a:rPr>
              <a:t>Final Thoughts </a:t>
            </a:r>
          </a:p>
        </p:txBody>
      </p:sp>
      <p:sp>
        <p:nvSpPr>
          <p:cNvPr id="8" name="TextBox 7">
            <a:extLst>
              <a:ext uri="{FF2B5EF4-FFF2-40B4-BE49-F238E27FC236}">
                <a16:creationId xmlns:a16="http://schemas.microsoft.com/office/drawing/2014/main" id="{891F89DF-8735-0E63-FB97-A25330644E54}"/>
              </a:ext>
            </a:extLst>
          </p:cNvPr>
          <p:cNvSpPr txBox="1"/>
          <p:nvPr/>
        </p:nvSpPr>
        <p:spPr>
          <a:xfrm>
            <a:off x="6770914" y="1818322"/>
            <a:ext cx="5203371" cy="4167295"/>
          </a:xfrm>
          <a:prstGeom prst="rect">
            <a:avLst/>
          </a:prstGeom>
          <a:noFill/>
          <a:ln w="57150">
            <a:solidFill>
              <a:schemeClr val="tx1"/>
            </a:solidFill>
          </a:ln>
        </p:spPr>
        <p:txBody>
          <a:bodyPr wrap="square">
            <a:spAutoFit/>
          </a:bodyPr>
          <a:lstStyle/>
          <a:p>
            <a:pPr marL="0" marR="0" lvl="0" indent="0" algn="ctr" defTabSz="457200" rtl="0" eaLnBrk="1" fontAlgn="auto" latinLnBrk="0" hangingPunct="1">
              <a:lnSpc>
                <a:spcPct val="100000"/>
              </a:lnSpc>
              <a:spcBef>
                <a:spcPct val="20000"/>
              </a:spcBef>
              <a:spcAft>
                <a:spcPts val="0"/>
              </a:spcAft>
              <a:buClrTx/>
              <a:buSzTx/>
              <a:buFont typeface="Arial"/>
              <a:buNone/>
              <a:tabLst/>
              <a:defRPr/>
            </a:pPr>
            <a:r>
              <a:rPr kumimoji="0" lang="en-US" sz="2400" b="1" i="0" u="none" strike="noStrike" kern="1200" cap="none" spc="0" normalizeH="0" baseline="0" noProof="0" dirty="0">
                <a:ln>
                  <a:noFill/>
                </a:ln>
                <a:solidFill>
                  <a:srgbClr val="002060"/>
                </a:solidFill>
                <a:effectLst/>
                <a:uLnTx/>
                <a:uFillTx/>
                <a:latin typeface="Calibri"/>
                <a:ea typeface="+mn-ea"/>
                <a:cs typeface="+mn-cs"/>
              </a:rPr>
              <a:t>High-Value Practice Tips </a:t>
            </a:r>
          </a:p>
          <a:p>
            <a:pPr marL="0" marR="0" lvl="0" indent="0" algn="ctr" defTabSz="457200" rtl="0" eaLnBrk="1" fontAlgn="auto" latinLnBrk="0" hangingPunct="1">
              <a:lnSpc>
                <a:spcPct val="100000"/>
              </a:lnSpc>
              <a:spcBef>
                <a:spcPct val="20000"/>
              </a:spcBef>
              <a:spcAft>
                <a:spcPts val="0"/>
              </a:spcAft>
              <a:buClrTx/>
              <a:buSzTx/>
              <a:buFont typeface="Arial"/>
              <a:buNone/>
              <a:tabLst/>
              <a:defRPr/>
            </a:pPr>
            <a:endParaRPr kumimoji="0" lang="en-US" sz="1200" b="0" i="0" u="none" strike="noStrike" kern="1200" cap="none" spc="0" normalizeH="0" baseline="0" noProof="0" dirty="0">
              <a:ln>
                <a:noFill/>
              </a:ln>
              <a:solidFill>
                <a:srgbClr val="002060"/>
              </a:solidFill>
              <a:effectLst/>
              <a:uLnTx/>
              <a:uFillTx/>
              <a:latin typeface="Calibri"/>
              <a:ea typeface="+mn-ea"/>
              <a:cs typeface="+mn-cs"/>
            </a:endParaRPr>
          </a:p>
          <a:p>
            <a:pPr marL="342900" marR="0" lvl="0" indent="-342900" algn="just" defTabSz="457200" rtl="0" eaLnBrk="1" fontAlgn="auto" latinLnBrk="0" hangingPunct="1">
              <a:lnSpc>
                <a:spcPct val="100000"/>
              </a:lnSpc>
              <a:spcBef>
                <a:spcPct val="20000"/>
              </a:spcBef>
              <a:spcAft>
                <a:spcPts val="0"/>
              </a:spcAft>
              <a:buClrTx/>
              <a:buSzTx/>
              <a:buFont typeface="Arial"/>
              <a:buChar char="•"/>
              <a:tabLst/>
              <a:defRPr/>
            </a:pPr>
            <a:r>
              <a:rPr kumimoji="0" lang="en-US" sz="2000" b="1" i="0" u="none" strike="noStrike" kern="1200" cap="none" spc="0" normalizeH="0" baseline="0" noProof="0" dirty="0">
                <a:ln>
                  <a:noFill/>
                </a:ln>
                <a:solidFill>
                  <a:srgbClr val="002060"/>
                </a:solidFill>
                <a:effectLst/>
                <a:uLnTx/>
                <a:uFillTx/>
                <a:latin typeface="Calibri"/>
                <a:ea typeface="+mn-ea"/>
                <a:cs typeface="+mn-cs"/>
              </a:rPr>
              <a:t>Always answer: </a:t>
            </a:r>
            <a:r>
              <a:rPr kumimoji="0" lang="en-US" sz="2000" b="0" i="0" u="none" strike="noStrike" kern="1200" cap="none" spc="0" normalizeH="0" baseline="0" noProof="0" dirty="0">
                <a:ln>
                  <a:noFill/>
                </a:ln>
                <a:solidFill>
                  <a:srgbClr val="002060"/>
                </a:solidFill>
                <a:effectLst/>
                <a:uLnTx/>
                <a:uFillTx/>
                <a:latin typeface="Calibri"/>
                <a:ea typeface="+mn-ea"/>
                <a:cs typeface="+mn-cs"/>
              </a:rPr>
              <a:t>disclose / partial / refuse — with reasons</a:t>
            </a:r>
          </a:p>
          <a:p>
            <a:pPr marL="342900" marR="0" lvl="0" indent="-342900" algn="just" defTabSz="457200" rtl="0" eaLnBrk="1" fontAlgn="auto" latinLnBrk="0" hangingPunct="1">
              <a:lnSpc>
                <a:spcPct val="100000"/>
              </a:lnSpc>
              <a:spcBef>
                <a:spcPct val="20000"/>
              </a:spcBef>
              <a:spcAft>
                <a:spcPts val="0"/>
              </a:spcAft>
              <a:buClrTx/>
              <a:buSzTx/>
              <a:buFont typeface="Arial"/>
              <a:buChar char="•"/>
              <a:tabLst/>
              <a:defRPr/>
            </a:pPr>
            <a:endParaRPr kumimoji="0" lang="en-US" sz="1200" b="0" i="0" u="none" strike="noStrike" kern="1200" cap="none" spc="0" normalizeH="0" baseline="0" noProof="0" dirty="0">
              <a:ln>
                <a:noFill/>
              </a:ln>
              <a:solidFill>
                <a:srgbClr val="002060"/>
              </a:solidFill>
              <a:effectLst/>
              <a:uLnTx/>
              <a:uFillTx/>
              <a:latin typeface="Calibri"/>
              <a:ea typeface="+mn-ea"/>
              <a:cs typeface="+mn-cs"/>
            </a:endParaRPr>
          </a:p>
          <a:p>
            <a:pPr marL="342900" marR="0" lvl="0" indent="-342900" algn="just" defTabSz="457200" rtl="0" eaLnBrk="1" fontAlgn="auto" latinLnBrk="0" hangingPunct="1">
              <a:lnSpc>
                <a:spcPct val="100000"/>
              </a:lnSpc>
              <a:spcBef>
                <a:spcPct val="20000"/>
              </a:spcBef>
              <a:spcAft>
                <a:spcPts val="0"/>
              </a:spcAft>
              <a:buClrTx/>
              <a:buSzTx/>
              <a:buFont typeface="Arial"/>
              <a:buChar char="•"/>
              <a:tabLst/>
              <a:defRPr/>
            </a:pPr>
            <a:r>
              <a:rPr kumimoji="0" lang="en-US" sz="2000" b="1" i="0" u="none" strike="noStrike" kern="1200" cap="none" spc="0" normalizeH="0" baseline="0" noProof="0" dirty="0">
                <a:ln>
                  <a:noFill/>
                </a:ln>
                <a:solidFill>
                  <a:srgbClr val="002060"/>
                </a:solidFill>
                <a:effectLst/>
                <a:uLnTx/>
                <a:uFillTx/>
                <a:latin typeface="Calibri"/>
                <a:ea typeface="+mn-ea"/>
                <a:cs typeface="+mn-cs"/>
              </a:rPr>
              <a:t>Use:</a:t>
            </a:r>
            <a:r>
              <a:rPr kumimoji="0" lang="en-US" sz="2000" b="0" i="0" u="none" strike="noStrike" kern="1200" cap="none" spc="0" normalizeH="0" baseline="0" noProof="0" dirty="0">
                <a:ln>
                  <a:noFill/>
                </a:ln>
                <a:solidFill>
                  <a:srgbClr val="002060"/>
                </a:solidFill>
                <a:effectLst/>
                <a:uLnTx/>
                <a:uFillTx/>
                <a:latin typeface="Calibri"/>
                <a:ea typeface="+mn-ea"/>
                <a:cs typeface="+mn-cs"/>
              </a:rPr>
              <a:t> exemptions narrowly and proportionately</a:t>
            </a:r>
          </a:p>
          <a:p>
            <a:pPr marL="342900" marR="0" lvl="0" indent="-342900" algn="just" defTabSz="457200" rtl="0" eaLnBrk="1" fontAlgn="auto" latinLnBrk="0" hangingPunct="1">
              <a:lnSpc>
                <a:spcPct val="100000"/>
              </a:lnSpc>
              <a:spcBef>
                <a:spcPct val="20000"/>
              </a:spcBef>
              <a:spcAft>
                <a:spcPts val="0"/>
              </a:spcAft>
              <a:buClrTx/>
              <a:buSzTx/>
              <a:buFont typeface="Arial"/>
              <a:buChar char="•"/>
              <a:tabLst/>
              <a:defRPr/>
            </a:pPr>
            <a:endParaRPr kumimoji="0" lang="en-US" sz="1200" b="0" i="0" u="none" strike="noStrike" kern="1200" cap="none" spc="0" normalizeH="0" baseline="0" noProof="0" dirty="0">
              <a:ln>
                <a:noFill/>
              </a:ln>
              <a:solidFill>
                <a:srgbClr val="002060"/>
              </a:solidFill>
              <a:effectLst/>
              <a:uLnTx/>
              <a:uFillTx/>
              <a:latin typeface="Calibri"/>
              <a:ea typeface="+mn-ea"/>
              <a:cs typeface="+mn-cs"/>
            </a:endParaRPr>
          </a:p>
          <a:p>
            <a:pPr marL="342900" marR="0" lvl="0" indent="-342900" algn="just" defTabSz="457200" rtl="0" eaLnBrk="1" fontAlgn="auto" latinLnBrk="0" hangingPunct="1">
              <a:lnSpc>
                <a:spcPct val="100000"/>
              </a:lnSpc>
              <a:spcBef>
                <a:spcPct val="20000"/>
              </a:spcBef>
              <a:spcAft>
                <a:spcPts val="0"/>
              </a:spcAft>
              <a:buClrTx/>
              <a:buSzTx/>
              <a:buFont typeface="Arial"/>
              <a:buChar char="•"/>
              <a:tabLst/>
              <a:defRPr/>
            </a:pPr>
            <a:r>
              <a:rPr kumimoji="0" lang="en-US" sz="2000" b="1" i="0" u="none" strike="noStrike" kern="1200" cap="none" spc="0" normalizeH="0" baseline="0" noProof="0" dirty="0">
                <a:ln>
                  <a:noFill/>
                </a:ln>
                <a:solidFill>
                  <a:srgbClr val="002060"/>
                </a:solidFill>
                <a:effectLst/>
                <a:uLnTx/>
                <a:uFillTx/>
                <a:latin typeface="Calibri"/>
                <a:ea typeface="+mn-ea"/>
                <a:cs typeface="+mn-cs"/>
              </a:rPr>
              <a:t>Have:</a:t>
            </a:r>
            <a:r>
              <a:rPr kumimoji="0" lang="en-US" sz="2000" b="0" i="0" u="none" strike="noStrike" kern="1200" cap="none" spc="0" normalizeH="0" baseline="0" noProof="0" dirty="0">
                <a:ln>
                  <a:noFill/>
                </a:ln>
                <a:solidFill>
                  <a:srgbClr val="002060"/>
                </a:solidFill>
                <a:effectLst/>
                <a:uLnTx/>
                <a:uFillTx/>
                <a:latin typeface="Calibri"/>
                <a:ea typeface="+mn-ea"/>
                <a:cs typeface="+mn-cs"/>
              </a:rPr>
              <a:t> a standard SAR triage checklist &amp; templates</a:t>
            </a:r>
          </a:p>
          <a:p>
            <a:pPr marL="342900" marR="0" lvl="0" indent="-342900" algn="just" defTabSz="457200" rtl="0" eaLnBrk="1" fontAlgn="auto" latinLnBrk="0" hangingPunct="1">
              <a:lnSpc>
                <a:spcPct val="100000"/>
              </a:lnSpc>
              <a:spcBef>
                <a:spcPct val="20000"/>
              </a:spcBef>
              <a:spcAft>
                <a:spcPts val="0"/>
              </a:spcAft>
              <a:buClrTx/>
              <a:buSzTx/>
              <a:buFont typeface="Arial"/>
              <a:buChar char="•"/>
              <a:tabLst/>
              <a:defRPr/>
            </a:pPr>
            <a:endParaRPr kumimoji="0" lang="en-US" sz="1200" b="0" i="0" u="none" strike="noStrike" kern="1200" cap="none" spc="0" normalizeH="0" baseline="0" noProof="0" dirty="0">
              <a:ln>
                <a:noFill/>
              </a:ln>
              <a:solidFill>
                <a:srgbClr val="002060"/>
              </a:solidFill>
              <a:effectLst/>
              <a:uLnTx/>
              <a:uFillTx/>
              <a:latin typeface="Calibri"/>
              <a:ea typeface="+mn-ea"/>
              <a:cs typeface="+mn-cs"/>
            </a:endParaRPr>
          </a:p>
          <a:p>
            <a:pPr marL="342900" marR="0" lvl="0" indent="-342900" algn="just" defTabSz="457200" rtl="0" eaLnBrk="1" fontAlgn="auto" latinLnBrk="0" hangingPunct="1">
              <a:lnSpc>
                <a:spcPct val="100000"/>
              </a:lnSpc>
              <a:spcBef>
                <a:spcPct val="20000"/>
              </a:spcBef>
              <a:spcAft>
                <a:spcPts val="0"/>
              </a:spcAft>
              <a:buClrTx/>
              <a:buSzTx/>
              <a:buFont typeface="Arial"/>
              <a:buChar char="•"/>
              <a:tabLst/>
              <a:defRPr/>
            </a:pPr>
            <a:r>
              <a:rPr kumimoji="0" lang="en-US" sz="2000" b="1" i="0" u="none" strike="noStrike" kern="1200" cap="none" spc="0" normalizeH="0" baseline="0" noProof="0" dirty="0">
                <a:ln>
                  <a:noFill/>
                </a:ln>
                <a:solidFill>
                  <a:srgbClr val="002060"/>
                </a:solidFill>
                <a:effectLst/>
                <a:uLnTx/>
                <a:uFillTx/>
                <a:latin typeface="Calibri"/>
                <a:ea typeface="+mn-ea"/>
                <a:cs typeface="+mn-cs"/>
              </a:rPr>
              <a:t>Ensure:</a:t>
            </a:r>
            <a:r>
              <a:rPr kumimoji="0" lang="en-US" sz="2000" b="0" i="0" u="none" strike="noStrike" kern="1200" cap="none" spc="0" normalizeH="0" baseline="0" noProof="0" dirty="0">
                <a:ln>
                  <a:noFill/>
                </a:ln>
                <a:solidFill>
                  <a:srgbClr val="002060"/>
                </a:solidFill>
                <a:effectLst/>
                <a:uLnTx/>
                <a:uFillTx/>
                <a:latin typeface="Calibri"/>
                <a:ea typeface="+mn-ea"/>
                <a:cs typeface="+mn-cs"/>
              </a:rPr>
              <a:t> privacy notice/SOPs reflect controller/processor roles</a:t>
            </a:r>
          </a:p>
        </p:txBody>
      </p:sp>
      <p:pic>
        <p:nvPicPr>
          <p:cNvPr id="12" name="Picture 11" descr="Stressed healthcare worker">
            <a:extLst>
              <a:ext uri="{FF2B5EF4-FFF2-40B4-BE49-F238E27FC236}">
                <a16:creationId xmlns:a16="http://schemas.microsoft.com/office/drawing/2014/main" id="{D58EC2EF-BE16-77A9-CFEB-45F15121A9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79571" y="2970960"/>
            <a:ext cx="1393371" cy="1862018"/>
          </a:xfrm>
          <a:prstGeom prst="rect">
            <a:avLst/>
          </a:prstGeom>
        </p:spPr>
      </p:pic>
    </p:spTree>
    <p:extLst>
      <p:ext uri="{BB962C8B-B14F-4D97-AF65-F5344CB8AC3E}">
        <p14:creationId xmlns:p14="http://schemas.microsoft.com/office/powerpoint/2010/main" val="28801870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C30B62-90F2-9E45-9A6D-2BB027CB4A4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B78B6730-4AC8-AD0B-ED09-9D15233D5533}"/>
              </a:ext>
            </a:extLst>
          </p:cNvPr>
          <p:cNvSpPr txBox="1"/>
          <p:nvPr/>
        </p:nvSpPr>
        <p:spPr>
          <a:xfrm>
            <a:off x="2928258" y="174172"/>
            <a:ext cx="6858000" cy="584775"/>
          </a:xfrm>
          <a:prstGeom prst="rect">
            <a:avLst/>
          </a:prstGeom>
          <a:noFill/>
        </p:spPr>
        <p:txBody>
          <a:bodyPr wrap="square" rtlCol="0">
            <a:spAutoFit/>
          </a:bodyPr>
          <a:lstStyle/>
          <a:p>
            <a:pPr algn="ctr"/>
            <a:r>
              <a:rPr kumimoji="0" lang="en-US" sz="3200" b="1" i="0" u="none" strike="noStrike" kern="1200" cap="none" spc="0" normalizeH="0" baseline="0" noProof="0" dirty="0">
                <a:ln>
                  <a:noFill/>
                </a:ln>
                <a:solidFill>
                  <a:srgbClr val="002060"/>
                </a:solidFill>
                <a:effectLst/>
                <a:uLnTx/>
                <a:uFillTx/>
                <a:latin typeface="Calibri"/>
                <a:ea typeface="+mj-ea"/>
                <a:cs typeface="+mj-cs"/>
              </a:rPr>
              <a:t>Child Proxy Access vs SARs</a:t>
            </a:r>
            <a:endParaRPr lang="en-GB" sz="3200" b="1" dirty="0">
              <a:solidFill>
                <a:srgbClr val="002060"/>
              </a:solidFill>
            </a:endParaRPr>
          </a:p>
        </p:txBody>
      </p:sp>
      <p:sp>
        <p:nvSpPr>
          <p:cNvPr id="6" name="Content Placeholder 2">
            <a:extLst>
              <a:ext uri="{FF2B5EF4-FFF2-40B4-BE49-F238E27FC236}">
                <a16:creationId xmlns:a16="http://schemas.microsoft.com/office/drawing/2014/main" id="{2D544BE5-8C60-35CE-E3AC-A2C2C9DA3A13}"/>
              </a:ext>
            </a:extLst>
          </p:cNvPr>
          <p:cNvSpPr txBox="1">
            <a:spLocks/>
          </p:cNvSpPr>
          <p:nvPr/>
        </p:nvSpPr>
        <p:spPr>
          <a:xfrm>
            <a:off x="3412671" y="1263989"/>
            <a:ext cx="6455230" cy="4525963"/>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marR="0" lvl="0" indent="-342900" algn="just" defTabSz="457200" rtl="0" eaLnBrk="1" fontAlgn="auto" latinLnBrk="0" hangingPunct="1">
              <a:lnSpc>
                <a:spcPct val="100000"/>
              </a:lnSpc>
              <a:spcBef>
                <a:spcPct val="20000"/>
              </a:spcBef>
              <a:spcAft>
                <a:spcPts val="0"/>
              </a:spcAft>
              <a:buClrTx/>
              <a:buSzTx/>
              <a:buFont typeface="Arial"/>
              <a:buChar char="•"/>
              <a:tabLst/>
              <a:defRPr/>
            </a:pPr>
            <a:r>
              <a:rPr kumimoji="0" lang="en-US" sz="2400" b="0" i="0" u="none" strike="noStrike" kern="1200" cap="none" spc="0" normalizeH="0" baseline="0" noProof="0" dirty="0">
                <a:ln>
                  <a:noFill/>
                </a:ln>
                <a:solidFill>
                  <a:srgbClr val="002060"/>
                </a:solidFill>
                <a:effectLst/>
                <a:uLnTx/>
                <a:uFillTx/>
                <a:latin typeface="Calibri"/>
                <a:ea typeface="+mn-ea"/>
                <a:cs typeface="+mn-cs"/>
              </a:rPr>
              <a:t>Proxy access = operational mechanism, not a SAR</a:t>
            </a:r>
          </a:p>
          <a:p>
            <a:pPr marL="342900" marR="0" lvl="0" indent="-342900" algn="just" defTabSz="457200" rtl="0" eaLnBrk="1" fontAlgn="auto" latinLnBrk="0" hangingPunct="1">
              <a:lnSpc>
                <a:spcPct val="100000"/>
              </a:lnSpc>
              <a:spcBef>
                <a:spcPct val="20000"/>
              </a:spcBef>
              <a:spcAft>
                <a:spcPts val="0"/>
              </a:spcAft>
              <a:buClrTx/>
              <a:buSzTx/>
              <a:buFont typeface="Arial"/>
              <a:buChar char="•"/>
              <a:tabLst/>
              <a:defRPr/>
            </a:pPr>
            <a:endParaRPr kumimoji="0" lang="en-US" sz="2400" b="0" i="0" u="none" strike="noStrike" kern="1200" cap="none" spc="0" normalizeH="0" baseline="0" noProof="0" dirty="0">
              <a:ln>
                <a:noFill/>
              </a:ln>
              <a:solidFill>
                <a:srgbClr val="002060"/>
              </a:solidFill>
              <a:effectLst/>
              <a:uLnTx/>
              <a:uFillTx/>
              <a:latin typeface="Calibri"/>
              <a:ea typeface="+mn-ea"/>
              <a:cs typeface="+mn-cs"/>
            </a:endParaRPr>
          </a:p>
          <a:p>
            <a:pPr marL="342900" marR="0" lvl="0" indent="-342900" algn="just" defTabSz="457200" rtl="0" eaLnBrk="1" fontAlgn="auto" latinLnBrk="0" hangingPunct="1">
              <a:lnSpc>
                <a:spcPct val="100000"/>
              </a:lnSpc>
              <a:spcBef>
                <a:spcPct val="20000"/>
              </a:spcBef>
              <a:spcAft>
                <a:spcPts val="0"/>
              </a:spcAft>
              <a:buClrTx/>
              <a:buSzTx/>
              <a:buFont typeface="Arial"/>
              <a:buChar char="•"/>
              <a:tabLst/>
              <a:defRPr/>
            </a:pPr>
            <a:r>
              <a:rPr kumimoji="0" lang="en-US" sz="2400" b="0" i="0" u="none" strike="noStrike" kern="1200" cap="none" spc="0" normalizeH="0" baseline="0" noProof="0" dirty="0">
                <a:ln>
                  <a:noFill/>
                </a:ln>
                <a:solidFill>
                  <a:srgbClr val="002060"/>
                </a:solidFill>
                <a:effectLst/>
                <a:uLnTx/>
                <a:uFillTx/>
                <a:latin typeface="Calibri"/>
                <a:ea typeface="+mn-ea"/>
                <a:cs typeface="+mn-cs"/>
              </a:rPr>
              <a:t>Children have full data rights; apply Gillick competence</a:t>
            </a:r>
          </a:p>
          <a:p>
            <a:pPr marL="342900" marR="0" lvl="0" indent="-342900" algn="just" defTabSz="457200" rtl="0" eaLnBrk="1" fontAlgn="auto" latinLnBrk="0" hangingPunct="1">
              <a:lnSpc>
                <a:spcPct val="100000"/>
              </a:lnSpc>
              <a:spcBef>
                <a:spcPct val="20000"/>
              </a:spcBef>
              <a:spcAft>
                <a:spcPts val="0"/>
              </a:spcAft>
              <a:buClrTx/>
              <a:buSzTx/>
              <a:buFont typeface="Arial"/>
              <a:buChar char="•"/>
              <a:tabLst/>
              <a:defRPr/>
            </a:pPr>
            <a:endParaRPr kumimoji="0" lang="en-US" sz="2400" b="0" i="0" u="none" strike="noStrike" kern="1200" cap="none" spc="0" normalizeH="0" baseline="0" noProof="0" dirty="0">
              <a:ln>
                <a:noFill/>
              </a:ln>
              <a:solidFill>
                <a:srgbClr val="002060"/>
              </a:solidFill>
              <a:effectLst/>
              <a:uLnTx/>
              <a:uFillTx/>
              <a:latin typeface="Calibri"/>
              <a:ea typeface="+mn-ea"/>
              <a:cs typeface="+mn-cs"/>
            </a:endParaRPr>
          </a:p>
          <a:p>
            <a:pPr marL="342900" marR="0" lvl="0" indent="-342900" algn="just" defTabSz="457200" rtl="0" eaLnBrk="1" fontAlgn="auto" latinLnBrk="0" hangingPunct="1">
              <a:lnSpc>
                <a:spcPct val="100000"/>
              </a:lnSpc>
              <a:spcBef>
                <a:spcPct val="20000"/>
              </a:spcBef>
              <a:spcAft>
                <a:spcPts val="0"/>
              </a:spcAft>
              <a:buClrTx/>
              <a:buSzTx/>
              <a:buFont typeface="Arial"/>
              <a:buChar char="•"/>
              <a:tabLst/>
              <a:defRPr/>
            </a:pPr>
            <a:r>
              <a:rPr kumimoji="0" lang="en-US" sz="2400" b="0" i="0" u="none" strike="noStrike" kern="1200" cap="none" spc="0" normalizeH="0" baseline="0" noProof="0" dirty="0">
                <a:ln>
                  <a:noFill/>
                </a:ln>
                <a:solidFill>
                  <a:srgbClr val="002060"/>
                </a:solidFill>
                <a:effectLst/>
                <a:uLnTx/>
                <a:uFillTx/>
                <a:latin typeface="Calibri"/>
                <a:ea typeface="+mn-ea"/>
                <a:cs typeface="+mn-cs"/>
              </a:rPr>
              <a:t>11–16: case‑by‑case; 16+: presume capacity</a:t>
            </a:r>
          </a:p>
          <a:p>
            <a:pPr marL="0" marR="0" lvl="0" indent="0" algn="just" defTabSz="457200" rtl="0" eaLnBrk="1" fontAlgn="auto" latinLnBrk="0" hangingPunct="1">
              <a:lnSpc>
                <a:spcPct val="100000"/>
              </a:lnSpc>
              <a:spcBef>
                <a:spcPct val="20000"/>
              </a:spcBef>
              <a:spcAft>
                <a:spcPts val="0"/>
              </a:spcAft>
              <a:buClrTx/>
              <a:buSzTx/>
              <a:buNone/>
              <a:tabLst/>
              <a:defRPr/>
            </a:pPr>
            <a:endParaRPr kumimoji="0" lang="en-US" sz="2400" b="0" i="0" u="none" strike="noStrike" kern="1200" cap="none" spc="0" normalizeH="0" baseline="0" noProof="0" dirty="0">
              <a:ln>
                <a:noFill/>
              </a:ln>
              <a:solidFill>
                <a:srgbClr val="002060"/>
              </a:solidFill>
              <a:effectLst/>
              <a:uLnTx/>
              <a:uFillTx/>
              <a:latin typeface="Calibri"/>
              <a:ea typeface="+mn-ea"/>
              <a:cs typeface="+mn-cs"/>
            </a:endParaRPr>
          </a:p>
          <a:p>
            <a:pPr marL="342900" marR="0" lvl="0" indent="-342900" algn="just" defTabSz="457200" rtl="0" eaLnBrk="1" fontAlgn="auto" latinLnBrk="0" hangingPunct="1">
              <a:lnSpc>
                <a:spcPct val="100000"/>
              </a:lnSpc>
              <a:spcBef>
                <a:spcPct val="20000"/>
              </a:spcBef>
              <a:spcAft>
                <a:spcPts val="0"/>
              </a:spcAft>
              <a:buClrTx/>
              <a:buSzTx/>
              <a:buFont typeface="Arial"/>
              <a:buChar char="•"/>
              <a:tabLst/>
              <a:defRPr/>
            </a:pPr>
            <a:r>
              <a:rPr kumimoji="0" lang="en-US" sz="2400" b="0" i="0" u="none" strike="noStrike" kern="1200" cap="none" spc="0" normalizeH="0" baseline="0" noProof="0" dirty="0">
                <a:ln>
                  <a:noFill/>
                </a:ln>
                <a:solidFill>
                  <a:srgbClr val="002060"/>
                </a:solidFill>
                <a:effectLst/>
                <a:uLnTx/>
                <a:uFillTx/>
                <a:latin typeface="Calibri"/>
                <a:ea typeface="+mn-ea"/>
                <a:cs typeface="+mn-cs"/>
              </a:rPr>
              <a:t>Safeguarding overlay: withhold entries if disclosure risks harm</a:t>
            </a:r>
          </a:p>
        </p:txBody>
      </p:sp>
      <p:pic>
        <p:nvPicPr>
          <p:cNvPr id="8" name="Picture 7">
            <a:extLst>
              <a:ext uri="{FF2B5EF4-FFF2-40B4-BE49-F238E27FC236}">
                <a16:creationId xmlns:a16="http://schemas.microsoft.com/office/drawing/2014/main" id="{72C183EC-78B5-3545-6263-36814F4A41C5}"/>
              </a:ext>
            </a:extLst>
          </p:cNvPr>
          <p:cNvPicPr>
            <a:picLocks noChangeAspect="1"/>
          </p:cNvPicPr>
          <p:nvPr/>
        </p:nvPicPr>
        <p:blipFill>
          <a:blip r:embed="rId3"/>
          <a:stretch>
            <a:fillRect/>
          </a:stretch>
        </p:blipFill>
        <p:spPr>
          <a:xfrm>
            <a:off x="241700" y="1806523"/>
            <a:ext cx="2534157" cy="3026734"/>
          </a:xfrm>
          <a:prstGeom prst="rect">
            <a:avLst/>
          </a:prstGeom>
        </p:spPr>
      </p:pic>
    </p:spTree>
    <p:extLst>
      <p:ext uri="{BB962C8B-B14F-4D97-AF65-F5344CB8AC3E}">
        <p14:creationId xmlns:p14="http://schemas.microsoft.com/office/powerpoint/2010/main" val="1045070067"/>
      </p:ext>
    </p:extLst>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7B983A6-3AB5-40EB-DEEA-4FB5982443CC}"/>
              </a:ext>
            </a:extLst>
          </p:cNvPr>
          <p:cNvSpPr>
            <a:spLocks noGrp="1"/>
          </p:cNvSpPr>
          <p:nvPr>
            <p:ph type="title"/>
          </p:nvPr>
        </p:nvSpPr>
        <p:spPr>
          <a:xfrm>
            <a:off x="2333739" y="247977"/>
            <a:ext cx="7524521" cy="662782"/>
          </a:xfrm>
        </p:spPr>
        <p:txBody>
          <a:bodyPr/>
          <a:lstStyle/>
          <a:p>
            <a:r>
              <a:rPr lang="en-GB" dirty="0"/>
              <a:t>Case Study </a:t>
            </a:r>
          </a:p>
        </p:txBody>
      </p:sp>
      <p:sp>
        <p:nvSpPr>
          <p:cNvPr id="5" name="TextBox 4">
            <a:extLst>
              <a:ext uri="{FF2B5EF4-FFF2-40B4-BE49-F238E27FC236}">
                <a16:creationId xmlns:a16="http://schemas.microsoft.com/office/drawing/2014/main" id="{05547CB2-02FD-D187-E664-E4202B954DE0}"/>
              </a:ext>
            </a:extLst>
          </p:cNvPr>
          <p:cNvSpPr txBox="1"/>
          <p:nvPr/>
        </p:nvSpPr>
        <p:spPr>
          <a:xfrm>
            <a:off x="326573" y="910759"/>
            <a:ext cx="11734800" cy="5452455"/>
          </a:xfrm>
          <a:prstGeom prst="rect">
            <a:avLst/>
          </a:prstGeom>
          <a:noFill/>
        </p:spPr>
        <p:txBody>
          <a:bodyPr wrap="square">
            <a:spAutoFit/>
          </a:bodyPr>
          <a:lstStyle/>
          <a:p>
            <a:pPr algn="ctr">
              <a:lnSpc>
                <a:spcPct val="115000"/>
              </a:lnSpc>
              <a:spcAft>
                <a:spcPts val="800"/>
              </a:spcAft>
              <a:buNone/>
            </a:pPr>
            <a:r>
              <a:rPr lang="en-GB" sz="2400" b="1"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rPr>
              <a:t>9-year-old, acrimonious separation, safeguarding flags</a:t>
            </a:r>
          </a:p>
          <a:p>
            <a:pPr marL="342900" lvl="0" indent="-342900">
              <a:lnSpc>
                <a:spcPct val="115000"/>
              </a:lnSpc>
              <a:spcAft>
                <a:spcPts val="800"/>
              </a:spcAft>
              <a:buSzPts val="1000"/>
              <a:buFont typeface="Symbol" panose="05050102010706020507" pitchFamily="18" charset="2"/>
              <a:buChar char=""/>
              <a:tabLst>
                <a:tab pos="457200" algn="l"/>
              </a:tabLst>
            </a:pPr>
            <a:r>
              <a:rPr lang="en-GB" b="1"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rPr>
              <a:t>Key distinction:</a:t>
            </a:r>
            <a:r>
              <a:rPr lang="en-GB"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rPr>
              <a:t> </a:t>
            </a:r>
            <a:r>
              <a:rPr lang="en-GB" i="1"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Proxy access ≠ SAR.</a:t>
            </a:r>
            <a:r>
              <a:rPr lang="en-GB"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 ICO can require </a:t>
            </a:r>
            <a:r>
              <a:rPr lang="en-GB" b="1"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SAR disclosure</a:t>
            </a:r>
            <a:r>
              <a:rPr lang="en-GB"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 not force </a:t>
            </a:r>
            <a:r>
              <a:rPr lang="en-GB" b="1"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proxy access</a:t>
            </a:r>
            <a:r>
              <a:rPr lang="en-GB"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a:t>
            </a:r>
          </a:p>
          <a:p>
            <a:pPr marL="342900" lvl="0" indent="-342900">
              <a:lnSpc>
                <a:spcPct val="115000"/>
              </a:lnSpc>
              <a:spcAft>
                <a:spcPts val="800"/>
              </a:spcAft>
              <a:buSzPts val="1000"/>
              <a:buFont typeface="Symbol" panose="05050102010706020507" pitchFamily="18" charset="2"/>
              <a:buChar char=""/>
              <a:tabLst>
                <a:tab pos="457200" algn="l"/>
              </a:tabLst>
            </a:pPr>
            <a:r>
              <a:rPr lang="en-GB" b="1"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rPr>
              <a:t>Action now:</a:t>
            </a:r>
            <a:r>
              <a:rPr lang="en-GB"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rPr>
              <a:t> </a:t>
            </a:r>
            <a:r>
              <a:rPr lang="en-GB"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Treat dad’s request as a </a:t>
            </a:r>
            <a:r>
              <a:rPr lang="en-GB" b="1"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SAR</a:t>
            </a:r>
            <a:r>
              <a:rPr lang="en-GB"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 </a:t>
            </a:r>
            <a:r>
              <a:rPr lang="en-GB" b="1"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do not</a:t>
            </a:r>
            <a:r>
              <a:rPr lang="en-GB"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 re-enable proxy.</a:t>
            </a:r>
          </a:p>
          <a:p>
            <a:pPr marL="342900" lvl="0" indent="-342900">
              <a:lnSpc>
                <a:spcPct val="115000"/>
              </a:lnSpc>
              <a:spcAft>
                <a:spcPts val="800"/>
              </a:spcAft>
              <a:buSzPts val="1000"/>
              <a:buFont typeface="Symbol" panose="05050102010706020507" pitchFamily="18" charset="2"/>
              <a:buChar char=""/>
              <a:tabLst>
                <a:tab pos="457200" algn="l"/>
              </a:tabLst>
            </a:pPr>
            <a:r>
              <a:rPr lang="en-GB" b="1"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rPr>
              <a:t>Disclose narrowly:</a:t>
            </a:r>
            <a:r>
              <a:rPr lang="en-GB"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rPr>
              <a:t> </a:t>
            </a:r>
            <a:r>
              <a:rPr lang="en-GB"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Provide </a:t>
            </a:r>
            <a:r>
              <a:rPr lang="en-GB" b="1"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redacted copy</a:t>
            </a:r>
            <a:r>
              <a:rPr lang="en-GB"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 only.</a:t>
            </a:r>
          </a:p>
          <a:p>
            <a:pPr marL="742950" lvl="1" indent="-285750">
              <a:lnSpc>
                <a:spcPct val="115000"/>
              </a:lnSpc>
              <a:spcAft>
                <a:spcPts val="800"/>
              </a:spcAft>
              <a:buSzPts val="1000"/>
              <a:buFont typeface="Courier New" panose="02070309020205020404" pitchFamily="49" charset="0"/>
              <a:buChar char="o"/>
              <a:tabLst>
                <a:tab pos="914400" algn="l"/>
              </a:tabLst>
            </a:pPr>
            <a:r>
              <a:rPr lang="en-GB" b="1"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rPr>
              <a:t>Serious harm test (health data):</a:t>
            </a:r>
            <a:r>
              <a:rPr lang="en-GB"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rPr>
              <a:t> </a:t>
            </a:r>
            <a:r>
              <a:rPr lang="en-GB"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clinician-led decision; withhold harmful entries.</a:t>
            </a:r>
          </a:p>
          <a:p>
            <a:pPr marL="742950" lvl="1" indent="-285750">
              <a:lnSpc>
                <a:spcPct val="115000"/>
              </a:lnSpc>
              <a:spcAft>
                <a:spcPts val="800"/>
              </a:spcAft>
              <a:buSzPts val="1000"/>
              <a:buFont typeface="Courier New" panose="02070309020205020404" pitchFamily="49" charset="0"/>
              <a:buChar char="o"/>
              <a:tabLst>
                <a:tab pos="914400" algn="l"/>
              </a:tabLst>
            </a:pPr>
            <a:r>
              <a:rPr lang="en-GB" b="1"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rPr>
              <a:t>Third-party data:</a:t>
            </a:r>
            <a:r>
              <a:rPr lang="en-GB"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rPr>
              <a:t> </a:t>
            </a:r>
            <a:r>
              <a:rPr lang="en-GB"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redact mum/others unless consent or clearly reasonable.</a:t>
            </a:r>
          </a:p>
          <a:p>
            <a:pPr marL="342900" lvl="0" indent="-342900">
              <a:lnSpc>
                <a:spcPct val="115000"/>
              </a:lnSpc>
              <a:spcAft>
                <a:spcPts val="800"/>
              </a:spcAft>
              <a:buSzPts val="1000"/>
              <a:buFont typeface="Symbol" panose="05050102010706020507" pitchFamily="18" charset="2"/>
              <a:buChar char=""/>
              <a:tabLst>
                <a:tab pos="457200" algn="l"/>
              </a:tabLst>
            </a:pPr>
            <a:r>
              <a:rPr lang="en-GB" b="1"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rPr>
              <a:t>Safeguarding first: </a:t>
            </a:r>
            <a:r>
              <a:rPr lang="en-GB"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Best-interests assessment supports </a:t>
            </a:r>
            <a:r>
              <a:rPr lang="en-GB" b="1"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no proxy</a:t>
            </a:r>
            <a:r>
              <a:rPr lang="en-GB"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 even while fulfilling SAR.</a:t>
            </a:r>
          </a:p>
          <a:p>
            <a:pPr marL="342900" lvl="0" indent="-342900">
              <a:lnSpc>
                <a:spcPct val="115000"/>
              </a:lnSpc>
              <a:spcAft>
                <a:spcPts val="800"/>
              </a:spcAft>
              <a:buSzPts val="1000"/>
              <a:buFont typeface="Symbol" panose="05050102010706020507" pitchFamily="18" charset="2"/>
              <a:buChar char=""/>
              <a:tabLst>
                <a:tab pos="457200" algn="l"/>
              </a:tabLst>
            </a:pPr>
            <a:r>
              <a:rPr lang="en-GB" b="1"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rPr>
              <a:t>ICO advice vs notice:</a:t>
            </a:r>
            <a:endParaRPr lang="en-GB"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nSpc>
                <a:spcPct val="115000"/>
              </a:lnSpc>
              <a:spcAft>
                <a:spcPts val="800"/>
              </a:spcAft>
              <a:buSzPts val="1000"/>
              <a:buFont typeface="Courier New" panose="02070309020205020404" pitchFamily="49" charset="0"/>
              <a:buChar char="o"/>
              <a:tabLst>
                <a:tab pos="914400" algn="l"/>
              </a:tabLst>
            </a:pPr>
            <a:r>
              <a:rPr lang="en-GB" i="1"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Advice:</a:t>
            </a:r>
            <a:r>
              <a:rPr lang="en-GB"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 re-run SAR with above controls.</a:t>
            </a:r>
          </a:p>
          <a:p>
            <a:pPr marL="742950" lvl="1" indent="-285750">
              <a:lnSpc>
                <a:spcPct val="115000"/>
              </a:lnSpc>
              <a:spcAft>
                <a:spcPts val="800"/>
              </a:spcAft>
              <a:buSzPts val="1000"/>
              <a:buFont typeface="Courier New" panose="02070309020205020404" pitchFamily="49" charset="0"/>
              <a:buChar char="o"/>
              <a:tabLst>
                <a:tab pos="914400" algn="l"/>
              </a:tabLst>
            </a:pPr>
            <a:r>
              <a:rPr lang="en-GB" i="1"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Enforcement notice:</a:t>
            </a:r>
            <a:r>
              <a:rPr lang="en-GB"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 </a:t>
            </a:r>
            <a:r>
              <a:rPr lang="en-GB" b="1"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comply or appeal</a:t>
            </a:r>
            <a:r>
              <a:rPr lang="en-GB"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 (by deadline – lodge an appeal within 28 days).</a:t>
            </a:r>
          </a:p>
          <a:p>
            <a:pPr marL="342900" lvl="0" indent="-342900">
              <a:lnSpc>
                <a:spcPct val="115000"/>
              </a:lnSpc>
              <a:spcAft>
                <a:spcPts val="800"/>
              </a:spcAft>
              <a:buSzPts val="1000"/>
              <a:buFont typeface="Symbol" panose="05050102010706020507" pitchFamily="18" charset="2"/>
              <a:buChar char=""/>
              <a:tabLst>
                <a:tab pos="457200" algn="l"/>
              </a:tabLst>
            </a:pPr>
            <a:r>
              <a:rPr lang="en-GB" b="1"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rPr>
              <a:t>Process &amp; record:</a:t>
            </a:r>
            <a:r>
              <a:rPr lang="en-GB"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rPr>
              <a:t> </a:t>
            </a:r>
            <a:r>
              <a:rPr lang="en-GB"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ID checks, search log, </a:t>
            </a:r>
            <a:r>
              <a:rPr lang="en-GB" b="1"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redaction map ↔ legal basis</a:t>
            </a:r>
            <a:r>
              <a:rPr lang="en-GB"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 clinician sign-off, response letter with practice → ICO complaint route.</a:t>
            </a:r>
          </a:p>
          <a:p>
            <a:pPr marL="342900" lvl="0" indent="-342900">
              <a:lnSpc>
                <a:spcPct val="115000"/>
              </a:lnSpc>
              <a:spcAft>
                <a:spcPts val="800"/>
              </a:spcAft>
              <a:buSzPts val="1000"/>
              <a:buFont typeface="Symbol" panose="05050102010706020507" pitchFamily="18" charset="2"/>
              <a:buChar char=""/>
              <a:tabLst>
                <a:tab pos="457200" algn="l"/>
              </a:tabLst>
            </a:pPr>
            <a:r>
              <a:rPr lang="en-GB" b="1"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rPr>
              <a:t>Timescales:</a:t>
            </a:r>
            <a:r>
              <a:rPr lang="en-GB"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rPr>
              <a:t> </a:t>
            </a:r>
            <a:r>
              <a:rPr lang="en-GB" b="1"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rPr>
              <a:t>1 month</a:t>
            </a:r>
            <a:r>
              <a:rPr lang="en-GB" kern="100" dirty="0">
                <a:solidFill>
                  <a:srgbClr val="FF0000"/>
                </a:solidFill>
                <a:effectLst/>
                <a:latin typeface="Aptos" panose="020B0004020202020204" pitchFamily="34" charset="0"/>
                <a:ea typeface="Aptos" panose="020B0004020202020204" pitchFamily="34" charset="0"/>
                <a:cs typeface="Times New Roman" panose="02020603050405020304" pitchFamily="18" charset="0"/>
              </a:rPr>
              <a:t> </a:t>
            </a:r>
            <a:r>
              <a:rPr lang="en-GB" kern="100" dirty="0">
                <a:solidFill>
                  <a:srgbClr val="002060"/>
                </a:solidFill>
                <a:effectLst/>
                <a:latin typeface="Aptos" panose="020B0004020202020204" pitchFamily="34" charset="0"/>
                <a:ea typeface="Aptos" panose="020B0004020202020204" pitchFamily="34" charset="0"/>
                <a:cs typeface="Times New Roman" panose="02020603050405020304" pitchFamily="18" charset="0"/>
              </a:rPr>
              <a:t>(extend up to 2 months if complex Notify within month 1).</a:t>
            </a:r>
          </a:p>
        </p:txBody>
      </p:sp>
    </p:spTree>
    <p:extLst>
      <p:ext uri="{BB962C8B-B14F-4D97-AF65-F5344CB8AC3E}">
        <p14:creationId xmlns:p14="http://schemas.microsoft.com/office/powerpoint/2010/main" val="38746229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CF9C85E-6F18-08DD-4D5B-D6C8F1E2404A}"/>
              </a:ext>
            </a:extLst>
          </p:cNvPr>
          <p:cNvSpPr>
            <a:spLocks noGrp="1"/>
          </p:cNvSpPr>
          <p:nvPr>
            <p:ph type="title"/>
          </p:nvPr>
        </p:nvSpPr>
        <p:spPr>
          <a:xfrm>
            <a:off x="2344365" y="433034"/>
            <a:ext cx="7289494" cy="350737"/>
          </a:xfrm>
        </p:spPr>
        <p:txBody>
          <a:bodyPr/>
          <a:lstStyle/>
          <a:p>
            <a:pPr marL="0" marR="0" lvl="0" indent="0" defTabSz="457200" rtl="0" eaLnBrk="1" fontAlgn="auto" latinLnBrk="0" hangingPunct="1">
              <a:lnSpc>
                <a:spcPct val="100000"/>
              </a:lnSpc>
              <a:spcBef>
                <a:spcPts val="0"/>
              </a:spcBef>
              <a:spcAft>
                <a:spcPts val="0"/>
              </a:spcAft>
              <a:tabLst/>
              <a:defRPr/>
            </a:pPr>
            <a:br>
              <a:rPr kumimoji="0" lang="en-US" b="0" i="0" u="none" strike="noStrike" kern="1200" cap="none" spc="0" normalizeH="0" baseline="0" noProof="0" dirty="0">
                <a:ln>
                  <a:noFill/>
                </a:ln>
                <a:solidFill>
                  <a:prstClr val="black"/>
                </a:solidFill>
                <a:effectLst/>
                <a:uLnTx/>
                <a:uFillTx/>
                <a:latin typeface="Calibri"/>
                <a:ea typeface="+mn-ea"/>
                <a:cs typeface="+mn-cs"/>
              </a:rPr>
            </a:br>
            <a:r>
              <a:rPr kumimoji="0" lang="en-US" i="0" u="none" strike="noStrike" kern="1200" cap="none" spc="0" normalizeH="0" baseline="0" noProof="0" dirty="0">
                <a:ln>
                  <a:noFill/>
                </a:ln>
                <a:solidFill>
                  <a:srgbClr val="002060"/>
                </a:solidFill>
                <a:effectLst/>
                <a:uLnTx/>
                <a:uFillTx/>
                <a:latin typeface="Calibri"/>
                <a:ea typeface="+mn-ea"/>
                <a:cs typeface="+mn-cs"/>
              </a:rPr>
              <a:t>TEMPLATE WORDINGS — ADAPT &amp; USE</a:t>
            </a:r>
            <a:br>
              <a:rPr kumimoji="0" lang="en-US" sz="1800" b="0" i="0" u="none" strike="noStrike" kern="1200" cap="none" spc="0" normalizeH="0" baseline="0" noProof="0" dirty="0">
                <a:ln>
                  <a:noFill/>
                </a:ln>
                <a:solidFill>
                  <a:prstClr val="black"/>
                </a:solidFill>
                <a:effectLst/>
                <a:uLnTx/>
                <a:uFillTx/>
                <a:latin typeface="Calibri"/>
                <a:ea typeface="+mn-ea"/>
                <a:cs typeface="+mn-cs"/>
              </a:rPr>
            </a:br>
            <a:endParaRPr lang="en-GB" dirty="0"/>
          </a:p>
        </p:txBody>
      </p:sp>
      <p:sp>
        <p:nvSpPr>
          <p:cNvPr id="5" name="TextBox 4">
            <a:extLst>
              <a:ext uri="{FF2B5EF4-FFF2-40B4-BE49-F238E27FC236}">
                <a16:creationId xmlns:a16="http://schemas.microsoft.com/office/drawing/2014/main" id="{23D5CF99-00F4-AEC0-32D6-E8031012ABB6}"/>
              </a:ext>
            </a:extLst>
          </p:cNvPr>
          <p:cNvSpPr txBox="1"/>
          <p:nvPr/>
        </p:nvSpPr>
        <p:spPr>
          <a:xfrm>
            <a:off x="114300" y="1166842"/>
            <a:ext cx="11963399" cy="5078313"/>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rgbClr val="002060"/>
                </a:solidFill>
                <a:effectLst/>
                <a:uLnTx/>
                <a:uFillTx/>
                <a:latin typeface="Calibri"/>
                <a:ea typeface="+mn-ea"/>
                <a:cs typeface="+mn-cs"/>
              </a:rPr>
              <a:t>Serious harm (health data) — partial disclosure</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b="0" i="1" u="none" strike="noStrike" kern="1200" cap="none" spc="0" normalizeH="0" baseline="0" noProof="0" dirty="0">
                <a:ln>
                  <a:noFill/>
                </a:ln>
                <a:solidFill>
                  <a:srgbClr val="002060"/>
                </a:solidFill>
                <a:effectLst/>
                <a:uLnTx/>
                <a:uFillTx/>
                <a:latin typeface="Calibri"/>
                <a:ea typeface="+mn-ea"/>
                <a:cs typeface="+mn-cs"/>
              </a:rPr>
              <a:t>“We have carefully considered your request. On clinical review, disclosing the redacted information would be likely to cause serious harm to the physical or mental health of an individual. We have therefore withheld that limited information under the health data exemption in the Data Protection Act 2018. The remainder is disclosed.”</a:t>
            </a:r>
          </a:p>
          <a:p>
            <a:pPr marR="0" lvl="0" algn="just" defTabSz="457200" rtl="0" eaLnBrk="1" fontAlgn="auto" latinLnBrk="0" hangingPunct="1">
              <a:lnSpc>
                <a:spcPct val="100000"/>
              </a:lnSpc>
              <a:spcBef>
                <a:spcPts val="0"/>
              </a:spcBef>
              <a:spcAft>
                <a:spcPts val="0"/>
              </a:spcAft>
              <a:buClrTx/>
              <a:buSzTx/>
              <a:tabLst/>
              <a:defRPr/>
            </a:pPr>
            <a:endParaRPr kumimoji="0" lang="en-US" b="0" i="0" u="none" strike="noStrike" kern="1200" cap="none" spc="0" normalizeH="0" baseline="0" noProof="0" dirty="0">
              <a:ln>
                <a:noFill/>
              </a:ln>
              <a:solidFill>
                <a:srgbClr val="002060"/>
              </a:solidFill>
              <a:effectLst/>
              <a:uLnTx/>
              <a:uFillTx/>
              <a:latin typeface="Calibri"/>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rgbClr val="002060"/>
                </a:solidFill>
                <a:effectLst/>
                <a:uLnTx/>
                <a:uFillTx/>
                <a:latin typeface="Calibri"/>
                <a:ea typeface="+mn-ea"/>
                <a:cs typeface="+mn-cs"/>
              </a:rPr>
              <a:t>Third‑party data — redaction</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b="0" i="1" u="none" strike="noStrike" kern="1200" cap="none" spc="0" normalizeH="0" baseline="0" noProof="0" dirty="0">
                <a:ln>
                  <a:noFill/>
                </a:ln>
                <a:solidFill>
                  <a:srgbClr val="002060"/>
                </a:solidFill>
                <a:effectLst/>
                <a:uLnTx/>
                <a:uFillTx/>
                <a:latin typeface="Calibri"/>
                <a:ea typeface="+mn-ea"/>
                <a:cs typeface="+mn-cs"/>
              </a:rPr>
              <a:t>“Your records include personal data of another identifiable individual. We sought consent and balanced the rights involved. As consent was not provided and disclosure would not be reasonable in the circumstances, we have redacted that information.”</a:t>
            </a:r>
          </a:p>
          <a:p>
            <a:pPr marL="342900" marR="0" lvl="0" indent="-342900" algn="just" defTabSz="457200" rtl="0" eaLnBrk="1" fontAlgn="auto" latinLnBrk="0" hangingPunct="1">
              <a:lnSpc>
                <a:spcPct val="100000"/>
              </a:lnSpc>
              <a:spcBef>
                <a:spcPts val="0"/>
              </a:spcBef>
              <a:spcAft>
                <a:spcPts val="0"/>
              </a:spcAft>
              <a:buClrTx/>
              <a:buSzTx/>
              <a:buFontTx/>
              <a:buAutoNum type="arabicParenR"/>
              <a:tabLst/>
              <a:defRPr/>
            </a:pPr>
            <a:endParaRPr kumimoji="0" lang="en-US" b="0" i="0" u="none" strike="noStrike" kern="1200" cap="none" spc="0" normalizeH="0" baseline="0" noProof="0" dirty="0">
              <a:ln>
                <a:noFill/>
              </a:ln>
              <a:solidFill>
                <a:srgbClr val="002060"/>
              </a:solidFill>
              <a:effectLst/>
              <a:uLnTx/>
              <a:uFillTx/>
              <a:latin typeface="Calibri"/>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rgbClr val="002060"/>
                </a:solidFill>
                <a:effectLst/>
                <a:uLnTx/>
                <a:uFillTx/>
                <a:latin typeface="Calibri"/>
                <a:ea typeface="+mn-ea"/>
                <a:cs typeface="+mn-cs"/>
              </a:rPr>
              <a:t>Manifestly excessive — narrow scope or fee</a:t>
            </a: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b="0" i="1" u="none" strike="noStrike" kern="1200" cap="none" spc="0" normalizeH="0" baseline="0" noProof="0" dirty="0">
                <a:ln>
                  <a:noFill/>
                </a:ln>
                <a:solidFill>
                  <a:srgbClr val="002060"/>
                </a:solidFill>
                <a:effectLst/>
                <a:uLnTx/>
                <a:uFillTx/>
                <a:latin typeface="Calibri"/>
                <a:ea typeface="+mn-ea"/>
                <a:cs typeface="+mn-cs"/>
              </a:rPr>
              <a:t>“Your request is manifestly excessive in scope. We can proceed if you narrow the timeframe and/or keywords, or we may charge a reasonable fee to cover the disproportionate administrative work involved.”</a:t>
            </a:r>
          </a:p>
          <a:p>
            <a:pPr marL="342900" marR="0" lvl="0" indent="-342900" algn="just" defTabSz="457200" rtl="0" eaLnBrk="1" fontAlgn="auto" latinLnBrk="0" hangingPunct="1">
              <a:lnSpc>
                <a:spcPct val="100000"/>
              </a:lnSpc>
              <a:spcBef>
                <a:spcPts val="0"/>
              </a:spcBef>
              <a:spcAft>
                <a:spcPts val="0"/>
              </a:spcAft>
              <a:buClrTx/>
              <a:buSzTx/>
              <a:buFontTx/>
              <a:buAutoNum type="arabicParenR"/>
              <a:tabLst/>
              <a:defRPr/>
            </a:pPr>
            <a:endParaRPr kumimoji="0" lang="en-US" b="0" i="0" u="none" strike="noStrike" kern="1200" cap="none" spc="0" normalizeH="0" baseline="0" noProof="0" dirty="0">
              <a:ln>
                <a:noFill/>
              </a:ln>
              <a:solidFill>
                <a:srgbClr val="002060"/>
              </a:solidFill>
              <a:effectLst/>
              <a:uLnTx/>
              <a:uFillTx/>
              <a:latin typeface="Calibri"/>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rgbClr val="002060"/>
                </a:solidFill>
                <a:effectLst/>
                <a:uLnTx/>
                <a:uFillTx/>
                <a:latin typeface="Calibri"/>
                <a:ea typeface="+mn-ea"/>
                <a:cs typeface="+mn-cs"/>
              </a:rPr>
              <a:t>Extension for complexity/multiple requests</a:t>
            </a:r>
            <a:endParaRPr kumimoji="0" lang="en-US" b="1" i="1" u="none" strike="noStrike" kern="1200" cap="none" spc="0" normalizeH="0" baseline="0" noProof="0" dirty="0">
              <a:ln>
                <a:noFill/>
              </a:ln>
              <a:solidFill>
                <a:srgbClr val="002060"/>
              </a:solidFill>
              <a:effectLst/>
              <a:uLnTx/>
              <a:uFillTx/>
              <a:latin typeface="Calibri"/>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b="0" i="1" u="none" strike="noStrike" kern="1200" cap="none" spc="0" normalizeH="0" baseline="0" noProof="0" dirty="0">
                <a:ln>
                  <a:noFill/>
                </a:ln>
                <a:solidFill>
                  <a:srgbClr val="002060"/>
                </a:solidFill>
                <a:effectLst/>
                <a:uLnTx/>
                <a:uFillTx/>
                <a:latin typeface="Calibri"/>
                <a:ea typeface="+mn-ea"/>
                <a:cs typeface="+mn-cs"/>
              </a:rPr>
              <a:t>“We are processing your request. Due to its complexity/multiple parts, we require more time. We will provide a full response no later than [date — within 3 months of receipt], in line with Article 12(3) UK GDPR. This letter confirms the extension.”</a:t>
            </a: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b="0" i="0" u="none" strike="noStrike" kern="1200" cap="none" spc="0" normalizeH="0" baseline="0" noProof="0" dirty="0">
              <a:ln>
                <a:noFill/>
              </a:ln>
              <a:solidFill>
                <a:srgbClr val="002060"/>
              </a:solidFill>
              <a:effectLst/>
              <a:uLnTx/>
              <a:uFillTx/>
              <a:latin typeface="Calibri"/>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rgbClr val="002060"/>
                </a:solidFill>
                <a:effectLst/>
                <a:uLnTx/>
                <a:uFillTx/>
                <a:latin typeface="Calibri"/>
                <a:ea typeface="+mn-ea"/>
                <a:cs typeface="+mn-cs"/>
              </a:rPr>
              <a:t>Include: how to complain to the practice, and if unresolved, the ICO: ico.org.uk/make-a-complaint</a:t>
            </a:r>
            <a:endParaRPr kumimoji="0" lang="en-GB" b="1" i="0" u="none" strike="noStrike" kern="1200" cap="none" spc="0" normalizeH="0" baseline="0" noProof="0" dirty="0">
              <a:ln>
                <a:noFill/>
              </a:ln>
              <a:solidFill>
                <a:srgbClr val="002060"/>
              </a:solidFill>
              <a:effectLst/>
              <a:uLnTx/>
              <a:uFillTx/>
              <a:latin typeface="Calibri"/>
              <a:ea typeface="+mn-ea"/>
              <a:cs typeface="+mn-cs"/>
            </a:endParaRPr>
          </a:p>
        </p:txBody>
      </p:sp>
    </p:spTree>
    <p:extLst>
      <p:ext uri="{BB962C8B-B14F-4D97-AF65-F5344CB8AC3E}">
        <p14:creationId xmlns:p14="http://schemas.microsoft.com/office/powerpoint/2010/main" val="4511081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B9AF16-6668-A486-126B-8894329E003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B77C56F-BD66-AC13-5275-71D00DEB49C9}"/>
              </a:ext>
            </a:extLst>
          </p:cNvPr>
          <p:cNvSpPr>
            <a:spLocks noGrp="1"/>
          </p:cNvSpPr>
          <p:nvPr>
            <p:ph type="title"/>
          </p:nvPr>
        </p:nvSpPr>
        <p:spPr>
          <a:xfrm>
            <a:off x="2429482" y="0"/>
            <a:ext cx="7333035" cy="590223"/>
          </a:xfrm>
        </p:spPr>
        <p:txBody>
          <a:bodyPr/>
          <a:lstStyle/>
          <a:p>
            <a:pPr marL="0" marR="0" lvl="0" indent="0" defTabSz="457200" rtl="0" eaLnBrk="1" fontAlgn="auto" latinLnBrk="0" hangingPunct="1">
              <a:lnSpc>
                <a:spcPct val="100000"/>
              </a:lnSpc>
              <a:spcBef>
                <a:spcPts val="0"/>
              </a:spcBef>
              <a:spcAft>
                <a:spcPts val="0"/>
              </a:spcAft>
              <a:tabLst/>
              <a:defRPr/>
            </a:pPr>
            <a:br>
              <a:rPr kumimoji="0" lang="en-US" b="0" i="0" u="none" strike="noStrike" kern="1200" cap="none" spc="0" normalizeH="0" baseline="0" noProof="0" dirty="0">
                <a:ln>
                  <a:noFill/>
                </a:ln>
                <a:solidFill>
                  <a:prstClr val="black"/>
                </a:solidFill>
                <a:effectLst/>
                <a:uLnTx/>
                <a:uFillTx/>
                <a:latin typeface="Calibri"/>
                <a:ea typeface="+mn-ea"/>
                <a:cs typeface="+mn-cs"/>
              </a:rPr>
            </a:br>
            <a:br>
              <a:rPr kumimoji="0" lang="en-US" b="0" i="0" u="none" strike="noStrike" kern="1200" cap="none" spc="0" normalizeH="0" baseline="0" noProof="0" dirty="0">
                <a:ln>
                  <a:noFill/>
                </a:ln>
                <a:solidFill>
                  <a:prstClr val="black"/>
                </a:solidFill>
                <a:effectLst/>
                <a:uLnTx/>
                <a:uFillTx/>
                <a:latin typeface="Calibri"/>
                <a:ea typeface="+mn-ea"/>
                <a:cs typeface="+mn-cs"/>
              </a:rPr>
            </a:br>
            <a:r>
              <a:rPr kumimoji="0" lang="en-US" i="0" u="none" strike="noStrike" kern="1200" cap="none" spc="0" normalizeH="0" baseline="0" noProof="0" dirty="0">
                <a:ln>
                  <a:noFill/>
                </a:ln>
                <a:solidFill>
                  <a:srgbClr val="002060"/>
                </a:solidFill>
                <a:effectLst/>
                <a:uLnTx/>
                <a:uFillTx/>
                <a:latin typeface="Calibri"/>
                <a:ea typeface="+mn-ea"/>
                <a:cs typeface="+mn-cs"/>
              </a:rPr>
              <a:t>SAR TRIAGE — PRACTICE CHECKLIST </a:t>
            </a:r>
            <a:br>
              <a:rPr kumimoji="0" lang="en-US" i="0" u="none" strike="noStrike" kern="1200" cap="none" spc="0" normalizeH="0" baseline="0" noProof="0" dirty="0">
                <a:ln>
                  <a:noFill/>
                </a:ln>
                <a:solidFill>
                  <a:srgbClr val="002060"/>
                </a:solidFill>
                <a:effectLst/>
                <a:uLnTx/>
                <a:uFillTx/>
                <a:latin typeface="Calibri"/>
                <a:ea typeface="+mn-ea"/>
                <a:cs typeface="+mn-cs"/>
              </a:rPr>
            </a:br>
            <a:br>
              <a:rPr kumimoji="0" lang="en-US" sz="1800" b="0" i="0" u="none" strike="noStrike" kern="1200" cap="none" spc="0" normalizeH="0" baseline="0" noProof="0" dirty="0">
                <a:ln>
                  <a:noFill/>
                </a:ln>
                <a:solidFill>
                  <a:prstClr val="black"/>
                </a:solidFill>
                <a:effectLst/>
                <a:uLnTx/>
                <a:uFillTx/>
                <a:latin typeface="Calibri"/>
                <a:ea typeface="+mn-ea"/>
                <a:cs typeface="+mn-cs"/>
              </a:rPr>
            </a:br>
            <a:endParaRPr lang="en-GB" dirty="0"/>
          </a:p>
        </p:txBody>
      </p:sp>
      <p:sp>
        <p:nvSpPr>
          <p:cNvPr id="4" name="Rectangle: Rounded Corners 3">
            <a:extLst>
              <a:ext uri="{FF2B5EF4-FFF2-40B4-BE49-F238E27FC236}">
                <a16:creationId xmlns:a16="http://schemas.microsoft.com/office/drawing/2014/main" id="{C449C308-8FEC-85FF-4C0B-FC583FDD575F}"/>
              </a:ext>
            </a:extLst>
          </p:cNvPr>
          <p:cNvSpPr/>
          <p:nvPr/>
        </p:nvSpPr>
        <p:spPr>
          <a:xfrm>
            <a:off x="54428" y="1219198"/>
            <a:ext cx="3276601" cy="2579916"/>
          </a:xfrm>
          <a:prstGeom prst="round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R="0" lvl="0" algn="l" defTabSz="457200" rtl="0" eaLnBrk="1" fontAlgn="auto" latinLnBrk="0" hangingPunct="1">
              <a:lnSpc>
                <a:spcPct val="100000"/>
              </a:lnSpc>
              <a:spcBef>
                <a:spcPts val="0"/>
              </a:spcBef>
              <a:spcAft>
                <a:spcPts val="0"/>
              </a:spcAft>
              <a:buClrTx/>
              <a:buSzTx/>
              <a:tabLst/>
              <a:defRPr/>
            </a:pPr>
            <a:r>
              <a:rPr kumimoji="0" lang="en-US" sz="2400" b="1" i="0" u="none" strike="noStrike" kern="1200" cap="none" spc="0" normalizeH="0" baseline="0" noProof="0" dirty="0">
                <a:ln>
                  <a:noFill/>
                </a:ln>
                <a:solidFill>
                  <a:schemeClr val="bg1"/>
                </a:solidFill>
                <a:effectLst/>
                <a:uLnTx/>
                <a:uFillTx/>
                <a:latin typeface="Calibri"/>
                <a:ea typeface="+mn-ea"/>
                <a:cs typeface="+mn-cs"/>
              </a:rPr>
              <a:t>Receive &amp; log  (1)</a:t>
            </a:r>
          </a:p>
          <a:p>
            <a:pPr marR="0" lvl="0" algn="l" defTabSz="457200" rtl="0" eaLnBrk="1" fontAlgn="auto" latinLnBrk="0" hangingPunct="1">
              <a:lnSpc>
                <a:spcPct val="100000"/>
              </a:lnSpc>
              <a:spcBef>
                <a:spcPts val="0"/>
              </a:spcBef>
              <a:spcAft>
                <a:spcPts val="0"/>
              </a:spcAft>
              <a:buClrTx/>
              <a:buSzTx/>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 </a:t>
            </a:r>
            <a:endParaRPr kumimoji="0" lang="en-US" sz="1800" b="0" i="0" u="none" strike="noStrike" kern="1200" cap="none" spc="0" normalizeH="0" baseline="0" noProof="0" dirty="0">
              <a:ln>
                <a:noFill/>
              </a:ln>
              <a:solidFill>
                <a:schemeClr val="bg1"/>
              </a:solidFill>
              <a:effectLst/>
              <a:uLnTx/>
              <a:uFillTx/>
              <a:latin typeface="Calibri"/>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chemeClr val="bg1"/>
                </a:solidFill>
                <a:effectLst/>
                <a:uLnTx/>
                <a:uFillTx/>
                <a:latin typeface="Calibri"/>
                <a:ea typeface="+mn-ea"/>
                <a:cs typeface="+mn-cs"/>
              </a:rPr>
              <a:t>Record date/time received;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50" b="0" i="0" u="none" strike="noStrike" kern="1200" cap="none" spc="0" normalizeH="0" baseline="0" noProof="0" dirty="0">
              <a:ln>
                <a:noFill/>
              </a:ln>
              <a:solidFill>
                <a:schemeClr val="bg1"/>
              </a:solidFill>
              <a:effectLst/>
              <a:uLnTx/>
              <a:uFillTx/>
              <a:latin typeface="Calibri"/>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chemeClr val="bg1"/>
                </a:solidFill>
                <a:latin typeface="Calibri"/>
              </a:rPr>
              <a:t>V</a:t>
            </a:r>
            <a:r>
              <a:rPr kumimoji="0" lang="en-US" sz="1800" b="0" i="0" u="none" strike="noStrike" kern="1200" cap="none" spc="0" normalizeH="0" baseline="0" noProof="0" dirty="0" err="1">
                <a:ln>
                  <a:noFill/>
                </a:ln>
                <a:solidFill>
                  <a:schemeClr val="bg1"/>
                </a:solidFill>
                <a:effectLst/>
                <a:uLnTx/>
                <a:uFillTx/>
                <a:latin typeface="Calibri"/>
                <a:ea typeface="+mn-ea"/>
                <a:cs typeface="+mn-cs"/>
              </a:rPr>
              <a:t>erify</a:t>
            </a:r>
            <a:r>
              <a:rPr kumimoji="0" lang="en-US" sz="1800" b="0" i="0" u="none" strike="noStrike" kern="1200" cap="none" spc="0" normalizeH="0" baseline="0" noProof="0" dirty="0">
                <a:ln>
                  <a:noFill/>
                </a:ln>
                <a:solidFill>
                  <a:schemeClr val="bg1"/>
                </a:solidFill>
                <a:effectLst/>
                <a:uLnTx/>
                <a:uFillTx/>
                <a:latin typeface="Calibri"/>
                <a:ea typeface="+mn-ea"/>
                <a:cs typeface="+mn-cs"/>
              </a:rPr>
              <a:t> ID; </a:t>
            </a:r>
          </a:p>
          <a:p>
            <a:pPr marR="0" lvl="0" algn="l" defTabSz="457200" rtl="0" eaLnBrk="1" fontAlgn="auto" latinLnBrk="0" hangingPunct="1">
              <a:lnSpc>
                <a:spcPct val="100000"/>
              </a:lnSpc>
              <a:spcBef>
                <a:spcPts val="0"/>
              </a:spcBef>
              <a:spcAft>
                <a:spcPts val="0"/>
              </a:spcAft>
              <a:buClrTx/>
              <a:buSzTx/>
              <a:tabLst/>
              <a:defRPr/>
            </a:pPr>
            <a:endParaRPr kumimoji="0" lang="en-US" sz="1050" b="0" i="0" u="none" strike="noStrike" kern="1200" cap="none" spc="0" normalizeH="0" baseline="0" noProof="0" dirty="0">
              <a:ln>
                <a:noFill/>
              </a:ln>
              <a:solidFill>
                <a:schemeClr val="bg1"/>
              </a:solidFill>
              <a:effectLst/>
              <a:uLnTx/>
              <a:uFillTx/>
              <a:latin typeface="Calibri"/>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solidFill>
                  <a:schemeClr val="bg1"/>
                </a:solidFill>
                <a:latin typeface="Calibri"/>
              </a:rPr>
              <a:t>C</a:t>
            </a:r>
            <a:r>
              <a:rPr kumimoji="0" lang="en-US" sz="1800" b="0" i="0" u="none" strike="noStrike" kern="1200" cap="none" spc="0" normalizeH="0" baseline="0" noProof="0" dirty="0" err="1">
                <a:ln>
                  <a:noFill/>
                </a:ln>
                <a:solidFill>
                  <a:schemeClr val="bg1"/>
                </a:solidFill>
                <a:effectLst/>
                <a:uLnTx/>
                <a:uFillTx/>
                <a:latin typeface="Calibri"/>
                <a:ea typeface="+mn-ea"/>
                <a:cs typeface="+mn-cs"/>
              </a:rPr>
              <a:t>larify</a:t>
            </a:r>
            <a:r>
              <a:rPr kumimoji="0" lang="en-US" sz="1800" b="0" i="0" u="none" strike="noStrike" kern="1200" cap="none" spc="0" normalizeH="0" baseline="0" noProof="0" dirty="0">
                <a:ln>
                  <a:noFill/>
                </a:ln>
                <a:solidFill>
                  <a:schemeClr val="bg1"/>
                </a:solidFill>
                <a:effectLst/>
                <a:uLnTx/>
                <a:uFillTx/>
                <a:latin typeface="Calibri"/>
                <a:ea typeface="+mn-ea"/>
                <a:cs typeface="+mn-cs"/>
              </a:rPr>
              <a:t> scope (note: only pause the clock if genuine clarification is required).</a:t>
            </a:r>
          </a:p>
        </p:txBody>
      </p:sp>
      <p:sp>
        <p:nvSpPr>
          <p:cNvPr id="6" name="Rectangle: Rounded Corners 5">
            <a:extLst>
              <a:ext uri="{FF2B5EF4-FFF2-40B4-BE49-F238E27FC236}">
                <a16:creationId xmlns:a16="http://schemas.microsoft.com/office/drawing/2014/main" id="{9091B058-D953-DF95-7063-ECCAD4C796F4}"/>
              </a:ext>
            </a:extLst>
          </p:cNvPr>
          <p:cNvSpPr/>
          <p:nvPr/>
        </p:nvSpPr>
        <p:spPr>
          <a:xfrm>
            <a:off x="43544" y="3897082"/>
            <a:ext cx="2939142" cy="2579916"/>
          </a:xfrm>
          <a:prstGeom prst="round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R="0" lvl="0" algn="l" defTabSz="457200" rtl="0" eaLnBrk="1" fontAlgn="auto" latinLnBrk="0" hangingPunct="1">
              <a:lnSpc>
                <a:spcPct val="100000"/>
              </a:lnSpc>
              <a:spcBef>
                <a:spcPts val="0"/>
              </a:spcBef>
              <a:spcAft>
                <a:spcPts val="0"/>
              </a:spcAft>
              <a:buClrTx/>
              <a:buSzTx/>
              <a:tabLst/>
              <a:defRPr/>
            </a:pPr>
            <a:r>
              <a:rPr kumimoji="0" lang="en-US" sz="2400" b="1" i="0" u="none" strike="noStrike" kern="1200" cap="none" spc="0" normalizeH="0" baseline="0" noProof="0" dirty="0">
                <a:ln>
                  <a:noFill/>
                </a:ln>
                <a:solidFill>
                  <a:schemeClr val="bg1"/>
                </a:solidFill>
                <a:effectLst/>
                <a:uLnTx/>
                <a:uFillTx/>
                <a:latin typeface="Calibri"/>
                <a:ea typeface="+mn-ea"/>
                <a:cs typeface="+mn-cs"/>
              </a:rPr>
              <a:t>Search (2)</a:t>
            </a:r>
          </a:p>
          <a:p>
            <a:pPr marR="0" lvl="0" algn="l" defTabSz="457200" rtl="0" eaLnBrk="1" fontAlgn="auto" latinLnBrk="0" hangingPunct="1">
              <a:lnSpc>
                <a:spcPct val="100000"/>
              </a:lnSpc>
              <a:spcBef>
                <a:spcPts val="0"/>
              </a:spcBef>
              <a:spcAft>
                <a:spcPts val="0"/>
              </a:spcAft>
              <a:buClrTx/>
              <a:buSzTx/>
              <a:tabLst/>
              <a:defRPr/>
            </a:pPr>
            <a:endParaRPr lang="en-US" sz="1050" dirty="0">
              <a:solidFill>
                <a:schemeClr val="bg1"/>
              </a:solidFill>
              <a:latin typeface="Calibri"/>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schemeClr val="bg1"/>
                </a:solidFill>
                <a:effectLst/>
                <a:uLnTx/>
                <a:uFillTx/>
                <a:latin typeface="Calibri"/>
                <a:ea typeface="+mn-ea"/>
                <a:cs typeface="+mn-cs"/>
              </a:rPr>
              <a:t>Clinical</a:t>
            </a:r>
            <a:r>
              <a:rPr lang="en-US" dirty="0">
                <a:solidFill>
                  <a:schemeClr val="bg1"/>
                </a:solidFill>
                <a:latin typeface="Calibri"/>
              </a:rPr>
              <a:t> </a:t>
            </a:r>
            <a:r>
              <a:rPr kumimoji="0" lang="en-US" b="0" i="0" u="none" strike="noStrike" kern="1200" cap="none" spc="0" normalizeH="0" baseline="0" noProof="0" dirty="0">
                <a:ln>
                  <a:noFill/>
                </a:ln>
                <a:solidFill>
                  <a:schemeClr val="bg1"/>
                </a:solidFill>
                <a:effectLst/>
                <a:uLnTx/>
                <a:uFillTx/>
                <a:latin typeface="Calibri"/>
                <a:ea typeface="+mn-ea"/>
                <a:cs typeface="+mn-cs"/>
              </a:rPr>
              <a:t>system(s),</a:t>
            </a:r>
          </a:p>
          <a:p>
            <a:pPr marR="0" lvl="0" algn="l" defTabSz="457200" rtl="0" eaLnBrk="1" fontAlgn="auto" latinLnBrk="0" hangingPunct="1">
              <a:lnSpc>
                <a:spcPct val="100000"/>
              </a:lnSpc>
              <a:spcBef>
                <a:spcPts val="0"/>
              </a:spcBef>
              <a:spcAft>
                <a:spcPts val="0"/>
              </a:spcAft>
              <a:buClrTx/>
              <a:buSzTx/>
              <a:tabLst/>
              <a:defRPr/>
            </a:pPr>
            <a:endParaRPr kumimoji="0" lang="en-US" sz="1050" b="0" i="0" u="none" strike="noStrike" kern="1200" cap="none" spc="0" normalizeH="0" baseline="0" noProof="0" dirty="0">
              <a:ln>
                <a:noFill/>
              </a:ln>
              <a:solidFill>
                <a:schemeClr val="bg1"/>
              </a:solidFill>
              <a:effectLst/>
              <a:uLnTx/>
              <a:uFillTx/>
              <a:latin typeface="Calibri"/>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schemeClr val="bg1"/>
                </a:solidFill>
                <a:effectLst/>
                <a:uLnTx/>
                <a:uFillTx/>
                <a:latin typeface="Calibri"/>
                <a:ea typeface="+mn-ea"/>
                <a:cs typeface="+mn-cs"/>
              </a:rPr>
              <a:t>Scanned documents, attachments,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50" b="0" i="0" u="none" strike="noStrike" kern="1200" cap="none" spc="0" normalizeH="0" baseline="0" noProof="0" dirty="0">
              <a:ln>
                <a:noFill/>
              </a:ln>
              <a:solidFill>
                <a:schemeClr val="bg1"/>
              </a:solidFill>
              <a:effectLst/>
              <a:uLnTx/>
              <a:uFillTx/>
              <a:latin typeface="Calibri"/>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schemeClr val="bg1"/>
                </a:solidFill>
                <a:effectLst/>
                <a:uLnTx/>
                <a:uFillTx/>
                <a:latin typeface="Calibri"/>
                <a:ea typeface="+mn-ea"/>
                <a:cs typeface="+mn-cs"/>
              </a:rPr>
              <a:t>emails,</a:t>
            </a:r>
          </a:p>
          <a:p>
            <a:pPr marR="0" lvl="0" algn="l" defTabSz="457200" rtl="0" eaLnBrk="1" fontAlgn="auto" latinLnBrk="0" hangingPunct="1">
              <a:lnSpc>
                <a:spcPct val="100000"/>
              </a:lnSpc>
              <a:spcBef>
                <a:spcPts val="0"/>
              </a:spcBef>
              <a:spcAft>
                <a:spcPts val="0"/>
              </a:spcAft>
              <a:buClrTx/>
              <a:buSzTx/>
              <a:tabLst/>
              <a:defRPr/>
            </a:pPr>
            <a:endParaRPr kumimoji="0" lang="en-US" sz="1050" b="0" i="0" u="none" strike="noStrike" kern="1200" cap="none" spc="0" normalizeH="0" baseline="0" noProof="0" dirty="0">
              <a:ln>
                <a:noFill/>
              </a:ln>
              <a:solidFill>
                <a:schemeClr val="bg1"/>
              </a:solidFill>
              <a:effectLst/>
              <a:uLnTx/>
              <a:uFillTx/>
              <a:latin typeface="Calibri"/>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schemeClr val="bg1"/>
                </a:solidFill>
                <a:effectLst/>
                <a:uLnTx/>
                <a:uFillTx/>
                <a:latin typeface="Calibri"/>
                <a:ea typeface="+mn-ea"/>
                <a:cs typeface="+mn-cs"/>
              </a:rPr>
              <a:t>third‑party systems.</a:t>
            </a:r>
          </a:p>
        </p:txBody>
      </p:sp>
      <p:sp>
        <p:nvSpPr>
          <p:cNvPr id="7" name="Rectangle: Rounded Corners 6">
            <a:extLst>
              <a:ext uri="{FF2B5EF4-FFF2-40B4-BE49-F238E27FC236}">
                <a16:creationId xmlns:a16="http://schemas.microsoft.com/office/drawing/2014/main" id="{58AFABE0-4604-9F27-07CF-19409CCDB397}"/>
              </a:ext>
            </a:extLst>
          </p:cNvPr>
          <p:cNvSpPr/>
          <p:nvPr/>
        </p:nvSpPr>
        <p:spPr>
          <a:xfrm>
            <a:off x="3472542" y="816425"/>
            <a:ext cx="4016830" cy="3385462"/>
          </a:xfrm>
          <a:prstGeom prst="round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bg1"/>
                </a:solidFill>
                <a:effectLst/>
                <a:uLnTx/>
                <a:uFillTx/>
                <a:latin typeface="Calibri"/>
                <a:ea typeface="+mn-ea"/>
                <a:cs typeface="+mn-cs"/>
              </a:rPr>
              <a:t>Review &amp; redact (3)   </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050" b="1" dirty="0">
              <a:solidFill>
                <a:schemeClr val="bg1"/>
              </a:solidFill>
              <a:latin typeface="Calibri"/>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chemeClr val="bg1"/>
                </a:solidFill>
                <a:effectLst/>
                <a:uLnTx/>
                <a:uFillTx/>
                <a:latin typeface="Calibri"/>
                <a:ea typeface="+mn-ea"/>
                <a:cs typeface="+mn-cs"/>
              </a:rPr>
              <a:t>Third‑party data → seek consent / reasonableness test → redact if needed.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050" dirty="0">
              <a:solidFill>
                <a:schemeClr val="bg1"/>
              </a:solidFill>
              <a:latin typeface="Calibri"/>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chemeClr val="bg1"/>
                </a:solidFill>
                <a:effectLst/>
                <a:uLnTx/>
                <a:uFillTx/>
                <a:latin typeface="Calibri"/>
                <a:ea typeface="+mn-ea"/>
                <a:cs typeface="+mn-cs"/>
              </a:rPr>
              <a:t>Serious harm to health → clinician sign‑off; redact/withhold to minimum necessary.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050" b="0" i="0" u="none" strike="noStrike" kern="1200" cap="none" spc="0" normalizeH="0" baseline="0" noProof="0" dirty="0">
              <a:ln>
                <a:noFill/>
              </a:ln>
              <a:solidFill>
                <a:schemeClr val="bg1"/>
              </a:solidFill>
              <a:effectLst/>
              <a:uLnTx/>
              <a:uFillTx/>
              <a:latin typeface="Calibri"/>
              <a:ea typeface="+mn-ea"/>
              <a:cs typeface="+mn-cs"/>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chemeClr val="bg1"/>
                </a:solidFill>
                <a:effectLst/>
                <a:uLnTx/>
                <a:uFillTx/>
                <a:latin typeface="Calibri"/>
                <a:ea typeface="+mn-ea"/>
                <a:cs typeface="+mn-cs"/>
              </a:rPr>
              <a:t>Other exemptions (public‑protection functions, legal privilege) — use narrowly.</a:t>
            </a:r>
          </a:p>
        </p:txBody>
      </p:sp>
      <p:sp>
        <p:nvSpPr>
          <p:cNvPr id="8" name="Rectangle: Rounded Corners 7">
            <a:extLst>
              <a:ext uri="{FF2B5EF4-FFF2-40B4-BE49-F238E27FC236}">
                <a16:creationId xmlns:a16="http://schemas.microsoft.com/office/drawing/2014/main" id="{4E1B491A-4DFD-5242-31F2-7AE6003DA69A}"/>
              </a:ext>
            </a:extLst>
          </p:cNvPr>
          <p:cNvSpPr/>
          <p:nvPr/>
        </p:nvSpPr>
        <p:spPr>
          <a:xfrm>
            <a:off x="3124199" y="4278071"/>
            <a:ext cx="3276602" cy="2198926"/>
          </a:xfrm>
          <a:prstGeom prst="round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bg1"/>
                </a:solidFill>
                <a:effectLst/>
                <a:uLnTx/>
                <a:uFillTx/>
                <a:latin typeface="Calibri"/>
                <a:ea typeface="+mn-ea"/>
                <a:cs typeface="+mn-cs"/>
              </a:rPr>
              <a:t>Decide (4)</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bg1"/>
                </a:solidFill>
                <a:effectLst/>
                <a:uLnTx/>
                <a:uFillTx/>
                <a:latin typeface="Calibri"/>
                <a:ea typeface="+mn-ea"/>
                <a:cs typeface="+mn-cs"/>
              </a:rPr>
              <a:t>   </a:t>
            </a:r>
            <a:endParaRPr lang="en-US" dirty="0">
              <a:solidFill>
                <a:schemeClr val="bg1"/>
              </a:solidFill>
              <a:latin typeface="Calibri"/>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chemeClr val="bg1"/>
                </a:solidFill>
                <a:effectLst/>
                <a:uLnTx/>
                <a:uFillTx/>
                <a:latin typeface="Calibri"/>
                <a:ea typeface="+mn-ea"/>
                <a:cs typeface="+mn-cs"/>
              </a:rPr>
              <a:t>Disclose / Partial disclosure </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000" dirty="0">
              <a:solidFill>
                <a:schemeClr val="bg1"/>
              </a:solidFill>
              <a:latin typeface="Calibri"/>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chemeClr val="bg1"/>
                </a:solidFill>
                <a:effectLst/>
                <a:uLnTx/>
                <a:uFillTx/>
                <a:latin typeface="Calibri"/>
                <a:ea typeface="+mn-ea"/>
                <a:cs typeface="+mn-cs"/>
              </a:rPr>
              <a:t>Refuse (manifestly unfounded or excessive);</a:t>
            </a: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050" dirty="0">
              <a:solidFill>
                <a:schemeClr val="bg1"/>
              </a:solidFill>
              <a:latin typeface="Calibri"/>
            </a:endParaRPr>
          </a:p>
          <a:p>
            <a:pPr marL="285750" marR="0" lvl="0" indent="-2857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chemeClr val="bg1"/>
                </a:solidFill>
                <a:effectLst/>
                <a:uLnTx/>
                <a:uFillTx/>
                <a:latin typeface="Calibri"/>
                <a:ea typeface="+mn-ea"/>
                <a:cs typeface="+mn-cs"/>
              </a:rPr>
              <a:t>consider fee if excessive.</a:t>
            </a:r>
          </a:p>
        </p:txBody>
      </p:sp>
      <p:sp>
        <p:nvSpPr>
          <p:cNvPr id="11" name="Rectangle: Rounded Corners 10">
            <a:extLst>
              <a:ext uri="{FF2B5EF4-FFF2-40B4-BE49-F238E27FC236}">
                <a16:creationId xmlns:a16="http://schemas.microsoft.com/office/drawing/2014/main" id="{287416D0-8705-7090-2985-AA35E4C31856}"/>
              </a:ext>
            </a:extLst>
          </p:cNvPr>
          <p:cNvSpPr/>
          <p:nvPr/>
        </p:nvSpPr>
        <p:spPr>
          <a:xfrm>
            <a:off x="7630884" y="1028695"/>
            <a:ext cx="4506687" cy="3385463"/>
          </a:xfrm>
          <a:prstGeom prst="round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R="0" lvl="0" algn="l" defTabSz="457200" rtl="0" eaLnBrk="1" fontAlgn="auto" latinLnBrk="0" hangingPunct="1">
              <a:lnSpc>
                <a:spcPct val="100000"/>
              </a:lnSpc>
              <a:spcBef>
                <a:spcPts val="0"/>
              </a:spcBef>
              <a:spcAft>
                <a:spcPts val="0"/>
              </a:spcAft>
              <a:buClrTx/>
              <a:buSzTx/>
              <a:tabLst/>
              <a:defRPr/>
            </a:pPr>
            <a:r>
              <a:rPr kumimoji="0" lang="en-US" sz="2400" b="1" i="0" u="none" strike="noStrike" kern="1200" cap="none" spc="0" normalizeH="0" baseline="0" noProof="0" dirty="0">
                <a:ln>
                  <a:noFill/>
                </a:ln>
                <a:solidFill>
                  <a:schemeClr val="bg1"/>
                </a:solidFill>
                <a:effectLst/>
                <a:uLnTx/>
                <a:uFillTx/>
                <a:latin typeface="Calibri"/>
                <a:ea typeface="+mn-ea"/>
                <a:cs typeface="+mn-cs"/>
              </a:rPr>
              <a:t>Respond (5)</a:t>
            </a:r>
            <a:endParaRPr kumimoji="0" lang="en-US" sz="1800" b="0" i="0" u="none" strike="noStrike" kern="1200" cap="none" spc="0" normalizeH="0" baseline="0" noProof="0" dirty="0">
              <a:ln>
                <a:noFill/>
              </a:ln>
              <a:solidFill>
                <a:schemeClr val="bg1"/>
              </a:solidFill>
              <a:effectLst/>
              <a:uLnTx/>
              <a:uFillTx/>
              <a:latin typeface="Calibri"/>
              <a:ea typeface="+mn-ea"/>
              <a:cs typeface="+mn-cs"/>
            </a:endParaRPr>
          </a:p>
          <a:p>
            <a:pPr marR="0" lvl="0" algn="l" defTabSz="457200" rtl="0" eaLnBrk="1" fontAlgn="auto" latinLnBrk="0" hangingPunct="1">
              <a:lnSpc>
                <a:spcPct val="100000"/>
              </a:lnSpc>
              <a:spcBef>
                <a:spcPts val="0"/>
              </a:spcBef>
              <a:spcAft>
                <a:spcPts val="0"/>
              </a:spcAft>
              <a:buClrTx/>
              <a:buSzTx/>
              <a:tabLst/>
              <a:defRPr/>
            </a:pPr>
            <a:r>
              <a:rPr kumimoji="0" lang="en-US" sz="1800" b="0" i="0" u="none" strike="noStrike" kern="1200" cap="none" spc="0" normalizeH="0" baseline="0" noProof="0" dirty="0">
                <a:ln>
                  <a:noFill/>
                </a:ln>
                <a:solidFill>
                  <a:schemeClr val="bg1"/>
                </a:solidFill>
                <a:effectLst/>
                <a:uLnTx/>
                <a:uFillTx/>
                <a:latin typeface="Calibri"/>
                <a:ea typeface="+mn-ea"/>
                <a:cs typeface="+mn-cs"/>
              </a:rPr>
              <a:t> Within 1 month (extend up to 2 further months</a:t>
            </a:r>
          </a:p>
          <a:p>
            <a:pPr marR="0" lvl="0" algn="l" defTabSz="457200" rtl="0" eaLnBrk="1" fontAlgn="auto" latinLnBrk="0" hangingPunct="1">
              <a:lnSpc>
                <a:spcPct val="100000"/>
              </a:lnSpc>
              <a:spcBef>
                <a:spcPts val="0"/>
              </a:spcBef>
              <a:spcAft>
                <a:spcPts val="0"/>
              </a:spcAft>
              <a:buClrTx/>
              <a:buSzTx/>
              <a:tabLst/>
              <a:defRPr/>
            </a:pPr>
            <a:endParaRPr kumimoji="0" lang="en-US" sz="1050" b="0" i="0" u="none" strike="noStrike" kern="1200" cap="none" spc="0" normalizeH="0" baseline="0" noProof="0" dirty="0">
              <a:ln>
                <a:noFill/>
              </a:ln>
              <a:solidFill>
                <a:schemeClr val="bg1"/>
              </a:solidFill>
              <a:effectLst/>
              <a:uLnTx/>
              <a:uFillTx/>
              <a:latin typeface="Calibri"/>
              <a:ea typeface="+mn-ea"/>
              <a:cs typeface="+mn-cs"/>
            </a:endParaRPr>
          </a:p>
          <a:p>
            <a:pPr marR="0" lvl="0" algn="l" defTabSz="457200" rtl="0" eaLnBrk="1" fontAlgn="auto" latinLnBrk="0" hangingPunct="1">
              <a:lnSpc>
                <a:spcPct val="100000"/>
              </a:lnSpc>
              <a:spcBef>
                <a:spcPts val="0"/>
              </a:spcBef>
              <a:spcAft>
                <a:spcPts val="0"/>
              </a:spcAft>
              <a:buClrTx/>
              <a:buSzTx/>
              <a:tabLst/>
              <a:defRPr/>
            </a:pPr>
            <a:r>
              <a:rPr kumimoji="0" lang="en-US" sz="1800" b="0" i="0" u="none" strike="noStrike" kern="1200" cap="none" spc="0" normalizeH="0" baseline="0" noProof="0" dirty="0">
                <a:ln>
                  <a:noFill/>
                </a:ln>
                <a:solidFill>
                  <a:schemeClr val="bg1"/>
                </a:solidFill>
                <a:effectLst/>
                <a:uLnTx/>
                <a:uFillTx/>
                <a:latin typeface="Calibri"/>
                <a:ea typeface="+mn-ea"/>
                <a:cs typeface="+mn-cs"/>
              </a:rPr>
              <a:t> </a:t>
            </a:r>
            <a:r>
              <a:rPr lang="en-US" dirty="0">
                <a:solidFill>
                  <a:schemeClr val="bg1"/>
                </a:solidFill>
                <a:latin typeface="Calibri"/>
              </a:rPr>
              <a:t>I</a:t>
            </a:r>
            <a:r>
              <a:rPr kumimoji="0" lang="en-US" sz="1800" b="0" i="0" u="none" strike="noStrike" kern="1200" cap="none" spc="0" normalizeH="0" baseline="0" noProof="0" dirty="0">
                <a:ln>
                  <a:noFill/>
                </a:ln>
                <a:solidFill>
                  <a:schemeClr val="bg1"/>
                </a:solidFill>
                <a:effectLst/>
                <a:uLnTx/>
                <a:uFillTx/>
                <a:latin typeface="Calibri"/>
                <a:ea typeface="+mn-ea"/>
                <a:cs typeface="+mn-cs"/>
              </a:rPr>
              <a:t>f complex/multiple — tell requester within month 1 with reasons).  </a:t>
            </a:r>
          </a:p>
          <a:p>
            <a:pPr marR="0" lvl="0" algn="l" defTabSz="457200" rtl="0" eaLnBrk="1" fontAlgn="auto" latinLnBrk="0" hangingPunct="1">
              <a:lnSpc>
                <a:spcPct val="100000"/>
              </a:lnSpc>
              <a:spcBef>
                <a:spcPts val="0"/>
              </a:spcBef>
              <a:spcAft>
                <a:spcPts val="0"/>
              </a:spcAft>
              <a:buClrTx/>
              <a:buSzTx/>
              <a:tabLst/>
              <a:defRPr/>
            </a:pPr>
            <a:r>
              <a:rPr kumimoji="0" lang="en-US" sz="1800" b="0" i="0" u="none" strike="noStrike" kern="1200" cap="none" spc="0" normalizeH="0" baseline="0" noProof="0" dirty="0">
                <a:ln>
                  <a:noFill/>
                </a:ln>
                <a:solidFill>
                  <a:schemeClr val="bg1"/>
                </a:solidFill>
                <a:effectLst/>
                <a:uLnTx/>
                <a:uFillTx/>
                <a:latin typeface="Calibri"/>
                <a:ea typeface="+mn-ea"/>
                <a:cs typeface="+mn-cs"/>
              </a:rPr>
              <a:t> </a:t>
            </a:r>
          </a:p>
          <a:p>
            <a:pPr marR="0" lvl="0" algn="l" defTabSz="457200" rtl="0" eaLnBrk="1" fontAlgn="auto" latinLnBrk="0" hangingPunct="1">
              <a:lnSpc>
                <a:spcPct val="100000"/>
              </a:lnSpc>
              <a:spcBef>
                <a:spcPts val="0"/>
              </a:spcBef>
              <a:spcAft>
                <a:spcPts val="0"/>
              </a:spcAft>
              <a:buClrTx/>
              <a:buSzTx/>
              <a:tabLst/>
              <a:defRPr/>
            </a:pPr>
            <a:r>
              <a:rPr kumimoji="0" lang="en-US" sz="1800" b="0" i="0" u="none" strike="noStrike" kern="1200" cap="none" spc="0" normalizeH="0" baseline="0" noProof="0" dirty="0">
                <a:ln>
                  <a:noFill/>
                </a:ln>
                <a:solidFill>
                  <a:schemeClr val="bg1"/>
                </a:solidFill>
                <a:effectLst/>
                <a:uLnTx/>
                <a:uFillTx/>
                <a:latin typeface="Calibri"/>
                <a:ea typeface="+mn-ea"/>
                <a:cs typeface="+mn-cs"/>
              </a:rPr>
              <a:t>Provide in a commonly used, secure format;</a:t>
            </a:r>
          </a:p>
          <a:p>
            <a:pPr marR="0" lvl="0" algn="l" defTabSz="457200" rtl="0" eaLnBrk="1" fontAlgn="auto" latinLnBrk="0" hangingPunct="1">
              <a:lnSpc>
                <a:spcPct val="100000"/>
              </a:lnSpc>
              <a:spcBef>
                <a:spcPts val="0"/>
              </a:spcBef>
              <a:spcAft>
                <a:spcPts val="0"/>
              </a:spcAft>
              <a:buClrTx/>
              <a:buSzTx/>
              <a:tabLst/>
              <a:defRPr/>
            </a:pPr>
            <a:endParaRPr lang="en-US" sz="1050" dirty="0">
              <a:solidFill>
                <a:schemeClr val="bg1"/>
              </a:solidFill>
              <a:latin typeface="Calibri"/>
            </a:endParaRPr>
          </a:p>
          <a:p>
            <a:pPr marR="0" lvl="0" algn="l" defTabSz="457200" rtl="0" eaLnBrk="1" fontAlgn="auto" latinLnBrk="0" hangingPunct="1">
              <a:lnSpc>
                <a:spcPct val="100000"/>
              </a:lnSpc>
              <a:spcBef>
                <a:spcPts val="0"/>
              </a:spcBef>
              <a:spcAft>
                <a:spcPts val="0"/>
              </a:spcAft>
              <a:buClrTx/>
              <a:buSzTx/>
              <a:tabLst/>
              <a:defRPr/>
            </a:pPr>
            <a:r>
              <a:rPr lang="en-US" dirty="0">
                <a:solidFill>
                  <a:schemeClr val="bg1"/>
                </a:solidFill>
                <a:latin typeface="Calibri"/>
              </a:rPr>
              <a:t>E</a:t>
            </a:r>
            <a:r>
              <a:rPr kumimoji="0" lang="en-US" sz="1800" b="0" i="0" u="none" strike="noStrike" kern="1200" cap="none" spc="0" normalizeH="0" baseline="0" noProof="0" dirty="0" err="1">
                <a:ln>
                  <a:noFill/>
                </a:ln>
                <a:solidFill>
                  <a:schemeClr val="bg1"/>
                </a:solidFill>
                <a:effectLst/>
                <a:uLnTx/>
                <a:uFillTx/>
                <a:latin typeface="Calibri"/>
                <a:ea typeface="+mn-ea"/>
                <a:cs typeface="+mn-cs"/>
              </a:rPr>
              <a:t>xplain</a:t>
            </a:r>
            <a:r>
              <a:rPr kumimoji="0" lang="en-US" sz="1800" b="0" i="0" u="none" strike="noStrike" kern="1200" cap="none" spc="0" normalizeH="0" baseline="0" noProof="0" dirty="0">
                <a:ln>
                  <a:noFill/>
                </a:ln>
                <a:solidFill>
                  <a:schemeClr val="bg1"/>
                </a:solidFill>
                <a:effectLst/>
                <a:uLnTx/>
                <a:uFillTx/>
                <a:latin typeface="Calibri"/>
                <a:ea typeface="+mn-ea"/>
                <a:cs typeface="+mn-cs"/>
              </a:rPr>
              <a:t> what’s disclosed, withheld, and why</a:t>
            </a:r>
          </a:p>
        </p:txBody>
      </p:sp>
      <p:sp>
        <p:nvSpPr>
          <p:cNvPr id="12" name="Rectangle: Rounded Corners 11">
            <a:extLst>
              <a:ext uri="{FF2B5EF4-FFF2-40B4-BE49-F238E27FC236}">
                <a16:creationId xmlns:a16="http://schemas.microsoft.com/office/drawing/2014/main" id="{6C04E815-1D21-84A2-C942-B759C9465D3F}"/>
              </a:ext>
            </a:extLst>
          </p:cNvPr>
          <p:cNvSpPr/>
          <p:nvPr/>
        </p:nvSpPr>
        <p:spPr>
          <a:xfrm>
            <a:off x="6542314" y="4495800"/>
            <a:ext cx="5595258" cy="1883229"/>
          </a:xfrm>
          <a:prstGeom prst="roundRect">
            <a:avLst/>
          </a:prstGeom>
          <a:solidFill>
            <a:srgbClr val="00206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chemeClr val="bg1"/>
                </a:solidFill>
                <a:effectLst/>
                <a:uLnTx/>
                <a:uFillTx/>
                <a:latin typeface="Calibri"/>
                <a:ea typeface="+mn-ea"/>
                <a:cs typeface="+mn-cs"/>
              </a:rPr>
              <a:t>Recordkeeping (6)</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050" b="0" i="0" u="none" strike="noStrike" kern="1200" cap="none" spc="0" normalizeH="0" baseline="0" noProof="0" dirty="0">
              <a:ln>
                <a:noFill/>
              </a:ln>
              <a:solidFill>
                <a:schemeClr val="bg1"/>
              </a:solidFill>
              <a:effectLst/>
              <a:uLnTx/>
              <a:uFillTx/>
              <a:latin typeface="Calibri"/>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bg1"/>
                </a:solidFill>
                <a:effectLst/>
                <a:uLnTx/>
                <a:uFillTx/>
                <a:latin typeface="Calibri"/>
                <a:ea typeface="+mn-ea"/>
                <a:cs typeface="+mn-cs"/>
              </a:rPr>
              <a:t>Redaction map (each redaction → exemption), search log, clinician sign‑off, correspondence, complaint route (practice → ICO). </a:t>
            </a:r>
          </a:p>
        </p:txBody>
      </p:sp>
    </p:spTree>
    <p:extLst>
      <p:ext uri="{BB962C8B-B14F-4D97-AF65-F5344CB8AC3E}">
        <p14:creationId xmlns:p14="http://schemas.microsoft.com/office/powerpoint/2010/main" val="1828947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8412816-C9D7-9FD7-7F78-7D511398FCA6}"/>
              </a:ext>
            </a:extLst>
          </p:cNvPr>
          <p:cNvSpPr>
            <a:spLocks noGrp="1"/>
          </p:cNvSpPr>
          <p:nvPr>
            <p:ph type="title"/>
          </p:nvPr>
        </p:nvSpPr>
        <p:spPr>
          <a:xfrm>
            <a:off x="2213734" y="422148"/>
            <a:ext cx="7524521" cy="662782"/>
          </a:xfrm>
        </p:spPr>
        <p:txBody>
          <a:bodyPr/>
          <a:lstStyle/>
          <a:p>
            <a:r>
              <a:rPr lang="en-GB" dirty="0"/>
              <a:t>Useful links</a:t>
            </a:r>
          </a:p>
        </p:txBody>
      </p:sp>
      <p:sp>
        <p:nvSpPr>
          <p:cNvPr id="4" name="TextBox 3">
            <a:extLst>
              <a:ext uri="{FF2B5EF4-FFF2-40B4-BE49-F238E27FC236}">
                <a16:creationId xmlns:a16="http://schemas.microsoft.com/office/drawing/2014/main" id="{EF76A2DF-3CA8-4ED2-CDB2-79B4164B8481}"/>
              </a:ext>
            </a:extLst>
          </p:cNvPr>
          <p:cNvSpPr txBox="1"/>
          <p:nvPr/>
        </p:nvSpPr>
        <p:spPr>
          <a:xfrm>
            <a:off x="307521" y="1302116"/>
            <a:ext cx="10872108" cy="1477328"/>
          </a:xfrm>
          <a:prstGeom prst="rect">
            <a:avLst/>
          </a:prstGeom>
          <a:noFill/>
        </p:spPr>
        <p:txBody>
          <a:bodyPr wrap="square">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hlinkClick r:id="rId2"/>
              </a:rPr>
              <a:t>https://ico.org.uk/for-organisations/uk-gdpr-guidance-and-resources/exemptions/a-guide-to-the-data-protection-exemptions/</a:t>
            </a:r>
            <a:endParaRPr kumimoji="0" lang="en-GB" sz="1800" b="0" i="0" u="none" strike="noStrike" kern="0" cap="none" spc="0" normalizeH="0" baseline="0" noProof="0" dirty="0">
              <a:ln>
                <a:noFill/>
              </a:ln>
              <a:solidFill>
                <a:prstClr val="black"/>
              </a:solidFill>
              <a:effectLst/>
              <a:uLnTx/>
              <a:uFillTx/>
            </a:endParaRPr>
          </a:p>
          <a:p>
            <a:pPr marL="0" marR="0" lvl="0" indent="0" defTabSz="4572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endParaRPr>
          </a:p>
          <a:p>
            <a:pPr marL="0" marR="0" lvl="0" indent="0" defTabSz="4572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endParaRPr>
          </a:p>
          <a:p>
            <a:pPr marL="0" marR="0" lvl="0" indent="0" defTabSz="4572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endParaRPr>
          </a:p>
        </p:txBody>
      </p:sp>
      <p:sp>
        <p:nvSpPr>
          <p:cNvPr id="5" name="TextBox 4">
            <a:extLst>
              <a:ext uri="{FF2B5EF4-FFF2-40B4-BE49-F238E27FC236}">
                <a16:creationId xmlns:a16="http://schemas.microsoft.com/office/drawing/2014/main" id="{7D11B31C-1954-3323-20D7-3CF8AE7F79A8}"/>
              </a:ext>
            </a:extLst>
          </p:cNvPr>
          <p:cNvSpPr txBox="1"/>
          <p:nvPr/>
        </p:nvSpPr>
        <p:spPr>
          <a:xfrm>
            <a:off x="257025" y="2040780"/>
            <a:ext cx="11499545" cy="923330"/>
          </a:xfrm>
          <a:prstGeom prst="rect">
            <a:avLst/>
          </a:prstGeom>
          <a:noFill/>
        </p:spPr>
        <p:txBody>
          <a:bodyPr wrap="square">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hlinkClick r:id="rId2"/>
              </a:rPr>
              <a:t>https://ico.org.uk/for-organisations/uk-gdpr-guidance-and-resources/exemptions/a-guide-to-the-data-protection-exemptions/</a:t>
            </a:r>
            <a:endParaRPr kumimoji="0" lang="en-GB" sz="1800" b="0" i="0" u="none" strike="noStrike" kern="0" cap="none" spc="0" normalizeH="0" baseline="0" noProof="0" dirty="0">
              <a:ln>
                <a:noFill/>
              </a:ln>
              <a:solidFill>
                <a:prstClr val="black"/>
              </a:solidFill>
              <a:effectLst/>
              <a:uLnTx/>
              <a:uFillTx/>
            </a:endParaRPr>
          </a:p>
          <a:p>
            <a:pPr marL="0" marR="0" lvl="0" indent="0" defTabSz="4572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endParaRPr>
          </a:p>
        </p:txBody>
      </p:sp>
      <p:sp>
        <p:nvSpPr>
          <p:cNvPr id="7" name="TextBox 6">
            <a:extLst>
              <a:ext uri="{FF2B5EF4-FFF2-40B4-BE49-F238E27FC236}">
                <a16:creationId xmlns:a16="http://schemas.microsoft.com/office/drawing/2014/main" id="{549225CD-6B06-F732-B1B7-C5EF4CDF8CFF}"/>
              </a:ext>
            </a:extLst>
          </p:cNvPr>
          <p:cNvSpPr txBox="1"/>
          <p:nvPr/>
        </p:nvSpPr>
        <p:spPr>
          <a:xfrm>
            <a:off x="307521" y="2673464"/>
            <a:ext cx="10872108" cy="646331"/>
          </a:xfrm>
          <a:prstGeom prst="rect">
            <a:avLst/>
          </a:prstGeom>
          <a:noFill/>
        </p:spPr>
        <p:txBody>
          <a:bodyPr wrap="square">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hlinkClick r:id="rId3"/>
              </a:rPr>
              <a:t>https://transform.england.nhs.uk/information-governance/guidance/subject-access-requests/</a:t>
            </a:r>
            <a:endParaRPr kumimoji="0" lang="en-GB" sz="1800" b="0" i="0" u="none" strike="noStrike" kern="0" cap="none" spc="0" normalizeH="0" baseline="0" noProof="0" dirty="0">
              <a:ln>
                <a:noFill/>
              </a:ln>
              <a:solidFill>
                <a:prstClr val="black"/>
              </a:solidFill>
              <a:effectLst/>
              <a:uLnTx/>
              <a:uFillTx/>
            </a:endParaRPr>
          </a:p>
          <a:p>
            <a:pPr marL="0" marR="0" lvl="0" indent="0" defTabSz="4572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endParaRPr>
          </a:p>
        </p:txBody>
      </p:sp>
      <p:sp>
        <p:nvSpPr>
          <p:cNvPr id="9" name="TextBox 8">
            <a:extLst>
              <a:ext uri="{FF2B5EF4-FFF2-40B4-BE49-F238E27FC236}">
                <a16:creationId xmlns:a16="http://schemas.microsoft.com/office/drawing/2014/main" id="{1D46BE36-BC6B-235D-FCCB-6C4FFD2FDD16}"/>
              </a:ext>
            </a:extLst>
          </p:cNvPr>
          <p:cNvSpPr txBox="1"/>
          <p:nvPr/>
        </p:nvSpPr>
        <p:spPr>
          <a:xfrm>
            <a:off x="307521" y="3105834"/>
            <a:ext cx="7893050" cy="646331"/>
          </a:xfrm>
          <a:prstGeom prst="rect">
            <a:avLst/>
          </a:prstGeom>
          <a:noFill/>
        </p:spPr>
        <p:txBody>
          <a:bodyPr wrap="square">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hlinkClick r:id="rId4"/>
              </a:rPr>
              <a:t>https://www.england.nhs.uk/long-read/safeguarding/</a:t>
            </a:r>
            <a:endParaRPr kumimoji="0" lang="en-GB" sz="1800" b="0" i="0" u="none" strike="noStrike" kern="0" cap="none" spc="0" normalizeH="0" baseline="0" noProof="0" dirty="0">
              <a:ln>
                <a:noFill/>
              </a:ln>
              <a:solidFill>
                <a:prstClr val="black"/>
              </a:solidFill>
              <a:effectLst/>
              <a:uLnTx/>
              <a:uFillTx/>
            </a:endParaRPr>
          </a:p>
          <a:p>
            <a:pPr marL="0" marR="0" lvl="0" indent="0" defTabSz="4572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endParaRPr>
          </a:p>
        </p:txBody>
      </p:sp>
      <p:sp>
        <p:nvSpPr>
          <p:cNvPr id="11" name="TextBox 10">
            <a:extLst>
              <a:ext uri="{FF2B5EF4-FFF2-40B4-BE49-F238E27FC236}">
                <a16:creationId xmlns:a16="http://schemas.microsoft.com/office/drawing/2014/main" id="{706FFA9A-4A36-BFA8-DACC-F6EEDE4B0789}"/>
              </a:ext>
            </a:extLst>
          </p:cNvPr>
          <p:cNvSpPr txBox="1"/>
          <p:nvPr/>
        </p:nvSpPr>
        <p:spPr>
          <a:xfrm>
            <a:off x="307521" y="3593960"/>
            <a:ext cx="8458200" cy="646331"/>
          </a:xfrm>
          <a:prstGeom prst="rect">
            <a:avLst/>
          </a:prstGeom>
          <a:noFill/>
        </p:spPr>
        <p:txBody>
          <a:bodyPr wrap="square">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hlinkClick r:id="rId5"/>
              </a:rPr>
              <a:t>https://www.england.nhs.uk/long-read/proxy-access/</a:t>
            </a:r>
            <a:endParaRPr kumimoji="0" lang="en-GB" sz="1800" b="0" i="0" u="none" strike="noStrike" kern="0" cap="none" spc="0" normalizeH="0" baseline="0" noProof="0" dirty="0">
              <a:ln>
                <a:noFill/>
              </a:ln>
              <a:solidFill>
                <a:prstClr val="black"/>
              </a:solidFill>
              <a:effectLst/>
              <a:uLnTx/>
              <a:uFillTx/>
            </a:endParaRPr>
          </a:p>
          <a:p>
            <a:pPr marL="0" marR="0" lvl="0" indent="0" defTabSz="4572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endParaRPr>
          </a:p>
        </p:txBody>
      </p:sp>
      <p:sp>
        <p:nvSpPr>
          <p:cNvPr id="13" name="TextBox 12">
            <a:extLst>
              <a:ext uri="{FF2B5EF4-FFF2-40B4-BE49-F238E27FC236}">
                <a16:creationId xmlns:a16="http://schemas.microsoft.com/office/drawing/2014/main" id="{B32FB9A7-1024-DA72-70D7-091F30130F87}"/>
              </a:ext>
            </a:extLst>
          </p:cNvPr>
          <p:cNvSpPr txBox="1"/>
          <p:nvPr/>
        </p:nvSpPr>
        <p:spPr>
          <a:xfrm>
            <a:off x="257024" y="4055581"/>
            <a:ext cx="10872107" cy="646331"/>
          </a:xfrm>
          <a:prstGeom prst="rect">
            <a:avLst/>
          </a:prstGeom>
          <a:noFill/>
        </p:spPr>
        <p:txBody>
          <a:bodyPr wrap="square">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hlinkClick r:id="rId6"/>
              </a:rPr>
              <a:t>https://www.gmc-uk.org/professional-standards/the-professional-standards/confidentiality</a:t>
            </a:r>
            <a:r>
              <a:rPr kumimoji="0" lang="en-GB" sz="1800" b="0" i="0" u="none" strike="noStrike" kern="0" cap="none" spc="0" normalizeH="0" baseline="0" noProof="0" dirty="0">
                <a:ln>
                  <a:noFill/>
                </a:ln>
                <a:solidFill>
                  <a:prstClr val="black"/>
                </a:solidFill>
                <a:effectLst/>
                <a:uLnTx/>
                <a:uFillTx/>
              </a:rPr>
              <a:t>?</a:t>
            </a:r>
          </a:p>
          <a:p>
            <a:pPr marL="0" marR="0" lvl="0" indent="0" defTabSz="4572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endParaRPr>
          </a:p>
        </p:txBody>
      </p:sp>
      <p:sp>
        <p:nvSpPr>
          <p:cNvPr id="15" name="TextBox 14">
            <a:extLst>
              <a:ext uri="{FF2B5EF4-FFF2-40B4-BE49-F238E27FC236}">
                <a16:creationId xmlns:a16="http://schemas.microsoft.com/office/drawing/2014/main" id="{8C7A16C5-FEDB-2171-6B60-E3338E0D2B59}"/>
              </a:ext>
            </a:extLst>
          </p:cNvPr>
          <p:cNvSpPr txBox="1"/>
          <p:nvPr/>
        </p:nvSpPr>
        <p:spPr>
          <a:xfrm>
            <a:off x="307520" y="4487951"/>
            <a:ext cx="10654393" cy="646331"/>
          </a:xfrm>
          <a:prstGeom prst="rect">
            <a:avLst/>
          </a:prstGeom>
          <a:noFill/>
        </p:spPr>
        <p:txBody>
          <a:bodyPr wrap="square">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hlinkClick r:id="rId7"/>
              </a:rPr>
              <a:t>https://www.bma.org.uk/media/zrjlua3e/bma-gps-as-data-controllers-under-the-gdpr-updated-2024.pdf</a:t>
            </a:r>
            <a:r>
              <a:rPr kumimoji="0" lang="en-GB" sz="1800" b="0" i="0" u="none" strike="noStrike" kern="0" cap="none" spc="0" normalizeH="0" baseline="0" noProof="0" dirty="0">
                <a:ln>
                  <a:noFill/>
                </a:ln>
                <a:solidFill>
                  <a:prstClr val="black"/>
                </a:solidFill>
                <a:effectLst/>
                <a:uLnTx/>
                <a:uFillTx/>
              </a:rPr>
              <a:t>?</a:t>
            </a:r>
          </a:p>
          <a:p>
            <a:pPr marL="0" marR="0" lvl="0" indent="0" defTabSz="4572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endParaRPr>
          </a:p>
        </p:txBody>
      </p:sp>
      <p:sp>
        <p:nvSpPr>
          <p:cNvPr id="17" name="TextBox 16">
            <a:extLst>
              <a:ext uri="{FF2B5EF4-FFF2-40B4-BE49-F238E27FC236}">
                <a16:creationId xmlns:a16="http://schemas.microsoft.com/office/drawing/2014/main" id="{9AC475F4-F2D4-6F0B-23F0-C1219F0541AB}"/>
              </a:ext>
            </a:extLst>
          </p:cNvPr>
          <p:cNvSpPr txBox="1"/>
          <p:nvPr/>
        </p:nvSpPr>
        <p:spPr>
          <a:xfrm>
            <a:off x="257024" y="4909553"/>
            <a:ext cx="8820150" cy="646331"/>
          </a:xfrm>
          <a:prstGeom prst="rect">
            <a:avLst/>
          </a:prstGeom>
          <a:noFill/>
        </p:spPr>
        <p:txBody>
          <a:bodyPr wrap="square">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hlinkClick r:id="rId8"/>
              </a:rPr>
              <a:t>https://commonslibrary.parliament.uk/accessing-health-records/</a:t>
            </a:r>
            <a:endParaRPr kumimoji="0" lang="en-GB" sz="1800" b="0" i="0" u="none" strike="noStrike" kern="0" cap="none" spc="0" normalizeH="0" baseline="0" noProof="0" dirty="0">
              <a:ln>
                <a:noFill/>
              </a:ln>
              <a:solidFill>
                <a:prstClr val="black"/>
              </a:solidFill>
              <a:effectLst/>
              <a:uLnTx/>
              <a:uFillTx/>
            </a:endParaRPr>
          </a:p>
          <a:p>
            <a:pPr marL="0" marR="0" lvl="0" indent="0" defTabSz="4572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dirty="0">
              <a:ln>
                <a:noFill/>
              </a:ln>
              <a:solidFill>
                <a:prstClr val="black"/>
              </a:solidFill>
              <a:effectLst/>
              <a:uLnTx/>
              <a:uFillTx/>
            </a:endParaRPr>
          </a:p>
        </p:txBody>
      </p:sp>
      <p:sp>
        <p:nvSpPr>
          <p:cNvPr id="6" name="TextBox 5">
            <a:extLst>
              <a:ext uri="{FF2B5EF4-FFF2-40B4-BE49-F238E27FC236}">
                <a16:creationId xmlns:a16="http://schemas.microsoft.com/office/drawing/2014/main" id="{F457434A-2050-93CC-3EB1-28090AA03ADD}"/>
              </a:ext>
            </a:extLst>
          </p:cNvPr>
          <p:cNvSpPr txBox="1"/>
          <p:nvPr/>
        </p:nvSpPr>
        <p:spPr>
          <a:xfrm>
            <a:off x="257024" y="5424051"/>
            <a:ext cx="6781800" cy="369332"/>
          </a:xfrm>
          <a:prstGeom prst="rect">
            <a:avLst/>
          </a:prstGeom>
          <a:noFill/>
        </p:spPr>
        <p:txBody>
          <a:bodyPr wrap="square">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hlinkClick r:id="rId9"/>
              </a:rPr>
              <a:t>Working together to safeguard children - GOV.UK</a:t>
            </a:r>
            <a:endParaRPr kumimoji="0" lang="en-GB" sz="1800" b="0" i="0" u="none" strike="noStrike" kern="0" cap="none" spc="0" normalizeH="0" baseline="0" noProof="0" dirty="0">
              <a:ln>
                <a:noFill/>
              </a:ln>
              <a:solidFill>
                <a:prstClr val="black"/>
              </a:solidFill>
              <a:effectLst/>
              <a:uLnTx/>
              <a:uFillTx/>
            </a:endParaRPr>
          </a:p>
        </p:txBody>
      </p:sp>
    </p:spTree>
    <p:extLst>
      <p:ext uri="{BB962C8B-B14F-4D97-AF65-F5344CB8AC3E}">
        <p14:creationId xmlns:p14="http://schemas.microsoft.com/office/powerpoint/2010/main" val="294393336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  Compatibility Mode" id="{C8D68B3C-46FE-8A44-B1C6-695B798B8244}" vid="{D602DA36-49CC-6743-9D3E-2F4DC04F358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CCG Document" ma:contentTypeID="0x01010009DF25CF94082642959723941C1AE33300BAFF81C7741517498D718622E8129CE7" ma:contentTypeVersion="24" ma:contentTypeDescription="Extension of document type to include extra info eg HideFromDelve, retention, classification" ma:contentTypeScope="" ma:versionID="208f7f0810590bfafbf52c2116d5ada3">
  <xsd:schema xmlns:xsd="http://www.w3.org/2001/XMLSchema" xmlns:xs="http://www.w3.org/2001/XMLSchema" xmlns:p="http://schemas.microsoft.com/office/2006/metadata/properties" xmlns:ns2="3fc7b4f3-a0e9-46ca-b4f0-2556f21f87bd" xmlns:ns3="9e7fd114-9621-45b8-9c7a-5c1d714b3901" targetNamespace="http://schemas.microsoft.com/office/2006/metadata/properties" ma:root="true" ma:fieldsID="c07e7179dccd79e4ef54fca788880862" ns2:_="" ns3:_="">
    <xsd:import namespace="3fc7b4f3-a0e9-46ca-b4f0-2556f21f87bd"/>
    <xsd:import namespace="9e7fd114-9621-45b8-9c7a-5c1d714b3901"/>
    <xsd:element name="properties">
      <xsd:complexType>
        <xsd:sequence>
          <xsd:element name="documentManagement">
            <xsd:complexType>
              <xsd:all>
                <xsd:element ref="ns2:HideFromDelve" minOccurs="0"/>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fc7b4f3-a0e9-46ca-b4f0-2556f21f87bd" elementFormDefault="qualified">
    <xsd:import namespace="http://schemas.microsoft.com/office/2006/documentManagement/types"/>
    <xsd:import namespace="http://schemas.microsoft.com/office/infopath/2007/PartnerControls"/>
    <xsd:element name="HideFromDelve" ma:index="4" nillable="true" ma:displayName="HideFromDelve" ma:default="1" ma:description="Set to Yes (initial default) to hide documents and other information from delve" ma:internalName="HideFromDelve" ma:readOnly="false">
      <xsd:simpleType>
        <xsd:restriction base="dms:Boolean"/>
      </xsd:simpleType>
    </xsd:element>
    <xsd:element name="SharedWithUsers" ma:index="5"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6"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0a8ae5e1-c286-4bc4-9287-4d89ece0434e}" ma:internalName="TaxCatchAll" ma:showField="CatchAllData" ma:web="3fc7b4f3-a0e9-46ca-b4f0-2556f21f87b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e7fd114-9621-45b8-9c7a-5c1d714b3901"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c65629fe-fa3b-4d8f-b0ac-4a13011ce303"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HideFromDelve xmlns="3fc7b4f3-a0e9-46ca-b4f0-2556f21f87bd">true</HideFromDelve>
    <lcf76f155ced4ddcb4097134ff3c332f xmlns="9e7fd114-9621-45b8-9c7a-5c1d714b3901">
      <Terms xmlns="http://schemas.microsoft.com/office/infopath/2007/PartnerControls"/>
    </lcf76f155ced4ddcb4097134ff3c332f>
    <TaxCatchAll xmlns="3fc7b4f3-a0e9-46ca-b4f0-2556f21f87bd" xsi:nil="true"/>
  </documentManagement>
</p:properties>
</file>

<file path=customXml/itemProps1.xml><?xml version="1.0" encoding="utf-8"?>
<ds:datastoreItem xmlns:ds="http://schemas.openxmlformats.org/officeDocument/2006/customXml" ds:itemID="{9D7D4478-8898-4497-BE78-26980B8FA38E}"/>
</file>

<file path=customXml/itemProps2.xml><?xml version="1.0" encoding="utf-8"?>
<ds:datastoreItem xmlns:ds="http://schemas.openxmlformats.org/officeDocument/2006/customXml" ds:itemID="{DB7790C4-3B20-4BCA-9D5D-C20DABBB5CA8}"/>
</file>

<file path=customXml/itemProps3.xml><?xml version="1.0" encoding="utf-8"?>
<ds:datastoreItem xmlns:ds="http://schemas.openxmlformats.org/officeDocument/2006/customXml" ds:itemID="{B047B9E9-4CB9-4517-AA72-69548E330147}"/>
</file>

<file path=docProps/app.xml><?xml version="1.0" encoding="utf-8"?>
<Properties xmlns="http://schemas.openxmlformats.org/officeDocument/2006/extended-properties" xmlns:vt="http://schemas.openxmlformats.org/officeDocument/2006/docPropsVTypes">
  <TotalTime>271</TotalTime>
  <Words>1370</Words>
  <Application>Microsoft Office PowerPoint</Application>
  <PresentationFormat>Widescreen</PresentationFormat>
  <Paragraphs>146</Paragraphs>
  <Slides>10</Slides>
  <Notes>3</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10</vt:i4>
      </vt:variant>
    </vt:vector>
  </HeadingPairs>
  <TitlesOfParts>
    <vt:vector size="18" baseType="lpstr">
      <vt:lpstr>Aptos</vt:lpstr>
      <vt:lpstr>Arial</vt:lpstr>
      <vt:lpstr>Calibri</vt:lpstr>
      <vt:lpstr>Calibri Light</vt:lpstr>
      <vt:lpstr>Courier New</vt:lpstr>
      <vt:lpstr>Symbol</vt:lpstr>
      <vt:lpstr>1_Office Theme</vt:lpstr>
      <vt:lpstr>think-cell Slide</vt:lpstr>
      <vt:lpstr>PowerPoint Presentation</vt:lpstr>
      <vt:lpstr>Background: The Legislation</vt:lpstr>
      <vt:lpstr>UK GDPR Principles &amp; Controller Obligations </vt:lpstr>
      <vt:lpstr>PowerPoint Presentation</vt:lpstr>
      <vt:lpstr>PowerPoint Presentation</vt:lpstr>
      <vt:lpstr>Case Study </vt:lpstr>
      <vt:lpstr> TEMPLATE WORDINGS — ADAPT &amp; USE </vt:lpstr>
      <vt:lpstr>  SAR TRIAGE — PRACTICE CHECKLIST   </vt:lpstr>
      <vt:lpstr>Useful links</vt:lpstr>
      <vt:lpstr>PowerPoint Presentation</vt:lpstr>
    </vt:vector>
  </TitlesOfParts>
  <Company>South East London ICS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John Eni-Uwubame (NHS South East London ICB)</dc:creator>
  <cp:lastModifiedBy>Shimona Gayle (NHS South East London ICB)</cp:lastModifiedBy>
  <cp:revision>1</cp:revision>
  <dcterms:created xsi:type="dcterms:W3CDTF">2025-10-07T09:29:37Z</dcterms:created>
  <dcterms:modified xsi:type="dcterms:W3CDTF">2025-10-08T15:10:32Z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0x01010009DF25CF94082642959723941C1AE33300BAFF81C7741517498D718622E8129CE7</vt:lpwstr>
  </property>
  <property fmtid="{D5CDD505-2E9C-101B-9397-08002B2CF9AE}" pid="3" name="MediaServiceImageTags">
    <vt:lpwstr/>
  </property>
</Properties>
</file>