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6.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8.xml" ContentType="application/vnd.openxmlformats-officedocument.presentationml.tags+xml"/>
  <Override PartName="/ppt/tags/tag7.xml" ContentType="application/vnd.openxmlformats-officedocument.presentationml.tags+xml"/>
  <Override PartName="/ppt/tags/tag5.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67" r:id="rId3"/>
    <p:sldId id="266" r:id="rId4"/>
    <p:sldId id="269" r:id="rId5"/>
    <p:sldId id="270" r:id="rId6"/>
    <p:sldId id="271" r:id="rId7"/>
    <p:sldId id="273" r:id="rId8"/>
    <p:sldId id="274" r:id="rId9"/>
    <p:sldId id="275"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527" autoAdjust="0"/>
  </p:normalViewPr>
  <p:slideViewPr>
    <p:cSldViewPr snapToGrid="0">
      <p:cViewPr varScale="1">
        <p:scale>
          <a:sx n="76" d="100"/>
          <a:sy n="76" d="100"/>
        </p:scale>
        <p:origin x="19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CF4E6-0AD9-4401-A307-F95CCBE99B30}"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E47DD-88F7-45D7-B2ED-375AA6F1BCDF}" type="slidenum">
              <a:rPr lang="en-GB" smtClean="0"/>
              <a:t>‹#›</a:t>
            </a:fld>
            <a:endParaRPr lang="en-GB"/>
          </a:p>
        </p:txBody>
      </p:sp>
    </p:spTree>
    <p:extLst>
      <p:ext uri="{BB962C8B-B14F-4D97-AF65-F5344CB8AC3E}">
        <p14:creationId xmlns:p14="http://schemas.microsoft.com/office/powerpoint/2010/main" val="355601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FCA31-4AC5-328E-881D-954BC5EC8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7DB83-31C6-2B05-3232-1F4E87CD4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AAA1B-4BFA-1AE0-7A4F-4B3F8C6E10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3A1D21-6907-9553-A29C-6D13E9D301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82680-C8C2-4E96-B55C-5AC73AFC6A7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984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9D6DD-3388-8C8C-B2C7-C2ED8902E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C3B5B-68A6-8781-DBD8-E1D53A8D3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95A85-790D-B318-DDB1-A04C498F69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60E8F4-AC32-5354-9D55-C499559A9E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82680-C8C2-4E96-B55C-5AC73AFC6A7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509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0E4B-98CD-471B-E6A6-42FEB59DC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DFCD8-3FA1-2BB5-BF42-A3E8D5B0A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A96D4-6B84-2B73-1815-5222E8BD75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39E872-878E-235E-4A6B-993314FB1A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82680-C8C2-4E96-B55C-5AC73AFC6A7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933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458788" y="2660520"/>
            <a:ext cx="9426575" cy="1481174"/>
          </a:xfrm>
          <a:prstGeom prst="rect">
            <a:avLst/>
          </a:prstGeom>
        </p:spPr>
        <p:txBody>
          <a:bodyPr>
            <a:normAutofit/>
          </a:bodyPr>
          <a:lstStyle>
            <a:lvl1pPr marL="0" indent="0">
              <a:buNone/>
              <a:defRPr sz="4800" b="1">
                <a:solidFill>
                  <a:srgbClr val="39BBED"/>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3"/>
          <p:cNvSpPr>
            <a:spLocks noGrp="1"/>
          </p:cNvSpPr>
          <p:nvPr>
            <p:ph type="body" sz="quarter" idx="11"/>
          </p:nvPr>
        </p:nvSpPr>
        <p:spPr>
          <a:xfrm>
            <a:off x="458788" y="4237188"/>
            <a:ext cx="7959725" cy="483813"/>
          </a:xfrm>
          <a:prstGeom prst="rect">
            <a:avLst/>
          </a:prstGeom>
        </p:spPr>
        <p:txBody>
          <a:bodyPr anchor="ct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Rectangle 6">
            <a:extLst>
              <a:ext uri="{FF2B5EF4-FFF2-40B4-BE49-F238E27FC236}">
                <a16:creationId xmlns:a16="http://schemas.microsoft.com/office/drawing/2014/main" id="{086C5E6E-A3B5-28F6-5467-664224D6723F}"/>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E0AB8EA-4C1B-8073-90A1-AD8D430842B0}"/>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6" name="Slide Number Placeholder 2">
            <a:extLst>
              <a:ext uri="{FF2B5EF4-FFF2-40B4-BE49-F238E27FC236}">
                <a16:creationId xmlns:a16="http://schemas.microsoft.com/office/drawing/2014/main" id="{872DB006-DED8-B3A4-0A02-7E4926391128}"/>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94147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354013" y="1389063"/>
            <a:ext cx="11326153" cy="4899025"/>
          </a:xfrm>
          <a:prstGeom prst="rect">
            <a:avLst/>
          </a:prstGeom>
        </p:spPr>
        <p:txBody>
          <a:bodyPr/>
          <a:lstStyle>
            <a:lvl1pPr>
              <a:defRPr sz="2400">
                <a:solidFill>
                  <a:srgbClr val="013C5B"/>
                </a:solidFill>
                <a:latin typeface="Arial" panose="020B0604020202020204" pitchFamily="34" charset="0"/>
                <a:cs typeface="Arial" panose="020B0604020202020204" pitchFamily="34" charset="0"/>
              </a:defRPr>
            </a:lvl1pPr>
            <a:lvl2pPr>
              <a:defRPr sz="2000">
                <a:solidFill>
                  <a:srgbClr val="013C5B"/>
                </a:solidFill>
                <a:latin typeface="Arial" panose="020B0604020202020204" pitchFamily="34" charset="0"/>
                <a:cs typeface="Arial" panose="020B0604020202020204" pitchFamily="34" charset="0"/>
              </a:defRPr>
            </a:lvl2pPr>
            <a:lvl3pPr>
              <a:defRPr sz="1800">
                <a:solidFill>
                  <a:srgbClr val="013C5B"/>
                </a:solidFill>
                <a:latin typeface="Arial" panose="020B0604020202020204" pitchFamily="34" charset="0"/>
                <a:cs typeface="Arial" panose="020B0604020202020204" pitchFamily="34" charset="0"/>
              </a:defRPr>
            </a:lvl3pPr>
            <a:lvl4pPr>
              <a:defRPr sz="1600">
                <a:solidFill>
                  <a:srgbClr val="013C5B"/>
                </a:solidFill>
                <a:latin typeface="Arial" panose="020B0604020202020204" pitchFamily="34" charset="0"/>
                <a:cs typeface="Arial" panose="020B0604020202020204" pitchFamily="34" charset="0"/>
              </a:defRPr>
            </a:lvl4pPr>
            <a:lvl5pPr>
              <a:defRPr sz="16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itle 1">
            <a:extLst>
              <a:ext uri="{FF2B5EF4-FFF2-40B4-BE49-F238E27FC236}">
                <a16:creationId xmlns:a16="http://schemas.microsoft.com/office/drawing/2014/main" id="{3DD4F447-8CA9-33BE-E377-5978DF6D4F81}"/>
              </a:ext>
            </a:extLst>
          </p:cNvPr>
          <p:cNvSpPr>
            <a:spLocks noGrp="1"/>
          </p:cNvSpPr>
          <p:nvPr>
            <p:ph type="title"/>
          </p:nvPr>
        </p:nvSpPr>
        <p:spPr>
          <a:xfrm>
            <a:off x="354013" y="563400"/>
            <a:ext cx="7994029" cy="662782"/>
          </a:xfrm>
          <a:prstGeom prst="rect">
            <a:avLst/>
          </a:prstGeom>
        </p:spPr>
        <p:txBody>
          <a:bodyPr vert="horz" anchor="ctr"/>
          <a:lstStyle>
            <a:lvl1pPr algn="l">
              <a:defRPr sz="28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2" name="Rectangle 1">
            <a:extLst>
              <a:ext uri="{FF2B5EF4-FFF2-40B4-BE49-F238E27FC236}">
                <a16:creationId xmlns:a16="http://schemas.microsoft.com/office/drawing/2014/main" id="{0BEC0D80-ACF4-7430-3072-19DF10A247CE}"/>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34AFB1C-29CD-EE37-0F27-4494966F87D7}"/>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6" name="Slide Number Placeholder 2">
            <a:extLst>
              <a:ext uri="{FF2B5EF4-FFF2-40B4-BE49-F238E27FC236}">
                <a16:creationId xmlns:a16="http://schemas.microsoft.com/office/drawing/2014/main" id="{CA2D7B74-282B-194E-0ED8-4C71716DF75F}"/>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71342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354013" y="1389063"/>
            <a:ext cx="11326153" cy="4899025"/>
          </a:xfrm>
          <a:prstGeom prst="rect">
            <a:avLst/>
          </a:prstGeom>
        </p:spPr>
        <p:txBody>
          <a:bodyPr/>
          <a:lstStyle>
            <a:lvl1pPr>
              <a:defRPr sz="2400">
                <a:solidFill>
                  <a:srgbClr val="013C5B"/>
                </a:solidFill>
                <a:latin typeface="Arial" panose="020B0604020202020204" pitchFamily="34" charset="0"/>
                <a:cs typeface="Arial" panose="020B0604020202020204" pitchFamily="34" charset="0"/>
              </a:defRPr>
            </a:lvl1pPr>
            <a:lvl2pPr>
              <a:defRPr sz="2000">
                <a:solidFill>
                  <a:srgbClr val="013C5B"/>
                </a:solidFill>
                <a:latin typeface="Arial" panose="020B0604020202020204" pitchFamily="34" charset="0"/>
                <a:cs typeface="Arial" panose="020B0604020202020204" pitchFamily="34" charset="0"/>
              </a:defRPr>
            </a:lvl2pPr>
            <a:lvl3pPr>
              <a:defRPr sz="1800">
                <a:solidFill>
                  <a:srgbClr val="013C5B"/>
                </a:solidFill>
                <a:latin typeface="Arial" panose="020B0604020202020204" pitchFamily="34" charset="0"/>
                <a:cs typeface="Arial" panose="020B0604020202020204" pitchFamily="34" charset="0"/>
              </a:defRPr>
            </a:lvl3pPr>
            <a:lvl4pPr>
              <a:defRPr sz="1600">
                <a:solidFill>
                  <a:srgbClr val="013C5B"/>
                </a:solidFill>
                <a:latin typeface="Arial" panose="020B0604020202020204" pitchFamily="34" charset="0"/>
                <a:cs typeface="Arial" panose="020B0604020202020204" pitchFamily="34" charset="0"/>
              </a:defRPr>
            </a:lvl4pPr>
            <a:lvl5pPr>
              <a:defRPr sz="16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1">
            <a:extLst>
              <a:ext uri="{FF2B5EF4-FFF2-40B4-BE49-F238E27FC236}">
                <a16:creationId xmlns:a16="http://schemas.microsoft.com/office/drawing/2014/main" id="{EB458B4A-1704-7FAA-2888-97123A65BC6F}"/>
              </a:ext>
            </a:extLst>
          </p:cNvPr>
          <p:cNvSpPr>
            <a:spLocks noGrp="1"/>
          </p:cNvSpPr>
          <p:nvPr>
            <p:ph type="title"/>
          </p:nvPr>
        </p:nvSpPr>
        <p:spPr>
          <a:xfrm>
            <a:off x="2159306" y="585434"/>
            <a:ext cx="7524521" cy="662782"/>
          </a:xfrm>
          <a:prstGeom prst="rect">
            <a:avLst/>
          </a:prstGeom>
        </p:spPr>
        <p:txBody>
          <a:bodyPr vert="horz" anchor="ctr"/>
          <a:lstStyle>
            <a:lvl1pPr algn="ctr">
              <a:defRPr sz="28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2" name="Rectangle 1">
            <a:extLst>
              <a:ext uri="{FF2B5EF4-FFF2-40B4-BE49-F238E27FC236}">
                <a16:creationId xmlns:a16="http://schemas.microsoft.com/office/drawing/2014/main" id="{C718D453-6C57-8EC0-16EC-5EFF8D99BCAA}"/>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9D25133-DCA6-2ABC-7DB5-76855BF59194}"/>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6" name="Slide Number Placeholder 2">
            <a:extLst>
              <a:ext uri="{FF2B5EF4-FFF2-40B4-BE49-F238E27FC236}">
                <a16:creationId xmlns:a16="http://schemas.microsoft.com/office/drawing/2014/main" id="{3BD90D56-76BE-4F7A-4603-AF9A76AC10CC}"/>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233680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statement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2204378" y="2918572"/>
            <a:ext cx="7369175" cy="725581"/>
          </a:xfrm>
          <a:prstGeom prst="rect">
            <a:avLst/>
          </a:prstGeom>
        </p:spPr>
        <p:txBody>
          <a:bodyPr>
            <a:noAutofit/>
          </a:bodyPr>
          <a:lstStyle>
            <a:lvl1pPr marL="0" indent="0" algn="ctr">
              <a:buNone/>
              <a:defRPr sz="6000" b="1">
                <a:solidFill>
                  <a:srgbClr val="013C5B"/>
                </a:solidFill>
                <a:latin typeface="Arial" panose="020B0604020202020204" pitchFamily="34" charset="0"/>
                <a:cs typeface="Arial" panose="020B0604020202020204" pitchFamily="34" charset="0"/>
              </a:defRPr>
            </a:lvl1pPr>
            <a:lvl2pPr marL="457200" indent="0">
              <a:buNone/>
              <a:defRPr sz="6000" b="1">
                <a:solidFill>
                  <a:srgbClr val="013C5B"/>
                </a:solidFill>
                <a:latin typeface="Arial" panose="020B0604020202020204" pitchFamily="34" charset="0"/>
                <a:cs typeface="Arial" panose="020B0604020202020204" pitchFamily="34" charset="0"/>
              </a:defRPr>
            </a:lvl2pPr>
            <a:lvl3pPr marL="914400" indent="0">
              <a:buNone/>
              <a:defRPr sz="6000" b="1">
                <a:solidFill>
                  <a:srgbClr val="013C5B"/>
                </a:solidFill>
                <a:latin typeface="Arial" panose="020B0604020202020204" pitchFamily="34" charset="0"/>
                <a:cs typeface="Arial" panose="020B0604020202020204" pitchFamily="34" charset="0"/>
              </a:defRPr>
            </a:lvl3pPr>
            <a:lvl4pPr marL="1371600" indent="0">
              <a:buNone/>
              <a:defRPr sz="6000" b="1">
                <a:solidFill>
                  <a:srgbClr val="013C5B"/>
                </a:solidFill>
                <a:latin typeface="Arial" panose="020B0604020202020204" pitchFamily="34" charset="0"/>
                <a:cs typeface="Arial" panose="020B0604020202020204" pitchFamily="34" charset="0"/>
              </a:defRPr>
            </a:lvl4pPr>
            <a:lvl5pPr marL="1828800" indent="0">
              <a:buNone/>
              <a:defRPr sz="6000" b="1">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Rectangle 1">
            <a:extLst>
              <a:ext uri="{FF2B5EF4-FFF2-40B4-BE49-F238E27FC236}">
                <a16:creationId xmlns:a16="http://schemas.microsoft.com/office/drawing/2014/main" id="{BFDB2D23-034C-04DF-F0B8-35C8FC0CA860}"/>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EA9DFDF-C584-E267-00FE-04B3DAF20817}"/>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4" name="Slide Number Placeholder 2">
            <a:extLst>
              <a:ext uri="{FF2B5EF4-FFF2-40B4-BE49-F238E27FC236}">
                <a16:creationId xmlns:a16="http://schemas.microsoft.com/office/drawing/2014/main" id="{82DAF798-BB59-22A2-3DDD-F643634B4150}"/>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225338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statement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2411412" y="2918572"/>
            <a:ext cx="7369175" cy="725581"/>
          </a:xfrm>
          <a:prstGeom prst="rect">
            <a:avLst/>
          </a:prstGeom>
        </p:spPr>
        <p:txBody>
          <a:bodyPr>
            <a:noAutofit/>
          </a:bodyPr>
          <a:lstStyle>
            <a:lvl1pPr marL="0" indent="0" algn="ctr">
              <a:buNone/>
              <a:defRPr sz="6000" b="1">
                <a:solidFill>
                  <a:srgbClr val="39BBED"/>
                </a:solidFill>
                <a:latin typeface="Arial" panose="020B0604020202020204" pitchFamily="34" charset="0"/>
                <a:cs typeface="Arial" panose="020B0604020202020204" pitchFamily="34" charset="0"/>
              </a:defRPr>
            </a:lvl1pPr>
            <a:lvl2pPr marL="457200" indent="0">
              <a:buNone/>
              <a:defRPr sz="6000" b="1">
                <a:solidFill>
                  <a:srgbClr val="013C5B"/>
                </a:solidFill>
                <a:latin typeface="Arial" panose="020B0604020202020204" pitchFamily="34" charset="0"/>
                <a:cs typeface="Arial" panose="020B0604020202020204" pitchFamily="34" charset="0"/>
              </a:defRPr>
            </a:lvl2pPr>
            <a:lvl3pPr marL="914400" indent="0">
              <a:buNone/>
              <a:defRPr sz="6000" b="1">
                <a:solidFill>
                  <a:srgbClr val="013C5B"/>
                </a:solidFill>
                <a:latin typeface="Arial" panose="020B0604020202020204" pitchFamily="34" charset="0"/>
                <a:cs typeface="Arial" panose="020B0604020202020204" pitchFamily="34" charset="0"/>
              </a:defRPr>
            </a:lvl3pPr>
            <a:lvl4pPr marL="1371600" indent="0">
              <a:buNone/>
              <a:defRPr sz="6000" b="1">
                <a:solidFill>
                  <a:srgbClr val="013C5B"/>
                </a:solidFill>
                <a:latin typeface="Arial" panose="020B0604020202020204" pitchFamily="34" charset="0"/>
                <a:cs typeface="Arial" panose="020B0604020202020204" pitchFamily="34" charset="0"/>
              </a:defRPr>
            </a:lvl4pPr>
            <a:lvl5pPr marL="1828800" indent="0">
              <a:buNone/>
              <a:defRPr sz="6000" b="1">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Rectangle 1">
            <a:extLst>
              <a:ext uri="{FF2B5EF4-FFF2-40B4-BE49-F238E27FC236}">
                <a16:creationId xmlns:a16="http://schemas.microsoft.com/office/drawing/2014/main" id="{B1F60915-5A9C-9538-BDEF-B194B6AAA1A8}"/>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0012283-4C26-CF27-7E58-30DD0589316A}"/>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4" name="Slide Number Placeholder 2">
            <a:extLst>
              <a:ext uri="{FF2B5EF4-FFF2-40B4-BE49-F238E27FC236}">
                <a16:creationId xmlns:a16="http://schemas.microsoft.com/office/drawing/2014/main" id="{A7D4C270-0891-646C-B879-87908F440F27}"/>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329828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9260-0D28-26B5-04BF-7F38CB3569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E639BC-7EE7-E0A0-0F75-D5C92BEEE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9032F-DB68-A9CD-120A-40BE6C936F7B}"/>
              </a:ext>
            </a:extLst>
          </p:cNvPr>
          <p:cNvSpPr>
            <a:spLocks noGrp="1"/>
          </p:cNvSpPr>
          <p:nvPr>
            <p:ph type="dt" sz="half" idx="10"/>
          </p:nvPr>
        </p:nvSpPr>
        <p:spPr/>
        <p:txBody>
          <a:bodyPr/>
          <a:lstStyle/>
          <a:p>
            <a:fld id="{E6B5A1D4-E8D9-4F08-B02E-E07546E9C5B2}" type="datetimeFigureOut">
              <a:rPr lang="en-GB" smtClean="0"/>
              <a:t>08/10/2025</a:t>
            </a:fld>
            <a:endParaRPr lang="en-GB"/>
          </a:p>
        </p:txBody>
      </p:sp>
      <p:sp>
        <p:nvSpPr>
          <p:cNvPr id="5" name="Footer Placeholder 4">
            <a:extLst>
              <a:ext uri="{FF2B5EF4-FFF2-40B4-BE49-F238E27FC236}">
                <a16:creationId xmlns:a16="http://schemas.microsoft.com/office/drawing/2014/main" id="{40E9F684-A39B-6E28-3B0F-9306105E19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E5E26-C947-CC28-8F4D-A8380E28622F}"/>
              </a:ext>
            </a:extLst>
          </p:cNvPr>
          <p:cNvSpPr>
            <a:spLocks noGrp="1"/>
          </p:cNvSpPr>
          <p:nvPr>
            <p:ph type="sldNum" sz="quarter" idx="12"/>
          </p:nvPr>
        </p:nvSpPr>
        <p:spPr/>
        <p:txBody>
          <a:bodyPr/>
          <a:lstStyle/>
          <a:p>
            <a:fld id="{0144A765-D63D-4AB8-8CC9-BBB9262AF2EF}" type="slidenum">
              <a:rPr lang="en-GB" smtClean="0"/>
              <a:t>‹#›</a:t>
            </a:fld>
            <a:endParaRPr lang="en-GB"/>
          </a:p>
        </p:txBody>
      </p:sp>
    </p:spTree>
    <p:extLst>
      <p:ext uri="{BB962C8B-B14F-4D97-AF65-F5344CB8AC3E}">
        <p14:creationId xmlns:p14="http://schemas.microsoft.com/office/powerpoint/2010/main" val="17864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OHS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p:nvPr>
        </p:nvSpPr>
        <p:spPr>
          <a:xfrm>
            <a:off x="458788" y="2660520"/>
            <a:ext cx="9426575" cy="1481174"/>
          </a:xfrm>
          <a:prstGeom prst="rect">
            <a:avLst/>
          </a:prstGeom>
        </p:spPr>
        <p:txBody>
          <a:bodyPr>
            <a:normAutofit/>
          </a:bodyPr>
          <a:lstStyle>
            <a:lvl1pPr marL="0" indent="0">
              <a:buNone/>
              <a:defRPr sz="4800" b="1">
                <a:solidFill>
                  <a:srgbClr val="39BBED"/>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3"/>
          <p:cNvSpPr>
            <a:spLocks noGrp="1"/>
          </p:cNvSpPr>
          <p:nvPr>
            <p:ph type="body" sz="quarter" idx="11"/>
          </p:nvPr>
        </p:nvSpPr>
        <p:spPr>
          <a:xfrm>
            <a:off x="458788" y="4237188"/>
            <a:ext cx="7959725" cy="483813"/>
          </a:xfrm>
          <a:prstGeom prst="rect">
            <a:avLst/>
          </a:prstGeom>
        </p:spPr>
        <p:txBody>
          <a:bodyPr anchor="ct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Rectangle 1">
            <a:extLst>
              <a:ext uri="{FF2B5EF4-FFF2-40B4-BE49-F238E27FC236}">
                <a16:creationId xmlns:a16="http://schemas.microsoft.com/office/drawing/2014/main" id="{3DFB090E-9611-6925-01EE-D6209A003E33}"/>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344032B-FE5E-9C55-F32A-99AE2E54A0BC}"/>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4" name="Slide Number Placeholder 2">
            <a:extLst>
              <a:ext uri="{FF2B5EF4-FFF2-40B4-BE49-F238E27FC236}">
                <a16:creationId xmlns:a16="http://schemas.microsoft.com/office/drawing/2014/main" id="{D613C4FB-4822-22B8-E305-4CFD30283FA3}"/>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251632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458788" y="2660520"/>
            <a:ext cx="9426575" cy="1481174"/>
          </a:xfrm>
          <a:prstGeom prst="rect">
            <a:avLst/>
          </a:prstGeom>
        </p:spPr>
        <p:txBody>
          <a:bodyPr>
            <a:normAutofit/>
          </a:bodyPr>
          <a:lstStyle>
            <a:lvl1pPr marL="0" indent="0">
              <a:buNone/>
              <a:defRPr sz="4800" b="1">
                <a:solidFill>
                  <a:srgbClr val="013C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3"/>
          <p:cNvSpPr>
            <a:spLocks noGrp="1"/>
          </p:cNvSpPr>
          <p:nvPr>
            <p:ph type="body" sz="quarter" idx="11"/>
          </p:nvPr>
        </p:nvSpPr>
        <p:spPr>
          <a:xfrm>
            <a:off x="458788" y="4237188"/>
            <a:ext cx="7959725" cy="483813"/>
          </a:xfrm>
          <a:prstGeom prst="rect">
            <a:avLst/>
          </a:prstGeom>
        </p:spPr>
        <p:txBody>
          <a:bodyPr anchor="ctr">
            <a:normAutofit/>
          </a:bodyPr>
          <a:lstStyle>
            <a:lvl1pPr marL="0" indent="0">
              <a:buNone/>
              <a:defRPr sz="20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Rectangle 1">
            <a:extLst>
              <a:ext uri="{FF2B5EF4-FFF2-40B4-BE49-F238E27FC236}">
                <a16:creationId xmlns:a16="http://schemas.microsoft.com/office/drawing/2014/main" id="{3D6DB55B-A613-D024-7343-93B00B10F84B}"/>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E5EBD95-027C-8159-D819-6DEB9FA2CE35}"/>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6" name="Slide Number Placeholder 2">
            <a:extLst>
              <a:ext uri="{FF2B5EF4-FFF2-40B4-BE49-F238E27FC236}">
                <a16:creationId xmlns:a16="http://schemas.microsoft.com/office/drawing/2014/main" id="{1E763463-3BAA-29DA-A582-2A02877FA635}"/>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163762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458788" y="2660520"/>
            <a:ext cx="9426575" cy="1481174"/>
          </a:xfrm>
          <a:prstGeom prst="rect">
            <a:avLst/>
          </a:prstGeom>
        </p:spPr>
        <p:txBody>
          <a:bodyPr>
            <a:normAutofit/>
          </a:bodyPr>
          <a:lstStyle>
            <a:lvl1pPr marL="0" indent="0">
              <a:buNone/>
              <a:defRPr sz="4800" b="1">
                <a:solidFill>
                  <a:srgbClr val="013C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3"/>
          <p:cNvSpPr>
            <a:spLocks noGrp="1"/>
          </p:cNvSpPr>
          <p:nvPr>
            <p:ph type="body" sz="quarter" idx="11"/>
          </p:nvPr>
        </p:nvSpPr>
        <p:spPr>
          <a:xfrm>
            <a:off x="458788" y="4237188"/>
            <a:ext cx="7959725" cy="483813"/>
          </a:xfrm>
          <a:prstGeom prst="rect">
            <a:avLst/>
          </a:prstGeom>
        </p:spPr>
        <p:txBody>
          <a:bodyPr anchor="ctr">
            <a:normAutofit/>
          </a:bodyPr>
          <a:lstStyle>
            <a:lvl1pPr marL="0" indent="0">
              <a:buNone/>
              <a:defRPr sz="20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Rectangle 1">
            <a:extLst>
              <a:ext uri="{FF2B5EF4-FFF2-40B4-BE49-F238E27FC236}">
                <a16:creationId xmlns:a16="http://schemas.microsoft.com/office/drawing/2014/main" id="{5F1412AA-C8C3-0432-1E61-C819267C0A67}"/>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30E901-C0C7-4FA5-69EA-11B1CD5583A2}"/>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6" name="Slide Number Placeholder 2">
            <a:extLst>
              <a:ext uri="{FF2B5EF4-FFF2-40B4-BE49-F238E27FC236}">
                <a16:creationId xmlns:a16="http://schemas.microsoft.com/office/drawing/2014/main" id="{9AA3706C-C5FA-31BC-6A5B-AE0C4F53F1A7}"/>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331549842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354013" y="1389063"/>
            <a:ext cx="11326153" cy="4899025"/>
          </a:xfrm>
          <a:prstGeom prst="rect">
            <a:avLst/>
          </a:prstGeom>
        </p:spPr>
        <p:txBody>
          <a:bodyPr/>
          <a:lstStyle>
            <a:lvl1pPr>
              <a:defRPr sz="2400">
                <a:solidFill>
                  <a:srgbClr val="013C5B"/>
                </a:solidFill>
                <a:latin typeface="Arial" panose="020B0604020202020204" pitchFamily="34" charset="0"/>
                <a:cs typeface="Arial" panose="020B0604020202020204" pitchFamily="34" charset="0"/>
              </a:defRPr>
            </a:lvl1pPr>
            <a:lvl2pPr>
              <a:defRPr sz="2000">
                <a:solidFill>
                  <a:srgbClr val="013C5B"/>
                </a:solidFill>
                <a:latin typeface="Arial" panose="020B0604020202020204" pitchFamily="34" charset="0"/>
                <a:cs typeface="Arial" panose="020B0604020202020204" pitchFamily="34" charset="0"/>
              </a:defRPr>
            </a:lvl2pPr>
            <a:lvl3pPr>
              <a:defRPr sz="1800">
                <a:solidFill>
                  <a:srgbClr val="013C5B"/>
                </a:solidFill>
                <a:latin typeface="Arial" panose="020B0604020202020204" pitchFamily="34" charset="0"/>
                <a:cs typeface="Arial" panose="020B0604020202020204" pitchFamily="34" charset="0"/>
              </a:defRPr>
            </a:lvl3pPr>
            <a:lvl4pPr>
              <a:defRPr sz="1600">
                <a:solidFill>
                  <a:srgbClr val="013C5B"/>
                </a:solidFill>
                <a:latin typeface="Arial" panose="020B0604020202020204" pitchFamily="34" charset="0"/>
                <a:cs typeface="Arial" panose="020B0604020202020204" pitchFamily="34" charset="0"/>
              </a:defRPr>
            </a:lvl4pPr>
            <a:lvl5pPr>
              <a:defRPr sz="16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
            <a:extLst>
              <a:ext uri="{FF2B5EF4-FFF2-40B4-BE49-F238E27FC236}">
                <a16:creationId xmlns:a16="http://schemas.microsoft.com/office/drawing/2014/main" id="{294F00F9-FD56-EDDE-6984-E141C4954BB6}"/>
              </a:ext>
            </a:extLst>
          </p:cNvPr>
          <p:cNvSpPr>
            <a:spLocks noGrp="1"/>
          </p:cNvSpPr>
          <p:nvPr>
            <p:ph type="title"/>
          </p:nvPr>
        </p:nvSpPr>
        <p:spPr>
          <a:xfrm>
            <a:off x="354013" y="563400"/>
            <a:ext cx="7994029" cy="662782"/>
          </a:xfrm>
          <a:prstGeom prst="rect">
            <a:avLst/>
          </a:prstGeom>
        </p:spPr>
        <p:txBody>
          <a:bodyPr vert="horz" anchor="ctr"/>
          <a:lstStyle>
            <a:lvl1pPr algn="l">
              <a:defRPr sz="28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Rectangle 6">
            <a:extLst>
              <a:ext uri="{FF2B5EF4-FFF2-40B4-BE49-F238E27FC236}">
                <a16:creationId xmlns:a16="http://schemas.microsoft.com/office/drawing/2014/main" id="{D476B64B-D927-006D-2EEF-F0B52B7F6CFA}"/>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597EB59-C5B7-01F8-F9CA-8EE21F1C95EF}"/>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10" name="Slide Number Placeholder 2">
            <a:extLst>
              <a:ext uri="{FF2B5EF4-FFF2-40B4-BE49-F238E27FC236}">
                <a16:creationId xmlns:a16="http://schemas.microsoft.com/office/drawing/2014/main" id="{85EBAB6C-AB16-7663-829B-C94952B7DA3F}"/>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202766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354013" y="1389063"/>
            <a:ext cx="11326153" cy="4899025"/>
          </a:xfrm>
          <a:prstGeom prst="rect">
            <a:avLst/>
          </a:prstGeom>
        </p:spPr>
        <p:txBody>
          <a:bodyPr/>
          <a:lstStyle>
            <a:lvl1pPr>
              <a:defRPr sz="2400">
                <a:solidFill>
                  <a:srgbClr val="013C5B"/>
                </a:solidFill>
                <a:latin typeface="Arial" panose="020B0604020202020204" pitchFamily="34" charset="0"/>
                <a:cs typeface="Arial" panose="020B0604020202020204" pitchFamily="34" charset="0"/>
              </a:defRPr>
            </a:lvl1pPr>
            <a:lvl2pPr>
              <a:defRPr sz="2000">
                <a:solidFill>
                  <a:srgbClr val="013C5B"/>
                </a:solidFill>
                <a:latin typeface="Arial" panose="020B0604020202020204" pitchFamily="34" charset="0"/>
                <a:cs typeface="Arial" panose="020B0604020202020204" pitchFamily="34" charset="0"/>
              </a:defRPr>
            </a:lvl2pPr>
            <a:lvl3pPr>
              <a:defRPr sz="1800">
                <a:solidFill>
                  <a:srgbClr val="013C5B"/>
                </a:solidFill>
                <a:latin typeface="Arial" panose="020B0604020202020204" pitchFamily="34" charset="0"/>
                <a:cs typeface="Arial" panose="020B0604020202020204" pitchFamily="34" charset="0"/>
              </a:defRPr>
            </a:lvl3pPr>
            <a:lvl4pPr>
              <a:defRPr sz="1600">
                <a:solidFill>
                  <a:srgbClr val="013C5B"/>
                </a:solidFill>
                <a:latin typeface="Arial" panose="020B0604020202020204" pitchFamily="34" charset="0"/>
                <a:cs typeface="Arial" panose="020B0604020202020204" pitchFamily="34" charset="0"/>
              </a:defRPr>
            </a:lvl4pPr>
            <a:lvl5pPr>
              <a:defRPr sz="16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1">
            <a:extLst>
              <a:ext uri="{FF2B5EF4-FFF2-40B4-BE49-F238E27FC236}">
                <a16:creationId xmlns:a16="http://schemas.microsoft.com/office/drawing/2014/main" id="{AA30205A-CB70-50C1-E147-5EAE15B0DC4E}"/>
              </a:ext>
            </a:extLst>
          </p:cNvPr>
          <p:cNvSpPr>
            <a:spLocks noGrp="1"/>
          </p:cNvSpPr>
          <p:nvPr>
            <p:ph type="title"/>
          </p:nvPr>
        </p:nvSpPr>
        <p:spPr>
          <a:xfrm>
            <a:off x="2159306" y="585434"/>
            <a:ext cx="7524521" cy="662782"/>
          </a:xfrm>
          <a:prstGeom prst="rect">
            <a:avLst/>
          </a:prstGeom>
        </p:spPr>
        <p:txBody>
          <a:bodyPr vert="horz" anchor="ctr"/>
          <a:lstStyle>
            <a:lvl1pPr algn="ctr">
              <a:defRPr sz="28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Rectangle 6">
            <a:extLst>
              <a:ext uri="{FF2B5EF4-FFF2-40B4-BE49-F238E27FC236}">
                <a16:creationId xmlns:a16="http://schemas.microsoft.com/office/drawing/2014/main" id="{D7446CBE-126E-800C-E5E5-FD0DD2E066EC}"/>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BE7BB5A-BDAD-78BF-EC62-FC31AE7D9EE4}"/>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11" name="Slide Number Placeholder 2">
            <a:extLst>
              <a:ext uri="{FF2B5EF4-FFF2-40B4-BE49-F238E27FC236}">
                <a16:creationId xmlns:a16="http://schemas.microsoft.com/office/drawing/2014/main" id="{D45EBBEB-B316-5734-87ED-43B0290E3925}"/>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34320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354013" y="1389063"/>
            <a:ext cx="11326153" cy="4899025"/>
          </a:xfrm>
          <a:prstGeom prst="rect">
            <a:avLst/>
          </a:prstGeom>
        </p:spPr>
        <p:txBody>
          <a:bodyPr/>
          <a:lstStyle>
            <a:lvl1pPr>
              <a:defRPr sz="2400">
                <a:solidFill>
                  <a:srgbClr val="013C5B"/>
                </a:solidFill>
                <a:latin typeface="Arial" panose="020B0604020202020204" pitchFamily="34" charset="0"/>
                <a:cs typeface="Arial" panose="020B0604020202020204" pitchFamily="34" charset="0"/>
              </a:defRPr>
            </a:lvl1pPr>
            <a:lvl2pPr>
              <a:defRPr sz="2000">
                <a:solidFill>
                  <a:srgbClr val="013C5B"/>
                </a:solidFill>
                <a:latin typeface="Arial" panose="020B0604020202020204" pitchFamily="34" charset="0"/>
                <a:cs typeface="Arial" panose="020B0604020202020204" pitchFamily="34" charset="0"/>
              </a:defRPr>
            </a:lvl2pPr>
            <a:lvl3pPr>
              <a:defRPr sz="1800">
                <a:solidFill>
                  <a:srgbClr val="013C5B"/>
                </a:solidFill>
                <a:latin typeface="Arial" panose="020B0604020202020204" pitchFamily="34" charset="0"/>
                <a:cs typeface="Arial" panose="020B0604020202020204" pitchFamily="34" charset="0"/>
              </a:defRPr>
            </a:lvl3pPr>
            <a:lvl4pPr>
              <a:defRPr sz="1600">
                <a:solidFill>
                  <a:srgbClr val="013C5B"/>
                </a:solidFill>
                <a:latin typeface="Arial" panose="020B0604020202020204" pitchFamily="34" charset="0"/>
                <a:cs typeface="Arial" panose="020B0604020202020204" pitchFamily="34" charset="0"/>
              </a:defRPr>
            </a:lvl4pPr>
            <a:lvl5pPr>
              <a:defRPr sz="16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1">
            <a:extLst>
              <a:ext uri="{FF2B5EF4-FFF2-40B4-BE49-F238E27FC236}">
                <a16:creationId xmlns:a16="http://schemas.microsoft.com/office/drawing/2014/main" id="{9D7DDF92-55D2-78E4-26D7-7AA8751BE2E5}"/>
              </a:ext>
            </a:extLst>
          </p:cNvPr>
          <p:cNvSpPr>
            <a:spLocks noGrp="1"/>
          </p:cNvSpPr>
          <p:nvPr>
            <p:ph type="title"/>
          </p:nvPr>
        </p:nvSpPr>
        <p:spPr>
          <a:xfrm>
            <a:off x="2159306" y="585434"/>
            <a:ext cx="7524521" cy="662782"/>
          </a:xfrm>
          <a:prstGeom prst="rect">
            <a:avLst/>
          </a:prstGeom>
        </p:spPr>
        <p:txBody>
          <a:bodyPr vert="horz" anchor="ctr"/>
          <a:lstStyle>
            <a:lvl1pPr algn="ctr">
              <a:defRPr sz="28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Rectangle 6">
            <a:extLst>
              <a:ext uri="{FF2B5EF4-FFF2-40B4-BE49-F238E27FC236}">
                <a16:creationId xmlns:a16="http://schemas.microsoft.com/office/drawing/2014/main" id="{EFC4758F-B40E-0217-624A-3B5C92353765}"/>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74F3BAB-F7AF-FEA3-D8F1-37EF359E3740}"/>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11" name="Slide Number Placeholder 2">
            <a:extLst>
              <a:ext uri="{FF2B5EF4-FFF2-40B4-BE49-F238E27FC236}">
                <a16:creationId xmlns:a16="http://schemas.microsoft.com/office/drawing/2014/main" id="{53CF9980-576A-4D43-3FA9-7CDAE7A78383}"/>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21104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354013" y="1389063"/>
            <a:ext cx="11326153" cy="4899025"/>
          </a:xfrm>
          <a:prstGeom prst="rect">
            <a:avLst/>
          </a:prstGeom>
        </p:spPr>
        <p:txBody>
          <a:bodyPr/>
          <a:lstStyle>
            <a:lvl1pPr>
              <a:defRPr sz="2400">
                <a:solidFill>
                  <a:srgbClr val="013C5B"/>
                </a:solidFill>
                <a:latin typeface="Arial" panose="020B0604020202020204" pitchFamily="34" charset="0"/>
                <a:cs typeface="Arial" panose="020B0604020202020204" pitchFamily="34" charset="0"/>
              </a:defRPr>
            </a:lvl1pPr>
            <a:lvl2pPr>
              <a:defRPr sz="2000">
                <a:solidFill>
                  <a:srgbClr val="013C5B"/>
                </a:solidFill>
                <a:latin typeface="Arial" panose="020B0604020202020204" pitchFamily="34" charset="0"/>
                <a:cs typeface="Arial" panose="020B0604020202020204" pitchFamily="34" charset="0"/>
              </a:defRPr>
            </a:lvl2pPr>
            <a:lvl3pPr>
              <a:defRPr sz="1800">
                <a:solidFill>
                  <a:srgbClr val="013C5B"/>
                </a:solidFill>
                <a:latin typeface="Arial" panose="020B0604020202020204" pitchFamily="34" charset="0"/>
                <a:cs typeface="Arial" panose="020B0604020202020204" pitchFamily="34" charset="0"/>
              </a:defRPr>
            </a:lvl3pPr>
            <a:lvl4pPr>
              <a:defRPr sz="1600">
                <a:solidFill>
                  <a:srgbClr val="013C5B"/>
                </a:solidFill>
                <a:latin typeface="Arial" panose="020B0604020202020204" pitchFamily="34" charset="0"/>
                <a:cs typeface="Arial" panose="020B0604020202020204" pitchFamily="34" charset="0"/>
              </a:defRPr>
            </a:lvl4pPr>
            <a:lvl5pPr>
              <a:defRPr sz="16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
            <a:extLst>
              <a:ext uri="{FF2B5EF4-FFF2-40B4-BE49-F238E27FC236}">
                <a16:creationId xmlns:a16="http://schemas.microsoft.com/office/drawing/2014/main" id="{1B72277B-7A2D-22ED-C8AB-644257FA0099}"/>
              </a:ext>
            </a:extLst>
          </p:cNvPr>
          <p:cNvSpPr>
            <a:spLocks noGrp="1"/>
          </p:cNvSpPr>
          <p:nvPr>
            <p:ph type="title"/>
          </p:nvPr>
        </p:nvSpPr>
        <p:spPr>
          <a:xfrm>
            <a:off x="2159306" y="585434"/>
            <a:ext cx="7524521" cy="662782"/>
          </a:xfrm>
          <a:prstGeom prst="rect">
            <a:avLst/>
          </a:prstGeom>
        </p:spPr>
        <p:txBody>
          <a:bodyPr vert="horz" anchor="ctr"/>
          <a:lstStyle>
            <a:lvl1pPr algn="ctr">
              <a:defRPr sz="28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Rectangle 6">
            <a:extLst>
              <a:ext uri="{FF2B5EF4-FFF2-40B4-BE49-F238E27FC236}">
                <a16:creationId xmlns:a16="http://schemas.microsoft.com/office/drawing/2014/main" id="{AB702D18-87A3-B504-A14A-C13785EB6489}"/>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199520C-19A2-D0B3-046A-929448DAA6CF}"/>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10" name="Slide Number Placeholder 2">
            <a:extLst>
              <a:ext uri="{FF2B5EF4-FFF2-40B4-BE49-F238E27FC236}">
                <a16:creationId xmlns:a16="http://schemas.microsoft.com/office/drawing/2014/main" id="{0B17F740-BE4A-4AB6-C8DB-F30AF3319D06}"/>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81618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354013" y="1389063"/>
            <a:ext cx="11326153" cy="4899025"/>
          </a:xfrm>
          <a:prstGeom prst="rect">
            <a:avLst/>
          </a:prstGeom>
        </p:spPr>
        <p:txBody>
          <a:bodyPr/>
          <a:lstStyle>
            <a:lvl1pPr>
              <a:defRPr sz="2400">
                <a:solidFill>
                  <a:srgbClr val="013C5B"/>
                </a:solidFill>
                <a:latin typeface="Arial" panose="020B0604020202020204" pitchFamily="34" charset="0"/>
                <a:cs typeface="Arial" panose="020B0604020202020204" pitchFamily="34" charset="0"/>
              </a:defRPr>
            </a:lvl1pPr>
            <a:lvl2pPr>
              <a:defRPr sz="2000">
                <a:solidFill>
                  <a:srgbClr val="013C5B"/>
                </a:solidFill>
                <a:latin typeface="Arial" panose="020B0604020202020204" pitchFamily="34" charset="0"/>
                <a:cs typeface="Arial" panose="020B0604020202020204" pitchFamily="34" charset="0"/>
              </a:defRPr>
            </a:lvl2pPr>
            <a:lvl3pPr>
              <a:defRPr sz="1800">
                <a:solidFill>
                  <a:srgbClr val="013C5B"/>
                </a:solidFill>
                <a:latin typeface="Arial" panose="020B0604020202020204" pitchFamily="34" charset="0"/>
                <a:cs typeface="Arial" panose="020B0604020202020204" pitchFamily="34" charset="0"/>
              </a:defRPr>
            </a:lvl3pPr>
            <a:lvl4pPr>
              <a:defRPr sz="1600">
                <a:solidFill>
                  <a:srgbClr val="013C5B"/>
                </a:solidFill>
                <a:latin typeface="Arial" panose="020B0604020202020204" pitchFamily="34" charset="0"/>
                <a:cs typeface="Arial" panose="020B0604020202020204" pitchFamily="34" charset="0"/>
              </a:defRPr>
            </a:lvl4pPr>
            <a:lvl5pPr>
              <a:defRPr sz="16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1">
            <a:extLst>
              <a:ext uri="{FF2B5EF4-FFF2-40B4-BE49-F238E27FC236}">
                <a16:creationId xmlns:a16="http://schemas.microsoft.com/office/drawing/2014/main" id="{661E7A0A-806F-0072-E9CF-DB48F2F609AB}"/>
              </a:ext>
            </a:extLst>
          </p:cNvPr>
          <p:cNvSpPr>
            <a:spLocks noGrp="1"/>
          </p:cNvSpPr>
          <p:nvPr>
            <p:ph type="title"/>
          </p:nvPr>
        </p:nvSpPr>
        <p:spPr>
          <a:xfrm>
            <a:off x="2159306" y="585434"/>
            <a:ext cx="7524521" cy="662782"/>
          </a:xfrm>
          <a:prstGeom prst="rect">
            <a:avLst/>
          </a:prstGeom>
        </p:spPr>
        <p:txBody>
          <a:bodyPr vert="horz" anchor="ctr"/>
          <a:lstStyle>
            <a:lvl1pPr algn="ctr">
              <a:defRPr sz="28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2" name="Rectangle 1">
            <a:extLst>
              <a:ext uri="{FF2B5EF4-FFF2-40B4-BE49-F238E27FC236}">
                <a16:creationId xmlns:a16="http://schemas.microsoft.com/office/drawing/2014/main" id="{F08CAF1E-D7AA-58D0-92DB-2143E324ACFA}"/>
              </a:ext>
            </a:extLst>
          </p:cNvPr>
          <p:cNvSpPr/>
          <p:nvPr userDrawn="1"/>
        </p:nvSpPr>
        <p:spPr>
          <a:xfrm>
            <a:off x="0" y="6391656"/>
            <a:ext cx="12192000" cy="466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C830A70-0A58-54BF-4749-DF66557CBFB8}"/>
              </a:ext>
            </a:extLst>
          </p:cNvPr>
          <p:cNvSpPr txBox="1"/>
          <p:nvPr userDrawn="1"/>
        </p:nvSpPr>
        <p:spPr>
          <a:xfrm>
            <a:off x="1524443" y="6468031"/>
            <a:ext cx="9143114" cy="369332"/>
          </a:xfrm>
          <a:prstGeom prst="rect">
            <a:avLst/>
          </a:prstGeom>
          <a:noFill/>
        </p:spPr>
        <p:txBody>
          <a:bodyPr wrap="square">
            <a:spAutoFit/>
          </a:bodyPr>
          <a:lstStyle/>
          <a:p>
            <a:pPr>
              <a:tabLst>
                <a:tab pos="2865755" algn="ctr"/>
                <a:tab pos="5731510" algn="r"/>
              </a:tabLst>
            </a:pPr>
            <a:r>
              <a:rPr lang="en-GB" sz="1800" b="1" dirty="0">
                <a:effectLst/>
                <a:latin typeface="Arial" panose="020B0604020202020204" pitchFamily="34" charset="0"/>
                <a:ea typeface="Calibri" panose="020F0502020204030204" pitchFamily="34" charset="0"/>
              </a:rPr>
              <a:t>We are </a:t>
            </a:r>
            <a:r>
              <a:rPr lang="en-GB" sz="1800" b="1" dirty="0">
                <a:solidFill>
                  <a:srgbClr val="70AD47"/>
                </a:solidFill>
                <a:effectLst/>
                <a:latin typeface="Arial" panose="020B0604020202020204" pitchFamily="34" charset="0"/>
                <a:ea typeface="Calibri" panose="020F0502020204030204" pitchFamily="34" charset="0"/>
              </a:rPr>
              <a:t>collaborative</a:t>
            </a:r>
            <a:r>
              <a:rPr lang="en-GB" sz="1800" b="1" dirty="0">
                <a:effectLst/>
                <a:latin typeface="Arial" panose="020B0604020202020204" pitchFamily="34" charset="0"/>
                <a:ea typeface="Calibri" panose="020F0502020204030204" pitchFamily="34" charset="0"/>
              </a:rPr>
              <a:t>  •  We are </a:t>
            </a:r>
            <a:r>
              <a:rPr lang="en-GB" sz="1800" b="1" dirty="0">
                <a:solidFill>
                  <a:srgbClr val="BF9000"/>
                </a:solidFill>
                <a:effectLst/>
                <a:latin typeface="Arial" panose="020B0604020202020204" pitchFamily="34" charset="0"/>
                <a:ea typeface="Calibri" panose="020F0502020204030204" pitchFamily="34" charset="0"/>
              </a:rPr>
              <a:t>caring</a:t>
            </a:r>
            <a:r>
              <a:rPr lang="en-GB" sz="1800" b="1" dirty="0">
                <a:effectLst/>
                <a:latin typeface="Arial" panose="020B0604020202020204" pitchFamily="34" charset="0"/>
                <a:ea typeface="Calibri" panose="020F0502020204030204" pitchFamily="34" charset="0"/>
              </a:rPr>
              <a:t>  •  We are </a:t>
            </a:r>
            <a:r>
              <a:rPr lang="en-GB" sz="1800" b="1" dirty="0">
                <a:solidFill>
                  <a:srgbClr val="C55A11"/>
                </a:solidFill>
                <a:effectLst/>
                <a:latin typeface="Arial" panose="020B0604020202020204" pitchFamily="34" charset="0"/>
                <a:ea typeface="Calibri" panose="020F0502020204030204" pitchFamily="34" charset="0"/>
              </a:rPr>
              <a:t>inclusive</a:t>
            </a:r>
            <a:r>
              <a:rPr lang="en-GB" sz="1800" b="1" dirty="0">
                <a:effectLst/>
                <a:latin typeface="Arial" panose="020B0604020202020204" pitchFamily="34" charset="0"/>
                <a:ea typeface="Calibri" panose="020F0502020204030204" pitchFamily="34" charset="0"/>
              </a:rPr>
              <a:t>  •  We are </a:t>
            </a:r>
            <a:r>
              <a:rPr lang="en-GB" sz="1800" b="1" dirty="0">
                <a:solidFill>
                  <a:srgbClr val="4472C4"/>
                </a:solidFill>
                <a:effectLst/>
                <a:latin typeface="Arial" panose="020B0604020202020204" pitchFamily="34" charset="0"/>
                <a:ea typeface="Calibri" panose="020F0502020204030204" pitchFamily="34" charset="0"/>
              </a:rPr>
              <a:t>innovative</a:t>
            </a:r>
            <a:endParaRPr lang="en-GB" sz="1800" dirty="0">
              <a:effectLst/>
              <a:latin typeface="Calibri" panose="020F0502020204030204" pitchFamily="34" charset="0"/>
              <a:ea typeface="Calibri" panose="020F0502020204030204" pitchFamily="34" charset="0"/>
            </a:endParaRPr>
          </a:p>
        </p:txBody>
      </p:sp>
      <p:sp>
        <p:nvSpPr>
          <p:cNvPr id="5" name="Slide Number Placeholder 2">
            <a:extLst>
              <a:ext uri="{FF2B5EF4-FFF2-40B4-BE49-F238E27FC236}">
                <a16:creationId xmlns:a16="http://schemas.microsoft.com/office/drawing/2014/main" id="{BD184735-877E-7480-EA1A-719608F97138}"/>
              </a:ext>
            </a:extLst>
          </p:cNvPr>
          <p:cNvSpPr txBox="1">
            <a:spLocks/>
          </p:cNvSpPr>
          <p:nvPr userDrawn="1"/>
        </p:nvSpPr>
        <p:spPr>
          <a:xfrm>
            <a:off x="10161588" y="6472238"/>
            <a:ext cx="169545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fld id="{9C23DAE3-29EA-6B48-8B9F-DAC09DE37D5A}" type="slidenum">
              <a:rPr lang="en-US" smtClean="0"/>
              <a:pPr algn="r">
                <a:defRPr/>
              </a:pPr>
              <a:t>‹#›</a:t>
            </a:fld>
            <a:endParaRPr lang="en-US" dirty="0"/>
          </a:p>
        </p:txBody>
      </p:sp>
    </p:spTree>
    <p:extLst>
      <p:ext uri="{BB962C8B-B14F-4D97-AF65-F5344CB8AC3E}">
        <p14:creationId xmlns:p14="http://schemas.microsoft.com/office/powerpoint/2010/main" val="251055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68FF4BEC-E65A-6F08-D64C-F02B55D18DD7}"/>
              </a:ext>
            </a:extLst>
          </p:cNvPr>
          <p:cNvGraphicFramePr>
            <a:graphicFrameLocks noChangeAspect="1"/>
          </p:cNvGraphicFramePr>
          <p:nvPr>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38100" imgH="38100" progId="TCLayout.ActiveDocument.1">
                  <p:embed/>
                </p:oleObj>
              </mc:Choice>
              <mc:Fallback>
                <p:oleObj name="think-cell Slide" r:id="rId17" imgW="38100" imgH="38100" progId="TCLayout.ActiveDocument.1">
                  <p:embed/>
                  <p:pic>
                    <p:nvPicPr>
                      <p:cNvPr id="1026" name="Object 1" hidden="1">
                        <a:extLst>
                          <a:ext uri="{FF2B5EF4-FFF2-40B4-BE49-F238E27FC236}">
                            <a16:creationId xmlns:a16="http://schemas.microsoft.com/office/drawing/2014/main" id="{68FF4BEC-E65A-6F08-D64C-F02B55D18DD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5713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s://commonslibrary.parliament.uk/accessing-health-records/" TargetMode="External"/><Relationship Id="rId3" Type="http://schemas.openxmlformats.org/officeDocument/2006/relationships/hyperlink" Target="https://transform.england.nhs.uk/information-governance/guidance/subject-access-requests/" TargetMode="External"/><Relationship Id="rId7" Type="http://schemas.openxmlformats.org/officeDocument/2006/relationships/hyperlink" Target="https://www.bma.org.uk/media/zrjlua3e/bma-gps-as-data-controllers-under-the-gdpr-updated-2024.pdf" TargetMode="External"/><Relationship Id="rId2" Type="http://schemas.openxmlformats.org/officeDocument/2006/relationships/hyperlink" Target="https://ico.org.uk/for-organisations/uk-gdpr-guidance-and-resources/exemptions/a-guide-to-the-data-protection-exemptions/" TargetMode="External"/><Relationship Id="rId1" Type="http://schemas.openxmlformats.org/officeDocument/2006/relationships/slideLayout" Target="../slideLayouts/slideLayout11.xml"/><Relationship Id="rId6" Type="http://schemas.openxmlformats.org/officeDocument/2006/relationships/hyperlink" Target="https://www.gmc-uk.org/professional-standards/the-professional-standards/confidentiality" TargetMode="External"/><Relationship Id="rId5" Type="http://schemas.openxmlformats.org/officeDocument/2006/relationships/hyperlink" Target="https://www.england.nhs.uk/long-read/proxy-access/" TargetMode="External"/><Relationship Id="rId4" Type="http://schemas.openxmlformats.org/officeDocument/2006/relationships/hyperlink" Target="https://www.england.nhs.uk/long-read/safeguarding/" TargetMode="External"/><Relationship Id="rId9" Type="http://schemas.openxmlformats.org/officeDocument/2006/relationships/hyperlink" Target="https://www.gov.uk/government/publications/working-together-to-safeguard-children--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C0CE290B-D726-A3B5-76E0-86E0A6A2263D}"/>
              </a:ext>
            </a:extLst>
          </p:cNvPr>
          <p:cNvSpPr>
            <a:spLocks noGrp="1"/>
          </p:cNvSpPr>
          <p:nvPr>
            <p:ph type="body" sz="quarter" idx="10"/>
          </p:nvPr>
        </p:nvSpPr>
        <p:spPr>
          <a:xfrm>
            <a:off x="250370" y="1910045"/>
            <a:ext cx="11865429" cy="2237411"/>
          </a:xfrm>
        </p:spPr>
        <p:txBody>
          <a:bodyPr>
            <a:normAutofit fontScale="25000" lnSpcReduction="20000"/>
          </a:bodyPr>
          <a:lstStyle/>
          <a:p>
            <a:pPr algn="just"/>
            <a:r>
              <a:rPr lang="en-GB" sz="16000" dirty="0"/>
              <a:t>Safeguarding and Subject Access Requests </a:t>
            </a:r>
          </a:p>
          <a:p>
            <a:pPr algn="just"/>
            <a:r>
              <a:rPr lang="en-GB" sz="16000" dirty="0"/>
              <a:t>(SARs) </a:t>
            </a:r>
          </a:p>
          <a:p>
            <a:pPr algn="just"/>
            <a:endParaRPr lang="en-GB" sz="4400" dirty="0"/>
          </a:p>
          <a:p>
            <a:pPr algn="just"/>
            <a:endParaRPr lang="en-GB" sz="4400" dirty="0"/>
          </a:p>
          <a:p>
            <a:r>
              <a:rPr lang="en-GB" sz="8800" dirty="0"/>
              <a:t>Presented at the GP Team Safeguarding Forum on the 8</a:t>
            </a:r>
            <a:r>
              <a:rPr lang="en-GB" sz="8800" baseline="30000" dirty="0"/>
              <a:t>th</a:t>
            </a:r>
            <a:r>
              <a:rPr lang="en-GB" sz="8800" dirty="0"/>
              <a:t> of October 2025</a:t>
            </a:r>
            <a:br>
              <a:rPr lang="en-GB" sz="8000" dirty="0"/>
            </a:br>
            <a:endParaRPr lang="en-GB" sz="8000" dirty="0"/>
          </a:p>
        </p:txBody>
      </p:sp>
      <p:sp>
        <p:nvSpPr>
          <p:cNvPr id="8" name="Text Placeholder 2">
            <a:extLst>
              <a:ext uri="{FF2B5EF4-FFF2-40B4-BE49-F238E27FC236}">
                <a16:creationId xmlns:a16="http://schemas.microsoft.com/office/drawing/2014/main" id="{3982F8D0-88BE-FD62-7E29-BF248A0E31EF}"/>
              </a:ext>
            </a:extLst>
          </p:cNvPr>
          <p:cNvSpPr>
            <a:spLocks noGrp="1"/>
          </p:cNvSpPr>
          <p:nvPr>
            <p:ph type="body" sz="quarter" idx="11"/>
          </p:nvPr>
        </p:nvSpPr>
        <p:spPr>
          <a:xfrm>
            <a:off x="250370" y="4367816"/>
            <a:ext cx="7959725" cy="1249362"/>
          </a:xfrm>
        </p:spPr>
        <p:txBody>
          <a:bodyPr anchor="ctr">
            <a:normAutofit/>
          </a:bodyPr>
          <a:lstStyle/>
          <a:p>
            <a:r>
              <a:rPr lang="en-GB" dirty="0"/>
              <a:t>John Eni-Uwubame, SEL ICB GP Data Protection Officer</a:t>
            </a:r>
          </a:p>
        </p:txBody>
      </p:sp>
    </p:spTree>
    <p:extLst>
      <p:ext uri="{BB962C8B-B14F-4D97-AF65-F5344CB8AC3E}">
        <p14:creationId xmlns:p14="http://schemas.microsoft.com/office/powerpoint/2010/main" val="52684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49FA69-088E-BB80-6C16-9330779D3321}"/>
              </a:ext>
            </a:extLst>
          </p:cNvPr>
          <p:cNvSpPr>
            <a:spLocks noGrp="1"/>
          </p:cNvSpPr>
          <p:nvPr>
            <p:ph type="body" sz="quarter" idx="13"/>
          </p:nvPr>
        </p:nvSpPr>
        <p:spPr/>
        <p:txBody>
          <a:bodyPr/>
          <a:lstStyle/>
          <a:p>
            <a:r>
              <a:rPr lang="en-GB" dirty="0"/>
              <a:t>Questions?</a:t>
            </a:r>
          </a:p>
        </p:txBody>
      </p:sp>
    </p:spTree>
    <p:extLst>
      <p:ext uri="{BB962C8B-B14F-4D97-AF65-F5344CB8AC3E}">
        <p14:creationId xmlns:p14="http://schemas.microsoft.com/office/powerpoint/2010/main" val="398414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457F2-4716-E3FF-26B4-738FB31215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25B54A-A314-9475-8D00-A26DE1C07245}"/>
              </a:ext>
            </a:extLst>
          </p:cNvPr>
          <p:cNvSpPr>
            <a:spLocks noGrp="1"/>
          </p:cNvSpPr>
          <p:nvPr>
            <p:ph type="title"/>
          </p:nvPr>
        </p:nvSpPr>
        <p:spPr>
          <a:xfrm>
            <a:off x="2333739" y="241613"/>
            <a:ext cx="7524521" cy="662782"/>
          </a:xfrm>
        </p:spPr>
        <p:txBody>
          <a:bodyPr/>
          <a:lstStyle/>
          <a:p>
            <a:r>
              <a:rPr lang="en-GB" dirty="0"/>
              <a:t>Background: The Legislation</a:t>
            </a:r>
          </a:p>
        </p:txBody>
      </p:sp>
      <p:sp>
        <p:nvSpPr>
          <p:cNvPr id="6" name="TextBox 5">
            <a:extLst>
              <a:ext uri="{FF2B5EF4-FFF2-40B4-BE49-F238E27FC236}">
                <a16:creationId xmlns:a16="http://schemas.microsoft.com/office/drawing/2014/main" id="{6F50E199-7D40-0B99-7E68-96255E72946C}"/>
              </a:ext>
            </a:extLst>
          </p:cNvPr>
          <p:cNvSpPr txBox="1"/>
          <p:nvPr/>
        </p:nvSpPr>
        <p:spPr>
          <a:xfrm>
            <a:off x="236774" y="1143000"/>
            <a:ext cx="4835969" cy="1200329"/>
          </a:xfrm>
          <a:prstGeom prst="rect">
            <a:avLst/>
          </a:prstGeom>
          <a:noFill/>
        </p:spPr>
        <p:txBody>
          <a:bodyPr wrap="square" rtlCol="0">
            <a:spAutoFit/>
          </a:bodyPr>
          <a:lstStyle/>
          <a:p>
            <a:pPr algn="just"/>
            <a:r>
              <a:rPr lang="en-GB" sz="2400" b="1" dirty="0">
                <a:solidFill>
                  <a:srgbClr val="002060"/>
                </a:solidFill>
                <a:latin typeface="Arial" panose="020B0604020202020204" pitchFamily="34" charset="0"/>
                <a:cs typeface="Arial" panose="020B0604020202020204" pitchFamily="34" charset="0"/>
              </a:rPr>
              <a:t>Main: UK GDPR (Art 15) &amp; Data Protection Act 2018 – For SARs handling </a:t>
            </a:r>
          </a:p>
        </p:txBody>
      </p:sp>
      <p:sp>
        <p:nvSpPr>
          <p:cNvPr id="7" name="TextBox 6">
            <a:extLst>
              <a:ext uri="{FF2B5EF4-FFF2-40B4-BE49-F238E27FC236}">
                <a16:creationId xmlns:a16="http://schemas.microsoft.com/office/drawing/2014/main" id="{99E0EEB6-A823-1627-75D8-BE5E5A671836}"/>
              </a:ext>
            </a:extLst>
          </p:cNvPr>
          <p:cNvSpPr txBox="1"/>
          <p:nvPr/>
        </p:nvSpPr>
        <p:spPr>
          <a:xfrm>
            <a:off x="236773" y="2427876"/>
            <a:ext cx="4835969" cy="2536079"/>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Health data = special category → extra safeguards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Exemptions include the ‘serious harm’ test for health data</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GP practices are data controllers for records they hold</a:t>
            </a:r>
          </a:p>
          <a:p>
            <a:endParaRPr lang="en-GB" dirty="0"/>
          </a:p>
        </p:txBody>
      </p:sp>
      <p:sp>
        <p:nvSpPr>
          <p:cNvPr id="8" name="TextBox 7">
            <a:extLst>
              <a:ext uri="{FF2B5EF4-FFF2-40B4-BE49-F238E27FC236}">
                <a16:creationId xmlns:a16="http://schemas.microsoft.com/office/drawing/2014/main" id="{95715042-9636-E7EB-406A-8D152CAB34BA}"/>
              </a:ext>
            </a:extLst>
          </p:cNvPr>
          <p:cNvSpPr txBox="1"/>
          <p:nvPr/>
        </p:nvSpPr>
        <p:spPr>
          <a:xfrm>
            <a:off x="43542" y="5715000"/>
            <a:ext cx="12148458" cy="707886"/>
          </a:xfrm>
          <a:prstGeom prst="rect">
            <a:avLst/>
          </a:prstGeom>
          <a:solidFill>
            <a:srgbClr val="0070C0"/>
          </a:solidFill>
          <a:ln>
            <a:solidFill>
              <a:srgbClr val="0070C0"/>
            </a:solidFill>
          </a:ln>
        </p:spPr>
        <p:txBody>
          <a:bodyPr wrap="square">
            <a:spAutoFit/>
          </a:bodyPr>
          <a:lstStyle/>
          <a:p>
            <a:pPr algn="just">
              <a:buNone/>
            </a:pPr>
            <a:r>
              <a:rPr lang="en-GB"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UK GDPR/DPA 2018</a:t>
            </a:r>
            <a:r>
              <a:rPr lang="en-GB"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for SAR handling but check these adjacent frameworks whenever the case involves </a:t>
            </a:r>
            <a:r>
              <a:rPr lang="en-GB"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deceased patients, police/public-protection sharing, public-health use, or children</a:t>
            </a:r>
            <a:r>
              <a:rPr lang="en-GB"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9" name="TextBox 8">
            <a:extLst>
              <a:ext uri="{FF2B5EF4-FFF2-40B4-BE49-F238E27FC236}">
                <a16:creationId xmlns:a16="http://schemas.microsoft.com/office/drawing/2014/main" id="{323326EB-E4F6-4B49-68A8-C2DE12BEA2F7}"/>
              </a:ext>
            </a:extLst>
          </p:cNvPr>
          <p:cNvSpPr txBox="1"/>
          <p:nvPr/>
        </p:nvSpPr>
        <p:spPr>
          <a:xfrm>
            <a:off x="8116502" y="1089061"/>
            <a:ext cx="3838724" cy="4524315"/>
          </a:xfrm>
          <a:prstGeom prst="rect">
            <a:avLst/>
          </a:prstGeom>
          <a:noFill/>
          <a:ln w="38100">
            <a:solidFill>
              <a:srgbClr val="0070C0"/>
            </a:solidFill>
          </a:ln>
        </p:spPr>
        <p:txBody>
          <a:bodyPr wrap="square">
            <a:spAutoFit/>
          </a:bodyPr>
          <a:lstStyle/>
          <a:p>
            <a:pPr algn="just">
              <a:buNone/>
            </a:pPr>
            <a:r>
              <a:rPr lang="en-GB" sz="1200" dirty="0">
                <a:effectLst/>
                <a:latin typeface="Arial" panose="020B0604020202020204" pitchFamily="34" charset="0"/>
                <a:ea typeface="Times New Roman" panose="02020603050405020304" pitchFamily="18" charset="0"/>
                <a:cs typeface="Arial" panose="020B0604020202020204" pitchFamily="34" charset="0"/>
              </a:rPr>
              <a:t>· Common</a:t>
            </a:r>
            <a:r>
              <a:rPr lang="en-GB" sz="1200" b="1" dirty="0">
                <a:effectLst/>
                <a:latin typeface="Arial" panose="020B0604020202020204" pitchFamily="34" charset="0"/>
                <a:ea typeface="Times New Roman" panose="02020603050405020304" pitchFamily="18" charset="0"/>
                <a:cs typeface="Arial" panose="020B0604020202020204" pitchFamily="34" charset="0"/>
              </a:rPr>
              <a:t> law duty of confidentiality</a:t>
            </a:r>
            <a:r>
              <a:rPr lang="en-GB" sz="1200" dirty="0">
                <a:effectLst/>
                <a:latin typeface="Arial" panose="020B0604020202020204" pitchFamily="34" charset="0"/>
                <a:ea typeface="Times New Roman" panose="02020603050405020304" pitchFamily="18" charset="0"/>
                <a:cs typeface="Arial" panose="020B0604020202020204" pitchFamily="34" charset="0"/>
              </a:rPr>
              <a:t> — disclose only as originally understood or with consent; may be overridden in the public interest (e.g., safeguarding). </a:t>
            </a:r>
          </a:p>
          <a:p>
            <a:pPr algn="just">
              <a:buNone/>
            </a:pPr>
            <a:r>
              <a:rPr lang="en-GB" sz="1200" dirty="0">
                <a:effectLst/>
                <a:latin typeface="Arial" panose="020B0604020202020204" pitchFamily="34" charset="0"/>
                <a:ea typeface="Times New Roman" panose="02020603050405020304" pitchFamily="18" charset="0"/>
                <a:cs typeface="Arial" panose="020B0604020202020204" pitchFamily="34" charset="0"/>
              </a:rPr>
              <a:t>· Human</a:t>
            </a:r>
            <a:r>
              <a:rPr lang="en-GB" sz="1200" b="1" dirty="0">
                <a:effectLst/>
                <a:latin typeface="Arial" panose="020B0604020202020204" pitchFamily="34" charset="0"/>
                <a:ea typeface="Times New Roman" panose="02020603050405020304" pitchFamily="18" charset="0"/>
                <a:cs typeface="Arial" panose="020B0604020202020204" pitchFamily="34" charset="0"/>
              </a:rPr>
              <a:t> Rights Act 1998, Article 8 (privacy)</a:t>
            </a:r>
            <a:r>
              <a:rPr lang="en-GB" sz="1200" dirty="0">
                <a:effectLst/>
                <a:latin typeface="Arial" panose="020B0604020202020204" pitchFamily="34" charset="0"/>
                <a:ea typeface="Times New Roman" panose="02020603050405020304" pitchFamily="18" charset="0"/>
                <a:cs typeface="Arial" panose="020B0604020202020204" pitchFamily="34" charset="0"/>
              </a:rPr>
              <a:t> — any disclosure/non-disclosure must be necessary and proportionate; Article 8 underpins confidentiality in health. </a:t>
            </a:r>
          </a:p>
          <a:p>
            <a:pPr algn="just">
              <a:buNone/>
            </a:pPr>
            <a:r>
              <a:rPr lang="en-GB" sz="1200" dirty="0">
                <a:effectLst/>
                <a:latin typeface="Arial" panose="020B0604020202020204" pitchFamily="34" charset="0"/>
                <a:ea typeface="Times New Roman" panose="02020603050405020304" pitchFamily="18" charset="0"/>
                <a:cs typeface="Arial" panose="020B0604020202020204" pitchFamily="34" charset="0"/>
              </a:rPr>
              <a:t>· Access</a:t>
            </a:r>
            <a:r>
              <a:rPr lang="en-GB" sz="1200" b="1" dirty="0">
                <a:effectLst/>
                <a:latin typeface="Arial" panose="020B0604020202020204" pitchFamily="34" charset="0"/>
                <a:ea typeface="Times New Roman" panose="02020603050405020304" pitchFamily="18" charset="0"/>
                <a:cs typeface="Arial" panose="020B0604020202020204" pitchFamily="34" charset="0"/>
              </a:rPr>
              <a:t> to Health Records Act 1990 (deceased patients)</a:t>
            </a:r>
            <a:r>
              <a:rPr lang="en-GB" sz="1200" dirty="0">
                <a:effectLst/>
                <a:latin typeface="Arial" panose="020B0604020202020204" pitchFamily="34" charset="0"/>
                <a:ea typeface="Times New Roman" panose="02020603050405020304" pitchFamily="18" charset="0"/>
                <a:cs typeface="Arial" panose="020B0604020202020204" pitchFamily="34" charset="0"/>
              </a:rPr>
              <a:t> — governs access to records of the deceased (not UK GDPR); typically, by personal representatives/people with a claim. </a:t>
            </a:r>
          </a:p>
          <a:p>
            <a:pPr algn="just">
              <a:buNone/>
            </a:pPr>
            <a:r>
              <a:rPr lang="en-GB" sz="1200" dirty="0">
                <a:effectLst/>
                <a:latin typeface="Arial" panose="020B0604020202020204" pitchFamily="34" charset="0"/>
                <a:ea typeface="Times New Roman" panose="02020603050405020304" pitchFamily="18" charset="0"/>
                <a:cs typeface="Arial" panose="020B0604020202020204" pitchFamily="34" charset="0"/>
              </a:rPr>
              <a:t>· NHS</a:t>
            </a:r>
            <a:r>
              <a:rPr lang="en-GB" sz="1200" b="1" dirty="0">
                <a:effectLst/>
                <a:latin typeface="Arial" panose="020B0604020202020204" pitchFamily="34" charset="0"/>
                <a:ea typeface="Times New Roman" panose="02020603050405020304" pitchFamily="18" charset="0"/>
                <a:cs typeface="Arial" panose="020B0604020202020204" pitchFamily="34" charset="0"/>
              </a:rPr>
              <a:t> Act 2006, s.251 and COPI Regulations 2002</a:t>
            </a:r>
            <a:r>
              <a:rPr lang="en-GB" sz="1200" dirty="0">
                <a:effectLst/>
                <a:latin typeface="Arial" panose="020B0604020202020204" pitchFamily="34" charset="0"/>
                <a:ea typeface="Times New Roman" panose="02020603050405020304" pitchFamily="18" charset="0"/>
                <a:cs typeface="Arial" panose="020B0604020202020204" pitchFamily="34" charset="0"/>
              </a:rPr>
              <a:t> — can lawfully lift the common-law duty of confidence for defined “medical purposes” (e.g., public health/research) when consent isn’t practicable. </a:t>
            </a:r>
          </a:p>
          <a:p>
            <a:pPr algn="just">
              <a:buNone/>
            </a:pPr>
            <a:r>
              <a:rPr lang="en-GB" sz="1200" dirty="0">
                <a:effectLst/>
                <a:latin typeface="Arial" panose="020B0604020202020204" pitchFamily="34" charset="0"/>
                <a:ea typeface="Times New Roman" panose="02020603050405020304" pitchFamily="18" charset="0"/>
                <a:cs typeface="Arial" panose="020B0604020202020204" pitchFamily="34" charset="0"/>
              </a:rPr>
              <a:t>· Crime</a:t>
            </a:r>
            <a:r>
              <a:rPr lang="en-GB" sz="1200" b="1" dirty="0">
                <a:effectLst/>
                <a:latin typeface="Arial" panose="020B0604020202020204" pitchFamily="34" charset="0"/>
                <a:ea typeface="Times New Roman" panose="02020603050405020304" pitchFamily="18" charset="0"/>
                <a:cs typeface="Arial" panose="020B0604020202020204" pitchFamily="34" charset="0"/>
              </a:rPr>
              <a:t> and Disorder Act 1998, s.115</a:t>
            </a:r>
            <a:r>
              <a:rPr lang="en-GB" sz="1200" dirty="0">
                <a:effectLst/>
                <a:latin typeface="Arial" panose="020B0604020202020204" pitchFamily="34" charset="0"/>
                <a:ea typeface="Times New Roman" panose="02020603050405020304" pitchFamily="18" charset="0"/>
                <a:cs typeface="Arial" panose="020B0604020202020204" pitchFamily="34" charset="0"/>
              </a:rPr>
              <a:t> — power (not a duty) to share information with specified authorities where necessary/expedient for crime-and-disorder purposes (relevant to safeguarding interfaces with police/MARAC/Prevent). </a:t>
            </a:r>
          </a:p>
          <a:p>
            <a:pPr algn="just">
              <a:buNone/>
            </a:pPr>
            <a:r>
              <a:rPr lang="en-GB" sz="1200" dirty="0">
                <a:effectLst/>
                <a:latin typeface="Arial" panose="020B0604020202020204" pitchFamily="34" charset="0"/>
                <a:ea typeface="Times New Roman" panose="02020603050405020304" pitchFamily="18" charset="0"/>
                <a:cs typeface="Arial" panose="020B0604020202020204" pitchFamily="34" charset="0"/>
              </a:rPr>
              <a:t>· Children’s</a:t>
            </a:r>
            <a:r>
              <a:rPr lang="en-GB" sz="1200" b="1" dirty="0">
                <a:effectLst/>
                <a:latin typeface="Arial" panose="020B0604020202020204" pitchFamily="34" charset="0"/>
                <a:ea typeface="Times New Roman" panose="02020603050405020304" pitchFamily="18" charset="0"/>
                <a:cs typeface="Arial" panose="020B0604020202020204" pitchFamily="34" charset="0"/>
              </a:rPr>
              <a:t> framework</a:t>
            </a:r>
            <a:r>
              <a:rPr lang="en-GB" sz="1200" dirty="0">
                <a:effectLst/>
                <a:latin typeface="Arial" panose="020B0604020202020204" pitchFamily="34" charset="0"/>
                <a:ea typeface="Times New Roman" panose="02020603050405020304" pitchFamily="18" charset="0"/>
                <a:cs typeface="Arial" panose="020B0604020202020204" pitchFamily="34" charset="0"/>
              </a:rPr>
              <a:t> — </a:t>
            </a:r>
            <a:r>
              <a:rPr lang="en-GB" sz="1200" i="1" dirty="0">
                <a:effectLst/>
                <a:latin typeface="Arial" panose="020B0604020202020204" pitchFamily="34" charset="0"/>
                <a:ea typeface="Times New Roman" panose="02020603050405020304" pitchFamily="18" charset="0"/>
                <a:cs typeface="Arial" panose="020B0604020202020204" pitchFamily="34" charset="0"/>
              </a:rPr>
              <a:t>Working Together to Safeguard Children 2023</a:t>
            </a:r>
            <a:r>
              <a:rPr lang="en-GB" sz="1200" dirty="0">
                <a:effectLst/>
                <a:latin typeface="Arial" panose="020B0604020202020204" pitchFamily="34" charset="0"/>
                <a:ea typeface="Times New Roman" panose="02020603050405020304" pitchFamily="18" charset="0"/>
                <a:cs typeface="Arial" panose="020B0604020202020204" pitchFamily="34" charset="0"/>
              </a:rPr>
              <a:t> (statutory guidance) sets expectations for information sharing in safeguarding children. </a:t>
            </a:r>
          </a:p>
        </p:txBody>
      </p:sp>
    </p:spTree>
    <p:extLst>
      <p:ext uri="{BB962C8B-B14F-4D97-AF65-F5344CB8AC3E}">
        <p14:creationId xmlns:p14="http://schemas.microsoft.com/office/powerpoint/2010/main" val="255215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66355-250E-26CD-14BE-D48DF496AF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653693-573A-9C0B-A7A9-0EDC5A5EF906}"/>
              </a:ext>
            </a:extLst>
          </p:cNvPr>
          <p:cNvSpPr>
            <a:spLocks noGrp="1"/>
          </p:cNvSpPr>
          <p:nvPr>
            <p:ph type="title"/>
          </p:nvPr>
        </p:nvSpPr>
        <p:spPr>
          <a:xfrm>
            <a:off x="2352297" y="321504"/>
            <a:ext cx="7487405" cy="662782"/>
          </a:xfrm>
        </p:spPr>
        <p:txBody>
          <a:bodyPr/>
          <a:lstStyle/>
          <a:p>
            <a:pPr algn="l"/>
            <a:r>
              <a:rPr lang="en-US" sz="2600" dirty="0"/>
              <a:t>UK GDPR Principles &amp; Controller Obligations </a:t>
            </a:r>
            <a:endParaRPr lang="en-GB" sz="2600" dirty="0"/>
          </a:p>
        </p:txBody>
      </p:sp>
      <p:sp>
        <p:nvSpPr>
          <p:cNvPr id="2" name="Content Placeholder 2">
            <a:extLst>
              <a:ext uri="{FF2B5EF4-FFF2-40B4-BE49-F238E27FC236}">
                <a16:creationId xmlns:a16="http://schemas.microsoft.com/office/drawing/2014/main" id="{4A114CCE-C54E-84BA-020F-ACC6897BFFCC}"/>
              </a:ext>
            </a:extLst>
          </p:cNvPr>
          <p:cNvSpPr txBox="1">
            <a:spLocks/>
          </p:cNvSpPr>
          <p:nvPr/>
        </p:nvSpPr>
        <p:spPr>
          <a:xfrm>
            <a:off x="77181" y="1251856"/>
            <a:ext cx="4745190" cy="5138058"/>
          </a:xfrm>
          <a:prstGeom prst="rect">
            <a:avLst/>
          </a:prstGeom>
          <a:solidFill>
            <a:srgbClr val="00206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chemeClr val="bg1"/>
                </a:solidFill>
                <a:effectLst/>
                <a:uLnTx/>
                <a:uFillTx/>
                <a:latin typeface="Calibri"/>
                <a:ea typeface="+mn-ea"/>
                <a:cs typeface="+mn-cs"/>
              </a:rPr>
              <a:t>Apply the 7 principles: </a:t>
            </a:r>
            <a:r>
              <a:rPr kumimoji="0" lang="en-US" sz="2000" b="0" i="0" u="none" strike="noStrike" kern="1200" cap="none" spc="0" normalizeH="0" baseline="0" noProof="0" dirty="0">
                <a:ln>
                  <a:noFill/>
                </a:ln>
                <a:solidFill>
                  <a:schemeClr val="bg1"/>
                </a:solidFill>
                <a:effectLst/>
                <a:uLnTx/>
                <a:uFillTx/>
                <a:latin typeface="Calibri"/>
                <a:ea typeface="+mn-ea"/>
                <a:cs typeface="+mn-cs"/>
              </a:rPr>
              <a:t>lawfulness, fairness/transparency, minimisation, accuracy, storage, security, accountability</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chemeClr val="bg1"/>
                </a:solidFill>
                <a:effectLst/>
                <a:uLnTx/>
                <a:uFillTx/>
                <a:latin typeface="Calibri"/>
                <a:ea typeface="+mn-ea"/>
                <a:cs typeface="+mn-cs"/>
              </a:rPr>
              <a:t>Lawful bases when sharing for safeguarding: </a:t>
            </a:r>
            <a:r>
              <a:rPr kumimoji="0" lang="en-US" sz="2000" b="0" i="0" u="none" strike="noStrike" kern="1200" cap="none" spc="0" normalizeH="0" baseline="0" noProof="0" dirty="0">
                <a:ln>
                  <a:noFill/>
                </a:ln>
                <a:solidFill>
                  <a:schemeClr val="bg1"/>
                </a:solidFill>
                <a:effectLst/>
                <a:uLnTx/>
                <a:uFillTx/>
                <a:latin typeface="Calibri"/>
                <a:ea typeface="+mn-ea"/>
                <a:cs typeface="+mn-cs"/>
              </a:rPr>
              <a:t>public task, vital interests, legal obligation (not consent)</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chemeClr val="bg1"/>
                </a:solidFill>
                <a:effectLst/>
                <a:uLnTx/>
                <a:uFillTx/>
                <a:latin typeface="Calibri"/>
                <a:ea typeface="+mn-ea"/>
                <a:cs typeface="+mn-cs"/>
              </a:rPr>
              <a:t>Sharing of data: </a:t>
            </a:r>
            <a:r>
              <a:rPr kumimoji="0" lang="en-US" sz="2000" b="0" i="0" u="none" strike="noStrike" kern="1200" cap="none" spc="0" normalizeH="0" baseline="0" noProof="0" dirty="0">
                <a:ln>
                  <a:noFill/>
                </a:ln>
                <a:solidFill>
                  <a:schemeClr val="bg1"/>
                </a:solidFill>
                <a:effectLst/>
                <a:uLnTx/>
                <a:uFillTx/>
                <a:latin typeface="Calibri"/>
                <a:ea typeface="+mn-ea"/>
                <a:cs typeface="+mn-cs"/>
              </a:rPr>
              <a:t>GDPR/DPA do NOT block sharing to keep people safe — record your basis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lang="en-US" sz="2000" b="1" dirty="0">
                <a:solidFill>
                  <a:schemeClr val="bg1"/>
                </a:solidFill>
                <a:latin typeface="Calibri"/>
              </a:rPr>
              <a:t>Sharing of data: </a:t>
            </a:r>
            <a:r>
              <a:rPr lang="en-US" sz="2000" dirty="0">
                <a:solidFill>
                  <a:schemeClr val="bg1"/>
                </a:solidFill>
                <a:latin typeface="Calibri"/>
              </a:rPr>
              <a:t>GDPR/DPA do NOT compel unlimited sharing of data, if limitation will keep people safe – </a:t>
            </a:r>
            <a:r>
              <a:rPr lang="en-US" sz="2000" dirty="0">
                <a:solidFill>
                  <a:srgbClr val="002060"/>
                </a:solidFill>
                <a:latin typeface="Calibri"/>
              </a:rPr>
              <a:t>record your basis</a:t>
            </a: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F26CA44E-2F6C-9ED4-2D80-727D43953479}"/>
              </a:ext>
            </a:extLst>
          </p:cNvPr>
          <p:cNvSpPr txBox="1">
            <a:spLocks/>
          </p:cNvSpPr>
          <p:nvPr/>
        </p:nvSpPr>
        <p:spPr>
          <a:xfrm>
            <a:off x="6564087" y="1557903"/>
            <a:ext cx="5268688" cy="4525963"/>
          </a:xfrm>
          <a:prstGeom prst="rect">
            <a:avLst/>
          </a:prstGeom>
          <a:solidFill>
            <a:srgbClr val="002060"/>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3400" b="1" i="0" u="none" strike="noStrike" kern="1200" cap="none" spc="0" normalizeH="0" baseline="0" noProof="0" dirty="0">
                <a:ln>
                  <a:noFill/>
                </a:ln>
                <a:solidFill>
                  <a:schemeClr val="bg1"/>
                </a:solidFill>
                <a:effectLst/>
                <a:uLnTx/>
                <a:uFillTx/>
                <a:latin typeface="Calibri"/>
                <a:ea typeface="+mj-ea"/>
                <a:cs typeface="+mj-cs"/>
              </a:rPr>
              <a:t>When to refuse or limit a SAR</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6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Serious harm to physical/mental health (clinician sign‑off)</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Third‑party data: seek consent / apply reasonableness test → redact where needed</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Manifestly unfounded or excessive: refuse or charge reasonable fee</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Other narrow exemptions (public‑protection functions, legal privilege)</a:t>
            </a:r>
          </a:p>
        </p:txBody>
      </p:sp>
      <p:sp>
        <p:nvSpPr>
          <p:cNvPr id="5" name="Arrow: Right 4">
            <a:extLst>
              <a:ext uri="{FF2B5EF4-FFF2-40B4-BE49-F238E27FC236}">
                <a16:creationId xmlns:a16="http://schemas.microsoft.com/office/drawing/2014/main" id="{A9ED6DC9-D5A7-A696-800A-99A996862135}"/>
              </a:ext>
            </a:extLst>
          </p:cNvPr>
          <p:cNvSpPr/>
          <p:nvPr/>
        </p:nvSpPr>
        <p:spPr>
          <a:xfrm>
            <a:off x="5204025" y="3578568"/>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70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12FF5-44BE-CDE6-08DC-4B78DAFF7EFB}"/>
              </a:ext>
            </a:extLst>
          </p:cNvPr>
          <p:cNvSpPr txBox="1"/>
          <p:nvPr/>
        </p:nvSpPr>
        <p:spPr>
          <a:xfrm>
            <a:off x="217715" y="1361122"/>
            <a:ext cx="4963885" cy="4733604"/>
          </a:xfrm>
          <a:prstGeom prst="rect">
            <a:avLst/>
          </a:prstGeom>
          <a:noFill/>
          <a:ln w="57150">
            <a:solidFill>
              <a:schemeClr val="tx1"/>
            </a:solidFill>
          </a:ln>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mn-cs"/>
              </a:rPr>
              <a:t>Documenting &amp; communicating your decision</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Keep a SAR decision pack: </a:t>
            </a:r>
            <a:r>
              <a:rPr kumimoji="0" lang="en-US" sz="2000" b="0" i="0" u="none" strike="noStrike" kern="1200" cap="none" spc="0" normalizeH="0" baseline="0" noProof="0" dirty="0">
                <a:ln>
                  <a:noFill/>
                </a:ln>
                <a:solidFill>
                  <a:srgbClr val="002060"/>
                </a:solidFill>
                <a:effectLst/>
                <a:uLnTx/>
                <a:uFillTx/>
                <a:latin typeface="Calibri"/>
                <a:ea typeface="+mn-ea"/>
                <a:cs typeface="+mn-cs"/>
              </a:rPr>
              <a:t>ID checks, scope, searches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Redaction map: </a:t>
            </a:r>
            <a:r>
              <a:rPr kumimoji="0" lang="en-US" sz="2000" b="0" i="0" u="none" strike="noStrike" kern="1200" cap="none" spc="0" normalizeH="0" baseline="0" noProof="0" dirty="0">
                <a:ln>
                  <a:noFill/>
                </a:ln>
                <a:solidFill>
                  <a:srgbClr val="002060"/>
                </a:solidFill>
                <a:effectLst/>
                <a:uLnTx/>
                <a:uFillTx/>
                <a:latin typeface="Calibri"/>
                <a:ea typeface="+mn-ea"/>
                <a:cs typeface="+mn-cs"/>
              </a:rPr>
              <a:t>link each redaction to an exemption; clinician sign‑off if ‘serious harm’</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Explain:</a:t>
            </a:r>
            <a:r>
              <a:rPr kumimoji="0" lang="en-US" sz="2000" b="0" i="0" u="none" strike="noStrike" kern="1200" cap="none" spc="0" normalizeH="0" baseline="0" noProof="0" dirty="0">
                <a:ln>
                  <a:noFill/>
                </a:ln>
                <a:solidFill>
                  <a:srgbClr val="002060"/>
                </a:solidFill>
                <a:effectLst/>
                <a:uLnTx/>
                <a:uFillTx/>
                <a:latin typeface="Calibri"/>
                <a:ea typeface="+mn-ea"/>
                <a:cs typeface="+mn-cs"/>
              </a:rPr>
              <a:t> what’s disclosed/withheld and why; how to complain (practice → ICO)</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Provide:</a:t>
            </a:r>
            <a:r>
              <a:rPr kumimoji="0" lang="en-US" sz="2000" b="0" i="0" u="none" strike="noStrike" kern="1200" cap="none" spc="0" normalizeH="0" baseline="0" noProof="0" dirty="0">
                <a:ln>
                  <a:noFill/>
                </a:ln>
                <a:solidFill>
                  <a:srgbClr val="002060"/>
                </a:solidFill>
                <a:effectLst/>
                <a:uLnTx/>
                <a:uFillTx/>
                <a:latin typeface="Calibri"/>
                <a:ea typeface="+mn-ea"/>
                <a:cs typeface="+mn-cs"/>
              </a:rPr>
              <a:t> in a commonly used, secure format (portal or encrypted PDF)</a:t>
            </a:r>
          </a:p>
        </p:txBody>
      </p:sp>
      <p:sp>
        <p:nvSpPr>
          <p:cNvPr id="6" name="TextBox 5">
            <a:extLst>
              <a:ext uri="{FF2B5EF4-FFF2-40B4-BE49-F238E27FC236}">
                <a16:creationId xmlns:a16="http://schemas.microsoft.com/office/drawing/2014/main" id="{F15D27C8-2A9E-B417-7128-A8D04C037D4A}"/>
              </a:ext>
            </a:extLst>
          </p:cNvPr>
          <p:cNvSpPr txBox="1"/>
          <p:nvPr/>
        </p:nvSpPr>
        <p:spPr>
          <a:xfrm>
            <a:off x="2819400" y="357043"/>
            <a:ext cx="6237514" cy="584775"/>
          </a:xfrm>
          <a:prstGeom prst="rect">
            <a:avLst/>
          </a:prstGeom>
          <a:solidFill>
            <a:srgbClr val="002060"/>
          </a:solidFill>
        </p:spPr>
        <p:txBody>
          <a:bodyPr wrap="square" rtlCol="0">
            <a:spAutoFit/>
          </a:bodyPr>
          <a:lstStyle/>
          <a:p>
            <a:pPr algn="ctr"/>
            <a:r>
              <a:rPr lang="en-GB" sz="3200" b="1" dirty="0">
                <a:solidFill>
                  <a:schemeClr val="bg1"/>
                </a:solidFill>
              </a:rPr>
              <a:t>Final Thoughts </a:t>
            </a:r>
          </a:p>
        </p:txBody>
      </p:sp>
      <p:sp>
        <p:nvSpPr>
          <p:cNvPr id="8" name="TextBox 7">
            <a:extLst>
              <a:ext uri="{FF2B5EF4-FFF2-40B4-BE49-F238E27FC236}">
                <a16:creationId xmlns:a16="http://schemas.microsoft.com/office/drawing/2014/main" id="{891F89DF-8735-0E63-FB97-A25330644E54}"/>
              </a:ext>
            </a:extLst>
          </p:cNvPr>
          <p:cNvSpPr txBox="1"/>
          <p:nvPr/>
        </p:nvSpPr>
        <p:spPr>
          <a:xfrm>
            <a:off x="6770914" y="1818322"/>
            <a:ext cx="5203371" cy="4167295"/>
          </a:xfrm>
          <a:prstGeom prst="rect">
            <a:avLst/>
          </a:prstGeom>
          <a:noFill/>
          <a:ln w="57150">
            <a:solidFill>
              <a:schemeClr val="tx1"/>
            </a:solidFill>
          </a:ln>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mn-cs"/>
              </a:rPr>
              <a:t>High-Value Practice Tips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Always answer: </a:t>
            </a:r>
            <a:r>
              <a:rPr kumimoji="0" lang="en-US" sz="2000" b="0" i="0" u="none" strike="noStrike" kern="1200" cap="none" spc="0" normalizeH="0" baseline="0" noProof="0" dirty="0">
                <a:ln>
                  <a:noFill/>
                </a:ln>
                <a:solidFill>
                  <a:srgbClr val="002060"/>
                </a:solidFill>
                <a:effectLst/>
                <a:uLnTx/>
                <a:uFillTx/>
                <a:latin typeface="Calibri"/>
                <a:ea typeface="+mn-ea"/>
                <a:cs typeface="+mn-cs"/>
              </a:rPr>
              <a:t>disclose / partial / refuse — with reasons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Use:</a:t>
            </a:r>
            <a:r>
              <a:rPr kumimoji="0" lang="en-US" sz="2000" b="0" i="0" u="none" strike="noStrike" kern="1200" cap="none" spc="0" normalizeH="0" baseline="0" noProof="0" dirty="0">
                <a:ln>
                  <a:noFill/>
                </a:ln>
                <a:solidFill>
                  <a:srgbClr val="002060"/>
                </a:solidFill>
                <a:effectLst/>
                <a:uLnTx/>
                <a:uFillTx/>
                <a:latin typeface="Calibri"/>
                <a:ea typeface="+mn-ea"/>
                <a:cs typeface="+mn-cs"/>
              </a:rPr>
              <a:t> exemptions narrowly and proportionately</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Have:</a:t>
            </a:r>
            <a:r>
              <a:rPr kumimoji="0" lang="en-US" sz="2000" b="0" i="0" u="none" strike="noStrike" kern="1200" cap="none" spc="0" normalizeH="0" baseline="0" noProof="0" dirty="0">
                <a:ln>
                  <a:noFill/>
                </a:ln>
                <a:solidFill>
                  <a:srgbClr val="002060"/>
                </a:solidFill>
                <a:effectLst/>
                <a:uLnTx/>
                <a:uFillTx/>
                <a:latin typeface="Calibri"/>
                <a:ea typeface="+mn-ea"/>
                <a:cs typeface="+mn-cs"/>
              </a:rPr>
              <a:t> a standard SAR triage checklist &amp; templates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Ensure:</a:t>
            </a:r>
            <a:r>
              <a:rPr kumimoji="0" lang="en-US" sz="2000" b="0" i="0" u="none" strike="noStrike" kern="1200" cap="none" spc="0" normalizeH="0" baseline="0" noProof="0" dirty="0">
                <a:ln>
                  <a:noFill/>
                </a:ln>
                <a:solidFill>
                  <a:srgbClr val="002060"/>
                </a:solidFill>
                <a:effectLst/>
                <a:uLnTx/>
                <a:uFillTx/>
                <a:latin typeface="Calibri"/>
                <a:ea typeface="+mn-ea"/>
                <a:cs typeface="+mn-cs"/>
              </a:rPr>
              <a:t> privacy notice/SOPs reflect controller/processor roles</a:t>
            </a:r>
          </a:p>
        </p:txBody>
      </p:sp>
      <p:pic>
        <p:nvPicPr>
          <p:cNvPr id="12" name="Picture 11" descr="Stressed healthcare worker">
            <a:extLst>
              <a:ext uri="{FF2B5EF4-FFF2-40B4-BE49-F238E27FC236}">
                <a16:creationId xmlns:a16="http://schemas.microsoft.com/office/drawing/2014/main" id="{D58EC2EF-BE16-77A9-CFEB-45F15121A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571" y="2970960"/>
            <a:ext cx="1393371" cy="1862018"/>
          </a:xfrm>
          <a:prstGeom prst="rect">
            <a:avLst/>
          </a:prstGeom>
        </p:spPr>
      </p:pic>
    </p:spTree>
    <p:extLst>
      <p:ext uri="{BB962C8B-B14F-4D97-AF65-F5344CB8AC3E}">
        <p14:creationId xmlns:p14="http://schemas.microsoft.com/office/powerpoint/2010/main" val="288018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0B62-90F2-9E45-9A6D-2BB027CB4A4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78B6730-4AC8-AD0B-ED09-9D15233D5533}"/>
              </a:ext>
            </a:extLst>
          </p:cNvPr>
          <p:cNvSpPr txBox="1"/>
          <p:nvPr/>
        </p:nvSpPr>
        <p:spPr>
          <a:xfrm>
            <a:off x="2928258" y="174172"/>
            <a:ext cx="6858000" cy="584775"/>
          </a:xfrm>
          <a:prstGeom prst="rect">
            <a:avLst/>
          </a:prstGeom>
          <a:noFill/>
        </p:spPr>
        <p:txBody>
          <a:bodyPr wrap="square" rtlCol="0">
            <a:spAutoFit/>
          </a:bodyPr>
          <a:lstStyle/>
          <a:p>
            <a:pPr algn="ctr"/>
            <a:r>
              <a:rPr kumimoji="0" lang="en-US" sz="3200" b="1" i="0" u="none" strike="noStrike" kern="1200" cap="none" spc="0" normalizeH="0" baseline="0" noProof="0" dirty="0">
                <a:ln>
                  <a:noFill/>
                </a:ln>
                <a:solidFill>
                  <a:srgbClr val="002060"/>
                </a:solidFill>
                <a:effectLst/>
                <a:uLnTx/>
                <a:uFillTx/>
                <a:latin typeface="Calibri"/>
                <a:ea typeface="+mj-ea"/>
                <a:cs typeface="+mj-cs"/>
              </a:rPr>
              <a:t>Child Proxy Access vs SARs</a:t>
            </a:r>
            <a:endParaRPr lang="en-GB" sz="3200" b="1" dirty="0">
              <a:solidFill>
                <a:srgbClr val="002060"/>
              </a:solidFill>
            </a:endParaRPr>
          </a:p>
        </p:txBody>
      </p:sp>
      <p:sp>
        <p:nvSpPr>
          <p:cNvPr id="6" name="Content Placeholder 2">
            <a:extLst>
              <a:ext uri="{FF2B5EF4-FFF2-40B4-BE49-F238E27FC236}">
                <a16:creationId xmlns:a16="http://schemas.microsoft.com/office/drawing/2014/main" id="{2D544BE5-8C60-35CE-E3AC-A2C2C9DA3A13}"/>
              </a:ext>
            </a:extLst>
          </p:cNvPr>
          <p:cNvSpPr txBox="1">
            <a:spLocks/>
          </p:cNvSpPr>
          <p:nvPr/>
        </p:nvSpPr>
        <p:spPr>
          <a:xfrm>
            <a:off x="3412671" y="1263989"/>
            <a:ext cx="645523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Proxy access = operational mechanism, not a SAR</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Children have full data rights; apply Gillick competence</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11–16: case‑by‑case; 16+: presume capacity</a:t>
            </a:r>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Safeguarding overlay: withhold entries if disclosure risks harm</a:t>
            </a:r>
          </a:p>
        </p:txBody>
      </p:sp>
      <p:pic>
        <p:nvPicPr>
          <p:cNvPr id="8" name="Picture 7">
            <a:extLst>
              <a:ext uri="{FF2B5EF4-FFF2-40B4-BE49-F238E27FC236}">
                <a16:creationId xmlns:a16="http://schemas.microsoft.com/office/drawing/2014/main" id="{72C183EC-78B5-3545-6263-36814F4A41C5}"/>
              </a:ext>
            </a:extLst>
          </p:cNvPr>
          <p:cNvPicPr>
            <a:picLocks noChangeAspect="1"/>
          </p:cNvPicPr>
          <p:nvPr/>
        </p:nvPicPr>
        <p:blipFill>
          <a:blip r:embed="rId3"/>
          <a:stretch>
            <a:fillRect/>
          </a:stretch>
        </p:blipFill>
        <p:spPr>
          <a:xfrm>
            <a:off x="241700" y="1806523"/>
            <a:ext cx="2534157" cy="3026734"/>
          </a:xfrm>
          <a:prstGeom prst="rect">
            <a:avLst/>
          </a:prstGeom>
        </p:spPr>
      </p:pic>
    </p:spTree>
    <p:extLst>
      <p:ext uri="{BB962C8B-B14F-4D97-AF65-F5344CB8AC3E}">
        <p14:creationId xmlns:p14="http://schemas.microsoft.com/office/powerpoint/2010/main" val="104507006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983A6-3AB5-40EB-DEEA-4FB5982443CC}"/>
              </a:ext>
            </a:extLst>
          </p:cNvPr>
          <p:cNvSpPr>
            <a:spLocks noGrp="1"/>
          </p:cNvSpPr>
          <p:nvPr>
            <p:ph type="title"/>
          </p:nvPr>
        </p:nvSpPr>
        <p:spPr>
          <a:xfrm>
            <a:off x="2333739" y="247977"/>
            <a:ext cx="7524521" cy="662782"/>
          </a:xfrm>
        </p:spPr>
        <p:txBody>
          <a:bodyPr/>
          <a:lstStyle/>
          <a:p>
            <a:r>
              <a:rPr lang="en-GB" dirty="0"/>
              <a:t>Case Study </a:t>
            </a:r>
          </a:p>
        </p:txBody>
      </p:sp>
      <p:sp>
        <p:nvSpPr>
          <p:cNvPr id="5" name="TextBox 4">
            <a:extLst>
              <a:ext uri="{FF2B5EF4-FFF2-40B4-BE49-F238E27FC236}">
                <a16:creationId xmlns:a16="http://schemas.microsoft.com/office/drawing/2014/main" id="{05547CB2-02FD-D187-E664-E4202B954DE0}"/>
              </a:ext>
            </a:extLst>
          </p:cNvPr>
          <p:cNvSpPr txBox="1"/>
          <p:nvPr/>
        </p:nvSpPr>
        <p:spPr>
          <a:xfrm>
            <a:off x="326573" y="910759"/>
            <a:ext cx="11734800" cy="5452455"/>
          </a:xfrm>
          <a:prstGeom prst="rect">
            <a:avLst/>
          </a:prstGeom>
          <a:noFill/>
        </p:spPr>
        <p:txBody>
          <a:bodyPr wrap="square">
            <a:spAutoFit/>
          </a:bodyPr>
          <a:lstStyle/>
          <a:p>
            <a:pPr algn="ctr">
              <a:lnSpc>
                <a:spcPct val="115000"/>
              </a:lnSpc>
              <a:spcAft>
                <a:spcPts val="800"/>
              </a:spcAft>
              <a:buNone/>
            </a:pPr>
            <a:r>
              <a:rPr lang="en-GB"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9-year-old, acrimonious separation, safeguarding flags</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Key distinction:</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Proxy access ≠ SAR.</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ICO can require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SAR disclosure</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not force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proxy access</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Action now:</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Treat dad’s request as a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SAR</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do not</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re-enable proxy.</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Disclose narrowly:</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Provide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redacted copy</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only.</a:t>
            </a:r>
          </a:p>
          <a:p>
            <a:pPr marL="742950" lvl="1" indent="-285750">
              <a:lnSpc>
                <a:spcPct val="115000"/>
              </a:lnSpc>
              <a:spcAft>
                <a:spcPts val="800"/>
              </a:spcAft>
              <a:buSzPts val="1000"/>
              <a:buFont typeface="Courier New" panose="02070309020205020404" pitchFamily="49" charset="0"/>
              <a:buChar char="o"/>
              <a:tabLst>
                <a:tab pos="9144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Serious harm test (health data):</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clinician-led decision; withhold harmful entries.</a:t>
            </a:r>
          </a:p>
          <a:p>
            <a:pPr marL="742950" lvl="1" indent="-285750">
              <a:lnSpc>
                <a:spcPct val="115000"/>
              </a:lnSpc>
              <a:spcAft>
                <a:spcPts val="800"/>
              </a:spcAft>
              <a:buSzPts val="1000"/>
              <a:buFont typeface="Courier New" panose="02070309020205020404" pitchFamily="49" charset="0"/>
              <a:buChar char="o"/>
              <a:tabLst>
                <a:tab pos="9144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Third-party data:</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redact mum/others unless consent or clearly reasonable.</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Safeguarding first: </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Best-interests assessment supports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no proxy</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even while fulfilling SAR.</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ICO advice vs notice:</a:t>
            </a:r>
            <a:endPar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Advice:</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re-run SAR with above controls.</a:t>
            </a:r>
          </a:p>
          <a:p>
            <a:pPr marL="742950" lvl="1" indent="-285750">
              <a:lnSpc>
                <a:spcPct val="115000"/>
              </a:lnSpc>
              <a:spcAft>
                <a:spcPts val="800"/>
              </a:spcAft>
              <a:buSzPts val="1000"/>
              <a:buFont typeface="Courier New" panose="02070309020205020404" pitchFamily="49" charset="0"/>
              <a:buChar char="o"/>
              <a:tabLst>
                <a:tab pos="914400" algn="l"/>
              </a:tabLst>
            </a:pPr>
            <a:r>
              <a:rPr lang="en-GB"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Enforcement notice:</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comply or appeal</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(by deadline – lodge an appeal within 28 days).</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Process &amp; record:</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ID checks, search log, </a:t>
            </a:r>
            <a:r>
              <a:rPr lang="en-GB"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redaction map ↔ legal basis</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clinician sign-off, response letter with practice → ICO complaint route.</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Timescales:</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1 month</a:t>
            </a:r>
            <a:r>
              <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(extend up to 2 months if complex Notify within month 1).</a:t>
            </a:r>
          </a:p>
        </p:txBody>
      </p:sp>
    </p:spTree>
    <p:extLst>
      <p:ext uri="{BB962C8B-B14F-4D97-AF65-F5344CB8AC3E}">
        <p14:creationId xmlns:p14="http://schemas.microsoft.com/office/powerpoint/2010/main" val="387462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9C85E-6F18-08DD-4D5B-D6C8F1E2404A}"/>
              </a:ext>
            </a:extLst>
          </p:cNvPr>
          <p:cNvSpPr>
            <a:spLocks noGrp="1"/>
          </p:cNvSpPr>
          <p:nvPr>
            <p:ph type="title"/>
          </p:nvPr>
        </p:nvSpPr>
        <p:spPr>
          <a:xfrm>
            <a:off x="2344365" y="433034"/>
            <a:ext cx="7289494" cy="350737"/>
          </a:xfrm>
        </p:spPr>
        <p:txBody>
          <a:bodyPr/>
          <a:lstStyle/>
          <a:p>
            <a:pPr marL="0" marR="0" lvl="0" indent="0" defTabSz="457200" rtl="0" eaLnBrk="1" fontAlgn="auto" latinLnBrk="0" hangingPunct="1">
              <a:lnSpc>
                <a:spcPct val="100000"/>
              </a:lnSpc>
              <a:spcBef>
                <a:spcPts val="0"/>
              </a:spcBef>
              <a:spcAft>
                <a:spcPts val="0"/>
              </a:spcAft>
              <a:tabLst/>
              <a:defRPr/>
            </a:pPr>
            <a:br>
              <a:rPr kumimoji="0" lang="en-US" b="0" i="0" u="none" strike="noStrike" kern="1200" cap="none" spc="0" normalizeH="0" baseline="0" noProof="0" dirty="0">
                <a:ln>
                  <a:noFill/>
                </a:ln>
                <a:solidFill>
                  <a:prstClr val="black"/>
                </a:solidFill>
                <a:effectLst/>
                <a:uLnTx/>
                <a:uFillTx/>
                <a:latin typeface="Calibri"/>
                <a:ea typeface="+mn-ea"/>
                <a:cs typeface="+mn-cs"/>
              </a:rPr>
            </a:br>
            <a:r>
              <a:rPr kumimoji="0" lang="en-US" i="0" u="none" strike="noStrike" kern="1200" cap="none" spc="0" normalizeH="0" baseline="0" noProof="0" dirty="0">
                <a:ln>
                  <a:noFill/>
                </a:ln>
                <a:solidFill>
                  <a:srgbClr val="002060"/>
                </a:solidFill>
                <a:effectLst/>
                <a:uLnTx/>
                <a:uFillTx/>
                <a:latin typeface="Calibri"/>
                <a:ea typeface="+mn-ea"/>
                <a:cs typeface="+mn-cs"/>
              </a:rPr>
              <a:t>TEMPLATE WORDINGS — ADAPT &amp; USE</a:t>
            </a: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lang="en-GB" dirty="0"/>
          </a:p>
        </p:txBody>
      </p:sp>
      <p:sp>
        <p:nvSpPr>
          <p:cNvPr id="5" name="TextBox 4">
            <a:extLst>
              <a:ext uri="{FF2B5EF4-FFF2-40B4-BE49-F238E27FC236}">
                <a16:creationId xmlns:a16="http://schemas.microsoft.com/office/drawing/2014/main" id="{23D5CF99-00F4-AEC0-32D6-E8031012ABB6}"/>
              </a:ext>
            </a:extLst>
          </p:cNvPr>
          <p:cNvSpPr txBox="1"/>
          <p:nvPr/>
        </p:nvSpPr>
        <p:spPr>
          <a:xfrm>
            <a:off x="114300" y="1166842"/>
            <a:ext cx="11963399" cy="507831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a:ea typeface="+mn-ea"/>
                <a:cs typeface="+mn-cs"/>
              </a:rPr>
              <a:t>Serious harm (health data) — partial disclosure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2060"/>
                </a:solidFill>
                <a:effectLst/>
                <a:uLnTx/>
                <a:uFillTx/>
                <a:latin typeface="Calibri"/>
                <a:ea typeface="+mn-ea"/>
                <a:cs typeface="+mn-cs"/>
              </a:rPr>
              <a:t>“We have carefully considered your request. On clinical review, disclosing the redacted information would be likely to cause serious harm to the physical or mental health of an individual. We have therefore withheld that limited information under the health data exemption in the Data Protection Act 2018. The remainder is disclosed.”</a:t>
            </a:r>
          </a:p>
          <a:p>
            <a:pPr marR="0" lvl="0" algn="just" defTabSz="4572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a:ea typeface="+mn-ea"/>
                <a:cs typeface="+mn-cs"/>
              </a:rPr>
              <a:t>Third‑party data — redaction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2060"/>
                </a:solidFill>
                <a:effectLst/>
                <a:uLnTx/>
                <a:uFillTx/>
                <a:latin typeface="Calibri"/>
                <a:ea typeface="+mn-ea"/>
                <a:cs typeface="+mn-cs"/>
              </a:rPr>
              <a:t>“Your records include personal data of another identifiable individual. We sought consent and balanced the rights involved. As consent was not provided and disclosure would not be reasonable in the circumstances, we have redacted that information.”</a:t>
            </a:r>
          </a:p>
          <a:p>
            <a:pPr marL="342900" marR="0" lvl="0" indent="-342900" algn="just" defTabSz="457200" rtl="0" eaLnBrk="1" fontAlgn="auto" latinLnBrk="0" hangingPunct="1">
              <a:lnSpc>
                <a:spcPct val="100000"/>
              </a:lnSpc>
              <a:spcBef>
                <a:spcPts val="0"/>
              </a:spcBef>
              <a:spcAft>
                <a:spcPts val="0"/>
              </a:spcAft>
              <a:buClrTx/>
              <a:buSzTx/>
              <a:buFontTx/>
              <a:buAutoNum type="arabicParenR"/>
              <a:tabLst/>
              <a:defRPr/>
            </a:pPr>
            <a:endParaRPr kumimoji="0" lang="en-US"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a:ea typeface="+mn-ea"/>
                <a:cs typeface="+mn-cs"/>
              </a:rPr>
              <a:t>Manifestly excessive — narrow scope or fee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2060"/>
                </a:solidFill>
                <a:effectLst/>
                <a:uLnTx/>
                <a:uFillTx/>
                <a:latin typeface="Calibri"/>
                <a:ea typeface="+mn-ea"/>
                <a:cs typeface="+mn-cs"/>
              </a:rPr>
              <a:t>“Your request is manifestly excessive in scope. We can proceed if you narrow the timeframe and/or keywords, or we may charge a reasonable fee to cover the disproportionate administrative work involved.”</a:t>
            </a:r>
          </a:p>
          <a:p>
            <a:pPr marL="342900" marR="0" lvl="0" indent="-342900" algn="just" defTabSz="457200" rtl="0" eaLnBrk="1" fontAlgn="auto" latinLnBrk="0" hangingPunct="1">
              <a:lnSpc>
                <a:spcPct val="100000"/>
              </a:lnSpc>
              <a:spcBef>
                <a:spcPts val="0"/>
              </a:spcBef>
              <a:spcAft>
                <a:spcPts val="0"/>
              </a:spcAft>
              <a:buClrTx/>
              <a:buSzTx/>
              <a:buFontTx/>
              <a:buAutoNum type="arabicParenR"/>
              <a:tabLst/>
              <a:defRPr/>
            </a:pPr>
            <a:endParaRPr kumimoji="0" lang="en-US"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a:ea typeface="+mn-ea"/>
                <a:cs typeface="+mn-cs"/>
              </a:rPr>
              <a:t>Extension for complexity/multiple requests</a:t>
            </a:r>
            <a:endParaRPr kumimoji="0" lang="en-US" b="1" i="1"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2060"/>
                </a:solidFill>
                <a:effectLst/>
                <a:uLnTx/>
                <a:uFillTx/>
                <a:latin typeface="Calibri"/>
                <a:ea typeface="+mn-ea"/>
                <a:cs typeface="+mn-cs"/>
              </a:rPr>
              <a:t>“We are processing your request. Due to its complexity/multiple parts, we require more time. We will provide a full response no later than [date — within 3 months of receipt], in line with Article 12(3) UK GDPR. This letter confirms the extension.”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a:ea typeface="+mn-ea"/>
                <a:cs typeface="+mn-cs"/>
              </a:rPr>
              <a:t>Include: how to complain to the practice, and if unresolved, the ICO: ico.org.uk/make-a-complaint</a:t>
            </a:r>
            <a:endParaRPr kumimoji="0" lang="en-GB"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45110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9AF16-6668-A486-126B-8894329E00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77C56F-BD66-AC13-5275-71D00DEB49C9}"/>
              </a:ext>
            </a:extLst>
          </p:cNvPr>
          <p:cNvSpPr>
            <a:spLocks noGrp="1"/>
          </p:cNvSpPr>
          <p:nvPr>
            <p:ph type="title"/>
          </p:nvPr>
        </p:nvSpPr>
        <p:spPr>
          <a:xfrm>
            <a:off x="2429482" y="0"/>
            <a:ext cx="7333035" cy="590223"/>
          </a:xfrm>
        </p:spPr>
        <p:txBody>
          <a:bodyPr/>
          <a:lstStyle/>
          <a:p>
            <a:pPr marL="0" marR="0" lvl="0" indent="0" defTabSz="457200" rtl="0" eaLnBrk="1" fontAlgn="auto" latinLnBrk="0" hangingPunct="1">
              <a:lnSpc>
                <a:spcPct val="100000"/>
              </a:lnSpc>
              <a:spcBef>
                <a:spcPts val="0"/>
              </a:spcBef>
              <a:spcAft>
                <a:spcPts val="0"/>
              </a:spcAft>
              <a:tabLst/>
              <a:defRPr/>
            </a:pPr>
            <a:br>
              <a:rPr kumimoji="0" lang="en-US" b="0" i="0" u="none" strike="noStrike" kern="1200" cap="none" spc="0" normalizeH="0" baseline="0" noProof="0" dirty="0">
                <a:ln>
                  <a:noFill/>
                </a:ln>
                <a:solidFill>
                  <a:prstClr val="black"/>
                </a:solidFill>
                <a:effectLst/>
                <a:uLnTx/>
                <a:uFillTx/>
                <a:latin typeface="Calibri"/>
                <a:ea typeface="+mn-ea"/>
                <a:cs typeface="+mn-cs"/>
              </a:rPr>
            </a:br>
            <a:br>
              <a:rPr kumimoji="0" lang="en-US" b="0" i="0" u="none" strike="noStrike" kern="1200" cap="none" spc="0" normalizeH="0" baseline="0" noProof="0" dirty="0">
                <a:ln>
                  <a:noFill/>
                </a:ln>
                <a:solidFill>
                  <a:prstClr val="black"/>
                </a:solidFill>
                <a:effectLst/>
                <a:uLnTx/>
                <a:uFillTx/>
                <a:latin typeface="Calibri"/>
                <a:ea typeface="+mn-ea"/>
                <a:cs typeface="+mn-cs"/>
              </a:rPr>
            </a:br>
            <a:r>
              <a:rPr kumimoji="0" lang="en-US" i="0" u="none" strike="noStrike" kern="1200" cap="none" spc="0" normalizeH="0" baseline="0" noProof="0" dirty="0">
                <a:ln>
                  <a:noFill/>
                </a:ln>
                <a:solidFill>
                  <a:srgbClr val="002060"/>
                </a:solidFill>
                <a:effectLst/>
                <a:uLnTx/>
                <a:uFillTx/>
                <a:latin typeface="Calibri"/>
                <a:ea typeface="+mn-ea"/>
                <a:cs typeface="+mn-cs"/>
              </a:rPr>
              <a:t>SAR TRIAGE — PRACTICE CHECKLIST </a:t>
            </a:r>
            <a:br>
              <a:rPr kumimoji="0" lang="en-US" i="0" u="none" strike="noStrike" kern="1200" cap="none" spc="0" normalizeH="0" baseline="0" noProof="0" dirty="0">
                <a:ln>
                  <a:noFill/>
                </a:ln>
                <a:solidFill>
                  <a:srgbClr val="002060"/>
                </a:solidFill>
                <a:effectLst/>
                <a:uLnTx/>
                <a:uFillTx/>
                <a:latin typeface="Calibri"/>
                <a:ea typeface="+mn-ea"/>
                <a:cs typeface="+mn-cs"/>
              </a:rPr>
            </a:b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lang="en-GB" dirty="0"/>
          </a:p>
        </p:txBody>
      </p:sp>
      <p:sp>
        <p:nvSpPr>
          <p:cNvPr id="4" name="Rectangle: Rounded Corners 3">
            <a:extLst>
              <a:ext uri="{FF2B5EF4-FFF2-40B4-BE49-F238E27FC236}">
                <a16:creationId xmlns:a16="http://schemas.microsoft.com/office/drawing/2014/main" id="{C449C308-8FEC-85FF-4C0B-FC583FDD575F}"/>
              </a:ext>
            </a:extLst>
          </p:cNvPr>
          <p:cNvSpPr/>
          <p:nvPr/>
        </p:nvSpPr>
        <p:spPr>
          <a:xfrm>
            <a:off x="54428" y="1219198"/>
            <a:ext cx="3276601" cy="257991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Receive &amp; log  (1)</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Record date/time received;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Calibri"/>
              </a:rPr>
              <a:t>V</a:t>
            </a:r>
            <a:r>
              <a:rPr kumimoji="0" lang="en-US" sz="1800" b="0" i="0" u="none" strike="noStrike" kern="1200" cap="none" spc="0" normalizeH="0" baseline="0" noProof="0" dirty="0" err="1">
                <a:ln>
                  <a:noFill/>
                </a:ln>
                <a:solidFill>
                  <a:schemeClr val="bg1"/>
                </a:solidFill>
                <a:effectLst/>
                <a:uLnTx/>
                <a:uFillTx/>
                <a:latin typeface="Calibri"/>
                <a:ea typeface="+mn-ea"/>
                <a:cs typeface="+mn-cs"/>
              </a:rPr>
              <a:t>erify</a:t>
            </a:r>
            <a:r>
              <a:rPr kumimoji="0" lang="en-US" sz="1800" b="0" i="0" u="none" strike="noStrike" kern="1200" cap="none" spc="0" normalizeH="0" baseline="0" noProof="0" dirty="0">
                <a:ln>
                  <a:noFill/>
                </a:ln>
                <a:solidFill>
                  <a:schemeClr val="bg1"/>
                </a:solidFill>
                <a:effectLst/>
                <a:uLnTx/>
                <a:uFillTx/>
                <a:latin typeface="Calibri"/>
                <a:ea typeface="+mn-ea"/>
                <a:cs typeface="+mn-cs"/>
              </a:rPr>
              <a:t> ID; </a:t>
            </a:r>
          </a:p>
          <a:p>
            <a:pPr marR="0" lvl="0" algn="l" defTabSz="4572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Calibri"/>
              </a:rPr>
              <a:t>C</a:t>
            </a:r>
            <a:r>
              <a:rPr kumimoji="0" lang="en-US" sz="1800" b="0" i="0" u="none" strike="noStrike" kern="1200" cap="none" spc="0" normalizeH="0" baseline="0" noProof="0" dirty="0" err="1">
                <a:ln>
                  <a:noFill/>
                </a:ln>
                <a:solidFill>
                  <a:schemeClr val="bg1"/>
                </a:solidFill>
                <a:effectLst/>
                <a:uLnTx/>
                <a:uFillTx/>
                <a:latin typeface="Calibri"/>
                <a:ea typeface="+mn-ea"/>
                <a:cs typeface="+mn-cs"/>
              </a:rPr>
              <a:t>larify</a:t>
            </a:r>
            <a:r>
              <a:rPr kumimoji="0" lang="en-US" sz="1800" b="0" i="0" u="none" strike="noStrike" kern="1200" cap="none" spc="0" normalizeH="0" baseline="0" noProof="0" dirty="0">
                <a:ln>
                  <a:noFill/>
                </a:ln>
                <a:solidFill>
                  <a:schemeClr val="bg1"/>
                </a:solidFill>
                <a:effectLst/>
                <a:uLnTx/>
                <a:uFillTx/>
                <a:latin typeface="Calibri"/>
                <a:ea typeface="+mn-ea"/>
                <a:cs typeface="+mn-cs"/>
              </a:rPr>
              <a:t> scope (note: only pause the clock if genuine clarification is required).</a:t>
            </a:r>
          </a:p>
        </p:txBody>
      </p:sp>
      <p:sp>
        <p:nvSpPr>
          <p:cNvPr id="6" name="Rectangle: Rounded Corners 5">
            <a:extLst>
              <a:ext uri="{FF2B5EF4-FFF2-40B4-BE49-F238E27FC236}">
                <a16:creationId xmlns:a16="http://schemas.microsoft.com/office/drawing/2014/main" id="{9091B058-D953-DF95-7063-ECCAD4C796F4}"/>
              </a:ext>
            </a:extLst>
          </p:cNvPr>
          <p:cNvSpPr/>
          <p:nvPr/>
        </p:nvSpPr>
        <p:spPr>
          <a:xfrm>
            <a:off x="43544" y="3897082"/>
            <a:ext cx="2939142" cy="257991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Search (2)</a:t>
            </a:r>
          </a:p>
          <a:p>
            <a:pPr marR="0" lvl="0" algn="l" defTabSz="457200" rtl="0" eaLnBrk="1" fontAlgn="auto" latinLnBrk="0" hangingPunct="1">
              <a:lnSpc>
                <a:spcPct val="100000"/>
              </a:lnSpc>
              <a:spcBef>
                <a:spcPts val="0"/>
              </a:spcBef>
              <a:spcAft>
                <a:spcPts val="0"/>
              </a:spcAft>
              <a:buClrTx/>
              <a:buSzTx/>
              <a:tabLst/>
              <a:defRPr/>
            </a:pPr>
            <a:endParaRPr lang="en-US" sz="1050" dirty="0">
              <a:solidFill>
                <a:schemeClr val="bg1"/>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alibri"/>
                <a:ea typeface="+mn-ea"/>
                <a:cs typeface="+mn-cs"/>
              </a:rPr>
              <a:t>Clinical</a:t>
            </a:r>
            <a:r>
              <a:rPr lang="en-US" dirty="0">
                <a:solidFill>
                  <a:schemeClr val="bg1"/>
                </a:solidFill>
                <a:latin typeface="Calibri"/>
              </a:rPr>
              <a:t> </a:t>
            </a:r>
            <a:r>
              <a:rPr kumimoji="0" lang="en-US" b="0" i="0" u="none" strike="noStrike" kern="1200" cap="none" spc="0" normalizeH="0" baseline="0" noProof="0" dirty="0">
                <a:ln>
                  <a:noFill/>
                </a:ln>
                <a:solidFill>
                  <a:schemeClr val="bg1"/>
                </a:solidFill>
                <a:effectLst/>
                <a:uLnTx/>
                <a:uFillTx/>
                <a:latin typeface="Calibri"/>
                <a:ea typeface="+mn-ea"/>
                <a:cs typeface="+mn-cs"/>
              </a:rPr>
              <a:t>system(s),</a:t>
            </a:r>
          </a:p>
          <a:p>
            <a:pPr marR="0" lvl="0" algn="l" defTabSz="4572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alibri"/>
                <a:ea typeface="+mn-ea"/>
                <a:cs typeface="+mn-cs"/>
              </a:rPr>
              <a:t>Scanned documents, attachments,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alibri"/>
                <a:ea typeface="+mn-ea"/>
                <a:cs typeface="+mn-cs"/>
              </a:rPr>
              <a:t>emails,</a:t>
            </a:r>
          </a:p>
          <a:p>
            <a:pPr marR="0" lvl="0" algn="l" defTabSz="4572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alibri"/>
                <a:ea typeface="+mn-ea"/>
                <a:cs typeface="+mn-cs"/>
              </a:rPr>
              <a:t>third‑party systems.</a:t>
            </a:r>
          </a:p>
        </p:txBody>
      </p:sp>
      <p:sp>
        <p:nvSpPr>
          <p:cNvPr id="7" name="Rectangle: Rounded Corners 6">
            <a:extLst>
              <a:ext uri="{FF2B5EF4-FFF2-40B4-BE49-F238E27FC236}">
                <a16:creationId xmlns:a16="http://schemas.microsoft.com/office/drawing/2014/main" id="{58AFABE0-4604-9F27-07CF-19409CCDB397}"/>
              </a:ext>
            </a:extLst>
          </p:cNvPr>
          <p:cNvSpPr/>
          <p:nvPr/>
        </p:nvSpPr>
        <p:spPr>
          <a:xfrm>
            <a:off x="3472542" y="816425"/>
            <a:ext cx="4016830" cy="3385462"/>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Review &amp; redact (3)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1" dirty="0">
              <a:solidFill>
                <a:schemeClr val="bg1"/>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Third‑party data → seek consent / reasonableness test → redact if needed.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schemeClr val="bg1"/>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Serious harm to health → clinician sign‑off; redact/withhold to minimum necessary.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Other exemptions (public‑protection functions, legal privilege) — use narrowly.</a:t>
            </a:r>
          </a:p>
        </p:txBody>
      </p:sp>
      <p:sp>
        <p:nvSpPr>
          <p:cNvPr id="8" name="Rectangle: Rounded Corners 7">
            <a:extLst>
              <a:ext uri="{FF2B5EF4-FFF2-40B4-BE49-F238E27FC236}">
                <a16:creationId xmlns:a16="http://schemas.microsoft.com/office/drawing/2014/main" id="{4E1B491A-4DFD-5242-31F2-7AE6003DA69A}"/>
              </a:ext>
            </a:extLst>
          </p:cNvPr>
          <p:cNvSpPr/>
          <p:nvPr/>
        </p:nvSpPr>
        <p:spPr>
          <a:xfrm>
            <a:off x="3124199" y="4278071"/>
            <a:ext cx="3276602" cy="219892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Decide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   </a:t>
            </a:r>
            <a:endParaRPr lang="en-US" dirty="0">
              <a:solidFill>
                <a:schemeClr val="bg1"/>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Disclose / Partial disclosure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schemeClr val="bg1"/>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Refuse (manifestly unfounded or excessive);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schemeClr val="bg1"/>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consider fee if excessive.</a:t>
            </a:r>
          </a:p>
        </p:txBody>
      </p:sp>
      <p:sp>
        <p:nvSpPr>
          <p:cNvPr id="11" name="Rectangle: Rounded Corners 10">
            <a:extLst>
              <a:ext uri="{FF2B5EF4-FFF2-40B4-BE49-F238E27FC236}">
                <a16:creationId xmlns:a16="http://schemas.microsoft.com/office/drawing/2014/main" id="{287416D0-8705-7090-2985-AA35E4C31856}"/>
              </a:ext>
            </a:extLst>
          </p:cNvPr>
          <p:cNvSpPr/>
          <p:nvPr/>
        </p:nvSpPr>
        <p:spPr>
          <a:xfrm>
            <a:off x="7630884" y="1028695"/>
            <a:ext cx="4506687" cy="3385463"/>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Respond (5)</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 Within 1 month (extend up to 2 further months</a:t>
            </a:r>
          </a:p>
          <a:p>
            <a:pPr marR="0" lvl="0" algn="l" defTabSz="4572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 </a:t>
            </a:r>
            <a:r>
              <a:rPr lang="en-US" dirty="0">
                <a:solidFill>
                  <a:schemeClr val="bg1"/>
                </a:solidFill>
                <a:latin typeface="Calibri"/>
              </a:rPr>
              <a:t>I</a:t>
            </a:r>
            <a:r>
              <a:rPr kumimoji="0" lang="en-US" sz="1800" b="0" i="0" u="none" strike="noStrike" kern="1200" cap="none" spc="0" normalizeH="0" baseline="0" noProof="0" dirty="0">
                <a:ln>
                  <a:noFill/>
                </a:ln>
                <a:solidFill>
                  <a:schemeClr val="bg1"/>
                </a:solidFill>
                <a:effectLst/>
                <a:uLnTx/>
                <a:uFillTx/>
                <a:latin typeface="Calibri"/>
                <a:ea typeface="+mn-ea"/>
                <a:cs typeface="+mn-cs"/>
              </a:rPr>
              <a:t>f complex/multiple — tell requester within month 1 with reasons).  </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 </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Provide in a commonly used, secure format;</a:t>
            </a:r>
          </a:p>
          <a:p>
            <a:pPr marR="0" lvl="0" algn="l" defTabSz="457200" rtl="0" eaLnBrk="1" fontAlgn="auto" latinLnBrk="0" hangingPunct="1">
              <a:lnSpc>
                <a:spcPct val="100000"/>
              </a:lnSpc>
              <a:spcBef>
                <a:spcPts val="0"/>
              </a:spcBef>
              <a:spcAft>
                <a:spcPts val="0"/>
              </a:spcAft>
              <a:buClrTx/>
              <a:buSzTx/>
              <a:tabLst/>
              <a:defRPr/>
            </a:pPr>
            <a:endParaRPr lang="en-US" sz="1050" dirty="0">
              <a:solidFill>
                <a:schemeClr val="bg1"/>
              </a:solidFill>
              <a:latin typeface="Calibri"/>
            </a:endParaRPr>
          </a:p>
          <a:p>
            <a:pPr marR="0" lvl="0" algn="l" defTabSz="457200" rtl="0" eaLnBrk="1" fontAlgn="auto" latinLnBrk="0" hangingPunct="1">
              <a:lnSpc>
                <a:spcPct val="100000"/>
              </a:lnSpc>
              <a:spcBef>
                <a:spcPts val="0"/>
              </a:spcBef>
              <a:spcAft>
                <a:spcPts val="0"/>
              </a:spcAft>
              <a:buClrTx/>
              <a:buSzTx/>
              <a:tabLst/>
              <a:defRPr/>
            </a:pPr>
            <a:r>
              <a:rPr lang="en-US" dirty="0">
                <a:solidFill>
                  <a:schemeClr val="bg1"/>
                </a:solidFill>
                <a:latin typeface="Calibri"/>
              </a:rPr>
              <a:t>E</a:t>
            </a:r>
            <a:r>
              <a:rPr kumimoji="0" lang="en-US" sz="1800" b="0" i="0" u="none" strike="noStrike" kern="1200" cap="none" spc="0" normalizeH="0" baseline="0" noProof="0" dirty="0" err="1">
                <a:ln>
                  <a:noFill/>
                </a:ln>
                <a:solidFill>
                  <a:schemeClr val="bg1"/>
                </a:solidFill>
                <a:effectLst/>
                <a:uLnTx/>
                <a:uFillTx/>
                <a:latin typeface="Calibri"/>
                <a:ea typeface="+mn-ea"/>
                <a:cs typeface="+mn-cs"/>
              </a:rPr>
              <a:t>xplain</a:t>
            </a:r>
            <a:r>
              <a:rPr kumimoji="0" lang="en-US" sz="1800" b="0" i="0" u="none" strike="noStrike" kern="1200" cap="none" spc="0" normalizeH="0" baseline="0" noProof="0" dirty="0">
                <a:ln>
                  <a:noFill/>
                </a:ln>
                <a:solidFill>
                  <a:schemeClr val="bg1"/>
                </a:solidFill>
                <a:effectLst/>
                <a:uLnTx/>
                <a:uFillTx/>
                <a:latin typeface="Calibri"/>
                <a:ea typeface="+mn-ea"/>
                <a:cs typeface="+mn-cs"/>
              </a:rPr>
              <a:t> what’s disclosed, withheld, and why</a:t>
            </a:r>
          </a:p>
        </p:txBody>
      </p:sp>
      <p:sp>
        <p:nvSpPr>
          <p:cNvPr id="12" name="Rectangle: Rounded Corners 11">
            <a:extLst>
              <a:ext uri="{FF2B5EF4-FFF2-40B4-BE49-F238E27FC236}">
                <a16:creationId xmlns:a16="http://schemas.microsoft.com/office/drawing/2014/main" id="{6C04E815-1D21-84A2-C942-B759C9465D3F}"/>
              </a:ext>
            </a:extLst>
          </p:cNvPr>
          <p:cNvSpPr/>
          <p:nvPr/>
        </p:nvSpPr>
        <p:spPr>
          <a:xfrm>
            <a:off x="6542314" y="4495800"/>
            <a:ext cx="5595258" cy="1883229"/>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Recordkeeping (6)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Redaction map (each redaction → exemption), search log, clinician sign‑off, correspondence, complaint route (practice → ICO). </a:t>
            </a:r>
          </a:p>
        </p:txBody>
      </p:sp>
    </p:spTree>
    <p:extLst>
      <p:ext uri="{BB962C8B-B14F-4D97-AF65-F5344CB8AC3E}">
        <p14:creationId xmlns:p14="http://schemas.microsoft.com/office/powerpoint/2010/main" val="18289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12816-C9D7-9FD7-7F78-7D511398FCA6}"/>
              </a:ext>
            </a:extLst>
          </p:cNvPr>
          <p:cNvSpPr>
            <a:spLocks noGrp="1"/>
          </p:cNvSpPr>
          <p:nvPr>
            <p:ph type="title"/>
          </p:nvPr>
        </p:nvSpPr>
        <p:spPr>
          <a:xfrm>
            <a:off x="2213734" y="422148"/>
            <a:ext cx="7524521" cy="662782"/>
          </a:xfrm>
        </p:spPr>
        <p:txBody>
          <a:bodyPr/>
          <a:lstStyle/>
          <a:p>
            <a:r>
              <a:rPr lang="en-GB" dirty="0"/>
              <a:t>Useful links</a:t>
            </a:r>
          </a:p>
        </p:txBody>
      </p:sp>
      <p:sp>
        <p:nvSpPr>
          <p:cNvPr id="4" name="TextBox 3">
            <a:extLst>
              <a:ext uri="{FF2B5EF4-FFF2-40B4-BE49-F238E27FC236}">
                <a16:creationId xmlns:a16="http://schemas.microsoft.com/office/drawing/2014/main" id="{EF76A2DF-3CA8-4ED2-CDB2-79B4164B8481}"/>
              </a:ext>
            </a:extLst>
          </p:cNvPr>
          <p:cNvSpPr txBox="1"/>
          <p:nvPr/>
        </p:nvSpPr>
        <p:spPr>
          <a:xfrm>
            <a:off x="307521" y="1302116"/>
            <a:ext cx="10872108" cy="147732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2"/>
              </a:rPr>
              <a:t>https://ico.org.uk/for-organisations/uk-gdpr-guidance-and-resources/exemptions/a-guide-to-the-data-protection-exemptions/</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 name="TextBox 4">
            <a:extLst>
              <a:ext uri="{FF2B5EF4-FFF2-40B4-BE49-F238E27FC236}">
                <a16:creationId xmlns:a16="http://schemas.microsoft.com/office/drawing/2014/main" id="{7D11B31C-1954-3323-20D7-3CF8AE7F79A8}"/>
              </a:ext>
            </a:extLst>
          </p:cNvPr>
          <p:cNvSpPr txBox="1"/>
          <p:nvPr/>
        </p:nvSpPr>
        <p:spPr>
          <a:xfrm>
            <a:off x="257025" y="2040780"/>
            <a:ext cx="11499545" cy="923330"/>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2"/>
              </a:rPr>
              <a:t>https://ico.org.uk/for-organisations/uk-gdpr-guidance-and-resources/exemptions/a-guide-to-the-data-protection-exemptions/</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549225CD-6B06-F732-B1B7-C5EF4CDF8CFF}"/>
              </a:ext>
            </a:extLst>
          </p:cNvPr>
          <p:cNvSpPr txBox="1"/>
          <p:nvPr/>
        </p:nvSpPr>
        <p:spPr>
          <a:xfrm>
            <a:off x="307521" y="2673464"/>
            <a:ext cx="10872108" cy="64633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3"/>
              </a:rPr>
              <a:t>https://transform.england.nhs.uk/information-governance/guidance/subject-access-requests/</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 name="TextBox 8">
            <a:extLst>
              <a:ext uri="{FF2B5EF4-FFF2-40B4-BE49-F238E27FC236}">
                <a16:creationId xmlns:a16="http://schemas.microsoft.com/office/drawing/2014/main" id="{1D46BE36-BC6B-235D-FCCB-6C4FFD2FDD16}"/>
              </a:ext>
            </a:extLst>
          </p:cNvPr>
          <p:cNvSpPr txBox="1"/>
          <p:nvPr/>
        </p:nvSpPr>
        <p:spPr>
          <a:xfrm>
            <a:off x="307521" y="3105834"/>
            <a:ext cx="7893050" cy="64633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4"/>
              </a:rPr>
              <a:t>https://www.england.nhs.uk/long-read/safeguarding/</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1" name="TextBox 10">
            <a:extLst>
              <a:ext uri="{FF2B5EF4-FFF2-40B4-BE49-F238E27FC236}">
                <a16:creationId xmlns:a16="http://schemas.microsoft.com/office/drawing/2014/main" id="{706FFA9A-4A36-BFA8-DACC-F6EEDE4B0789}"/>
              </a:ext>
            </a:extLst>
          </p:cNvPr>
          <p:cNvSpPr txBox="1"/>
          <p:nvPr/>
        </p:nvSpPr>
        <p:spPr>
          <a:xfrm>
            <a:off x="307521" y="3593960"/>
            <a:ext cx="8458200" cy="64633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5"/>
              </a:rPr>
              <a:t>https://www.england.nhs.uk/long-read/proxy-access/</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B32FB9A7-1024-DA72-70D7-091F30130F87}"/>
              </a:ext>
            </a:extLst>
          </p:cNvPr>
          <p:cNvSpPr txBox="1"/>
          <p:nvPr/>
        </p:nvSpPr>
        <p:spPr>
          <a:xfrm>
            <a:off x="257024" y="4055581"/>
            <a:ext cx="10872107" cy="64633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6"/>
              </a:rPr>
              <a:t>https://www.gmc-uk.org/professional-standards/the-professional-standards/confidentiality</a:t>
            </a:r>
            <a:r>
              <a:rPr kumimoji="0" lang="en-GB" sz="1800" b="0" i="0" u="none" strike="noStrike" kern="0" cap="none" spc="0" normalizeH="0" baseline="0" noProof="0" dirty="0">
                <a:ln>
                  <a:noFill/>
                </a:ln>
                <a:solidFill>
                  <a:prstClr val="black"/>
                </a:solidFill>
                <a:effectLst/>
                <a:uLnTx/>
                <a:uFillTx/>
              </a:rPr>
              <a:t>?</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 name="TextBox 14">
            <a:extLst>
              <a:ext uri="{FF2B5EF4-FFF2-40B4-BE49-F238E27FC236}">
                <a16:creationId xmlns:a16="http://schemas.microsoft.com/office/drawing/2014/main" id="{8C7A16C5-FEDB-2171-6B60-E3338E0D2B59}"/>
              </a:ext>
            </a:extLst>
          </p:cNvPr>
          <p:cNvSpPr txBox="1"/>
          <p:nvPr/>
        </p:nvSpPr>
        <p:spPr>
          <a:xfrm>
            <a:off x="307520" y="4487951"/>
            <a:ext cx="10654393" cy="64633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7"/>
              </a:rPr>
              <a:t>https://www.bma.org.uk/media/zrjlua3e/bma-gps-as-data-controllers-under-the-gdpr-updated-2024.pdf</a:t>
            </a:r>
            <a:r>
              <a:rPr kumimoji="0" lang="en-GB" sz="1800" b="0" i="0" u="none" strike="noStrike" kern="0" cap="none" spc="0" normalizeH="0" baseline="0" noProof="0" dirty="0">
                <a:ln>
                  <a:noFill/>
                </a:ln>
                <a:solidFill>
                  <a:prstClr val="black"/>
                </a:solidFill>
                <a:effectLst/>
                <a:uLnTx/>
                <a:uFillTx/>
              </a:rPr>
              <a:t>?</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9AC475F4-F2D4-6F0B-23F0-C1219F0541AB}"/>
              </a:ext>
            </a:extLst>
          </p:cNvPr>
          <p:cNvSpPr txBox="1"/>
          <p:nvPr/>
        </p:nvSpPr>
        <p:spPr>
          <a:xfrm>
            <a:off x="257024" y="4909553"/>
            <a:ext cx="8820150" cy="64633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8"/>
              </a:rPr>
              <a:t>https://commonslibrary.parliament.uk/accessing-health-records/</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 name="TextBox 5">
            <a:extLst>
              <a:ext uri="{FF2B5EF4-FFF2-40B4-BE49-F238E27FC236}">
                <a16:creationId xmlns:a16="http://schemas.microsoft.com/office/drawing/2014/main" id="{F457434A-2050-93CC-3EB1-28090AA03ADD}"/>
              </a:ext>
            </a:extLst>
          </p:cNvPr>
          <p:cNvSpPr txBox="1"/>
          <p:nvPr/>
        </p:nvSpPr>
        <p:spPr>
          <a:xfrm>
            <a:off x="257024" y="5424051"/>
            <a:ext cx="6781800" cy="3693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hlinkClick r:id="rId9"/>
              </a:rPr>
              <a:t>Working together to safeguard children - GOV.UK</a:t>
            </a:r>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43933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  Compatibility Mode" id="{C8D68B3C-46FE-8A44-B1C6-695B798B8244}" vid="{D602DA36-49CC-6743-9D3E-2F4DC04F3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CG Document" ma:contentTypeID="0x01010009DF25CF94082642959723941C1AE33300BAFF81C7741517498D718622E8129CE7" ma:contentTypeVersion="24" ma:contentTypeDescription="Extension of document type to include extra info eg HideFromDelve, retention, classification" ma:contentTypeScope="" ma:versionID="208f7f0810590bfafbf52c2116d5ada3">
  <xsd:schema xmlns:xsd="http://www.w3.org/2001/XMLSchema" xmlns:xs="http://www.w3.org/2001/XMLSchema" xmlns:p="http://schemas.microsoft.com/office/2006/metadata/properties" xmlns:ns2="3fc7b4f3-a0e9-46ca-b4f0-2556f21f87bd" xmlns:ns3="9e7fd114-9621-45b8-9c7a-5c1d714b3901" targetNamespace="http://schemas.microsoft.com/office/2006/metadata/properties" ma:root="true" ma:fieldsID="c07e7179dccd79e4ef54fca788880862" ns2:_="" ns3:_="">
    <xsd:import namespace="3fc7b4f3-a0e9-46ca-b4f0-2556f21f87bd"/>
    <xsd:import namespace="9e7fd114-9621-45b8-9c7a-5c1d714b3901"/>
    <xsd:element name="properties">
      <xsd:complexType>
        <xsd:sequence>
          <xsd:element name="documentManagement">
            <xsd:complexType>
              <xsd:all>
                <xsd:element ref="ns2:HideFromDelv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7b4f3-a0e9-46ca-b4f0-2556f21f87bd" elementFormDefault="qualified">
    <xsd:import namespace="http://schemas.microsoft.com/office/2006/documentManagement/types"/>
    <xsd:import namespace="http://schemas.microsoft.com/office/infopath/2007/PartnerControls"/>
    <xsd:element name="HideFromDelve" ma:index="4" nillable="true" ma:displayName="HideFromDelve" ma:default="1" ma:description="Set to Yes (initial default) to hide documents and other information from delve" ma:internalName="HideFromDelve" ma:readOnly="false">
      <xsd:simpleType>
        <xsd:restriction base="dms:Boolean"/>
      </xsd:simpleType>
    </xsd:element>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8ae5e1-c286-4bc4-9287-4d89ece0434e}" ma:internalName="TaxCatchAll" ma:showField="CatchAllData" ma:web="3fc7b4f3-a0e9-46ca-b4f0-2556f21f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7fd114-9621-45b8-9c7a-5c1d714b39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5629fe-fa3b-4d8f-b0ac-4a13011ce3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deFromDelve xmlns="3fc7b4f3-a0e9-46ca-b4f0-2556f21f87bd">true</HideFromDelve>
    <lcf76f155ced4ddcb4097134ff3c332f xmlns="9e7fd114-9621-45b8-9c7a-5c1d714b3901">
      <Terms xmlns="http://schemas.microsoft.com/office/infopath/2007/PartnerControls"/>
    </lcf76f155ced4ddcb4097134ff3c332f>
    <TaxCatchAll xmlns="3fc7b4f3-a0e9-46ca-b4f0-2556f21f87bd" xsi:nil="true"/>
  </documentManagement>
</p:properties>
</file>

<file path=customXml/itemProps1.xml><?xml version="1.0" encoding="utf-8"?>
<ds:datastoreItem xmlns:ds="http://schemas.openxmlformats.org/officeDocument/2006/customXml" ds:itemID="{9D7D4478-8898-4497-BE78-26980B8FA38E}"/>
</file>

<file path=customXml/itemProps2.xml><?xml version="1.0" encoding="utf-8"?>
<ds:datastoreItem xmlns:ds="http://schemas.openxmlformats.org/officeDocument/2006/customXml" ds:itemID="{DB7790C4-3B20-4BCA-9D5D-C20DABBB5CA8}"/>
</file>

<file path=customXml/itemProps3.xml><?xml version="1.0" encoding="utf-8"?>
<ds:datastoreItem xmlns:ds="http://schemas.openxmlformats.org/officeDocument/2006/customXml" ds:itemID="{B047B9E9-4CB9-4517-AA72-69548E330147}"/>
</file>

<file path=docProps/app.xml><?xml version="1.0" encoding="utf-8"?>
<Properties xmlns="http://schemas.openxmlformats.org/officeDocument/2006/extended-properties" xmlns:vt="http://schemas.openxmlformats.org/officeDocument/2006/docPropsVTypes">
  <TotalTime>271</TotalTime>
  <Words>1370</Words>
  <Application>Microsoft Office PowerPoint</Application>
  <PresentationFormat>Widescreen</PresentationFormat>
  <Paragraphs>146</Paragraphs>
  <Slides>10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Aptos</vt:lpstr>
      <vt:lpstr>Arial</vt:lpstr>
      <vt:lpstr>Calibri</vt:lpstr>
      <vt:lpstr>Calibri Light</vt:lpstr>
      <vt:lpstr>Courier New</vt:lpstr>
      <vt:lpstr>Symbol</vt:lpstr>
      <vt:lpstr>1_Office Theme</vt:lpstr>
      <vt:lpstr>think-cell Slide</vt:lpstr>
      <vt:lpstr>PowerPoint Presentation</vt:lpstr>
      <vt:lpstr>Background: The Legislation</vt:lpstr>
      <vt:lpstr>UK GDPR Principles &amp; Controller Obligations </vt:lpstr>
      <vt:lpstr>PowerPoint Presentation</vt:lpstr>
      <vt:lpstr>PowerPoint Presentation</vt:lpstr>
      <vt:lpstr>Case Study </vt:lpstr>
      <vt:lpstr> TEMPLATE WORDINGS — ADAPT &amp; USE </vt:lpstr>
      <vt:lpstr>  SAR TRIAGE — PRACTICE CHECKLIST   </vt:lpstr>
      <vt:lpstr>Useful links</vt:lpstr>
      <vt:lpstr>PowerPoint Presentation</vt:lpstr>
    </vt:vector>
  </TitlesOfParts>
  <Company>South East London 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Eni-Uwubame (NHS South East London ICB)</dc:creator>
  <cp:lastModifiedBy>Shimona Gayle (NHS South East London ICB)</cp:lastModifiedBy>
  <cp:revision>1</cp:revision>
  <dcterms:created xsi:type="dcterms:W3CDTF">2025-10-07T09:29:37Z</dcterms:created>
  <dcterms:modified xsi:type="dcterms:W3CDTF">2025-10-08T15:10:32Z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0x01010009DF25CF94082642959723941C1AE33300BAFF81C7741517498D718622E8129CE7</vt:lpwstr>
  </property>
  <property fmtid="{D5CDD505-2E9C-101B-9397-08002B2CF9AE}" pid="3" name="MediaServiceImageTags">
    <vt:lpwstr/>
  </property>
</Properties>
</file>