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19"/>
  </p:notesMasterIdLst>
  <p:handoutMasterIdLst>
    <p:handoutMasterId r:id="rId20"/>
  </p:handoutMasterIdLst>
  <p:sldIdLst>
    <p:sldId id="297" r:id="rId7"/>
    <p:sldId id="299" r:id="rId8"/>
    <p:sldId id="300" r:id="rId9"/>
    <p:sldId id="301" r:id="rId10"/>
    <p:sldId id="303" r:id="rId11"/>
    <p:sldId id="302" r:id="rId12"/>
    <p:sldId id="304" r:id="rId13"/>
    <p:sldId id="305" r:id="rId14"/>
    <p:sldId id="306" r:id="rId15"/>
    <p:sldId id="307" r:id="rId16"/>
    <p:sldId id="308" r:id="rId17"/>
    <p:sldId id="3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9B"/>
    <a:srgbClr val="D8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4E4E3-8344-489E-92B2-264F4EEC7A8C}" v="16" dt="2025-12-17T13:50:15.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63" d="100"/>
          <a:sy n="63" d="100"/>
        </p:scale>
        <p:origin x="896" y="56"/>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Morris (NHS South East London ICB)" userId="8156921d-5f0f-4a72-a6c0-eddd2c9685ea" providerId="ADAL" clId="{6F609822-0195-469A-A72B-26B68A4995A4}"/>
    <pc:docChg chg="custSel addSld delSld modSld">
      <pc:chgData name="Megan Morris (NHS South East London ICB)" userId="8156921d-5f0f-4a72-a6c0-eddd2c9685ea" providerId="ADAL" clId="{6F609822-0195-469A-A72B-26B68A4995A4}" dt="2025-12-17T13:50:49.049" v="6351" actId="20577"/>
      <pc:docMkLst>
        <pc:docMk/>
      </pc:docMkLst>
      <pc:sldChg chg="modSp mod">
        <pc:chgData name="Megan Morris (NHS South East London ICB)" userId="8156921d-5f0f-4a72-a6c0-eddd2c9685ea" providerId="ADAL" clId="{6F609822-0195-469A-A72B-26B68A4995A4}" dt="2025-12-17T10:21:16.546" v="2312" actId="20577"/>
        <pc:sldMkLst>
          <pc:docMk/>
          <pc:sldMk cId="853505835" sldId="297"/>
        </pc:sldMkLst>
        <pc:spChg chg="mod">
          <ac:chgData name="Megan Morris (NHS South East London ICB)" userId="8156921d-5f0f-4a72-a6c0-eddd2c9685ea" providerId="ADAL" clId="{6F609822-0195-469A-A72B-26B68A4995A4}" dt="2025-12-17T10:21:16.546" v="2312" actId="20577"/>
          <ac:spMkLst>
            <pc:docMk/>
            <pc:sldMk cId="853505835" sldId="297"/>
            <ac:spMk id="2" creationId="{8CC37CEF-9FC5-48C5-AB4B-6912776A08FA}"/>
          </ac:spMkLst>
        </pc:spChg>
        <pc:spChg chg="mod">
          <ac:chgData name="Megan Morris (NHS South East London ICB)" userId="8156921d-5f0f-4a72-a6c0-eddd2c9685ea" providerId="ADAL" clId="{6F609822-0195-469A-A72B-26B68A4995A4}" dt="2025-12-17T09:38:12.179" v="112" actId="20577"/>
          <ac:spMkLst>
            <pc:docMk/>
            <pc:sldMk cId="853505835" sldId="297"/>
            <ac:spMk id="3" creationId="{824A2D74-094C-45AA-9C49-E7FDE7E738EA}"/>
          </ac:spMkLst>
        </pc:spChg>
        <pc:spChg chg="mod">
          <ac:chgData name="Megan Morris (NHS South East London ICB)" userId="8156921d-5f0f-4a72-a6c0-eddd2c9685ea" providerId="ADAL" clId="{6F609822-0195-469A-A72B-26B68A4995A4}" dt="2025-12-17T09:38:38.867" v="122" actId="20577"/>
          <ac:spMkLst>
            <pc:docMk/>
            <pc:sldMk cId="853505835" sldId="297"/>
            <ac:spMk id="5" creationId="{73A08D1F-C845-49D4-81E4-3809822ECA03}"/>
          </ac:spMkLst>
        </pc:spChg>
      </pc:sldChg>
      <pc:sldChg chg="addSp delSp modSp mod">
        <pc:chgData name="Megan Morris (NHS South East London ICB)" userId="8156921d-5f0f-4a72-a6c0-eddd2c9685ea" providerId="ADAL" clId="{6F609822-0195-469A-A72B-26B68A4995A4}" dt="2025-12-17T12:35:02.925" v="6111" actId="20577"/>
        <pc:sldMkLst>
          <pc:docMk/>
          <pc:sldMk cId="732343153" sldId="299"/>
        </pc:sldMkLst>
        <pc:spChg chg="mod">
          <ac:chgData name="Megan Morris (NHS South East London ICB)" userId="8156921d-5f0f-4a72-a6c0-eddd2c9685ea" providerId="ADAL" clId="{6F609822-0195-469A-A72B-26B68A4995A4}" dt="2025-12-17T09:38:58.443" v="128" actId="20577"/>
          <ac:spMkLst>
            <pc:docMk/>
            <pc:sldMk cId="732343153" sldId="299"/>
            <ac:spMk id="2" creationId="{DEFD76DF-EB10-4869-B435-4025D8946966}"/>
          </ac:spMkLst>
        </pc:spChg>
        <pc:spChg chg="del mod">
          <ac:chgData name="Megan Morris (NHS South East London ICB)" userId="8156921d-5f0f-4a72-a6c0-eddd2c9685ea" providerId="ADAL" clId="{6F609822-0195-469A-A72B-26B68A4995A4}" dt="2025-12-17T09:39:35.805" v="131" actId="3680"/>
          <ac:spMkLst>
            <pc:docMk/>
            <pc:sldMk cId="732343153" sldId="299"/>
            <ac:spMk id="3" creationId="{ABF67834-B3DB-45E6-AE19-EE35C088A3AE}"/>
          </ac:spMkLst>
        </pc:spChg>
        <pc:graphicFrameChg chg="add mod ord modGraphic">
          <ac:chgData name="Megan Morris (NHS South East London ICB)" userId="8156921d-5f0f-4a72-a6c0-eddd2c9685ea" providerId="ADAL" clId="{6F609822-0195-469A-A72B-26B68A4995A4}" dt="2025-12-17T12:35:02.925" v="6111" actId="20577"/>
          <ac:graphicFrameMkLst>
            <pc:docMk/>
            <pc:sldMk cId="732343153" sldId="299"/>
            <ac:graphicFrameMk id="4" creationId="{80B2DFBC-0044-222B-080A-DE90FCA43F33}"/>
          </ac:graphicFrameMkLst>
        </pc:graphicFrameChg>
      </pc:sldChg>
      <pc:sldChg chg="modSp mod">
        <pc:chgData name="Megan Morris (NHS South East London ICB)" userId="8156921d-5f0f-4a72-a6c0-eddd2c9685ea" providerId="ADAL" clId="{6F609822-0195-469A-A72B-26B68A4995A4}" dt="2025-12-17T10:10:19.997" v="1607" actId="20577"/>
        <pc:sldMkLst>
          <pc:docMk/>
          <pc:sldMk cId="3429836146" sldId="300"/>
        </pc:sldMkLst>
        <pc:spChg chg="mod">
          <ac:chgData name="Megan Morris (NHS South East London ICB)" userId="8156921d-5f0f-4a72-a6c0-eddd2c9685ea" providerId="ADAL" clId="{6F609822-0195-469A-A72B-26B68A4995A4}" dt="2025-12-17T09:55:27.174" v="848" actId="20577"/>
          <ac:spMkLst>
            <pc:docMk/>
            <pc:sldMk cId="3429836146" sldId="300"/>
            <ac:spMk id="2" creationId="{992495CC-8A81-FB21-3375-02EAD6731FAE}"/>
          </ac:spMkLst>
        </pc:spChg>
        <pc:spChg chg="mod">
          <ac:chgData name="Megan Morris (NHS South East London ICB)" userId="8156921d-5f0f-4a72-a6c0-eddd2c9685ea" providerId="ADAL" clId="{6F609822-0195-469A-A72B-26B68A4995A4}" dt="2025-12-17T10:10:19.997" v="1607" actId="20577"/>
          <ac:spMkLst>
            <pc:docMk/>
            <pc:sldMk cId="3429836146" sldId="300"/>
            <ac:spMk id="3" creationId="{B4E38350-FF06-4462-001E-9797A93EECCB}"/>
          </ac:spMkLst>
        </pc:spChg>
      </pc:sldChg>
      <pc:sldChg chg="modSp mod">
        <pc:chgData name="Megan Morris (NHS South East London ICB)" userId="8156921d-5f0f-4a72-a6c0-eddd2c9685ea" providerId="ADAL" clId="{6F609822-0195-469A-A72B-26B68A4995A4}" dt="2025-12-17T12:36:51.784" v="6124" actId="122"/>
        <pc:sldMkLst>
          <pc:docMk/>
          <pc:sldMk cId="1383228398" sldId="301"/>
        </pc:sldMkLst>
        <pc:spChg chg="mod">
          <ac:chgData name="Megan Morris (NHS South East London ICB)" userId="8156921d-5f0f-4a72-a6c0-eddd2c9685ea" providerId="ADAL" clId="{6F609822-0195-469A-A72B-26B68A4995A4}" dt="2025-12-17T12:36:51.784" v="6124" actId="122"/>
          <ac:spMkLst>
            <pc:docMk/>
            <pc:sldMk cId="1383228398" sldId="301"/>
            <ac:spMk id="3" creationId="{921F12F5-A2F2-51A1-8A34-02EDCADE8801}"/>
          </ac:spMkLst>
        </pc:spChg>
      </pc:sldChg>
      <pc:sldChg chg="addSp modSp new mod">
        <pc:chgData name="Megan Morris (NHS South East London ICB)" userId="8156921d-5f0f-4a72-a6c0-eddd2c9685ea" providerId="ADAL" clId="{6F609822-0195-469A-A72B-26B68A4995A4}" dt="2025-12-17T11:53:51.797" v="3465" actId="20577"/>
        <pc:sldMkLst>
          <pc:docMk/>
          <pc:sldMk cId="946113115" sldId="302"/>
        </pc:sldMkLst>
        <pc:spChg chg="mod">
          <ac:chgData name="Megan Morris (NHS South East London ICB)" userId="8156921d-5f0f-4a72-a6c0-eddd2c9685ea" providerId="ADAL" clId="{6F609822-0195-469A-A72B-26B68A4995A4}" dt="2025-12-17T11:25:22.641" v="2521" actId="20577"/>
          <ac:spMkLst>
            <pc:docMk/>
            <pc:sldMk cId="946113115" sldId="302"/>
            <ac:spMk id="2" creationId="{0376EF76-7DA9-F6CE-C731-7FF634BD9DC6}"/>
          </ac:spMkLst>
        </pc:spChg>
        <pc:spChg chg="mod">
          <ac:chgData name="Megan Morris (NHS South East London ICB)" userId="8156921d-5f0f-4a72-a6c0-eddd2c9685ea" providerId="ADAL" clId="{6F609822-0195-469A-A72B-26B68A4995A4}" dt="2025-12-17T11:53:51.797" v="3465" actId="20577"/>
          <ac:spMkLst>
            <pc:docMk/>
            <pc:sldMk cId="946113115" sldId="302"/>
            <ac:spMk id="3" creationId="{019887F5-89BC-7917-9F34-141DFE97EE79}"/>
          </ac:spMkLst>
        </pc:spChg>
        <pc:picChg chg="add mod">
          <ac:chgData name="Megan Morris (NHS South East London ICB)" userId="8156921d-5f0f-4a72-a6c0-eddd2c9685ea" providerId="ADAL" clId="{6F609822-0195-469A-A72B-26B68A4995A4}" dt="2025-12-17T11:53:32.533" v="3401" actId="1076"/>
          <ac:picMkLst>
            <pc:docMk/>
            <pc:sldMk cId="946113115" sldId="302"/>
            <ac:picMk id="4" creationId="{E7A0BD83-4C6A-CBDA-FA73-8F7B3E5F5C34}"/>
          </ac:picMkLst>
        </pc:picChg>
      </pc:sldChg>
      <pc:sldChg chg="del">
        <pc:chgData name="Megan Morris (NHS South East London ICB)" userId="8156921d-5f0f-4a72-a6c0-eddd2c9685ea" providerId="ADAL" clId="{6F609822-0195-469A-A72B-26B68A4995A4}" dt="2025-12-17T10:07:42.353" v="1387" actId="47"/>
        <pc:sldMkLst>
          <pc:docMk/>
          <pc:sldMk cId="2349827100" sldId="302"/>
        </pc:sldMkLst>
      </pc:sldChg>
      <pc:sldChg chg="modSp add mod">
        <pc:chgData name="Megan Morris (NHS South East London ICB)" userId="8156921d-5f0f-4a72-a6c0-eddd2c9685ea" providerId="ADAL" clId="{6F609822-0195-469A-A72B-26B68A4995A4}" dt="2025-12-17T12:37:19.580" v="6131" actId="20577"/>
        <pc:sldMkLst>
          <pc:docMk/>
          <pc:sldMk cId="520269202" sldId="303"/>
        </pc:sldMkLst>
        <pc:spChg chg="mod">
          <ac:chgData name="Megan Morris (NHS South East London ICB)" userId="8156921d-5f0f-4a72-a6c0-eddd2c9685ea" providerId="ADAL" clId="{6F609822-0195-469A-A72B-26B68A4995A4}" dt="2025-12-17T12:37:19.580" v="6131" actId="20577"/>
          <ac:spMkLst>
            <pc:docMk/>
            <pc:sldMk cId="520269202" sldId="303"/>
            <ac:spMk id="3" creationId="{630562EB-B691-7365-8D7F-EA6F62F66A8C}"/>
          </ac:spMkLst>
        </pc:spChg>
      </pc:sldChg>
      <pc:sldChg chg="del">
        <pc:chgData name="Megan Morris (NHS South East London ICB)" userId="8156921d-5f0f-4a72-a6c0-eddd2c9685ea" providerId="ADAL" clId="{6F609822-0195-469A-A72B-26B68A4995A4}" dt="2025-12-17T10:07:38.983" v="1386" actId="47"/>
        <pc:sldMkLst>
          <pc:docMk/>
          <pc:sldMk cId="894128612" sldId="303"/>
        </pc:sldMkLst>
      </pc:sldChg>
      <pc:sldChg chg="modSp add mod">
        <pc:chgData name="Megan Morris (NHS South East London ICB)" userId="8156921d-5f0f-4a72-a6c0-eddd2c9685ea" providerId="ADAL" clId="{6F609822-0195-469A-A72B-26B68A4995A4}" dt="2025-12-17T12:40:18.352" v="6151" actId="20577"/>
        <pc:sldMkLst>
          <pc:docMk/>
          <pc:sldMk cId="3617057764" sldId="304"/>
        </pc:sldMkLst>
        <pc:spChg chg="mod">
          <ac:chgData name="Megan Morris (NHS South East London ICB)" userId="8156921d-5f0f-4a72-a6c0-eddd2c9685ea" providerId="ADAL" clId="{6F609822-0195-469A-A72B-26B68A4995A4}" dt="2025-12-17T11:37:50.166" v="2807" actId="27636"/>
          <ac:spMkLst>
            <pc:docMk/>
            <pc:sldMk cId="3617057764" sldId="304"/>
            <ac:spMk id="2" creationId="{843F80BA-3064-6FC6-2846-F6BDBFA4C57A}"/>
          </ac:spMkLst>
        </pc:spChg>
        <pc:spChg chg="mod">
          <ac:chgData name="Megan Morris (NHS South East London ICB)" userId="8156921d-5f0f-4a72-a6c0-eddd2c9685ea" providerId="ADAL" clId="{6F609822-0195-469A-A72B-26B68A4995A4}" dt="2025-12-17T12:40:18.352" v="6151" actId="20577"/>
          <ac:spMkLst>
            <pc:docMk/>
            <pc:sldMk cId="3617057764" sldId="304"/>
            <ac:spMk id="3" creationId="{E9EC9386-270B-84C1-6E2A-823444FBA904}"/>
          </ac:spMkLst>
        </pc:spChg>
        <pc:picChg chg="mod">
          <ac:chgData name="Megan Morris (NHS South East London ICB)" userId="8156921d-5f0f-4a72-a6c0-eddd2c9685ea" providerId="ADAL" clId="{6F609822-0195-469A-A72B-26B68A4995A4}" dt="2025-12-17T11:51:06.174" v="3239" actId="1076"/>
          <ac:picMkLst>
            <pc:docMk/>
            <pc:sldMk cId="3617057764" sldId="304"/>
            <ac:picMk id="4" creationId="{F550827B-9432-D03A-910C-59DE42E1FADE}"/>
          </ac:picMkLst>
        </pc:picChg>
      </pc:sldChg>
      <pc:sldChg chg="addSp modSp new mod">
        <pc:chgData name="Megan Morris (NHS South East London ICB)" userId="8156921d-5f0f-4a72-a6c0-eddd2c9685ea" providerId="ADAL" clId="{6F609822-0195-469A-A72B-26B68A4995A4}" dt="2025-12-17T12:42:23.871" v="6161" actId="14100"/>
        <pc:sldMkLst>
          <pc:docMk/>
          <pc:sldMk cId="853832341" sldId="305"/>
        </pc:sldMkLst>
        <pc:spChg chg="mod">
          <ac:chgData name="Megan Morris (NHS South East London ICB)" userId="8156921d-5f0f-4a72-a6c0-eddd2c9685ea" providerId="ADAL" clId="{6F609822-0195-469A-A72B-26B68A4995A4}" dt="2025-12-17T12:42:14.305" v="6159" actId="5793"/>
          <ac:spMkLst>
            <pc:docMk/>
            <pc:sldMk cId="853832341" sldId="305"/>
            <ac:spMk id="3" creationId="{1B5A30CE-4223-6191-087C-EEF5C4EF1C07}"/>
          </ac:spMkLst>
        </pc:spChg>
        <pc:picChg chg="add mod">
          <ac:chgData name="Megan Morris (NHS South East London ICB)" userId="8156921d-5f0f-4a72-a6c0-eddd2c9685ea" providerId="ADAL" clId="{6F609822-0195-469A-A72B-26B68A4995A4}" dt="2025-12-17T12:42:23.871" v="6161" actId="14100"/>
          <ac:picMkLst>
            <pc:docMk/>
            <pc:sldMk cId="853832341" sldId="305"/>
            <ac:picMk id="4" creationId="{1701759B-D30B-B815-1447-063171E77913}"/>
          </ac:picMkLst>
        </pc:picChg>
      </pc:sldChg>
      <pc:sldChg chg="modSp new mod">
        <pc:chgData name="Megan Morris (NHS South East London ICB)" userId="8156921d-5f0f-4a72-a6c0-eddd2c9685ea" providerId="ADAL" clId="{6F609822-0195-469A-A72B-26B68A4995A4}" dt="2025-12-17T13:50:49.049" v="6351" actId="20577"/>
        <pc:sldMkLst>
          <pc:docMk/>
          <pc:sldMk cId="4135894220" sldId="306"/>
        </pc:sldMkLst>
        <pc:spChg chg="mod">
          <ac:chgData name="Megan Morris (NHS South East London ICB)" userId="8156921d-5f0f-4a72-a6c0-eddd2c9685ea" providerId="ADAL" clId="{6F609822-0195-469A-A72B-26B68A4995A4}" dt="2025-12-17T12:42:37.906" v="6172" actId="20577"/>
          <ac:spMkLst>
            <pc:docMk/>
            <pc:sldMk cId="4135894220" sldId="306"/>
            <ac:spMk id="2" creationId="{07BCFBF1-B0ED-A9DE-60A6-9069155A0450}"/>
          </ac:spMkLst>
        </pc:spChg>
        <pc:spChg chg="mod">
          <ac:chgData name="Megan Morris (NHS South East London ICB)" userId="8156921d-5f0f-4a72-a6c0-eddd2c9685ea" providerId="ADAL" clId="{6F609822-0195-469A-A72B-26B68A4995A4}" dt="2025-12-17T13:50:49.049" v="6351" actId="20577"/>
          <ac:spMkLst>
            <pc:docMk/>
            <pc:sldMk cId="4135894220" sldId="306"/>
            <ac:spMk id="3" creationId="{0887A573-B87E-524D-4021-FB42B58156DB}"/>
          </ac:spMkLst>
        </pc:spChg>
      </pc:sldChg>
      <pc:sldChg chg="modSp new mod">
        <pc:chgData name="Megan Morris (NHS South East London ICB)" userId="8156921d-5f0f-4a72-a6c0-eddd2c9685ea" providerId="ADAL" clId="{6F609822-0195-469A-A72B-26B68A4995A4}" dt="2025-12-17T12:18:23.316" v="5184" actId="403"/>
        <pc:sldMkLst>
          <pc:docMk/>
          <pc:sldMk cId="1831444059" sldId="307"/>
        </pc:sldMkLst>
        <pc:spChg chg="mod">
          <ac:chgData name="Megan Morris (NHS South East London ICB)" userId="8156921d-5f0f-4a72-a6c0-eddd2c9685ea" providerId="ADAL" clId="{6F609822-0195-469A-A72B-26B68A4995A4}" dt="2025-12-17T12:15:36.938" v="5010" actId="20577"/>
          <ac:spMkLst>
            <pc:docMk/>
            <pc:sldMk cId="1831444059" sldId="307"/>
            <ac:spMk id="2" creationId="{0AF2CCCF-28AC-A847-0337-C0DA239851E5}"/>
          </ac:spMkLst>
        </pc:spChg>
        <pc:spChg chg="mod">
          <ac:chgData name="Megan Morris (NHS South East London ICB)" userId="8156921d-5f0f-4a72-a6c0-eddd2c9685ea" providerId="ADAL" clId="{6F609822-0195-469A-A72B-26B68A4995A4}" dt="2025-12-17T12:18:23.316" v="5184" actId="403"/>
          <ac:spMkLst>
            <pc:docMk/>
            <pc:sldMk cId="1831444059" sldId="307"/>
            <ac:spMk id="3" creationId="{3F66F32B-228B-749C-6308-4CB42D7BB3DA}"/>
          </ac:spMkLst>
        </pc:spChg>
      </pc:sldChg>
      <pc:sldChg chg="modSp new mod">
        <pc:chgData name="Megan Morris (NHS South East London ICB)" userId="8156921d-5f0f-4a72-a6c0-eddd2c9685ea" providerId="ADAL" clId="{6F609822-0195-469A-A72B-26B68A4995A4}" dt="2025-12-17T12:23:00.319" v="5424" actId="20577"/>
        <pc:sldMkLst>
          <pc:docMk/>
          <pc:sldMk cId="3589661142" sldId="308"/>
        </pc:sldMkLst>
        <pc:spChg chg="mod">
          <ac:chgData name="Megan Morris (NHS South East London ICB)" userId="8156921d-5f0f-4a72-a6c0-eddd2c9685ea" providerId="ADAL" clId="{6F609822-0195-469A-A72B-26B68A4995A4}" dt="2025-12-17T12:22:37.796" v="5420" actId="20577"/>
          <ac:spMkLst>
            <pc:docMk/>
            <pc:sldMk cId="3589661142" sldId="308"/>
            <ac:spMk id="2" creationId="{21837AD8-3330-37B1-5A54-8AF10285C686}"/>
          </ac:spMkLst>
        </pc:spChg>
        <pc:spChg chg="mod">
          <ac:chgData name="Megan Morris (NHS South East London ICB)" userId="8156921d-5f0f-4a72-a6c0-eddd2c9685ea" providerId="ADAL" clId="{6F609822-0195-469A-A72B-26B68A4995A4}" dt="2025-12-17T12:23:00.319" v="5424" actId="20577"/>
          <ac:spMkLst>
            <pc:docMk/>
            <pc:sldMk cId="3589661142" sldId="308"/>
            <ac:spMk id="3" creationId="{AA8ECC85-FFDB-E060-345C-853BDFFC0C91}"/>
          </ac:spMkLst>
        </pc:spChg>
      </pc:sldChg>
      <pc:sldChg chg="modSp new mod">
        <pc:chgData name="Megan Morris (NHS South East London ICB)" userId="8156921d-5f0f-4a72-a6c0-eddd2c9685ea" providerId="ADAL" clId="{6F609822-0195-469A-A72B-26B68A4995A4}" dt="2025-12-17T12:46:40.289" v="6230" actId="20577"/>
        <pc:sldMkLst>
          <pc:docMk/>
          <pc:sldMk cId="4084912907" sldId="309"/>
        </pc:sldMkLst>
        <pc:spChg chg="mod">
          <ac:chgData name="Megan Morris (NHS South East London ICB)" userId="8156921d-5f0f-4a72-a6c0-eddd2c9685ea" providerId="ADAL" clId="{6F609822-0195-469A-A72B-26B68A4995A4}" dt="2025-12-17T12:46:40.289" v="6230" actId="20577"/>
          <ac:spMkLst>
            <pc:docMk/>
            <pc:sldMk cId="4084912907" sldId="309"/>
            <ac:spMk id="3" creationId="{5ED1A367-82FC-7B9F-066D-59069DA7BB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5D0E86-CCCD-4CB1-9861-2E744DAEB6DD}" type="datetimeFigureOut">
              <a:rPr lang="en-GB" smtClean="0"/>
              <a:t>17/12/2025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30B60-560C-45B2-8EF6-2F3FBCE377FE}" type="slidenum">
              <a:rPr lang="en-GB" smtClean="0"/>
              <a:t>‹#›</a:t>
            </a:fld>
            <a:endParaRPr lang="en-GB"/>
          </a:p>
        </p:txBody>
      </p:sp>
    </p:spTree>
    <p:extLst>
      <p:ext uri="{BB962C8B-B14F-4D97-AF65-F5344CB8AC3E}">
        <p14:creationId xmlns:p14="http://schemas.microsoft.com/office/powerpoint/2010/main" val="4124706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C750D-AEDB-4D50-86F4-365B2F3A6B1A}" type="datetimeFigureOut">
              <a:rPr lang="en-GB" smtClean="0"/>
              <a:t>17/12/2025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76287-F9E8-40A7-A6C5-9228E475EFD0}" type="slidenum">
              <a:rPr lang="en-GB" smtClean="0"/>
              <a:t>‹#›</a:t>
            </a:fld>
            <a:endParaRPr lang="en-GB"/>
          </a:p>
        </p:txBody>
      </p:sp>
    </p:spTree>
    <p:extLst>
      <p:ext uri="{BB962C8B-B14F-4D97-AF65-F5344CB8AC3E}">
        <p14:creationId xmlns:p14="http://schemas.microsoft.com/office/powerpoint/2010/main" val="126420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71203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468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200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59397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1339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477921"/>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35764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2070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374865"/>
            <a:ext cx="515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37486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3746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980717"/>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494419"/>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40318" y="2318332"/>
            <a:ext cx="5158316"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494419"/>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332"/>
            <a:ext cx="5183717"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030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09432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254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3224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5073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457200"/>
            <a:fld id="{1ADAC49E-D16E-4B21-9B41-F6C84F3F20C2}" type="datetimeFigureOut">
              <a:rPr lang="en-GB" smtClean="0">
                <a:solidFill>
                  <a:prstClr val="black"/>
                </a:solidFill>
              </a:rPr>
              <a:pPr defTabSz="457200"/>
              <a:t>17/12/2025</a:t>
            </a:fld>
            <a:endParaRPr lang="en-GB" dirty="0">
              <a:solidFill>
                <a:prstClr val="black"/>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457200"/>
            <a:endParaRPr lang="en-GB" dirty="0">
              <a:solidFill>
                <a:prstClr val="black"/>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457200"/>
            <a:fld id="{9A987172-89F5-4D96-86D4-FE2E2D73EAA3}" type="slidenum">
              <a:rPr lang="en-GB" smtClean="0">
                <a:solidFill>
                  <a:prstClr val="black"/>
                </a:solidFill>
              </a:rPr>
              <a:pPr defTabSz="457200"/>
              <a:t>‹#›</a:t>
            </a:fld>
            <a:endParaRPr lang="en-GB" dirty="0">
              <a:solidFill>
                <a:prstClr val="black"/>
              </a:solidFill>
            </a:endParaRPr>
          </a:p>
        </p:txBody>
      </p:sp>
    </p:spTree>
    <p:extLst>
      <p:ext uri="{BB962C8B-B14F-4D97-AF65-F5344CB8AC3E}">
        <p14:creationId xmlns:p14="http://schemas.microsoft.com/office/powerpoint/2010/main" val="1956467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3774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412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65F8A2E-42DC-46C9-B37B-E8987A5801B7}"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A623A-88BF-4A67-834A-0AF7DC448749}" type="slidenum">
              <a:rPr lang="en-GB" smtClean="0"/>
              <a:t>‹#›</a:t>
            </a:fld>
            <a:endParaRPr lang="en-GB"/>
          </a:p>
        </p:txBody>
      </p:sp>
    </p:spTree>
    <p:extLst>
      <p:ext uri="{BB962C8B-B14F-4D97-AF65-F5344CB8AC3E}">
        <p14:creationId xmlns:p14="http://schemas.microsoft.com/office/powerpoint/2010/main" val="4198051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5F8A2E-42DC-46C9-B37B-E8987A5801B7}"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A623A-88BF-4A67-834A-0AF7DC448749}" type="slidenum">
              <a:rPr lang="en-GB" smtClean="0"/>
              <a:t>‹#›</a:t>
            </a:fld>
            <a:endParaRPr lang="en-GB"/>
          </a:p>
        </p:txBody>
      </p:sp>
    </p:spTree>
    <p:extLst>
      <p:ext uri="{BB962C8B-B14F-4D97-AF65-F5344CB8AC3E}">
        <p14:creationId xmlns:p14="http://schemas.microsoft.com/office/powerpoint/2010/main" val="1649879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5F8A2E-42DC-46C9-B37B-E8987A5801B7}"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A623A-88BF-4A67-834A-0AF7DC448749}" type="slidenum">
              <a:rPr lang="en-GB" smtClean="0"/>
              <a:t>‹#›</a:t>
            </a:fld>
            <a:endParaRPr lang="en-GB"/>
          </a:p>
        </p:txBody>
      </p:sp>
    </p:spTree>
    <p:extLst>
      <p:ext uri="{BB962C8B-B14F-4D97-AF65-F5344CB8AC3E}">
        <p14:creationId xmlns:p14="http://schemas.microsoft.com/office/powerpoint/2010/main" val="3792925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65F8A2E-42DC-46C9-B37B-E8987A5801B7}" type="datetimeFigureOut">
              <a:rPr lang="en-GB" smtClean="0"/>
              <a:t>17/12/2025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A623A-88BF-4A67-834A-0AF7DC448749}" type="slidenum">
              <a:rPr lang="en-GB" smtClean="0"/>
              <a:t>‹#›</a:t>
            </a:fld>
            <a:endParaRPr lang="en-GB"/>
          </a:p>
        </p:txBody>
      </p:sp>
    </p:spTree>
    <p:extLst>
      <p:ext uri="{BB962C8B-B14F-4D97-AF65-F5344CB8AC3E}">
        <p14:creationId xmlns:p14="http://schemas.microsoft.com/office/powerpoint/2010/main" val="1643949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65F8A2E-42DC-46C9-B37B-E8987A5801B7}" type="datetimeFigureOut">
              <a:rPr lang="en-GB" smtClean="0"/>
              <a:t>17/12/2025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1A623A-88BF-4A67-834A-0AF7DC448749}" type="slidenum">
              <a:rPr lang="en-GB" smtClean="0"/>
              <a:t>‹#›</a:t>
            </a:fld>
            <a:endParaRPr lang="en-GB"/>
          </a:p>
        </p:txBody>
      </p:sp>
    </p:spTree>
    <p:extLst>
      <p:ext uri="{BB962C8B-B14F-4D97-AF65-F5344CB8AC3E}">
        <p14:creationId xmlns:p14="http://schemas.microsoft.com/office/powerpoint/2010/main" val="392037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5F8A2E-42DC-46C9-B37B-E8987A5801B7}" type="datetimeFigureOut">
              <a:rPr lang="en-GB" smtClean="0"/>
              <a:t>17/12/2025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1A623A-88BF-4A67-834A-0AF7DC448749}" type="slidenum">
              <a:rPr lang="en-GB" smtClean="0"/>
              <a:t>‹#›</a:t>
            </a:fld>
            <a:endParaRPr lang="en-GB"/>
          </a:p>
        </p:txBody>
      </p:sp>
    </p:spTree>
    <p:extLst>
      <p:ext uri="{BB962C8B-B14F-4D97-AF65-F5344CB8AC3E}">
        <p14:creationId xmlns:p14="http://schemas.microsoft.com/office/powerpoint/2010/main" val="2419110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F8A2E-42DC-46C9-B37B-E8987A5801B7}" type="datetimeFigureOut">
              <a:rPr lang="en-GB" smtClean="0"/>
              <a:t>17/12/2025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1A623A-88BF-4A67-834A-0AF7DC448749}" type="slidenum">
              <a:rPr lang="en-GB" smtClean="0"/>
              <a:t>‹#›</a:t>
            </a:fld>
            <a:endParaRPr lang="en-GB"/>
          </a:p>
        </p:txBody>
      </p:sp>
    </p:spTree>
    <p:extLst>
      <p:ext uri="{BB962C8B-B14F-4D97-AF65-F5344CB8AC3E}">
        <p14:creationId xmlns:p14="http://schemas.microsoft.com/office/powerpoint/2010/main" val="202655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477921"/>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35764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03731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5F8A2E-42DC-46C9-B37B-E8987A5801B7}" type="datetimeFigureOut">
              <a:rPr lang="en-GB" smtClean="0"/>
              <a:t>17/12/2025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A623A-88BF-4A67-834A-0AF7DC448749}" type="slidenum">
              <a:rPr lang="en-GB" smtClean="0"/>
              <a:t>‹#›</a:t>
            </a:fld>
            <a:endParaRPr lang="en-GB"/>
          </a:p>
        </p:txBody>
      </p:sp>
    </p:spTree>
    <p:extLst>
      <p:ext uri="{BB962C8B-B14F-4D97-AF65-F5344CB8AC3E}">
        <p14:creationId xmlns:p14="http://schemas.microsoft.com/office/powerpoint/2010/main" val="1425993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5F8A2E-42DC-46C9-B37B-E8987A5801B7}" type="datetimeFigureOut">
              <a:rPr lang="en-GB" smtClean="0"/>
              <a:t>17/12/2025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A623A-88BF-4A67-834A-0AF7DC448749}" type="slidenum">
              <a:rPr lang="en-GB" smtClean="0"/>
              <a:t>‹#›</a:t>
            </a:fld>
            <a:endParaRPr lang="en-GB"/>
          </a:p>
        </p:txBody>
      </p:sp>
    </p:spTree>
    <p:extLst>
      <p:ext uri="{BB962C8B-B14F-4D97-AF65-F5344CB8AC3E}">
        <p14:creationId xmlns:p14="http://schemas.microsoft.com/office/powerpoint/2010/main" val="2321249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5F8A2E-42DC-46C9-B37B-E8987A5801B7}"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A623A-88BF-4A67-834A-0AF7DC448749}" type="slidenum">
              <a:rPr lang="en-GB" smtClean="0"/>
              <a:t>‹#›</a:t>
            </a:fld>
            <a:endParaRPr lang="en-GB"/>
          </a:p>
        </p:txBody>
      </p:sp>
    </p:spTree>
    <p:extLst>
      <p:ext uri="{BB962C8B-B14F-4D97-AF65-F5344CB8AC3E}">
        <p14:creationId xmlns:p14="http://schemas.microsoft.com/office/powerpoint/2010/main" val="206360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5F8A2E-42DC-46C9-B37B-E8987A5801B7}"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A623A-88BF-4A67-834A-0AF7DC448749}" type="slidenum">
              <a:rPr lang="en-GB" smtClean="0"/>
              <a:t>‹#›</a:t>
            </a:fld>
            <a:endParaRPr lang="en-GB"/>
          </a:p>
        </p:txBody>
      </p:sp>
    </p:spTree>
    <p:extLst>
      <p:ext uri="{BB962C8B-B14F-4D97-AF65-F5344CB8AC3E}">
        <p14:creationId xmlns:p14="http://schemas.microsoft.com/office/powerpoint/2010/main" val="3754576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374865"/>
            <a:ext cx="515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37486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864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980717"/>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494419"/>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40318" y="2318332"/>
            <a:ext cx="5158316"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494419"/>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332"/>
            <a:ext cx="5183717"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873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421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64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2684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457200"/>
            <a:fld id="{1ADAC49E-D16E-4B21-9B41-F6C84F3F20C2}" type="datetimeFigureOut">
              <a:rPr lang="en-GB" smtClean="0">
                <a:solidFill>
                  <a:prstClr val="black"/>
                </a:solidFill>
              </a:rPr>
              <a:pPr defTabSz="457200"/>
              <a:t>17/12/2025</a:t>
            </a:fld>
            <a:endParaRPr lang="en-GB" dirty="0">
              <a:solidFill>
                <a:prstClr val="black"/>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457200"/>
            <a:endParaRPr lang="en-GB" dirty="0">
              <a:solidFill>
                <a:prstClr val="black"/>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457200"/>
            <a:fld id="{9A987172-89F5-4D96-86D4-FE2E2D73EAA3}" type="slidenum">
              <a:rPr lang="en-GB" smtClean="0">
                <a:solidFill>
                  <a:prstClr val="black"/>
                </a:solidFill>
              </a:rPr>
              <a:pPr defTabSz="457200"/>
              <a:t>‹#›</a:t>
            </a:fld>
            <a:endParaRPr lang="en-GB" dirty="0">
              <a:solidFill>
                <a:prstClr val="black"/>
              </a:solidFill>
            </a:endParaRPr>
          </a:p>
        </p:txBody>
      </p:sp>
    </p:spTree>
    <p:extLst>
      <p:ext uri="{BB962C8B-B14F-4D97-AF65-F5344CB8AC3E}">
        <p14:creationId xmlns:p14="http://schemas.microsoft.com/office/powerpoint/2010/main" val="106235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sv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tm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88412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1517" y="1481945"/>
            <a:ext cx="10515600" cy="41344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7" name="Group 6">
            <a:extLst>
              <a:ext uri="{FF2B5EF4-FFF2-40B4-BE49-F238E27FC236}">
                <a16:creationId xmlns:a16="http://schemas.microsoft.com/office/drawing/2014/main" id="{CF7547CC-4849-964D-AEF9-4ECC6EF20D57}"/>
              </a:ext>
            </a:extLst>
          </p:cNvPr>
          <p:cNvGrpSpPr/>
          <p:nvPr userDrawn="1"/>
        </p:nvGrpSpPr>
        <p:grpSpPr>
          <a:xfrm>
            <a:off x="0" y="5969358"/>
            <a:ext cx="12192000" cy="888642"/>
            <a:chOff x="0" y="5969358"/>
            <a:chExt cx="9144000" cy="888642"/>
          </a:xfrm>
        </p:grpSpPr>
        <p:pic>
          <p:nvPicPr>
            <p:cNvPr id="8" name="Graphic 9">
              <a:extLst>
                <a:ext uri="{FF2B5EF4-FFF2-40B4-BE49-F238E27FC236}">
                  <a16:creationId xmlns:a16="http://schemas.microsoft.com/office/drawing/2014/main" id="{31B43769-5AC6-AD43-AA3C-FB491310B166}"/>
                </a:ext>
              </a:extLst>
            </p:cNvPr>
            <p:cNvPicPr>
              <a:picLocks noChangeAspect="1"/>
            </p:cNvPicPr>
            <p:nvPr userDrawn="1"/>
          </p:nvPicPr>
          <p:blipFill rotWithShape="1">
            <a:blip r:embed="rId13">
              <a:extLst>
                <a:ext uri="{96DAC541-7B7A-43D3-8B79-37D633B846F1}">
                  <asvg:svgBlip xmlns:asvg="http://schemas.microsoft.com/office/drawing/2016/SVG/main" r:embed="rId14"/>
                </a:ext>
              </a:extLst>
            </a:blip>
            <a:srcRect t="84311"/>
            <a:stretch/>
          </p:blipFill>
          <p:spPr>
            <a:xfrm>
              <a:off x="0" y="5969358"/>
              <a:ext cx="9144000" cy="888642"/>
            </a:xfrm>
            <a:prstGeom prst="rect">
              <a:avLst/>
            </a:prstGeom>
          </p:spPr>
        </p:pic>
        <p:pic>
          <p:nvPicPr>
            <p:cNvPr id="9" name="Graphic 4">
              <a:extLst>
                <a:ext uri="{FF2B5EF4-FFF2-40B4-BE49-F238E27FC236}">
                  <a16:creationId xmlns:a16="http://schemas.microsoft.com/office/drawing/2014/main" id="{72132139-049F-2D47-A51D-F250B3B6667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205850" y="6188733"/>
              <a:ext cx="1304488" cy="440627"/>
            </a:xfrm>
            <a:prstGeom prst="rect">
              <a:avLst/>
            </a:prstGeom>
          </p:spPr>
        </p:pic>
      </p:grpSp>
      <p:sp>
        <p:nvSpPr>
          <p:cNvPr id="10" name="Rectangle 9"/>
          <p:cNvSpPr/>
          <p:nvPr userDrawn="1"/>
        </p:nvSpPr>
        <p:spPr>
          <a:xfrm>
            <a:off x="380516" y="6188734"/>
            <a:ext cx="7887721" cy="492443"/>
          </a:xfrm>
          <a:prstGeom prst="rect">
            <a:avLst/>
          </a:prstGeom>
        </p:spPr>
        <p:txBody>
          <a:bodyPr wrap="square">
            <a:spAutoFit/>
          </a:bodyPr>
          <a:lstStyle/>
          <a:p>
            <a:pPr defTabSz="457200"/>
            <a:r>
              <a:rPr lang="en-GB" sz="2600" b="1" dirty="0">
                <a:solidFill>
                  <a:srgbClr val="00A69B"/>
                </a:solidFill>
                <a:latin typeface="Arial" panose="020B0604020202020204" pitchFamily="34" charset="0"/>
                <a:cs typeface="Arial" panose="020B0604020202020204" pitchFamily="34" charset="0"/>
              </a:rPr>
              <a:t>Integrated and Specialist Medicine</a:t>
            </a:r>
          </a:p>
        </p:txBody>
      </p:sp>
    </p:spTree>
    <p:extLst>
      <p:ext uri="{BB962C8B-B14F-4D97-AF65-F5344CB8AC3E}">
        <p14:creationId xmlns:p14="http://schemas.microsoft.com/office/powerpoint/2010/main" val="3678296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88412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1517" y="1481945"/>
            <a:ext cx="10515600" cy="41344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7" name="Group 6">
            <a:extLst>
              <a:ext uri="{FF2B5EF4-FFF2-40B4-BE49-F238E27FC236}">
                <a16:creationId xmlns:a16="http://schemas.microsoft.com/office/drawing/2014/main" id="{CF7547CC-4849-964D-AEF9-4ECC6EF20D57}"/>
              </a:ext>
            </a:extLst>
          </p:cNvPr>
          <p:cNvGrpSpPr/>
          <p:nvPr userDrawn="1"/>
        </p:nvGrpSpPr>
        <p:grpSpPr>
          <a:xfrm>
            <a:off x="0" y="5969358"/>
            <a:ext cx="12192000" cy="888642"/>
            <a:chOff x="0" y="5969358"/>
            <a:chExt cx="9144000" cy="888642"/>
          </a:xfrm>
        </p:grpSpPr>
        <p:pic>
          <p:nvPicPr>
            <p:cNvPr id="8" name="Graphic 9">
              <a:extLst>
                <a:ext uri="{FF2B5EF4-FFF2-40B4-BE49-F238E27FC236}">
                  <a16:creationId xmlns:a16="http://schemas.microsoft.com/office/drawing/2014/main" id="{31B43769-5AC6-AD43-AA3C-FB491310B166}"/>
                </a:ext>
              </a:extLst>
            </p:cNvPr>
            <p:cNvPicPr>
              <a:picLocks noChangeAspect="1"/>
            </p:cNvPicPr>
            <p:nvPr userDrawn="1"/>
          </p:nvPicPr>
          <p:blipFill rotWithShape="1">
            <a:blip r:embed="rId13">
              <a:extLst>
                <a:ext uri="{96DAC541-7B7A-43D3-8B79-37D633B846F1}">
                  <asvg:svgBlip xmlns:asvg="http://schemas.microsoft.com/office/drawing/2016/SVG/main" r:embed="rId14"/>
                </a:ext>
              </a:extLst>
            </a:blip>
            <a:srcRect t="84311"/>
            <a:stretch/>
          </p:blipFill>
          <p:spPr>
            <a:xfrm>
              <a:off x="0" y="5969358"/>
              <a:ext cx="9144000" cy="888642"/>
            </a:xfrm>
            <a:prstGeom prst="rect">
              <a:avLst/>
            </a:prstGeom>
          </p:spPr>
        </p:pic>
        <p:pic>
          <p:nvPicPr>
            <p:cNvPr id="9" name="Graphic 4">
              <a:extLst>
                <a:ext uri="{FF2B5EF4-FFF2-40B4-BE49-F238E27FC236}">
                  <a16:creationId xmlns:a16="http://schemas.microsoft.com/office/drawing/2014/main" id="{72132139-049F-2D47-A51D-F250B3B6667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205850" y="6188733"/>
              <a:ext cx="1304488" cy="440627"/>
            </a:xfrm>
            <a:prstGeom prst="rect">
              <a:avLst/>
            </a:prstGeom>
          </p:spPr>
        </p:pic>
      </p:grpSp>
      <p:sp>
        <p:nvSpPr>
          <p:cNvPr id="10" name="Rectangle 9"/>
          <p:cNvSpPr/>
          <p:nvPr userDrawn="1"/>
        </p:nvSpPr>
        <p:spPr>
          <a:xfrm>
            <a:off x="380516" y="6188734"/>
            <a:ext cx="7887721" cy="492443"/>
          </a:xfrm>
          <a:prstGeom prst="rect">
            <a:avLst/>
          </a:prstGeom>
        </p:spPr>
        <p:txBody>
          <a:bodyPr wrap="square">
            <a:spAutoFit/>
          </a:bodyPr>
          <a:lstStyle/>
          <a:p>
            <a:pPr defTabSz="457200"/>
            <a:r>
              <a:rPr lang="en-GB" sz="2600" b="1" dirty="0">
                <a:solidFill>
                  <a:srgbClr val="00A69B"/>
                </a:solidFill>
                <a:latin typeface="Arial" panose="020B0604020202020204" pitchFamily="34" charset="0"/>
                <a:cs typeface="Arial" panose="020B0604020202020204" pitchFamily="34" charset="0"/>
              </a:rPr>
              <a:t>Integrated and Specialist Medicine</a:t>
            </a:r>
          </a:p>
        </p:txBody>
      </p:sp>
    </p:spTree>
    <p:extLst>
      <p:ext uri="{BB962C8B-B14F-4D97-AF65-F5344CB8AC3E}">
        <p14:creationId xmlns:p14="http://schemas.microsoft.com/office/powerpoint/2010/main" val="1129835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0956"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290956"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F8A2E-42DC-46C9-B37B-E8987A5801B7}" type="datetimeFigureOut">
              <a:rPr lang="en-GB" smtClean="0"/>
              <a:t>17/12/2025</a:t>
            </a:fld>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A623A-88BF-4A67-834A-0AF7DC448749}" type="slidenum">
              <a:rPr lang="en-GB" smtClean="0"/>
              <a:t>‹#›</a:t>
            </a:fld>
            <a:endParaRPr lang="en-GB"/>
          </a:p>
        </p:txBody>
      </p:sp>
      <p:pic>
        <p:nvPicPr>
          <p:cNvPr id="9" name="Picture 8" descr="A close-up of a logo&#10;&#10;Description automatically generated with medium confidence">
            <a:extLst>
              <a:ext uri="{FF2B5EF4-FFF2-40B4-BE49-F238E27FC236}">
                <a16:creationId xmlns:a16="http://schemas.microsoft.com/office/drawing/2014/main" id="{A6110677-AE30-CABB-5A14-767196CFC9F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36276" y="365125"/>
            <a:ext cx="1522349" cy="994601"/>
          </a:xfrm>
          <a:prstGeom prst="rect">
            <a:avLst/>
          </a:prstGeom>
        </p:spPr>
      </p:pic>
    </p:spTree>
    <p:extLst>
      <p:ext uri="{BB962C8B-B14F-4D97-AF65-F5344CB8AC3E}">
        <p14:creationId xmlns:p14="http://schemas.microsoft.com/office/powerpoint/2010/main" val="31239180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77"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gayle@nhs.net" TargetMode="External"/><Relationship Id="rId2" Type="http://schemas.openxmlformats.org/officeDocument/2006/relationships/hyperlink" Target="mailto:megan.morris@selondonics.nhs.uk" TargetMode="Externa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hyperlink" Target="mailto:sdas@refuge.org.uk"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hyperlink" Target="http://www.southwark.gov.uk/adult-social-care/report-abuse-or-neglect"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fhmfptpwNZc"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B07DCC-D93B-4F04-B0FF-C48C1A2518D3}"/>
              </a:ext>
            </a:extLst>
          </p:cNvPr>
          <p:cNvSpPr/>
          <p:nvPr/>
        </p:nvSpPr>
        <p:spPr>
          <a:xfrm>
            <a:off x="1691265" y="1260087"/>
            <a:ext cx="8980451" cy="1457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CC37CEF-9FC5-48C5-AB4B-6912776A08FA}"/>
              </a:ext>
            </a:extLst>
          </p:cNvPr>
          <p:cNvSpPr txBox="1"/>
          <p:nvPr/>
        </p:nvSpPr>
        <p:spPr>
          <a:xfrm>
            <a:off x="1306550" y="1271239"/>
            <a:ext cx="10050563" cy="144655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Primary Care Safeguarding Forum</a:t>
            </a:r>
          </a:p>
          <a:p>
            <a:pPr marL="0" marR="0" lvl="0" indent="0" algn="ctr" defTabSz="914377" rtl="0" eaLnBrk="1" fontAlgn="auto" latinLnBrk="0" hangingPunct="1">
              <a:lnSpc>
                <a:spcPct val="100000"/>
              </a:lnSpc>
              <a:spcBef>
                <a:spcPts val="0"/>
              </a:spcBef>
              <a:spcAft>
                <a:spcPts val="0"/>
              </a:spcAft>
              <a:buClrTx/>
              <a:buSzTx/>
              <a:buFontTx/>
              <a:buNone/>
              <a:tabLst/>
              <a:defRPr/>
            </a:pPr>
            <a:r>
              <a:rPr lang="en-GB" sz="4400" dirty="0">
                <a:solidFill>
                  <a:srgbClr val="FF0000"/>
                </a:solidFill>
                <a:latin typeface="Calibri" panose="020F0502020204030204"/>
              </a:rPr>
              <a:t>Wednesday 17</a:t>
            </a:r>
            <a:r>
              <a:rPr lang="en-GB" sz="4400" baseline="30000" dirty="0">
                <a:solidFill>
                  <a:srgbClr val="FF0000"/>
                </a:solidFill>
                <a:latin typeface="Calibri" panose="020F0502020204030204"/>
              </a:rPr>
              <a:t>th</a:t>
            </a:r>
            <a:r>
              <a:rPr lang="en-GB" sz="4400" dirty="0">
                <a:solidFill>
                  <a:srgbClr val="FF0000"/>
                </a:solidFill>
                <a:latin typeface="Calibri" panose="020F0502020204030204"/>
              </a:rPr>
              <a:t> December 2025</a:t>
            </a:r>
            <a:endParaRPr kumimoji="0" lang="en-GB" sz="4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24A2D74-094C-45AA-9C49-E7FDE7E738EA}"/>
              </a:ext>
            </a:extLst>
          </p:cNvPr>
          <p:cNvSpPr txBox="1"/>
          <p:nvPr/>
        </p:nvSpPr>
        <p:spPr>
          <a:xfrm>
            <a:off x="1776758" y="3014911"/>
            <a:ext cx="8809463" cy="206210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3200" dirty="0">
                <a:solidFill>
                  <a:srgbClr val="0070C0"/>
                </a:solidFill>
                <a:latin typeface="Calibri" panose="020F0502020204030204"/>
                <a:hlinkClick r:id="rId2"/>
              </a:rPr>
              <a:t>m</a:t>
            </a:r>
            <a:r>
              <a:rPr kumimoji="0" lang="en-US" sz="3200" b="0" i="0" u="none" strike="noStrike" kern="1200" cap="none" spc="0" normalizeH="0" baseline="0" noProof="0" dirty="0">
                <a:ln>
                  <a:noFill/>
                </a:ln>
                <a:solidFill>
                  <a:srgbClr val="0070C0"/>
                </a:solidFill>
                <a:effectLst/>
                <a:uLnTx/>
                <a:uFillTx/>
                <a:latin typeface="Calibri" panose="020F0502020204030204"/>
                <a:hlinkClick r:id="rId2"/>
              </a:rPr>
              <a:t>e</a:t>
            </a:r>
            <a:r>
              <a:rPr lang="en-US" sz="3200" dirty="0">
                <a:solidFill>
                  <a:srgbClr val="0070C0"/>
                </a:solidFill>
                <a:latin typeface="Calibri" panose="020F0502020204030204"/>
                <a:hlinkClick r:id="rId2"/>
              </a:rPr>
              <a:t>gan.morris@selondonics.nhs.uk</a:t>
            </a:r>
            <a:endParaRPr lang="en-US" sz="3200" dirty="0">
              <a:solidFill>
                <a:srgbClr val="0070C0"/>
              </a:solidFill>
              <a:latin typeface="Calibri" panose="020F0502020204030204"/>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sz="3200" dirty="0">
                <a:solidFill>
                  <a:srgbClr val="0070C0"/>
                </a:solidFill>
                <a:latin typeface="Calibri" panose="020F0502020204030204"/>
                <a:hlinkClick r:id="rId3"/>
              </a:rPr>
              <a:t>s.gayle@nhs.net</a:t>
            </a:r>
            <a:endParaRPr lang="en-US" sz="3200" dirty="0">
              <a:solidFill>
                <a:srgbClr val="0070C0"/>
              </a:solidFill>
              <a:latin typeface="Calibri" panose="020F0502020204030204"/>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en-US" sz="3200" dirty="0">
              <a:solidFill>
                <a:srgbClr val="0070C0"/>
              </a:solidFill>
              <a:latin typeface="Calibri" panose="020F0502020204030204"/>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3A08D1F-C845-49D4-81E4-3809822ECA03}"/>
              </a:ext>
            </a:extLst>
          </p:cNvPr>
          <p:cNvSpPr txBox="1"/>
          <p:nvPr/>
        </p:nvSpPr>
        <p:spPr>
          <a:xfrm>
            <a:off x="964701" y="3896811"/>
            <a:ext cx="10734260" cy="1477328"/>
          </a:xfrm>
          <a:prstGeom prst="rect">
            <a:avLst/>
          </a:prstGeom>
          <a:noFill/>
        </p:spPr>
        <p:txBody>
          <a:bodyPr wrap="square" rtlCol="0">
            <a:spAutoFit/>
          </a:bodyPr>
          <a:lstStyle/>
          <a:p>
            <a:pPr lvl="0" algn="ctr" defTabSz="914377">
              <a:defRPr/>
            </a:pPr>
            <a:endParaRPr lang="en-GB" b="1" dirty="0">
              <a:solidFill>
                <a:srgbClr val="080808"/>
              </a:solidFill>
            </a:endParaRPr>
          </a:p>
          <a:p>
            <a:pPr lvl="0" algn="ctr" defTabSz="914377">
              <a:defRPr/>
            </a:pPr>
            <a:r>
              <a:rPr lang="en-GB" b="1" dirty="0">
                <a:solidFill>
                  <a:srgbClr val="080808"/>
                </a:solidFill>
              </a:rPr>
              <a:t>This forum can form part of your Safeguarding Adults/Children Level 3 Training</a:t>
            </a:r>
            <a:endParaRPr lang="en-GB"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000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50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CCCF-28AC-A847-0337-C0DA239851E5}"/>
              </a:ext>
            </a:extLst>
          </p:cNvPr>
          <p:cNvSpPr>
            <a:spLocks noGrp="1"/>
          </p:cNvSpPr>
          <p:nvPr>
            <p:ph type="title"/>
          </p:nvPr>
        </p:nvSpPr>
        <p:spPr/>
        <p:txBody>
          <a:bodyPr/>
          <a:lstStyle/>
          <a:p>
            <a:r>
              <a:rPr lang="en-US" dirty="0"/>
              <a:t>CADAT service for hoarders</a:t>
            </a:r>
            <a:endParaRPr lang="en-GB" dirty="0"/>
          </a:p>
        </p:txBody>
      </p:sp>
      <p:sp>
        <p:nvSpPr>
          <p:cNvPr id="3" name="Content Placeholder 2">
            <a:extLst>
              <a:ext uri="{FF2B5EF4-FFF2-40B4-BE49-F238E27FC236}">
                <a16:creationId xmlns:a16="http://schemas.microsoft.com/office/drawing/2014/main" id="{3F66F32B-228B-749C-6308-4CB42D7BB3DA}"/>
              </a:ext>
            </a:extLst>
          </p:cNvPr>
          <p:cNvSpPr>
            <a:spLocks noGrp="1"/>
          </p:cNvSpPr>
          <p:nvPr>
            <p:ph idx="1"/>
          </p:nvPr>
        </p:nvSpPr>
        <p:spPr/>
        <p:txBody>
          <a:bodyPr/>
          <a:lstStyle/>
          <a:p>
            <a:r>
              <a:rPr lang="en-US" sz="3200" dirty="0"/>
              <a:t>Limited capacity</a:t>
            </a:r>
          </a:p>
          <a:p>
            <a:r>
              <a:rPr lang="en-US" sz="3200" dirty="0"/>
              <a:t>Needs tertiary panel approval and funding (no direct GP referrals)</a:t>
            </a:r>
          </a:p>
          <a:p>
            <a:r>
              <a:rPr lang="en-US" sz="3200" dirty="0"/>
              <a:t>20hrs of treatment </a:t>
            </a:r>
          </a:p>
          <a:p>
            <a:pPr lvl="1"/>
            <a:r>
              <a:rPr lang="en-US" sz="3200" dirty="0"/>
              <a:t>2x 2hr home visits</a:t>
            </a:r>
          </a:p>
          <a:p>
            <a:pPr lvl="1"/>
            <a:r>
              <a:rPr lang="en-US" sz="3200" dirty="0"/>
              <a:t>16-18 sessions in total</a:t>
            </a:r>
            <a:endParaRPr lang="en-GB" dirty="0"/>
          </a:p>
        </p:txBody>
      </p:sp>
    </p:spTree>
    <p:extLst>
      <p:ext uri="{BB962C8B-B14F-4D97-AF65-F5344CB8AC3E}">
        <p14:creationId xmlns:p14="http://schemas.microsoft.com/office/powerpoint/2010/main" val="183144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7AD8-3330-37B1-5A54-8AF10285C686}"/>
              </a:ext>
            </a:extLst>
          </p:cNvPr>
          <p:cNvSpPr>
            <a:spLocks noGrp="1"/>
          </p:cNvSpPr>
          <p:nvPr>
            <p:ph type="title"/>
          </p:nvPr>
        </p:nvSpPr>
        <p:spPr/>
        <p:txBody>
          <a:bodyPr/>
          <a:lstStyle/>
          <a:p>
            <a:r>
              <a:rPr lang="en-US" dirty="0"/>
              <a:t>Service Criteria to bear in mind for </a:t>
            </a:r>
            <a:br>
              <a:rPr lang="en-US" dirty="0"/>
            </a:br>
            <a:r>
              <a:rPr lang="en-US" dirty="0"/>
              <a:t>your patients</a:t>
            </a:r>
            <a:endParaRPr lang="en-GB" dirty="0"/>
          </a:p>
        </p:txBody>
      </p:sp>
      <p:sp>
        <p:nvSpPr>
          <p:cNvPr id="3" name="Content Placeholder 2">
            <a:extLst>
              <a:ext uri="{FF2B5EF4-FFF2-40B4-BE49-F238E27FC236}">
                <a16:creationId xmlns:a16="http://schemas.microsoft.com/office/drawing/2014/main" id="{AA8ECC85-FFDB-E060-345C-853BDFFC0C91}"/>
              </a:ext>
            </a:extLst>
          </p:cNvPr>
          <p:cNvSpPr>
            <a:spLocks noGrp="1"/>
          </p:cNvSpPr>
          <p:nvPr>
            <p:ph idx="1"/>
          </p:nvPr>
        </p:nvSpPr>
        <p:spPr/>
        <p:txBody>
          <a:bodyPr/>
          <a:lstStyle/>
          <a:p>
            <a:r>
              <a:rPr lang="en-GB" dirty="0"/>
              <a:t>Hoarding is the primary difficulty</a:t>
            </a:r>
          </a:p>
          <a:p>
            <a:r>
              <a:rPr lang="en-GB" dirty="0"/>
              <a:t>Hoarding is not the result of a different problem i.e. mobility difficulties, primarily self-neglect related to depression (or other MH Difficulty) or physical health difficulties. </a:t>
            </a:r>
          </a:p>
          <a:p>
            <a:r>
              <a:rPr lang="en-GB" dirty="0"/>
              <a:t>Patients live within 30mins of CADAT (main Maudsley site)</a:t>
            </a:r>
          </a:p>
          <a:p>
            <a:r>
              <a:rPr lang="en-GB" dirty="0"/>
              <a:t>The client is willing and on board with the referral and are ready and motivated to engage in de-cluttering</a:t>
            </a:r>
          </a:p>
          <a:p>
            <a:r>
              <a:rPr lang="en-GB" dirty="0"/>
              <a:t>The client can attend the majority of sessions at the clinic</a:t>
            </a:r>
          </a:p>
          <a:p>
            <a:r>
              <a:rPr lang="en-GB" dirty="0"/>
              <a:t>They would allow home visits, and these would be safe for CADAT staff to attend</a:t>
            </a:r>
          </a:p>
          <a:p>
            <a:r>
              <a:rPr lang="en-GB" dirty="0"/>
              <a:t>CADAT would also review which referrals might meaningfully be treated within 18-20 outpatient sessions, and which may require alternative services or approaches: e.g., hoarding as secondary to complex PTSD (which they don’t treat at CADAT), or cases needing a MDT approach due to e.g. severity and chronicity</a:t>
            </a:r>
          </a:p>
          <a:p>
            <a:r>
              <a:rPr lang="en-GB" dirty="0"/>
              <a:t>They meet the general pre-existing CADAT criteria around risk, alcohol/substance misuse etc. </a:t>
            </a:r>
          </a:p>
          <a:p>
            <a:endParaRPr lang="en-GB" dirty="0"/>
          </a:p>
        </p:txBody>
      </p:sp>
    </p:spTree>
    <p:extLst>
      <p:ext uri="{BB962C8B-B14F-4D97-AF65-F5344CB8AC3E}">
        <p14:creationId xmlns:p14="http://schemas.microsoft.com/office/powerpoint/2010/main" val="358966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B230-E714-AA2B-874A-782D8F43C2B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ED1A367-82FC-7B9F-066D-59069DA7BB90}"/>
              </a:ext>
            </a:extLst>
          </p:cNvPr>
          <p:cNvSpPr>
            <a:spLocks noGrp="1"/>
          </p:cNvSpPr>
          <p:nvPr>
            <p:ph idx="1"/>
          </p:nvPr>
        </p:nvSpPr>
        <p:spPr>
          <a:xfrm>
            <a:off x="1209676" y="1398905"/>
            <a:ext cx="10515600" cy="4351339"/>
          </a:xfrm>
        </p:spPr>
        <p:txBody>
          <a:bodyPr>
            <a:normAutofit fontScale="92500" lnSpcReduction="20000"/>
          </a:bodyPr>
          <a:lstStyle/>
          <a:p>
            <a:pPr marL="3200320" lvl="7" indent="0">
              <a:buNone/>
            </a:pPr>
            <a:r>
              <a:rPr lang="en-US" sz="4300" b="1" dirty="0"/>
              <a:t>Patience</a:t>
            </a:r>
          </a:p>
          <a:p>
            <a:pPr marL="3200320" lvl="7" indent="0">
              <a:buNone/>
            </a:pPr>
            <a:r>
              <a:rPr lang="en-US" sz="4300" b="1" dirty="0"/>
              <a:t>Kindness</a:t>
            </a:r>
          </a:p>
          <a:p>
            <a:pPr marL="3200320" lvl="7" indent="0">
              <a:buNone/>
            </a:pPr>
            <a:r>
              <a:rPr lang="en-US" sz="4300" b="1" dirty="0"/>
              <a:t>Respect</a:t>
            </a:r>
          </a:p>
          <a:p>
            <a:endParaRPr lang="en-US" sz="2400" dirty="0"/>
          </a:p>
          <a:p>
            <a:r>
              <a:rPr lang="en-US" sz="2400" dirty="0"/>
              <a:t>Allow patients to feel heard </a:t>
            </a:r>
          </a:p>
          <a:p>
            <a:r>
              <a:rPr lang="en-US" sz="2400" dirty="0"/>
              <a:t>Review regularly, but don’t push too hard</a:t>
            </a:r>
          </a:p>
          <a:p>
            <a:r>
              <a:rPr lang="en-US" sz="2400" dirty="0"/>
              <a:t>Build patient’s trust before suggesting potential referrals/solutions</a:t>
            </a:r>
          </a:p>
          <a:p>
            <a:r>
              <a:rPr lang="en-US" sz="2400" dirty="0"/>
              <a:t>Be realistic about what services are available to them</a:t>
            </a:r>
          </a:p>
          <a:p>
            <a:endParaRPr lang="en-US" sz="2400" dirty="0"/>
          </a:p>
          <a:p>
            <a:r>
              <a:rPr lang="en-US" sz="2400" dirty="0"/>
              <a:t>Remember that the process of decluttering can be extremely traumatic for the individual if not approached with sensitivity</a:t>
            </a:r>
            <a:endParaRPr lang="en-GB" sz="2400" dirty="0"/>
          </a:p>
        </p:txBody>
      </p:sp>
    </p:spTree>
    <p:extLst>
      <p:ext uri="{BB962C8B-B14F-4D97-AF65-F5344CB8AC3E}">
        <p14:creationId xmlns:p14="http://schemas.microsoft.com/office/powerpoint/2010/main" val="408491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D76DF-EB10-4869-B435-4025D8946966}"/>
              </a:ext>
            </a:extLst>
          </p:cNvPr>
          <p:cNvSpPr>
            <a:spLocks noGrp="1"/>
          </p:cNvSpPr>
          <p:nvPr>
            <p:ph type="title"/>
          </p:nvPr>
        </p:nvSpPr>
        <p:spPr/>
        <p:txBody>
          <a:bodyPr>
            <a:normAutofit/>
          </a:bodyPr>
          <a:lstStyle/>
          <a:p>
            <a:pPr marL="0" indent="0"/>
            <a:r>
              <a:rPr lang="en-US" sz="5400" dirty="0"/>
              <a:t>Agenda</a:t>
            </a:r>
            <a:endParaRPr lang="en-GB" sz="5400" dirty="0"/>
          </a:p>
        </p:txBody>
      </p:sp>
      <p:graphicFrame>
        <p:nvGraphicFramePr>
          <p:cNvPr id="4" name="Content Placeholder 3">
            <a:extLst>
              <a:ext uri="{FF2B5EF4-FFF2-40B4-BE49-F238E27FC236}">
                <a16:creationId xmlns:a16="http://schemas.microsoft.com/office/drawing/2014/main" id="{80B2DFBC-0044-222B-080A-DE90FCA43F33}"/>
              </a:ext>
            </a:extLst>
          </p:cNvPr>
          <p:cNvGraphicFramePr>
            <a:graphicFrameLocks noGrp="1"/>
          </p:cNvGraphicFramePr>
          <p:nvPr>
            <p:ph idx="1"/>
            <p:extLst>
              <p:ext uri="{D42A27DB-BD31-4B8C-83A1-F6EECF244321}">
                <p14:modId xmlns:p14="http://schemas.microsoft.com/office/powerpoint/2010/main" val="424551375"/>
              </p:ext>
            </p:extLst>
          </p:nvPr>
        </p:nvGraphicFramePr>
        <p:xfrm>
          <a:off x="1290638" y="1825625"/>
          <a:ext cx="10515600" cy="35763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200988165"/>
                    </a:ext>
                  </a:extLst>
                </a:gridCol>
                <a:gridCol w="5257800">
                  <a:extLst>
                    <a:ext uri="{9D8B030D-6E8A-4147-A177-3AD203B41FA5}">
                      <a16:colId xmlns:a16="http://schemas.microsoft.com/office/drawing/2014/main" val="869779855"/>
                    </a:ext>
                  </a:extLst>
                </a:gridCol>
              </a:tblGrid>
              <a:tr h="370840">
                <a:tc>
                  <a:txBody>
                    <a:bodyPr/>
                    <a:lstStyle/>
                    <a:p>
                      <a:r>
                        <a:rPr lang="en-US" dirty="0"/>
                        <a:t>Topic</a:t>
                      </a:r>
                      <a:endParaRPr lang="en-GB" dirty="0"/>
                    </a:p>
                  </a:txBody>
                  <a:tcPr/>
                </a:tc>
                <a:tc>
                  <a:txBody>
                    <a:bodyPr/>
                    <a:lstStyle/>
                    <a:p>
                      <a:r>
                        <a:rPr lang="en-US" dirty="0"/>
                        <a:t>Speaker</a:t>
                      </a:r>
                      <a:endParaRPr lang="en-GB" dirty="0"/>
                    </a:p>
                  </a:txBody>
                  <a:tcPr/>
                </a:tc>
                <a:extLst>
                  <a:ext uri="{0D108BD9-81ED-4DB2-BD59-A6C34878D82A}">
                    <a16:rowId xmlns:a16="http://schemas.microsoft.com/office/drawing/2014/main" val="1679778033"/>
                  </a:ext>
                </a:extLst>
              </a:tr>
              <a:tr h="370840">
                <a:tc>
                  <a:txBody>
                    <a:bodyPr/>
                    <a:lstStyle/>
                    <a:p>
                      <a:r>
                        <a:rPr lang="en-US" dirty="0"/>
                        <a:t>Brief updates from the Safeguarding Leads</a:t>
                      </a:r>
                      <a:endParaRPr lang="en-GB" dirty="0"/>
                    </a:p>
                  </a:txBody>
                  <a:tcPr/>
                </a:tc>
                <a:tc>
                  <a:txBody>
                    <a:bodyPr/>
                    <a:lstStyle/>
                    <a:p>
                      <a:r>
                        <a:rPr lang="en-US" dirty="0"/>
                        <a:t>Shimona Gayle/Megan Morris</a:t>
                      </a:r>
                      <a:endParaRPr lang="en-GB" dirty="0"/>
                    </a:p>
                  </a:txBody>
                  <a:tcPr/>
                </a:tc>
                <a:extLst>
                  <a:ext uri="{0D108BD9-81ED-4DB2-BD59-A6C34878D82A}">
                    <a16:rowId xmlns:a16="http://schemas.microsoft.com/office/drawing/2014/main" val="993761844"/>
                  </a:ext>
                </a:extLst>
              </a:tr>
              <a:tr h="370840">
                <a:tc>
                  <a:txBody>
                    <a:bodyPr/>
                    <a:lstStyle/>
                    <a:p>
                      <a:r>
                        <a:rPr lang="en-US" dirty="0"/>
                        <a:t>New VAWG service starting February, and Safe Havens Scheme in Southwark</a:t>
                      </a:r>
                      <a:endParaRPr lang="en-GB" dirty="0"/>
                    </a:p>
                  </a:txBody>
                  <a:tcPr/>
                </a:tc>
                <a:tc>
                  <a:txBody>
                    <a:bodyPr/>
                    <a:lstStyle/>
                    <a:p>
                      <a:r>
                        <a:rPr lang="en-US" dirty="0"/>
                        <a:t>CANCELLED due to illness</a:t>
                      </a:r>
                      <a:endParaRPr lang="en-GB" dirty="0"/>
                    </a:p>
                  </a:txBody>
                  <a:tcPr/>
                </a:tc>
                <a:extLst>
                  <a:ext uri="{0D108BD9-81ED-4DB2-BD59-A6C34878D82A}">
                    <a16:rowId xmlns:a16="http://schemas.microsoft.com/office/drawing/2014/main" val="1465308232"/>
                  </a:ext>
                </a:extLst>
              </a:tr>
              <a:tr h="370840">
                <a:tc>
                  <a:txBody>
                    <a:bodyPr/>
                    <a:lstStyle/>
                    <a:p>
                      <a:r>
                        <a:rPr lang="en-US" dirty="0"/>
                        <a:t>Supporting people with No Recourse to Public Funds who are victims of Domestic Abuse</a:t>
                      </a:r>
                      <a:endParaRPr lang="en-GB" dirty="0"/>
                    </a:p>
                  </a:txBody>
                  <a:tcPr/>
                </a:tc>
                <a:tc>
                  <a:txBody>
                    <a:bodyPr/>
                    <a:lstStyle/>
                    <a:p>
                      <a:r>
                        <a:rPr lang="en-US" dirty="0"/>
                        <a:t>Daisey Hussain, our current Health IGVA, Refuge (Southwark Domestic Abuse Services)</a:t>
                      </a:r>
                      <a:endParaRPr lang="en-GB" dirty="0"/>
                    </a:p>
                  </a:txBody>
                  <a:tcPr/>
                </a:tc>
                <a:extLst>
                  <a:ext uri="{0D108BD9-81ED-4DB2-BD59-A6C34878D82A}">
                    <a16:rowId xmlns:a16="http://schemas.microsoft.com/office/drawing/2014/main" val="1212721"/>
                  </a:ext>
                </a:extLst>
              </a:tr>
              <a:tr h="370840">
                <a:tc>
                  <a:txBody>
                    <a:bodyPr/>
                    <a:lstStyle/>
                    <a:p>
                      <a:r>
                        <a:rPr lang="en-US" dirty="0"/>
                        <a:t>Southwark Council Hoarding Panel</a:t>
                      </a:r>
                      <a:endParaRPr lang="en-GB" dirty="0"/>
                    </a:p>
                  </a:txBody>
                  <a:tcPr/>
                </a:tc>
                <a:tc>
                  <a:txBody>
                    <a:bodyPr/>
                    <a:lstStyle/>
                    <a:p>
                      <a:r>
                        <a:rPr lang="en-US" dirty="0"/>
                        <a:t>Laurna Huggins and Yinka Olubajo, Resident Services/Area Manager, Southwark Council Housing Department</a:t>
                      </a:r>
                      <a:endParaRPr lang="en-GB" dirty="0"/>
                    </a:p>
                  </a:txBody>
                  <a:tcPr/>
                </a:tc>
                <a:extLst>
                  <a:ext uri="{0D108BD9-81ED-4DB2-BD59-A6C34878D82A}">
                    <a16:rowId xmlns:a16="http://schemas.microsoft.com/office/drawing/2014/main" val="1880096473"/>
                  </a:ext>
                </a:extLst>
              </a:tr>
              <a:tr h="370840">
                <a:tc>
                  <a:txBody>
                    <a:bodyPr/>
                    <a:lstStyle/>
                    <a:p>
                      <a:r>
                        <a:rPr lang="en-US" dirty="0"/>
                        <a:t>An approach to identifying and supporting patients who hoard in Southwark</a:t>
                      </a:r>
                      <a:endParaRPr lang="en-GB" dirty="0"/>
                    </a:p>
                  </a:txBody>
                  <a:tcPr/>
                </a:tc>
                <a:tc>
                  <a:txBody>
                    <a:bodyPr/>
                    <a:lstStyle/>
                    <a:p>
                      <a:r>
                        <a:rPr lang="en-US" dirty="0"/>
                        <a:t>Megan Morris</a:t>
                      </a:r>
                      <a:endParaRPr lang="en-GB" dirty="0"/>
                    </a:p>
                  </a:txBody>
                  <a:tcPr/>
                </a:tc>
                <a:extLst>
                  <a:ext uri="{0D108BD9-81ED-4DB2-BD59-A6C34878D82A}">
                    <a16:rowId xmlns:a16="http://schemas.microsoft.com/office/drawing/2014/main" val="3764328387"/>
                  </a:ext>
                </a:extLst>
              </a:tr>
            </a:tbl>
          </a:graphicData>
        </a:graphic>
      </p:graphicFrame>
    </p:spTree>
    <p:extLst>
      <p:ext uri="{BB962C8B-B14F-4D97-AF65-F5344CB8AC3E}">
        <p14:creationId xmlns:p14="http://schemas.microsoft.com/office/powerpoint/2010/main" val="73234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95725-005B-8C6C-731D-9A2E42376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495CC-8A81-FB21-3375-02EAD6731FAE}"/>
              </a:ext>
            </a:extLst>
          </p:cNvPr>
          <p:cNvSpPr>
            <a:spLocks noGrp="1"/>
          </p:cNvSpPr>
          <p:nvPr>
            <p:ph type="title"/>
          </p:nvPr>
        </p:nvSpPr>
        <p:spPr/>
        <p:txBody>
          <a:bodyPr>
            <a:normAutofit/>
          </a:bodyPr>
          <a:lstStyle/>
          <a:p>
            <a:pPr marL="0" indent="0"/>
            <a:r>
              <a:rPr lang="en-US" sz="5400" dirty="0"/>
              <a:t>Updates from the Named GPs</a:t>
            </a:r>
            <a:endParaRPr lang="en-GB" sz="5400" dirty="0"/>
          </a:p>
        </p:txBody>
      </p:sp>
      <p:sp>
        <p:nvSpPr>
          <p:cNvPr id="3" name="Content Placeholder 2">
            <a:extLst>
              <a:ext uri="{FF2B5EF4-FFF2-40B4-BE49-F238E27FC236}">
                <a16:creationId xmlns:a16="http://schemas.microsoft.com/office/drawing/2014/main" id="{B4E38350-FF06-4462-001E-9797A93EECCB}"/>
              </a:ext>
            </a:extLst>
          </p:cNvPr>
          <p:cNvSpPr>
            <a:spLocks noGrp="1"/>
          </p:cNvSpPr>
          <p:nvPr>
            <p:ph idx="1"/>
          </p:nvPr>
        </p:nvSpPr>
        <p:spPr>
          <a:xfrm>
            <a:off x="400050" y="2619374"/>
            <a:ext cx="11406506" cy="3557589"/>
          </a:xfrm>
        </p:spPr>
        <p:txBody>
          <a:bodyPr>
            <a:normAutofit fontScale="92500" lnSpcReduction="20000"/>
          </a:bodyPr>
          <a:lstStyle/>
          <a:p>
            <a:pPr marL="0" indent="0" algn="ctr">
              <a:buNone/>
            </a:pPr>
            <a:r>
              <a:rPr lang="en-GB" sz="4400" b="1" kern="1200" dirty="0">
                <a:solidFill>
                  <a:schemeClr val="dk1"/>
                </a:solidFill>
                <a:effectLst/>
                <a:latin typeface="+mn-lt"/>
                <a:ea typeface="+mn-ea"/>
                <a:cs typeface="+mn-cs"/>
              </a:rPr>
              <a:t>Domestic Abuse Service going through changes</a:t>
            </a:r>
            <a:endParaRPr lang="en-GB" sz="4400" b="1" dirty="0"/>
          </a:p>
          <a:p>
            <a:r>
              <a:rPr lang="en-GB" sz="2000" dirty="0"/>
              <a:t>New service will be launched in February 2026 to incorporate support in Domestic Abuse but also other offences of Violence Against Women and Girls (VAWG) – you will be kept updated of any changes to referral processes etc. </a:t>
            </a:r>
          </a:p>
          <a:p>
            <a:r>
              <a:rPr lang="en-GB" sz="2000" dirty="0"/>
              <a:t>Use current form, email, phone number until further notice:</a:t>
            </a:r>
          </a:p>
          <a:p>
            <a:pPr lvl="1"/>
            <a:r>
              <a:rPr lang="en-GB" sz="2000" u="sng" dirty="0">
                <a:hlinkClick r:id="rId2"/>
              </a:rPr>
              <a:t>sdas@refuge.org.</a:t>
            </a:r>
            <a:r>
              <a:rPr lang="en-GB" sz="2000" dirty="0">
                <a:hlinkClick r:id="rId2"/>
              </a:rPr>
              <a:t>uk</a:t>
            </a:r>
            <a:r>
              <a:rPr lang="en-GB" sz="2000" dirty="0"/>
              <a:t>  phone 01182147150</a:t>
            </a:r>
          </a:p>
          <a:p>
            <a:r>
              <a:rPr lang="en-GB" sz="2000" dirty="0"/>
              <a:t>Our current “Health IGVA” is Daisey Hussain. She is assigned to manage all referrals sent to SDAS by us from general practice, or other health settings. </a:t>
            </a:r>
          </a:p>
          <a:p>
            <a:r>
              <a:rPr lang="en-GB" sz="2000" dirty="0"/>
              <a:t>She is able to see patients at your surgery, by prior arrangement with you, the referrer (or your admin team) if this is the patient’s preference. </a:t>
            </a:r>
          </a:p>
          <a:p>
            <a:r>
              <a:rPr lang="en-GB" sz="2000" dirty="0"/>
              <a:t>There will continue to be a Health IGVA in post after the change to the structure of the service.</a:t>
            </a:r>
          </a:p>
          <a:p>
            <a:endParaRPr lang="en-GB" sz="2000" dirty="0"/>
          </a:p>
        </p:txBody>
      </p:sp>
    </p:spTree>
    <p:extLst>
      <p:ext uri="{BB962C8B-B14F-4D97-AF65-F5344CB8AC3E}">
        <p14:creationId xmlns:p14="http://schemas.microsoft.com/office/powerpoint/2010/main" val="3429836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9B5B3-40A2-23A1-027F-4A60BBC1D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249ED-68FA-4BB0-66DE-2108F6AA600D}"/>
              </a:ext>
            </a:extLst>
          </p:cNvPr>
          <p:cNvSpPr>
            <a:spLocks noGrp="1"/>
          </p:cNvSpPr>
          <p:nvPr>
            <p:ph type="title"/>
          </p:nvPr>
        </p:nvSpPr>
        <p:spPr/>
        <p:txBody>
          <a:bodyPr>
            <a:normAutofit/>
          </a:bodyPr>
          <a:lstStyle/>
          <a:p>
            <a:pPr marL="0" indent="0"/>
            <a:endParaRPr lang="en-GB" sz="5400" dirty="0"/>
          </a:p>
        </p:txBody>
      </p:sp>
      <p:sp>
        <p:nvSpPr>
          <p:cNvPr id="3" name="Content Placeholder 2">
            <a:extLst>
              <a:ext uri="{FF2B5EF4-FFF2-40B4-BE49-F238E27FC236}">
                <a16:creationId xmlns:a16="http://schemas.microsoft.com/office/drawing/2014/main" id="{921F12F5-A2F2-51A1-8A34-02EDCADE8801}"/>
              </a:ext>
            </a:extLst>
          </p:cNvPr>
          <p:cNvSpPr>
            <a:spLocks noGrp="1"/>
          </p:cNvSpPr>
          <p:nvPr>
            <p:ph idx="1"/>
          </p:nvPr>
        </p:nvSpPr>
        <p:spPr>
          <a:xfrm>
            <a:off x="400050" y="2619374"/>
            <a:ext cx="11406506" cy="3557589"/>
          </a:xfrm>
        </p:spPr>
        <p:txBody>
          <a:bodyPr>
            <a:normAutofit/>
          </a:bodyPr>
          <a:lstStyle/>
          <a:p>
            <a:pPr marL="0" indent="0" algn="ctr">
              <a:buNone/>
            </a:pPr>
            <a:r>
              <a:rPr lang="en-GB" sz="4400" b="1" kern="1200" dirty="0">
                <a:solidFill>
                  <a:schemeClr val="dk1"/>
                </a:solidFill>
                <a:effectLst/>
                <a:latin typeface="+mn-lt"/>
                <a:ea typeface="+mn-ea"/>
                <a:cs typeface="+mn-cs"/>
              </a:rPr>
              <a:t>Adult Safeguarding Referrals Web Portal now live</a:t>
            </a:r>
            <a:endParaRPr lang="en-GB" sz="4400" b="1" dirty="0"/>
          </a:p>
          <a:p>
            <a:pPr algn="ctr"/>
            <a:r>
              <a:rPr lang="en-GB" u="sng" dirty="0">
                <a:hlinkClick r:id="rId2"/>
              </a:rPr>
              <a:t>www.southwark.gov.uk/adult-social-care/report-abuse-or-neglect</a:t>
            </a:r>
            <a:endParaRPr lang="en-GB" dirty="0"/>
          </a:p>
          <a:p>
            <a:pPr marL="0" indent="0">
              <a:buNone/>
            </a:pPr>
            <a:endParaRPr lang="en-US" sz="2000" dirty="0"/>
          </a:p>
          <a:p>
            <a:r>
              <a:rPr lang="en-US" sz="2000" dirty="0"/>
              <a:t>You can still currently use the mergeable form on DXS and email this but this will not be for very much longer.</a:t>
            </a:r>
            <a:endParaRPr lang="en-GB" sz="2000" dirty="0"/>
          </a:p>
          <a:p>
            <a:r>
              <a:rPr lang="en-GB" sz="2000" dirty="0"/>
              <a:t>YOU WILL BE INFORMED WHEN THIS CHANGES </a:t>
            </a:r>
            <a:endParaRPr lang="en-GB" dirty="0"/>
          </a:p>
          <a:p>
            <a:endParaRPr lang="en-GB" sz="2000" dirty="0"/>
          </a:p>
        </p:txBody>
      </p:sp>
    </p:spTree>
    <p:extLst>
      <p:ext uri="{BB962C8B-B14F-4D97-AF65-F5344CB8AC3E}">
        <p14:creationId xmlns:p14="http://schemas.microsoft.com/office/powerpoint/2010/main" val="138322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B65F8-8143-6EC4-0FF9-3775395298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5A5D3D-0738-BCFA-EEDD-02539EBD8BC1}"/>
              </a:ext>
            </a:extLst>
          </p:cNvPr>
          <p:cNvSpPr>
            <a:spLocks noGrp="1"/>
          </p:cNvSpPr>
          <p:nvPr>
            <p:ph type="title"/>
          </p:nvPr>
        </p:nvSpPr>
        <p:spPr/>
        <p:txBody>
          <a:bodyPr>
            <a:normAutofit/>
          </a:bodyPr>
          <a:lstStyle/>
          <a:p>
            <a:pPr marL="0" indent="0"/>
            <a:endParaRPr lang="en-GB" sz="5400" dirty="0"/>
          </a:p>
        </p:txBody>
      </p:sp>
      <p:sp>
        <p:nvSpPr>
          <p:cNvPr id="3" name="Content Placeholder 2">
            <a:extLst>
              <a:ext uri="{FF2B5EF4-FFF2-40B4-BE49-F238E27FC236}">
                <a16:creationId xmlns:a16="http://schemas.microsoft.com/office/drawing/2014/main" id="{630562EB-B691-7365-8D7F-EA6F62F66A8C}"/>
              </a:ext>
            </a:extLst>
          </p:cNvPr>
          <p:cNvSpPr>
            <a:spLocks noGrp="1"/>
          </p:cNvSpPr>
          <p:nvPr>
            <p:ph idx="1"/>
          </p:nvPr>
        </p:nvSpPr>
        <p:spPr>
          <a:xfrm>
            <a:off x="400050" y="2619374"/>
            <a:ext cx="11406506" cy="3557589"/>
          </a:xfrm>
        </p:spPr>
        <p:txBody>
          <a:bodyPr>
            <a:normAutofit lnSpcReduction="10000"/>
          </a:bodyPr>
          <a:lstStyle/>
          <a:p>
            <a:pPr marL="0" indent="0" algn="ctr">
              <a:buNone/>
            </a:pPr>
            <a:r>
              <a:rPr lang="en-GB" sz="4400" b="1" kern="1200" dirty="0">
                <a:solidFill>
                  <a:schemeClr val="dk1"/>
                </a:solidFill>
                <a:effectLst/>
                <a:latin typeface="+mn-lt"/>
                <a:ea typeface="+mn-ea"/>
                <a:cs typeface="+mn-cs"/>
              </a:rPr>
              <a:t>Primary Care Safeguarding Audit Launching Today</a:t>
            </a:r>
            <a:endParaRPr lang="en-GB" sz="4400" b="1" dirty="0"/>
          </a:p>
          <a:p>
            <a:pPr marL="0" indent="0">
              <a:buNone/>
            </a:pPr>
            <a:endParaRPr lang="en-US" sz="2000" dirty="0"/>
          </a:p>
          <a:p>
            <a:r>
              <a:rPr lang="en-US" sz="2000" dirty="0"/>
              <a:t>All Practice Safeguarding Leads will receive an invite to complete an online questionnaire for their practice, which will also be sent to the practice generic email inbox (only one response needed per practice)</a:t>
            </a:r>
          </a:p>
          <a:p>
            <a:r>
              <a:rPr lang="en-US" sz="2000" dirty="0"/>
              <a:t>Questionnaire designed by your Named GPs (us!)</a:t>
            </a:r>
            <a:endParaRPr lang="en-GB" sz="2000" dirty="0"/>
          </a:p>
          <a:p>
            <a:r>
              <a:rPr lang="en-GB" sz="2000" dirty="0"/>
              <a:t>Results help to inform us of areas we need to support practices with more</a:t>
            </a:r>
          </a:p>
          <a:p>
            <a:r>
              <a:rPr lang="en-GB" sz="2000" dirty="0"/>
              <a:t>We will aim to present the data at the next Primary Care Safeguarding Forum</a:t>
            </a:r>
            <a:endParaRPr lang="en-GB" dirty="0"/>
          </a:p>
          <a:p>
            <a:endParaRPr lang="en-GB" sz="2000" dirty="0"/>
          </a:p>
        </p:txBody>
      </p:sp>
    </p:spTree>
    <p:extLst>
      <p:ext uri="{BB962C8B-B14F-4D97-AF65-F5344CB8AC3E}">
        <p14:creationId xmlns:p14="http://schemas.microsoft.com/office/powerpoint/2010/main" val="520269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6EF76-7DA9-F6CE-C731-7FF634BD9DC6}"/>
              </a:ext>
            </a:extLst>
          </p:cNvPr>
          <p:cNvSpPr>
            <a:spLocks noGrp="1"/>
          </p:cNvSpPr>
          <p:nvPr>
            <p:ph type="title"/>
          </p:nvPr>
        </p:nvSpPr>
        <p:spPr/>
        <p:txBody>
          <a:bodyPr/>
          <a:lstStyle/>
          <a:p>
            <a:r>
              <a:rPr lang="en-US" dirty="0"/>
              <a:t>Supporting patients that</a:t>
            </a:r>
            <a:br>
              <a:rPr lang="en-US" dirty="0"/>
            </a:br>
            <a:r>
              <a:rPr lang="en-US" dirty="0"/>
              <a:t>Hoard and Self-neglect</a:t>
            </a:r>
            <a:endParaRPr lang="en-GB" dirty="0"/>
          </a:p>
        </p:txBody>
      </p:sp>
      <p:sp>
        <p:nvSpPr>
          <p:cNvPr id="3" name="Content Placeholder 2">
            <a:extLst>
              <a:ext uri="{FF2B5EF4-FFF2-40B4-BE49-F238E27FC236}">
                <a16:creationId xmlns:a16="http://schemas.microsoft.com/office/drawing/2014/main" id="{019887F5-89BC-7917-9F34-141DFE97EE79}"/>
              </a:ext>
            </a:extLst>
          </p:cNvPr>
          <p:cNvSpPr>
            <a:spLocks noGrp="1"/>
          </p:cNvSpPr>
          <p:nvPr>
            <p:ph idx="1"/>
          </p:nvPr>
        </p:nvSpPr>
        <p:spPr/>
        <p:txBody>
          <a:bodyPr/>
          <a:lstStyle/>
          <a:p>
            <a:r>
              <a:rPr lang="en-US" dirty="0"/>
              <a:t>Understand that hoarding and self-neglect often stem from previous trauma</a:t>
            </a:r>
          </a:p>
          <a:p>
            <a:r>
              <a:rPr lang="en-US" dirty="0"/>
              <a:t>build trust and approach the issue sensitively and compassionately</a:t>
            </a:r>
          </a:p>
          <a:p>
            <a:r>
              <a:rPr lang="en-US" dirty="0"/>
              <a:t>A slowly-slowly approach – go at the patient’s own pace and with their collaboration</a:t>
            </a:r>
          </a:p>
          <a:p>
            <a:r>
              <a:rPr lang="en-GB" dirty="0">
                <a:hlinkClick r:id="rId2"/>
              </a:rPr>
              <a:t>Keith's story: a personal and touching film about hoarding - YouTube</a:t>
            </a:r>
            <a:endParaRPr lang="en-GB" dirty="0"/>
          </a:p>
          <a:p>
            <a:endParaRPr lang="en-GB" dirty="0"/>
          </a:p>
        </p:txBody>
      </p:sp>
      <p:pic>
        <p:nvPicPr>
          <p:cNvPr id="4" name="Picture 3">
            <a:extLst>
              <a:ext uri="{FF2B5EF4-FFF2-40B4-BE49-F238E27FC236}">
                <a16:creationId xmlns:a16="http://schemas.microsoft.com/office/drawing/2014/main" id="{E7A0BD83-4C6A-CBDA-FA73-8F7B3E5F5C34}"/>
              </a:ext>
            </a:extLst>
          </p:cNvPr>
          <p:cNvPicPr>
            <a:picLocks noChangeAspect="1"/>
          </p:cNvPicPr>
          <p:nvPr/>
        </p:nvPicPr>
        <p:blipFill>
          <a:blip r:embed="rId3"/>
          <a:stretch>
            <a:fillRect/>
          </a:stretch>
        </p:blipFill>
        <p:spPr>
          <a:xfrm>
            <a:off x="3273309" y="3557209"/>
            <a:ext cx="4499091" cy="2532097"/>
          </a:xfrm>
          <a:prstGeom prst="rect">
            <a:avLst/>
          </a:prstGeom>
        </p:spPr>
      </p:pic>
    </p:spTree>
    <p:extLst>
      <p:ext uri="{BB962C8B-B14F-4D97-AF65-F5344CB8AC3E}">
        <p14:creationId xmlns:p14="http://schemas.microsoft.com/office/powerpoint/2010/main" val="94611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00BF6-97B3-E7AC-0927-E73BCDA2E7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F80BA-3064-6FC6-2846-F6BDBFA4C57A}"/>
              </a:ext>
            </a:extLst>
          </p:cNvPr>
          <p:cNvSpPr>
            <a:spLocks noGrp="1"/>
          </p:cNvSpPr>
          <p:nvPr>
            <p:ph type="title"/>
          </p:nvPr>
        </p:nvSpPr>
        <p:spPr/>
        <p:txBody>
          <a:bodyPr>
            <a:normAutofit/>
          </a:bodyPr>
          <a:lstStyle/>
          <a:p>
            <a:endParaRPr lang="en-GB" dirty="0"/>
          </a:p>
        </p:txBody>
      </p:sp>
      <p:sp>
        <p:nvSpPr>
          <p:cNvPr id="3" name="Content Placeholder 2">
            <a:extLst>
              <a:ext uri="{FF2B5EF4-FFF2-40B4-BE49-F238E27FC236}">
                <a16:creationId xmlns:a16="http://schemas.microsoft.com/office/drawing/2014/main" id="{E9EC9386-270B-84C1-6E2A-823444FBA904}"/>
              </a:ext>
            </a:extLst>
          </p:cNvPr>
          <p:cNvSpPr>
            <a:spLocks noGrp="1"/>
          </p:cNvSpPr>
          <p:nvPr>
            <p:ph idx="1"/>
          </p:nvPr>
        </p:nvSpPr>
        <p:spPr/>
        <p:txBody>
          <a:bodyPr>
            <a:normAutofit lnSpcReduction="10000"/>
          </a:bodyPr>
          <a:lstStyle/>
          <a:p>
            <a:r>
              <a:rPr lang="en-US" dirty="0"/>
              <a:t>Affects 2-5% of the population</a:t>
            </a:r>
          </a:p>
          <a:p>
            <a:pPr marL="0" indent="0">
              <a:buNone/>
            </a:pPr>
            <a:r>
              <a:rPr lang="en-US" dirty="0"/>
              <a:t>However</a:t>
            </a:r>
          </a:p>
          <a:p>
            <a:r>
              <a:rPr lang="en-US" dirty="0"/>
              <a:t>Just 5% of those with hoarding issues come to the attention of statutory agencies (Nottinghamshire Multi-Agency Hoarding Framework)</a:t>
            </a:r>
          </a:p>
          <a:p>
            <a:pPr lvl="1"/>
            <a:r>
              <a:rPr lang="en-US" dirty="0"/>
              <a:t>May often be used as a protective response to hide from outside world</a:t>
            </a:r>
          </a:p>
          <a:p>
            <a:pPr lvl="1"/>
            <a:r>
              <a:rPr lang="en-US" dirty="0"/>
              <a:t>It may not be obvious who may have this condition – often may lead a “double life” keeping up appearances when outside the home</a:t>
            </a:r>
          </a:p>
          <a:p>
            <a:pPr lvl="1"/>
            <a:r>
              <a:rPr lang="en-US" dirty="0"/>
              <a:t>May be particularly reluctant to accept visitors to their home</a:t>
            </a:r>
          </a:p>
          <a:p>
            <a:pPr lvl="1"/>
            <a:r>
              <a:rPr lang="en-US" dirty="0"/>
              <a:t>Shame/an element of DSH</a:t>
            </a:r>
          </a:p>
          <a:p>
            <a:pPr lvl="1"/>
            <a:r>
              <a:rPr lang="en-US" dirty="0"/>
              <a:t>Underlying depression, anxiety, PTSD, and other addictions common</a:t>
            </a:r>
          </a:p>
          <a:p>
            <a:pPr lvl="1"/>
            <a:endParaRPr lang="en-US" dirty="0"/>
          </a:p>
          <a:p>
            <a:pPr lvl="1"/>
            <a:endParaRPr lang="en-US" dirty="0"/>
          </a:p>
          <a:p>
            <a:pPr marL="457189" lvl="1" indent="0">
              <a:buNone/>
            </a:pPr>
            <a:r>
              <a:rPr lang="en-US" dirty="0"/>
              <a:t>Consider asking patients about their home environment when seeing </a:t>
            </a:r>
          </a:p>
          <a:p>
            <a:pPr marL="457189" lvl="1" indent="0">
              <a:buNone/>
            </a:pPr>
            <a:r>
              <a:rPr lang="en-GB" dirty="0"/>
              <a:t>them at the surgery as many may have undiscovered hoarding issues </a:t>
            </a:r>
          </a:p>
          <a:p>
            <a:pPr marL="457189" lvl="1" indent="0">
              <a:buNone/>
            </a:pPr>
            <a:r>
              <a:rPr lang="en-GB" dirty="0"/>
              <a:t>complicating ther health /putting them at risk</a:t>
            </a:r>
          </a:p>
        </p:txBody>
      </p:sp>
      <p:pic>
        <p:nvPicPr>
          <p:cNvPr id="4" name="Picture 3">
            <a:extLst>
              <a:ext uri="{FF2B5EF4-FFF2-40B4-BE49-F238E27FC236}">
                <a16:creationId xmlns:a16="http://schemas.microsoft.com/office/drawing/2014/main" id="{F550827B-9432-D03A-910C-59DE42E1FADE}"/>
              </a:ext>
            </a:extLst>
          </p:cNvPr>
          <p:cNvPicPr>
            <a:picLocks noChangeAspect="1"/>
          </p:cNvPicPr>
          <p:nvPr/>
        </p:nvPicPr>
        <p:blipFill>
          <a:blip r:embed="rId2"/>
          <a:stretch>
            <a:fillRect/>
          </a:stretch>
        </p:blipFill>
        <p:spPr>
          <a:xfrm>
            <a:off x="8434589" y="4595125"/>
            <a:ext cx="3371967" cy="1897750"/>
          </a:xfrm>
          <a:prstGeom prst="rect">
            <a:avLst/>
          </a:prstGeom>
        </p:spPr>
      </p:pic>
    </p:spTree>
    <p:extLst>
      <p:ext uri="{BB962C8B-B14F-4D97-AF65-F5344CB8AC3E}">
        <p14:creationId xmlns:p14="http://schemas.microsoft.com/office/powerpoint/2010/main" val="361705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FBA56-BDBF-D71F-D129-EF7F2A944FA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B5A30CE-4223-6191-087C-EEF5C4EF1C07}"/>
              </a:ext>
            </a:extLst>
          </p:cNvPr>
          <p:cNvSpPr>
            <a:spLocks noGrp="1"/>
          </p:cNvSpPr>
          <p:nvPr>
            <p:ph idx="1"/>
          </p:nvPr>
        </p:nvSpPr>
        <p:spPr/>
        <p:txBody>
          <a:bodyPr>
            <a:normAutofit fontScale="92500" lnSpcReduction="10000"/>
          </a:bodyPr>
          <a:lstStyle/>
          <a:p>
            <a:r>
              <a:rPr lang="en-US" sz="2400" dirty="0"/>
              <a:t>Risks:</a:t>
            </a:r>
          </a:p>
          <a:p>
            <a:pPr lvl="1"/>
            <a:r>
              <a:rPr lang="en-US" sz="2400" dirty="0"/>
              <a:t>Can find it difficult to get to bathroom or kitchen due to build-up of clutter</a:t>
            </a:r>
          </a:p>
          <a:p>
            <a:pPr lvl="2"/>
            <a:r>
              <a:rPr lang="en-US" sz="2400" dirty="0"/>
              <a:t>Poor nutrition</a:t>
            </a:r>
          </a:p>
          <a:p>
            <a:pPr lvl="2"/>
            <a:r>
              <a:rPr lang="en-US" sz="2400" dirty="0"/>
              <a:t>Poor hygiene</a:t>
            </a:r>
          </a:p>
          <a:p>
            <a:pPr lvl="1"/>
            <a:r>
              <a:rPr lang="en-US" sz="2400" dirty="0"/>
              <a:t>Can stop individuals from seeking help for home maintenance </a:t>
            </a:r>
            <a:r>
              <a:rPr lang="en-US" sz="2400" dirty="0" err="1"/>
              <a:t>etc</a:t>
            </a:r>
            <a:r>
              <a:rPr lang="en-US" sz="2400" dirty="0"/>
              <a:t> due to the shame of having people into the home</a:t>
            </a:r>
          </a:p>
          <a:p>
            <a:pPr lvl="2"/>
            <a:r>
              <a:rPr lang="en-US" sz="2400" dirty="0"/>
              <a:t>Gas safety</a:t>
            </a:r>
          </a:p>
          <a:p>
            <a:pPr lvl="2"/>
            <a:r>
              <a:rPr lang="en-US" sz="2400" dirty="0"/>
              <a:t>Heating/electricity may be lacking</a:t>
            </a:r>
          </a:p>
          <a:p>
            <a:pPr lvl="1"/>
            <a:r>
              <a:rPr lang="en-US" sz="2400" dirty="0"/>
              <a:t>Fire hazard</a:t>
            </a:r>
          </a:p>
          <a:p>
            <a:pPr lvl="2"/>
            <a:r>
              <a:rPr lang="en-US" sz="2400" dirty="0"/>
              <a:t>1/3 of all people who die in house fires are </a:t>
            </a:r>
          </a:p>
          <a:p>
            <a:pPr marL="914377" lvl="2" indent="0">
              <a:buNone/>
            </a:pPr>
            <a:r>
              <a:rPr lang="en-US" sz="2400" dirty="0"/>
              <a:t>hoarders</a:t>
            </a:r>
          </a:p>
          <a:p>
            <a:pPr lvl="2"/>
            <a:endParaRPr lang="en-US" sz="2400" dirty="0"/>
          </a:p>
          <a:p>
            <a:pPr lvl="2"/>
            <a:r>
              <a:rPr lang="en-US" sz="2400" dirty="0"/>
              <a:t>Impact on physcial and mental health</a:t>
            </a:r>
          </a:p>
        </p:txBody>
      </p:sp>
      <p:pic>
        <p:nvPicPr>
          <p:cNvPr id="4" name="Picture 3">
            <a:extLst>
              <a:ext uri="{FF2B5EF4-FFF2-40B4-BE49-F238E27FC236}">
                <a16:creationId xmlns:a16="http://schemas.microsoft.com/office/drawing/2014/main" id="{1701759B-D30B-B815-1447-063171E77913}"/>
              </a:ext>
            </a:extLst>
          </p:cNvPr>
          <p:cNvPicPr>
            <a:picLocks noChangeAspect="1"/>
          </p:cNvPicPr>
          <p:nvPr/>
        </p:nvPicPr>
        <p:blipFill>
          <a:blip r:embed="rId2"/>
          <a:stretch>
            <a:fillRect/>
          </a:stretch>
        </p:blipFill>
        <p:spPr>
          <a:xfrm>
            <a:off x="8129789" y="4503685"/>
            <a:ext cx="3594851" cy="2023190"/>
          </a:xfrm>
          <a:prstGeom prst="rect">
            <a:avLst/>
          </a:prstGeom>
        </p:spPr>
      </p:pic>
    </p:spTree>
    <p:extLst>
      <p:ext uri="{BB962C8B-B14F-4D97-AF65-F5344CB8AC3E}">
        <p14:creationId xmlns:p14="http://schemas.microsoft.com/office/powerpoint/2010/main" val="85383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FBF1-B0ED-A9DE-60A6-9069155A0450}"/>
              </a:ext>
            </a:extLst>
          </p:cNvPr>
          <p:cNvSpPr>
            <a:spLocks noGrp="1"/>
          </p:cNvSpPr>
          <p:nvPr>
            <p:ph type="title"/>
          </p:nvPr>
        </p:nvSpPr>
        <p:spPr/>
        <p:txBody>
          <a:bodyPr/>
          <a:lstStyle/>
          <a:p>
            <a:r>
              <a:rPr lang="en-US" dirty="0"/>
              <a:t>Action Plan</a:t>
            </a:r>
            <a:endParaRPr lang="en-GB" dirty="0"/>
          </a:p>
        </p:txBody>
      </p:sp>
      <p:sp>
        <p:nvSpPr>
          <p:cNvPr id="3" name="Content Placeholder 2">
            <a:extLst>
              <a:ext uri="{FF2B5EF4-FFF2-40B4-BE49-F238E27FC236}">
                <a16:creationId xmlns:a16="http://schemas.microsoft.com/office/drawing/2014/main" id="{0887A573-B87E-524D-4021-FB42B58156DB}"/>
              </a:ext>
            </a:extLst>
          </p:cNvPr>
          <p:cNvSpPr>
            <a:spLocks noGrp="1"/>
          </p:cNvSpPr>
          <p:nvPr>
            <p:ph idx="1"/>
          </p:nvPr>
        </p:nvSpPr>
        <p:spPr/>
        <p:txBody>
          <a:bodyPr>
            <a:normAutofit fontScale="85000" lnSpcReduction="20000"/>
          </a:bodyPr>
          <a:lstStyle/>
          <a:p>
            <a:r>
              <a:rPr lang="en-US" sz="2600" dirty="0"/>
              <a:t>1. </a:t>
            </a:r>
            <a:r>
              <a:rPr lang="en-US" sz="2800" dirty="0"/>
              <a:t>Safeguarding Adults Concern referral if significant risks </a:t>
            </a:r>
          </a:p>
          <a:p>
            <a:r>
              <a:rPr lang="en-US" sz="2800" dirty="0"/>
              <a:t>2. Discuss with patient about addressing underlying issues</a:t>
            </a:r>
          </a:p>
          <a:p>
            <a:pPr lvl="1"/>
            <a:r>
              <a:rPr lang="en-US" sz="2800" dirty="0"/>
              <a:t>Southwark Talking Therapies for CBT </a:t>
            </a:r>
          </a:p>
          <a:p>
            <a:pPr lvl="1"/>
            <a:r>
              <a:rPr lang="en-US" sz="2800" dirty="0"/>
              <a:t>PCN Mental Health Nurse </a:t>
            </a:r>
          </a:p>
          <a:p>
            <a:pPr lvl="1"/>
            <a:r>
              <a:rPr lang="en-US" sz="2800" dirty="0"/>
              <a:t>Assessment and Liaison Consultant advice/referral to potentially access more </a:t>
            </a:r>
            <a:r>
              <a:rPr lang="en-US" sz="2800" dirty="0" err="1"/>
              <a:t>specialised</a:t>
            </a:r>
            <a:r>
              <a:rPr lang="en-US" sz="2800" dirty="0"/>
              <a:t> therapy</a:t>
            </a:r>
          </a:p>
          <a:p>
            <a:pPr lvl="1"/>
            <a:endParaRPr lang="en-US" sz="2800" dirty="0"/>
          </a:p>
          <a:p>
            <a:pPr lvl="2"/>
            <a:r>
              <a:rPr lang="en-US" sz="2800" dirty="0"/>
              <a:t>Through SLAM secondary care patients can be referred on to a service within CADAT:</a:t>
            </a:r>
          </a:p>
          <a:p>
            <a:pPr lvl="2"/>
            <a:r>
              <a:rPr lang="en-US" sz="2800" dirty="0"/>
              <a:t> “Centre for Anxiety Disorders and Trauma”, based in Denmark Hill</a:t>
            </a:r>
          </a:p>
          <a:p>
            <a:r>
              <a:rPr lang="en-US" sz="2800" dirty="0"/>
              <a:t>3. Consider presenting at the Hoarding Panel to have a multi-agency approach – </a:t>
            </a:r>
            <a:r>
              <a:rPr lang="en-US" sz="2800" dirty="0" err="1"/>
              <a:t>esp</a:t>
            </a:r>
            <a:r>
              <a:rPr lang="en-US" sz="2800" dirty="0"/>
              <a:t> helpful if a tenant of Southwark Council</a:t>
            </a:r>
          </a:p>
          <a:p>
            <a:r>
              <a:rPr lang="en-US" sz="2800" dirty="0"/>
              <a:t>4. Discuss with patient referral to ASC/</a:t>
            </a:r>
            <a:r>
              <a:rPr lang="en-US" sz="2800"/>
              <a:t>Social Prescribers</a:t>
            </a:r>
            <a:endParaRPr lang="en-US" sz="2800" dirty="0"/>
          </a:p>
          <a:p>
            <a:pPr lvl="2"/>
            <a:endParaRPr lang="en-GB" sz="2800" dirty="0"/>
          </a:p>
          <a:p>
            <a:pPr lvl="1"/>
            <a:endParaRPr lang="en-GB" sz="2800" dirty="0"/>
          </a:p>
          <a:p>
            <a:pPr lvl="1"/>
            <a:endParaRPr lang="en-US" dirty="0"/>
          </a:p>
        </p:txBody>
      </p:sp>
    </p:spTree>
    <p:extLst>
      <p:ext uri="{BB962C8B-B14F-4D97-AF65-F5344CB8AC3E}">
        <p14:creationId xmlns:p14="http://schemas.microsoft.com/office/powerpoint/2010/main" val="4135894220"/>
      </p:ext>
    </p:extLst>
  </p:cSld>
  <p:clrMapOvr>
    <a:masterClrMapping/>
  </p:clrMapOvr>
</p:sld>
</file>

<file path=ppt/theme/theme1.xml><?xml version="1.0" encoding="utf-8"?>
<a:theme xmlns:a="http://schemas.openxmlformats.org/drawingml/2006/main" name="Integrated and Specialist Medicin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tegrated and Specialist Medicin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artnership Southwark Leadership team">
      <a:dk1>
        <a:srgbClr val="000000"/>
      </a:dk1>
      <a:lt1>
        <a:sysClr val="window" lastClr="FFFFFF"/>
      </a:lt1>
      <a:dk2>
        <a:srgbClr val="2C2F88"/>
      </a:dk2>
      <a:lt2>
        <a:srgbClr val="F0F0F0"/>
      </a:lt2>
      <a:accent1>
        <a:srgbClr val="2C2F88"/>
      </a:accent1>
      <a:accent2>
        <a:srgbClr val="52BBB5"/>
      </a:accent2>
      <a:accent3>
        <a:srgbClr val="C10071"/>
      </a:accent3>
      <a:accent4>
        <a:srgbClr val="F8AA23"/>
      </a:accent4>
      <a:accent5>
        <a:srgbClr val="0090D3"/>
      </a:accent5>
      <a:accent6>
        <a:srgbClr val="5D667A"/>
      </a:accent6>
      <a:hlink>
        <a:srgbClr val="00CCFF"/>
      </a:hlink>
      <a:folHlink>
        <a:srgbClr val="5F5A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pty presentation template" id="{187132C1-318F-46E4-8569-BC02BA66D079}" vid="{E12BC52B-ACBC-42D7-979E-560ECA63B38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ideFromDelve xmlns="3fc7b4f3-a0e9-46ca-b4f0-2556f21f87bd">true</HideFromDelve>
    <lcf76f155ced4ddcb4097134ff3c332f xmlns="9e7fd114-9621-45b8-9c7a-5c1d714b3901">
      <Terms xmlns="http://schemas.microsoft.com/office/infopath/2007/PartnerControls"/>
    </lcf76f155ced4ddcb4097134ff3c332f>
    <TaxCatchAll xmlns="3fc7b4f3-a0e9-46ca-b4f0-2556f21f87b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CG Document" ma:contentTypeID="0x01010009DF25CF94082642959723941C1AE33300BAFF81C7741517498D718622E8129CE7" ma:contentTypeVersion="24" ma:contentTypeDescription="Extension of document type to include extra info eg HideFromDelve, retention, classification" ma:contentTypeScope="" ma:versionID="06f040eec152dde8d7943a82be24351e">
  <xsd:schema xmlns:xsd="http://www.w3.org/2001/XMLSchema" xmlns:xs="http://www.w3.org/2001/XMLSchema" xmlns:p="http://schemas.microsoft.com/office/2006/metadata/properties" xmlns:ns2="3fc7b4f3-a0e9-46ca-b4f0-2556f21f87bd" xmlns:ns3="9e7fd114-9621-45b8-9c7a-5c1d714b3901" targetNamespace="http://schemas.microsoft.com/office/2006/metadata/properties" ma:root="true" ma:fieldsID="d8d4d3be513cd783b4bd5253e96a1c70" ns2:_="" ns3:_="">
    <xsd:import namespace="3fc7b4f3-a0e9-46ca-b4f0-2556f21f87bd"/>
    <xsd:import namespace="9e7fd114-9621-45b8-9c7a-5c1d714b3901"/>
    <xsd:element name="properties">
      <xsd:complexType>
        <xsd:sequence>
          <xsd:element name="documentManagement">
            <xsd:complexType>
              <xsd:all>
                <xsd:element ref="ns2:HideFromDelve"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7b4f3-a0e9-46ca-b4f0-2556f21f87bd" elementFormDefault="qualified">
    <xsd:import namespace="http://schemas.microsoft.com/office/2006/documentManagement/types"/>
    <xsd:import namespace="http://schemas.microsoft.com/office/infopath/2007/PartnerControls"/>
    <xsd:element name="HideFromDelve" ma:index="4" nillable="true" ma:displayName="HideFromDelve" ma:default="1" ma:description="Set to Yes (initial default) to hide documents and other information from delve" ma:internalName="HideFromDelve" ma:readOnly="false">
      <xsd:simpleType>
        <xsd:restriction base="dms:Boolean"/>
      </xsd:simpleType>
    </xsd:element>
    <xsd:element name="SharedWithUsers" ma:index="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a8ae5e1-c286-4bc4-9287-4d89ece0434e}" ma:internalName="TaxCatchAll" ma:showField="CatchAllData" ma:web="3fc7b4f3-a0e9-46ca-b4f0-2556f21f87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e7fd114-9621-45b8-9c7a-5c1d714b39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65629fe-fa3b-4d8f-b0ac-4a13011ce30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81CD59-4B69-490B-A9F9-2E4E63A56692}">
  <ds:schemaRefs>
    <ds:schemaRef ds:uri="http://schemas.openxmlformats.org/package/2006/metadata/core-properties"/>
    <ds:schemaRef ds:uri="1172380b-21ea-4432-aa24-74ebbfafec1b"/>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f47f192b-d680-4c55-9a7b-5d7473d4cf5b"/>
    <ds:schemaRef ds:uri="http://schemas.microsoft.com/office/2006/metadata/properties"/>
    <ds:schemaRef ds:uri="http://purl.org/dc/elements/1.1/"/>
    <ds:schemaRef ds:uri="3fc7b4f3-a0e9-46ca-b4f0-2556f21f87bd"/>
    <ds:schemaRef ds:uri="9e7fd114-9621-45b8-9c7a-5c1d714b3901"/>
  </ds:schemaRefs>
</ds:datastoreItem>
</file>

<file path=customXml/itemProps2.xml><?xml version="1.0" encoding="utf-8"?>
<ds:datastoreItem xmlns:ds="http://schemas.openxmlformats.org/officeDocument/2006/customXml" ds:itemID="{26640AF1-4368-4D4F-9D18-0F7F272A173C}">
  <ds:schemaRefs>
    <ds:schemaRef ds:uri="http://schemas.microsoft.com/sharepoint/v3/contenttype/forms"/>
  </ds:schemaRefs>
</ds:datastoreItem>
</file>

<file path=customXml/itemProps3.xml><?xml version="1.0" encoding="utf-8"?>
<ds:datastoreItem xmlns:ds="http://schemas.openxmlformats.org/officeDocument/2006/customXml" ds:itemID="{969820CB-06A0-47EF-A74C-2EB4D84360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c7b4f3-a0e9-46ca-b4f0-2556f21f87bd"/>
    <ds:schemaRef ds:uri="9e7fd114-9621-45b8-9c7a-5c1d714b39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3890</TotalTime>
  <Words>1015</Words>
  <Application>Microsoft Office PowerPoint</Application>
  <PresentationFormat>Widescreen</PresentationFormat>
  <Paragraphs>106</Paragraphs>
  <Slides>12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Calibri</vt:lpstr>
      <vt:lpstr>Calibri Light</vt:lpstr>
      <vt:lpstr>Integrated and Specialist Medicine</vt:lpstr>
      <vt:lpstr>1_Integrated and Specialist Medicine</vt:lpstr>
      <vt:lpstr>Office Theme</vt:lpstr>
      <vt:lpstr>PowerPoint Presentation</vt:lpstr>
      <vt:lpstr>Agenda</vt:lpstr>
      <vt:lpstr>Updates from the Named GPs</vt:lpstr>
      <vt:lpstr>PowerPoint Presentation</vt:lpstr>
      <vt:lpstr>PowerPoint Presentation</vt:lpstr>
      <vt:lpstr>Supporting patients that Hoard and Self-neglect</vt:lpstr>
      <vt:lpstr>PowerPoint Presentation</vt:lpstr>
      <vt:lpstr>PowerPoint Presentation</vt:lpstr>
      <vt:lpstr>Action Plan</vt:lpstr>
      <vt:lpstr>CADAT service for hoarders</vt:lpstr>
      <vt:lpstr>Service Criteria to bear in mind for  your patients</vt:lpstr>
      <vt:lpstr>PowerPoint Presentation</vt:lpstr>
    </vt:vector>
  </TitlesOfParts>
  <Company>GSTT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22nd July 5.30pm County Hall              Drinks with GSTT Integrated and Specialist Medicine</dc:title>
  <dc:creator>Austin Sarah</dc:creator>
  <cp:lastModifiedBy>Megan Morris (NHS South East London ICB)</cp:lastModifiedBy>
  <cp:revision>41</cp:revision>
  <dcterms:created xsi:type="dcterms:W3CDTF">2021-06-30T13:20:54Z</dcterms:created>
  <dcterms:modified xsi:type="dcterms:W3CDTF">2025-12-17T13:50:51Z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522b3c23-b2ce-4d9d-b92e-6ea0122a1567</vt:lpwstr>
  </property>
  <property fmtid="{D5CDD505-2E9C-101B-9397-08002B2CF9AE}" pid="3" name="ContentTypeId">
    <vt:lpwstr>0x01010009DF25CF94082642959723941C1AE33300BAFF81C7741517498D718622E8129CE7</vt:lpwstr>
  </property>
  <property fmtid="{D5CDD505-2E9C-101B-9397-08002B2CF9AE}" pid="4" name="MediaServiceImageTags">
    <vt:lpwstr/>
  </property>
</Properties>
</file>