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2" r:id="rId2"/>
    <p:sldId id="273" r:id="rId3"/>
    <p:sldId id="274" r:id="rId4"/>
    <p:sldId id="275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60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67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u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458788" y="2660520"/>
            <a:ext cx="9426575" cy="14811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 b="1">
                <a:solidFill>
                  <a:srgbClr val="39BBE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58788" y="4237188"/>
            <a:ext cx="7959725" cy="4838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67162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footer sec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E4038FD0-2570-F82C-50C4-C27E118E5F7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100" imgH="38100" progId="TCLayout.ActiveDocument.1">
                  <p:embed/>
                </p:oleObj>
              </mc:Choice>
              <mc:Fallback>
                <p:oleObj name="think-cell Slide" r:id="rId4" imgW="38100" imgH="3810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E4038FD0-2570-F82C-50C4-C27E118E5F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DF79393-F0C2-F093-EA57-C6FE02599E89}"/>
              </a:ext>
            </a:extLst>
          </p:cNvPr>
          <p:cNvSpPr/>
          <p:nvPr/>
        </p:nvSpPr>
        <p:spPr>
          <a:xfrm>
            <a:off x="0" y="6440488"/>
            <a:ext cx="12192000" cy="4270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4"/>
          </p:nvPr>
        </p:nvSpPr>
        <p:spPr>
          <a:xfrm>
            <a:off x="354013" y="1389063"/>
            <a:ext cx="11326153" cy="48990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15DD5-CA35-230E-E777-24DF6B527F7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161588" y="6472238"/>
            <a:ext cx="1695450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5B21422-1590-694D-A969-F6789BD7D2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DD4F447-8CA9-33BE-E377-5978DF6D4F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563400"/>
            <a:ext cx="7994029" cy="662782"/>
          </a:xfrm>
          <a:prstGeom prst="rect">
            <a:avLst/>
          </a:prstGeom>
        </p:spPr>
        <p:txBody>
          <a:bodyPr vert="horz" anchor="ctr"/>
          <a:lstStyle>
            <a:lvl1pPr algn="l">
              <a:defRPr sz="28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52518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 with footer section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E4038FD0-2570-F82C-50C4-C27E118E5F7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100" imgH="38100" progId="TCLayout.ActiveDocument.1">
                  <p:embed/>
                </p:oleObj>
              </mc:Choice>
              <mc:Fallback>
                <p:oleObj name="think-cell Slide" r:id="rId4" imgW="38100" imgH="3810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E4038FD0-2570-F82C-50C4-C27E118E5F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DDF79393-F0C2-F093-EA57-C6FE02599E89}"/>
              </a:ext>
            </a:extLst>
          </p:cNvPr>
          <p:cNvSpPr/>
          <p:nvPr/>
        </p:nvSpPr>
        <p:spPr>
          <a:xfrm>
            <a:off x="0" y="6440488"/>
            <a:ext cx="12192000" cy="4270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8" name="Content Placeholder 2"/>
          <p:cNvSpPr>
            <a:spLocks noGrp="1"/>
          </p:cNvSpPr>
          <p:nvPr>
            <p:ph sz="quarter" idx="14"/>
          </p:nvPr>
        </p:nvSpPr>
        <p:spPr>
          <a:xfrm>
            <a:off x="354013" y="1389063"/>
            <a:ext cx="11326153" cy="48990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15DD5-CA35-230E-E777-24DF6B527F7A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161588" y="6472238"/>
            <a:ext cx="1695450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5B21422-1590-694D-A969-F6789BD7D25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B458B4A-1704-7FAA-2888-97123A65B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306" y="585434"/>
            <a:ext cx="7524521" cy="662782"/>
          </a:xfrm>
          <a:prstGeom prst="rect">
            <a:avLst/>
          </a:prstGeom>
        </p:spPr>
        <p:txBody>
          <a:bodyPr vert="horz" anchor="ctr"/>
          <a:lstStyle>
            <a:lvl1pPr algn="ctr">
              <a:defRPr sz="28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6324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tatement whi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204378" y="2918572"/>
            <a:ext cx="7369175" cy="7255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0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60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60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60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60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62483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statement blu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2411412" y="2918572"/>
            <a:ext cx="7369175" cy="725581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>
              <a:buNone/>
              <a:defRPr sz="6000" b="1">
                <a:solidFill>
                  <a:srgbClr val="39BBE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60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14400" indent="0">
              <a:buNone/>
              <a:defRPr sz="60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371600" indent="0">
              <a:buNone/>
              <a:defRPr sz="60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28800" indent="0">
              <a:buNone/>
              <a:defRPr sz="60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76216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Blue OHSEL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458788" y="2660520"/>
            <a:ext cx="9426575" cy="14811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 b="1">
                <a:solidFill>
                  <a:srgbClr val="39BBE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58788" y="4237188"/>
            <a:ext cx="7959725" cy="4838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6591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hi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458788" y="2660520"/>
            <a:ext cx="9426575" cy="14811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58788" y="4237188"/>
            <a:ext cx="7959725" cy="4838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39054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hi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458788" y="2660520"/>
            <a:ext cx="9426575" cy="1481174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48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458788" y="4237188"/>
            <a:ext cx="7959725" cy="483813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6616082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7ED7ED4D-AF16-1E82-D9C6-C8D27C639E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100" imgH="38100" progId="TCLayout.ActiveDocument.1">
                  <p:embed/>
                </p:oleObj>
              </mc:Choice>
              <mc:Fallback>
                <p:oleObj name="think-cell Slide" r:id="rId4" imgW="38100" imgH="3810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7ED7ED4D-AF16-1E82-D9C6-C8D27C639E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quarter" idx="14"/>
          </p:nvPr>
        </p:nvSpPr>
        <p:spPr>
          <a:xfrm>
            <a:off x="354013" y="1389063"/>
            <a:ext cx="11326153" cy="48990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74D8D71-29FA-CB26-D0F8-A34D4BB1F1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161588" y="6472238"/>
            <a:ext cx="1695450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23DAE3-29EA-6B48-8B9F-DAC09DE37D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294F00F9-FD56-EDDE-6984-E141C4954B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4013" y="563400"/>
            <a:ext cx="7994029" cy="662782"/>
          </a:xfrm>
          <a:prstGeom prst="rect">
            <a:avLst/>
          </a:prstGeom>
        </p:spPr>
        <p:txBody>
          <a:bodyPr vert="horz" anchor="ctr"/>
          <a:lstStyle>
            <a:lvl1pPr algn="l">
              <a:defRPr sz="28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76520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7ED7ED4D-AF16-1E82-D9C6-C8D27C639E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100" imgH="38100" progId="TCLayout.ActiveDocument.1">
                  <p:embed/>
                </p:oleObj>
              </mc:Choice>
              <mc:Fallback>
                <p:oleObj name="think-cell Slide" r:id="rId4" imgW="38100" imgH="3810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7ED7ED4D-AF16-1E82-D9C6-C8D27C639E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quarter" idx="14"/>
          </p:nvPr>
        </p:nvSpPr>
        <p:spPr>
          <a:xfrm>
            <a:off x="354013" y="1389063"/>
            <a:ext cx="11326153" cy="48990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74D8D71-29FA-CB26-D0F8-A34D4BB1F1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161588" y="6472238"/>
            <a:ext cx="1695450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23DAE3-29EA-6B48-8B9F-DAC09DE37D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A30205A-CB70-50C1-E147-5EAE15B0D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306" y="585434"/>
            <a:ext cx="7524521" cy="662782"/>
          </a:xfrm>
          <a:prstGeom prst="rect">
            <a:avLst/>
          </a:prstGeom>
        </p:spPr>
        <p:txBody>
          <a:bodyPr vert="horz" anchor="ctr"/>
          <a:lstStyle>
            <a:lvl1pPr algn="ctr">
              <a:defRPr sz="28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97297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7ED7ED4D-AF16-1E82-D9C6-C8D27C639E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100" imgH="38100" progId="TCLayout.ActiveDocument.1">
                  <p:embed/>
                </p:oleObj>
              </mc:Choice>
              <mc:Fallback>
                <p:oleObj name="think-cell Slide" r:id="rId4" imgW="38100" imgH="3810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7ED7ED4D-AF16-1E82-D9C6-C8D27C639E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quarter" idx="14"/>
          </p:nvPr>
        </p:nvSpPr>
        <p:spPr>
          <a:xfrm>
            <a:off x="354013" y="1389063"/>
            <a:ext cx="11326153" cy="48990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74D8D71-29FA-CB26-D0F8-A34D4BB1F1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161588" y="6472238"/>
            <a:ext cx="1695450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23DAE3-29EA-6B48-8B9F-DAC09DE37D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D7DDF92-55D2-78E4-26D7-7AA8751BE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306" y="585434"/>
            <a:ext cx="7524521" cy="662782"/>
          </a:xfrm>
          <a:prstGeom prst="rect">
            <a:avLst/>
          </a:prstGeom>
        </p:spPr>
        <p:txBody>
          <a:bodyPr vert="horz" anchor="ctr"/>
          <a:lstStyle>
            <a:lvl1pPr algn="ctr">
              <a:defRPr sz="28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0047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7ED7ED4D-AF16-1E82-D9C6-C8D27C639E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100" imgH="38100" progId="TCLayout.ActiveDocument.1">
                  <p:embed/>
                </p:oleObj>
              </mc:Choice>
              <mc:Fallback>
                <p:oleObj name="think-cell Slide" r:id="rId4" imgW="38100" imgH="3810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7ED7ED4D-AF16-1E82-D9C6-C8D27C639E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quarter" idx="14"/>
          </p:nvPr>
        </p:nvSpPr>
        <p:spPr>
          <a:xfrm>
            <a:off x="354013" y="1389063"/>
            <a:ext cx="11326153" cy="48990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74D8D71-29FA-CB26-D0F8-A34D4BB1F1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161588" y="6472238"/>
            <a:ext cx="1695450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23DAE3-29EA-6B48-8B9F-DAC09DE37D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B72277B-7A2D-22ED-C8AB-644257FA0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306" y="585434"/>
            <a:ext cx="7524521" cy="662782"/>
          </a:xfrm>
          <a:prstGeom prst="rect">
            <a:avLst/>
          </a:prstGeom>
        </p:spPr>
        <p:txBody>
          <a:bodyPr vert="horz" anchor="ctr"/>
          <a:lstStyle>
            <a:lvl1pPr algn="ctr">
              <a:defRPr sz="28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70655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2" hidden="1">
            <a:extLst>
              <a:ext uri="{FF2B5EF4-FFF2-40B4-BE49-F238E27FC236}">
                <a16:creationId xmlns:a16="http://schemas.microsoft.com/office/drawing/2014/main" id="{7ED7ED4D-AF16-1E82-D9C6-C8D27C639ED5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8100" imgH="38100" progId="TCLayout.ActiveDocument.1">
                  <p:embed/>
                </p:oleObj>
              </mc:Choice>
              <mc:Fallback>
                <p:oleObj name="think-cell Slide" r:id="rId4" imgW="38100" imgH="38100" progId="TCLayout.ActiveDocument.1">
                  <p:embed/>
                  <p:pic>
                    <p:nvPicPr>
                      <p:cNvPr id="4" name="Object 2" hidden="1">
                        <a:extLst>
                          <a:ext uri="{FF2B5EF4-FFF2-40B4-BE49-F238E27FC236}">
                            <a16:creationId xmlns:a16="http://schemas.microsoft.com/office/drawing/2014/main" id="{7ED7ED4D-AF16-1E82-D9C6-C8D27C639E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Content Placeholder 2"/>
          <p:cNvSpPr>
            <a:spLocks noGrp="1"/>
          </p:cNvSpPr>
          <p:nvPr>
            <p:ph sz="quarter" idx="14"/>
          </p:nvPr>
        </p:nvSpPr>
        <p:spPr>
          <a:xfrm>
            <a:off x="354013" y="1389063"/>
            <a:ext cx="11326153" cy="4899025"/>
          </a:xfrm>
          <a:prstGeom prst="rect">
            <a:avLst/>
          </a:prstGeom>
        </p:spPr>
        <p:txBody>
          <a:bodyPr/>
          <a:lstStyle>
            <a:lvl1pPr>
              <a:defRPr sz="24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A74D8D71-29FA-CB26-D0F8-A34D4BB1F1E5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>
          <a:xfrm>
            <a:off x="10161588" y="6472238"/>
            <a:ext cx="1695450" cy="365125"/>
          </a:xfrm>
          <a:prstGeom prst="rect">
            <a:avLst/>
          </a:prstGeom>
        </p:spPr>
        <p:txBody>
          <a:bodyPr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b="1" smtClean="0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C23DAE3-29EA-6B48-8B9F-DAC09DE37D5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61E7A0A-806F-0072-E9CF-DB48F2F60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9306" y="585434"/>
            <a:ext cx="7524521" cy="662782"/>
          </a:xfrm>
          <a:prstGeom prst="rect">
            <a:avLst/>
          </a:prstGeom>
        </p:spPr>
        <p:txBody>
          <a:bodyPr vert="horz" anchor="ctr"/>
          <a:lstStyle>
            <a:lvl1pPr algn="ctr">
              <a:defRPr sz="2800" b="1">
                <a:solidFill>
                  <a:srgbClr val="013C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543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1" hidden="1">
            <a:extLst>
              <a:ext uri="{FF2B5EF4-FFF2-40B4-BE49-F238E27FC236}">
                <a16:creationId xmlns:a16="http://schemas.microsoft.com/office/drawing/2014/main" id="{68FF4BEC-E65A-6F08-D64C-F02B55D18DD7}"/>
              </a:ext>
            </a:extLst>
          </p:cNvPr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6" imgW="38100" imgH="38100" progId="TCLayout.ActiveDocument.1">
                  <p:embed/>
                </p:oleObj>
              </mc:Choice>
              <mc:Fallback>
                <p:oleObj name="think-cell Slide" r:id="rId16" imgW="38100" imgH="38100" progId="TCLayout.ActiveDocument.1">
                  <p:embed/>
                  <p:pic>
                    <p:nvPicPr>
                      <p:cNvPr id="1026" name="Object 1" hidden="1">
                        <a:extLst>
                          <a:ext uri="{FF2B5EF4-FFF2-40B4-BE49-F238E27FC236}">
                            <a16:creationId xmlns:a16="http://schemas.microsoft.com/office/drawing/2014/main" id="{68FF4BEC-E65A-6F08-D64C-F02B55D18D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4769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manuelgross.blogspot.com/2017/07/como-acabar-con-la-locura-de-las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nd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21AA6-B5F9-B67E-0A04-4ED9E1D059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5520" y="187081"/>
            <a:ext cx="7524521" cy="1053243"/>
          </a:xfrm>
        </p:spPr>
        <p:txBody>
          <a:bodyPr/>
          <a:lstStyle/>
          <a:p>
            <a:r>
              <a:rPr lang="en-GB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Child J</a:t>
            </a:r>
            <a:br>
              <a:rPr lang="en-GB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Michele Sault </a:t>
            </a:r>
            <a:br>
              <a:rPr lang="en-GB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r>
              <a:rPr lang="en-GB" sz="2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Designate Nurse Safeguarding Children</a:t>
            </a:r>
            <a:endParaRPr lang="en-GB" sz="2400" dirty="0"/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8686DB41-99A5-D19D-588E-64BF54F32DB4}"/>
              </a:ext>
            </a:extLst>
          </p:cNvPr>
          <p:cNvSpPr/>
          <p:nvPr/>
        </p:nvSpPr>
        <p:spPr>
          <a:xfrm>
            <a:off x="1655024" y="1312752"/>
            <a:ext cx="3143250" cy="1793986"/>
          </a:xfrm>
          <a:prstGeom prst="cloud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J was a 16-year-old born male and was currently waiting GIDs service following being referred there in 2020.</a:t>
            </a:r>
          </a:p>
        </p:txBody>
      </p:sp>
      <p:sp>
        <p:nvSpPr>
          <p:cNvPr id="7" name="Cloud 6">
            <a:extLst>
              <a:ext uri="{FF2B5EF4-FFF2-40B4-BE49-F238E27FC236}">
                <a16:creationId xmlns:a16="http://schemas.microsoft.com/office/drawing/2014/main" id="{96EB6E8F-28AB-BE7C-5B5B-CD7D5337823D}"/>
              </a:ext>
            </a:extLst>
          </p:cNvPr>
          <p:cNvSpPr/>
          <p:nvPr/>
        </p:nvSpPr>
        <p:spPr>
          <a:xfrm>
            <a:off x="5255474" y="1468438"/>
            <a:ext cx="2729682" cy="2146300"/>
          </a:xfrm>
          <a:prstGeom prst="cloud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Was known to CAMHS from 2017 – 2023 for emotional regulation difficulties, anxiety, depression and gender dysphoria.</a:t>
            </a:r>
          </a:p>
        </p:txBody>
      </p:sp>
      <p:sp>
        <p:nvSpPr>
          <p:cNvPr id="8" name="Cloud 7">
            <a:extLst>
              <a:ext uri="{FF2B5EF4-FFF2-40B4-BE49-F238E27FC236}">
                <a16:creationId xmlns:a16="http://schemas.microsoft.com/office/drawing/2014/main" id="{241DAD50-5C0B-314A-B7D0-BF59D4527B00}"/>
              </a:ext>
            </a:extLst>
          </p:cNvPr>
          <p:cNvSpPr/>
          <p:nvPr/>
        </p:nvSpPr>
        <p:spPr>
          <a:xfrm>
            <a:off x="1102574" y="3539905"/>
            <a:ext cx="2882900" cy="2830733"/>
          </a:xfrm>
          <a:prstGeom prst="cloud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Mother and father split up when she was 10 years old and J struggled with this, early learning showed she experienced fractured family relationships and rejections</a:t>
            </a:r>
            <a:r>
              <a:rPr lang="en-GB" sz="11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Cloud 8">
            <a:extLst>
              <a:ext uri="{FF2B5EF4-FFF2-40B4-BE49-F238E27FC236}">
                <a16:creationId xmlns:a16="http://schemas.microsoft.com/office/drawing/2014/main" id="{713F9807-38B6-E784-AE00-47A27C9C3887}"/>
              </a:ext>
            </a:extLst>
          </p:cNvPr>
          <p:cNvSpPr/>
          <p:nvPr/>
        </p:nvSpPr>
        <p:spPr>
          <a:xfrm>
            <a:off x="8442356" y="1439863"/>
            <a:ext cx="3050075" cy="2203450"/>
          </a:xfrm>
          <a:prstGeom prst="cloud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Mother also had serious mental health issues and was often hospitalised, she was an inpatient leading up to and on the day of J’s death.</a:t>
            </a:r>
          </a:p>
        </p:txBody>
      </p:sp>
      <p:sp>
        <p:nvSpPr>
          <p:cNvPr id="10" name="Cloud 9">
            <a:extLst>
              <a:ext uri="{FF2B5EF4-FFF2-40B4-BE49-F238E27FC236}">
                <a16:creationId xmlns:a16="http://schemas.microsoft.com/office/drawing/2014/main" id="{5350C3CF-94D5-338E-0E18-B9B3FCB610A6}"/>
              </a:ext>
            </a:extLst>
          </p:cNvPr>
          <p:cNvSpPr/>
          <p:nvPr/>
        </p:nvSpPr>
        <p:spPr>
          <a:xfrm>
            <a:off x="4975439" y="4325938"/>
            <a:ext cx="2654300" cy="2146300"/>
          </a:xfrm>
          <a:prstGeom prst="cloud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History of domestic abuse with mothers' partners of which J would have witnessed.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B75978B7-6F94-8443-04D9-B50CAFBD12FA}"/>
              </a:ext>
            </a:extLst>
          </p:cNvPr>
          <p:cNvSpPr/>
          <p:nvPr/>
        </p:nvSpPr>
        <p:spPr>
          <a:xfrm>
            <a:off x="8525724" y="4237022"/>
            <a:ext cx="2165350" cy="1879616"/>
          </a:xfrm>
          <a:prstGeom prst="cloud">
            <a:avLst/>
          </a:prstGeom>
          <a:solidFill>
            <a:srgbClr val="15608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Paternal family did not support her with gender identity issues.</a:t>
            </a:r>
          </a:p>
        </p:txBody>
      </p:sp>
    </p:spTree>
    <p:extLst>
      <p:ext uri="{BB962C8B-B14F-4D97-AF65-F5344CB8AC3E}">
        <p14:creationId xmlns:p14="http://schemas.microsoft.com/office/powerpoint/2010/main" val="2933606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loud 9">
            <a:extLst>
              <a:ext uri="{FF2B5EF4-FFF2-40B4-BE49-F238E27FC236}">
                <a16:creationId xmlns:a16="http://schemas.microsoft.com/office/drawing/2014/main" id="{D2433116-455A-20BC-3E29-1F4C08F9B0D1}"/>
              </a:ext>
            </a:extLst>
          </p:cNvPr>
          <p:cNvSpPr/>
          <p:nvPr/>
        </p:nvSpPr>
        <p:spPr>
          <a:xfrm>
            <a:off x="1252173" y="1292666"/>
            <a:ext cx="3016250" cy="2012950"/>
          </a:xfrm>
          <a:prstGeom prst="cloud">
            <a:avLst/>
          </a:prstGeom>
          <a:solidFill>
            <a:srgbClr val="156082"/>
          </a:solidFill>
          <a:ln w="1270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J became a victim of hate crime in the community and stopped attending school due to transphobic bullying</a:t>
            </a: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1" name="Cloud 10">
            <a:extLst>
              <a:ext uri="{FF2B5EF4-FFF2-40B4-BE49-F238E27FC236}">
                <a16:creationId xmlns:a16="http://schemas.microsoft.com/office/drawing/2014/main" id="{DFCBDB62-3383-4C30-8070-899C4BC48DD8}"/>
              </a:ext>
            </a:extLst>
          </p:cNvPr>
          <p:cNvSpPr/>
          <p:nvPr/>
        </p:nvSpPr>
        <p:spPr>
          <a:xfrm>
            <a:off x="4852623" y="1367073"/>
            <a:ext cx="2762250" cy="2268743"/>
          </a:xfrm>
          <a:prstGeom prst="cloud">
            <a:avLst/>
          </a:prstGeom>
          <a:solidFill>
            <a:srgbClr val="156082"/>
          </a:solidFill>
          <a:ln w="1270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Concerns around possible sexual exploitation and an older boyfriend and being coerced into taking large amounts of drugs.</a:t>
            </a:r>
          </a:p>
        </p:txBody>
      </p:sp>
      <p:sp>
        <p:nvSpPr>
          <p:cNvPr id="12" name="Cloud 11">
            <a:extLst>
              <a:ext uri="{FF2B5EF4-FFF2-40B4-BE49-F238E27FC236}">
                <a16:creationId xmlns:a16="http://schemas.microsoft.com/office/drawing/2014/main" id="{92F0B5FA-CAA2-C64D-933C-D414FBA1A2B8}"/>
              </a:ext>
            </a:extLst>
          </p:cNvPr>
          <p:cNvSpPr/>
          <p:nvPr/>
        </p:nvSpPr>
        <p:spPr>
          <a:xfrm>
            <a:off x="8192723" y="1248216"/>
            <a:ext cx="2566035" cy="1875230"/>
          </a:xfrm>
          <a:prstGeom prst="cloud">
            <a:avLst/>
          </a:prstGeom>
          <a:solidFill>
            <a:srgbClr val="156082"/>
          </a:solidFill>
          <a:ln w="1270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Several episodes of missing episodes whilst staying with maternal grandmother.</a:t>
            </a:r>
          </a:p>
        </p:txBody>
      </p:sp>
      <p:sp>
        <p:nvSpPr>
          <p:cNvPr id="13" name="Cloud 12">
            <a:extLst>
              <a:ext uri="{FF2B5EF4-FFF2-40B4-BE49-F238E27FC236}">
                <a16:creationId xmlns:a16="http://schemas.microsoft.com/office/drawing/2014/main" id="{3582CC58-3309-6845-C46F-8F43D7EA19B8}"/>
              </a:ext>
            </a:extLst>
          </p:cNvPr>
          <p:cNvSpPr/>
          <p:nvPr/>
        </p:nvSpPr>
        <p:spPr>
          <a:xfrm>
            <a:off x="1544273" y="3552385"/>
            <a:ext cx="3441700" cy="3004431"/>
          </a:xfrm>
          <a:prstGeom prst="cloud">
            <a:avLst/>
          </a:prstGeom>
          <a:solidFill>
            <a:srgbClr val="156082"/>
          </a:solidFill>
          <a:ln w="1270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J become a looked after child in Feb 2023 and had 4 placements moves. Professional concerns missing episodes from placements and semi-independent accommodation were an ongoing concern.</a:t>
            </a:r>
          </a:p>
        </p:txBody>
      </p:sp>
      <p:sp>
        <p:nvSpPr>
          <p:cNvPr id="14" name="Explosion: 14 Points 13">
            <a:extLst>
              <a:ext uri="{FF2B5EF4-FFF2-40B4-BE49-F238E27FC236}">
                <a16:creationId xmlns:a16="http://schemas.microsoft.com/office/drawing/2014/main" id="{DC1D5A72-9A07-3E27-95C7-5DA3EFA31203}"/>
              </a:ext>
            </a:extLst>
          </p:cNvPr>
          <p:cNvSpPr/>
          <p:nvPr/>
        </p:nvSpPr>
        <p:spPr>
          <a:xfrm>
            <a:off x="6268673" y="4054916"/>
            <a:ext cx="4222750" cy="2628900"/>
          </a:xfrm>
          <a:prstGeom prst="irregularSeal2">
            <a:avLst/>
          </a:prstGeom>
          <a:solidFill>
            <a:srgbClr val="156082"/>
          </a:solidFill>
          <a:ln w="1270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1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J took her own life in 2024</a:t>
            </a:r>
          </a:p>
        </p:txBody>
      </p:sp>
    </p:spTree>
    <p:extLst>
      <p:ext uri="{BB962C8B-B14F-4D97-AF65-F5344CB8AC3E}">
        <p14:creationId xmlns:p14="http://schemas.microsoft.com/office/powerpoint/2010/main" val="36940314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E335125-3E52-80D5-E21B-9FFE097A845D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  <a:tabLst>
                <a:tab pos="7981950" algn="l"/>
              </a:tabLst>
            </a:pPr>
            <a:r>
              <a:rPr lang="en-GB" sz="2400" b="1" kern="100" dirty="0">
                <a:solidFill>
                  <a:srgbClr val="215E99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Adverse Childhood Experiences (ACE’s) </a:t>
            </a: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  <a:tabLst>
                <a:tab pos="7981950" algn="l"/>
              </a:tabLst>
            </a:pPr>
            <a:r>
              <a:rPr lang="en-GB" sz="2400" b="1" kern="100" dirty="0">
                <a:solidFill>
                  <a:srgbClr val="215E99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Out of 10 widely recognised ACEs J would have experienced 9 </a:t>
            </a:r>
            <a:endParaRPr lang="en-GB" sz="11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F759191-C41B-BA7C-E8BD-726AF16EE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Early Learning &amp; Emerging Themes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D8E7DF-A495-77AF-598E-29F19BB16F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834" y="2485506"/>
            <a:ext cx="8010525" cy="35528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953450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50B64BE-5108-0214-DA70-0DB43A746AA9}"/>
              </a:ext>
            </a:extLst>
          </p:cNvPr>
          <p:cNvGrpSpPr/>
          <p:nvPr/>
        </p:nvGrpSpPr>
        <p:grpSpPr>
          <a:xfrm>
            <a:off x="224088" y="1148628"/>
            <a:ext cx="8838431" cy="4862873"/>
            <a:chOff x="0" y="0"/>
            <a:chExt cx="4762500" cy="284794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7D9218E-6686-5946-52E2-961D30F1DF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3"/>
                </a:ext>
              </a:extLst>
            </a:blip>
            <a:stretch>
              <a:fillRect/>
            </a:stretch>
          </p:blipFill>
          <p:spPr>
            <a:xfrm>
              <a:off x="0" y="0"/>
              <a:ext cx="4762500" cy="2676525"/>
            </a:xfrm>
            <a:prstGeom prst="rect">
              <a:avLst/>
            </a:prstGeom>
          </p:spPr>
        </p:pic>
        <p:sp>
          <p:nvSpPr>
            <p:cNvPr id="7" name="Text Box 18">
              <a:extLst>
                <a:ext uri="{FF2B5EF4-FFF2-40B4-BE49-F238E27FC236}">
                  <a16:creationId xmlns:a16="http://schemas.microsoft.com/office/drawing/2014/main" id="{8EB8C592-E934-B0BE-11E2-515342EAEDEC}"/>
                </a:ext>
              </a:extLst>
            </p:cNvPr>
            <p:cNvSpPr txBox="1"/>
            <p:nvPr/>
          </p:nvSpPr>
          <p:spPr>
            <a:xfrm>
              <a:off x="0" y="2676525"/>
              <a:ext cx="3777069" cy="171416"/>
            </a:xfrm>
            <a:prstGeom prst="rect">
              <a:avLst/>
            </a:prstGeom>
            <a:solidFill>
              <a:prstClr val="white"/>
            </a:solidFill>
            <a:ln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GB" sz="900" u="sng" kern="100">
                  <a:solidFill>
                    <a:srgbClr val="467886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  <a:hlinkClick r:id="rId3"/>
                </a:rPr>
                <a:t>This Photo</a:t>
              </a:r>
              <a:r>
                <a:rPr lang="en-GB" sz="900" kern="100"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</a:rPr>
                <a:t> by Unknown Author is licensed under </a:t>
              </a:r>
              <a:r>
                <a:rPr lang="en-GB" sz="900" u="sng" kern="100">
                  <a:solidFill>
                    <a:srgbClr val="467886"/>
                  </a:solidFill>
                  <a:effectLst/>
                  <a:latin typeface="Aptos" panose="020B0004020202020204" pitchFamily="34" charset="0"/>
                  <a:ea typeface="Aptos" panose="020B0004020202020204" pitchFamily="34" charset="0"/>
                  <a:cs typeface="Times New Roman" panose="02020603050405020304" pitchFamily="18" charset="0"/>
                  <a:hlinkClick r:id="rId4"/>
                </a:rPr>
                <a:t>CC BY-NC-ND</a:t>
              </a:r>
              <a:endParaRPr lang="en-GB" sz="11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8" name="Speech Bubble: Oval 7">
            <a:extLst>
              <a:ext uri="{FF2B5EF4-FFF2-40B4-BE49-F238E27FC236}">
                <a16:creationId xmlns:a16="http://schemas.microsoft.com/office/drawing/2014/main" id="{4818B158-5C2B-463D-6896-87B36544DA5F}"/>
              </a:ext>
            </a:extLst>
          </p:cNvPr>
          <p:cNvSpPr/>
          <p:nvPr/>
        </p:nvSpPr>
        <p:spPr>
          <a:xfrm flipH="1">
            <a:off x="138959" y="1139193"/>
            <a:ext cx="2604240" cy="1576847"/>
          </a:xfrm>
          <a:prstGeom prst="wedgeEllipseCallout">
            <a:avLst/>
          </a:prstGeom>
          <a:solidFill>
            <a:srgbClr val="156082"/>
          </a:solidFill>
          <a:ln w="1270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The Child’s Voice especially around exploitation and trauma, “was it heard”</a:t>
            </a:r>
            <a:endParaRPr kumimoji="0" lang="en-GB" sz="1100" b="0" i="0" u="none" strike="noStrike" kern="1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0" name="Speech Bubble: Oval 9">
            <a:extLst>
              <a:ext uri="{FF2B5EF4-FFF2-40B4-BE49-F238E27FC236}">
                <a16:creationId xmlns:a16="http://schemas.microsoft.com/office/drawing/2014/main" id="{940F40E3-B79D-9530-B805-8F908E887FA8}"/>
              </a:ext>
            </a:extLst>
          </p:cNvPr>
          <p:cNvSpPr/>
          <p:nvPr/>
        </p:nvSpPr>
        <p:spPr>
          <a:xfrm>
            <a:off x="3417189" y="136796"/>
            <a:ext cx="2672894" cy="1438275"/>
          </a:xfrm>
          <a:prstGeom prst="wedgeEllipseCallout">
            <a:avLst/>
          </a:prstGeom>
          <a:solidFill>
            <a:srgbClr val="156082"/>
          </a:solidFill>
          <a:ln w="1270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Gender Identity and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multiagency understanding of this.</a:t>
            </a:r>
            <a:endParaRPr kumimoji="0" lang="en-GB" sz="1100" b="0" i="0" u="none" strike="noStrike" kern="1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Speech Bubble: Oval 10">
            <a:extLst>
              <a:ext uri="{FF2B5EF4-FFF2-40B4-BE49-F238E27FC236}">
                <a16:creationId xmlns:a16="http://schemas.microsoft.com/office/drawing/2014/main" id="{A51CFE31-271D-B019-F188-17EAB69DBD13}"/>
              </a:ext>
            </a:extLst>
          </p:cNvPr>
          <p:cNvSpPr/>
          <p:nvPr/>
        </p:nvSpPr>
        <p:spPr>
          <a:xfrm>
            <a:off x="7921563" y="1575071"/>
            <a:ext cx="4046349" cy="3600450"/>
          </a:xfrm>
          <a:prstGeom prst="wedgeEllipseCallout">
            <a:avLst>
              <a:gd name="adj1" fmla="val -59073"/>
              <a:gd name="adj2" fmla="val 8186"/>
            </a:avLst>
          </a:prstGeom>
          <a:solidFill>
            <a:srgbClr val="156082"/>
          </a:solidFill>
          <a:ln w="1270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Professional understanding of both negative and positive issues around online use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,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(especially that the young person’s phone was so important to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her and one of the indicators of her stress just before the incident happened because her “boyfriend” had taken it from her).</a:t>
            </a:r>
            <a:endParaRPr kumimoji="0" lang="en-GB" sz="1100" b="0" i="0" u="none" strike="noStrike" kern="1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ptos" panose="02110004020202020204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ctr" defTabSz="91440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100" b="0" i="0" u="none" strike="noStrike" kern="1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ptos" panose="02110004020202020204"/>
                <a:ea typeface="Aptos" panose="020B000402020202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5728986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  -  Compatibility Mode" id="{C8D68B3C-46FE-8A44-B1C6-695B798B8244}" vid="{D602DA36-49CC-6743-9D3E-2F4DC04F358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320</Words>
  <Application>Microsoft Office PowerPoint</Application>
  <PresentationFormat>Widescreen</PresentationFormat>
  <Paragraphs>22</Paragraphs>
  <Slides>4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Aptos</vt:lpstr>
      <vt:lpstr>Arial</vt:lpstr>
      <vt:lpstr>Calibri Light</vt:lpstr>
      <vt:lpstr>2_Office Theme</vt:lpstr>
      <vt:lpstr>think-cell Slide</vt:lpstr>
      <vt:lpstr>Child J  Michele Sault  Designate Nurse Safeguarding Children</vt:lpstr>
      <vt:lpstr>PowerPoint Presentation</vt:lpstr>
      <vt:lpstr>Early Learning &amp; Emerging Themes</vt:lpstr>
      <vt:lpstr>PowerPoint Presentation</vt:lpstr>
    </vt:vector>
  </TitlesOfParts>
  <Company>South East London CCG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Shimona Gayle (NHS South East London ICB)</dc:creator>
  <cp:lastModifiedBy>Shimona Gayle (NHS South East London ICB)</cp:lastModifiedBy>
  <cp:revision>1</cp:revision>
  <dcterms:created xsi:type="dcterms:W3CDTF">2024-08-28T17:02:38Z</dcterms:created>
  <dcterms:modified xsi:type="dcterms:W3CDTF">2024-08-28T17:23:48Z</dcterms:modified>
</cp:coreProperties>
</file>