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71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footer sec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DF79393-F0C2-F093-EA57-C6FE02599E89}"/>
              </a:ext>
            </a:extLst>
          </p:cNvPr>
          <p:cNvSpPr/>
          <p:nvPr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15DD5-CA35-230E-E777-24DF6B527F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B21422-1590-694D-A969-F6789BD7D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4F447-8CA9-33BE-E377-5978DF6D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51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footer sec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DF79393-F0C2-F093-EA57-C6FE02599E89}"/>
              </a:ext>
            </a:extLst>
          </p:cNvPr>
          <p:cNvSpPr/>
          <p:nvPr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15DD5-CA35-230E-E777-24DF6B527F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B21422-1590-694D-A969-F6789BD7D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458B4A-1704-7FAA-2888-97123A65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32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04378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24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11412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21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OHS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59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90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6160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52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30205A-CB70-50C1-E147-5EAE15B0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72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7DDF92-55D2-78E4-26D7-7AA8751B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72277B-7A2D-22ED-C8AB-644257FA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65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E7A0A-806F-0072-E9CF-DB48F2F6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5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68FF4BEC-E65A-6F08-D64C-F02B55D18DD7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8100" imgH="38100" progId="TCLayout.ActiveDocument.1">
                  <p:embed/>
                </p:oleObj>
              </mc:Choice>
              <mc:Fallback>
                <p:oleObj name="think-cell Slide" r:id="rId16" imgW="38100" imgH="3810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68FF4BEC-E65A-6F08-D64C-F02B55D18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76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elgross.blogspot.com/2017/07/como-acabar-con-la-locura-de-la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1AA6-B5F9-B67E-0A04-4ED9E1D0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20" y="187081"/>
            <a:ext cx="7524521" cy="1053243"/>
          </a:xfrm>
        </p:spPr>
        <p:txBody>
          <a:bodyPr/>
          <a:lstStyle/>
          <a:p>
            <a:r>
              <a:rPr lang="en-GB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Child J</a:t>
            </a:r>
            <a:br>
              <a:rPr lang="en-GB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Michele Sault </a:t>
            </a:r>
            <a:br>
              <a:rPr lang="en-GB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Designate Nurse Safeguarding Children</a:t>
            </a:r>
            <a:endParaRPr lang="en-GB" sz="2400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686DB41-99A5-D19D-588E-64BF54F32DB4}"/>
              </a:ext>
            </a:extLst>
          </p:cNvPr>
          <p:cNvSpPr/>
          <p:nvPr/>
        </p:nvSpPr>
        <p:spPr>
          <a:xfrm>
            <a:off x="1655024" y="1312752"/>
            <a:ext cx="3143250" cy="1793986"/>
          </a:xfrm>
          <a:prstGeom prst="cloud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 was a 16-year-old born male and was currently waiting GIDs service following being referred there in 2020.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6EB6E8F-28AB-BE7C-5B5B-CD7D5337823D}"/>
              </a:ext>
            </a:extLst>
          </p:cNvPr>
          <p:cNvSpPr/>
          <p:nvPr/>
        </p:nvSpPr>
        <p:spPr>
          <a:xfrm>
            <a:off x="5255474" y="1468438"/>
            <a:ext cx="2729682" cy="2146300"/>
          </a:xfrm>
          <a:prstGeom prst="cloud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Was known to CAMHS from 2017 – 2023 for emotional regulation difficulties, anxiety, depression and gender dysphoria.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41DAD50-5C0B-314A-B7D0-BF59D4527B00}"/>
              </a:ext>
            </a:extLst>
          </p:cNvPr>
          <p:cNvSpPr/>
          <p:nvPr/>
        </p:nvSpPr>
        <p:spPr>
          <a:xfrm>
            <a:off x="1102574" y="3539905"/>
            <a:ext cx="2882900" cy="2830733"/>
          </a:xfrm>
          <a:prstGeom prst="cloud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Mother and father split up when she was 10 years old and J struggled with this, early learning showed she experienced fractured family relationships and rejections</a:t>
            </a:r>
            <a:r>
              <a:rPr lang="en-GB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13F9807-38B6-E784-AE00-47A27C9C3887}"/>
              </a:ext>
            </a:extLst>
          </p:cNvPr>
          <p:cNvSpPr/>
          <p:nvPr/>
        </p:nvSpPr>
        <p:spPr>
          <a:xfrm>
            <a:off x="8442356" y="1439863"/>
            <a:ext cx="3050075" cy="2203450"/>
          </a:xfrm>
          <a:prstGeom prst="cloud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Mother also had serious mental health issues and was often hospitalised, she was an inpatient leading up to and on the day of J’s death.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350C3CF-94D5-338E-0E18-B9B3FCB610A6}"/>
              </a:ext>
            </a:extLst>
          </p:cNvPr>
          <p:cNvSpPr/>
          <p:nvPr/>
        </p:nvSpPr>
        <p:spPr>
          <a:xfrm>
            <a:off x="4975439" y="4325938"/>
            <a:ext cx="2654300" cy="2146300"/>
          </a:xfrm>
          <a:prstGeom prst="cloud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History of domestic abuse with mothers' partners of which J would have witnessed.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75978B7-6F94-8443-04D9-B50CAFBD12FA}"/>
              </a:ext>
            </a:extLst>
          </p:cNvPr>
          <p:cNvSpPr/>
          <p:nvPr/>
        </p:nvSpPr>
        <p:spPr>
          <a:xfrm>
            <a:off x="8525724" y="4237022"/>
            <a:ext cx="2165350" cy="1879616"/>
          </a:xfrm>
          <a:prstGeom prst="cloud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Paternal family did not support her with gender identity issues.</a:t>
            </a:r>
          </a:p>
        </p:txBody>
      </p:sp>
    </p:spTree>
    <p:extLst>
      <p:ext uri="{BB962C8B-B14F-4D97-AF65-F5344CB8AC3E}">
        <p14:creationId xmlns:p14="http://schemas.microsoft.com/office/powerpoint/2010/main" val="293360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D2433116-455A-20BC-3E29-1F4C08F9B0D1}"/>
              </a:ext>
            </a:extLst>
          </p:cNvPr>
          <p:cNvSpPr/>
          <p:nvPr/>
        </p:nvSpPr>
        <p:spPr>
          <a:xfrm>
            <a:off x="1252173" y="1292666"/>
            <a:ext cx="3016250" cy="2012950"/>
          </a:xfrm>
          <a:prstGeom prst="cloud">
            <a:avLst/>
          </a:prstGeom>
          <a:solidFill>
            <a:srgbClr val="156082"/>
          </a:soli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J became a victim of hate crime in the community and stopped attending school due to transphobic bullying</a:t>
            </a: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FCBDB62-3383-4C30-8070-899C4BC48DD8}"/>
              </a:ext>
            </a:extLst>
          </p:cNvPr>
          <p:cNvSpPr/>
          <p:nvPr/>
        </p:nvSpPr>
        <p:spPr>
          <a:xfrm>
            <a:off x="4852623" y="1367073"/>
            <a:ext cx="2762250" cy="2268743"/>
          </a:xfrm>
          <a:prstGeom prst="cloud">
            <a:avLst/>
          </a:prstGeom>
          <a:solidFill>
            <a:srgbClr val="156082"/>
          </a:soli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Concerns around possible sexual exploitation and an older boyfriend and being coerced into taking large amounts of drugs.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2F0B5FA-CAA2-C64D-933C-D414FBA1A2B8}"/>
              </a:ext>
            </a:extLst>
          </p:cNvPr>
          <p:cNvSpPr/>
          <p:nvPr/>
        </p:nvSpPr>
        <p:spPr>
          <a:xfrm>
            <a:off x="8192723" y="1248216"/>
            <a:ext cx="2566035" cy="1875230"/>
          </a:xfrm>
          <a:prstGeom prst="cloud">
            <a:avLst/>
          </a:prstGeom>
          <a:solidFill>
            <a:srgbClr val="156082"/>
          </a:soli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Several episodes of missing episodes whilst staying with maternal grandmother.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3582CC58-3309-6845-C46F-8F43D7EA19B8}"/>
              </a:ext>
            </a:extLst>
          </p:cNvPr>
          <p:cNvSpPr/>
          <p:nvPr/>
        </p:nvSpPr>
        <p:spPr>
          <a:xfrm>
            <a:off x="1544273" y="3552385"/>
            <a:ext cx="3441700" cy="3004431"/>
          </a:xfrm>
          <a:prstGeom prst="cloud">
            <a:avLst/>
          </a:prstGeom>
          <a:solidFill>
            <a:srgbClr val="156082"/>
          </a:soli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J become a looked after child in Feb 2023 and had 4 placements moves. Professional concerns missing episodes from placements and semi-independent accommodation were an ongoing concern.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DC1D5A72-9A07-3E27-95C7-5DA3EFA31203}"/>
              </a:ext>
            </a:extLst>
          </p:cNvPr>
          <p:cNvSpPr/>
          <p:nvPr/>
        </p:nvSpPr>
        <p:spPr>
          <a:xfrm>
            <a:off x="6268673" y="4054916"/>
            <a:ext cx="4222750" cy="2628900"/>
          </a:xfrm>
          <a:prstGeom prst="irregularSeal2">
            <a:avLst/>
          </a:prstGeom>
          <a:solidFill>
            <a:srgbClr val="156082"/>
          </a:soli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J took her own life in 2024</a:t>
            </a:r>
          </a:p>
        </p:txBody>
      </p:sp>
    </p:spTree>
    <p:extLst>
      <p:ext uri="{BB962C8B-B14F-4D97-AF65-F5344CB8AC3E}">
        <p14:creationId xmlns:p14="http://schemas.microsoft.com/office/powerpoint/2010/main" val="369403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35125-3E52-80D5-E21B-9FFE097A845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7981950" algn="l"/>
              </a:tabLst>
            </a:pPr>
            <a:r>
              <a:rPr lang="en-GB" sz="2400" b="1" kern="100" dirty="0">
                <a:solidFill>
                  <a:srgbClr val="215E9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Adverse Childhood Experiences (ACE’s)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981950" algn="l"/>
              </a:tabLst>
            </a:pPr>
            <a:r>
              <a:rPr lang="en-GB" sz="2400" b="1" kern="100" dirty="0">
                <a:solidFill>
                  <a:srgbClr val="215E9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 of 10 widely recognised ACEs J would have experienced 9 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759191-C41B-BA7C-E8BD-726AF16E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Early Learning &amp; Emerging Themes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8E7DF-A495-77AF-598E-29F19BB1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4" y="2485506"/>
            <a:ext cx="8010525" cy="3552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34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0B64BE-5108-0214-DA70-0DB43A746AA9}"/>
              </a:ext>
            </a:extLst>
          </p:cNvPr>
          <p:cNvGrpSpPr/>
          <p:nvPr/>
        </p:nvGrpSpPr>
        <p:grpSpPr>
          <a:xfrm>
            <a:off x="224088" y="1148628"/>
            <a:ext cx="8838431" cy="4862873"/>
            <a:chOff x="0" y="0"/>
            <a:chExt cx="4762500" cy="28479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D9218E-6686-5946-52E2-961D30F1D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62500" cy="2676525"/>
            </a:xfrm>
            <a:prstGeom prst="rect">
              <a:avLst/>
            </a:prstGeom>
          </p:spPr>
        </p:pic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id="{8EB8C592-E934-B0BE-11E2-515342EAEDEC}"/>
                </a:ext>
              </a:extLst>
            </p:cNvPr>
            <p:cNvSpPr txBox="1"/>
            <p:nvPr/>
          </p:nvSpPr>
          <p:spPr>
            <a:xfrm>
              <a:off x="0" y="2676525"/>
              <a:ext cx="3777069" cy="171416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u="sng" kern="100">
                  <a:solidFill>
                    <a:srgbClr val="46788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  <a:hlinkClick r:id="rId3"/>
                </a:rPr>
                <a:t>This Photo</a:t>
              </a:r>
              <a:r>
                <a:rPr lang="en-GB" sz="9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by Unknown Author is licensed under </a:t>
              </a:r>
              <a:r>
                <a:rPr lang="en-GB" sz="900" u="sng" kern="100">
                  <a:solidFill>
                    <a:srgbClr val="46788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  <a:hlinkClick r:id="rId4"/>
                </a:rPr>
                <a:t>CC BY-NC-ND</a:t>
              </a:r>
              <a:endPara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818B158-5C2B-463D-6896-87B36544DA5F}"/>
              </a:ext>
            </a:extLst>
          </p:cNvPr>
          <p:cNvSpPr/>
          <p:nvPr/>
        </p:nvSpPr>
        <p:spPr>
          <a:xfrm flipH="1">
            <a:off x="138959" y="1139193"/>
            <a:ext cx="2604240" cy="1576847"/>
          </a:xfrm>
          <a:prstGeom prst="wedgeEllipseCallout">
            <a:avLst/>
          </a:prstGeom>
          <a:solidFill>
            <a:srgbClr val="156082"/>
          </a:soli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Child’s Voice especially around exploitation and trauma, “was it heard”</a:t>
            </a:r>
            <a:endParaRPr kumimoji="0" lang="en-GB" sz="11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1100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40F40E3-B79D-9530-B805-8F908E887FA8}"/>
              </a:ext>
            </a:extLst>
          </p:cNvPr>
          <p:cNvSpPr/>
          <p:nvPr/>
        </p:nvSpPr>
        <p:spPr>
          <a:xfrm>
            <a:off x="3417189" y="136796"/>
            <a:ext cx="2672894" cy="1438275"/>
          </a:xfrm>
          <a:prstGeom prst="wedgeEllipseCallout">
            <a:avLst/>
          </a:prstGeom>
          <a:solidFill>
            <a:srgbClr val="156082"/>
          </a:soli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Gender Identity and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multiagency understanding of this.</a:t>
            </a:r>
            <a:endParaRPr kumimoji="0" lang="en-GB" sz="11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1100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51CFE31-271D-B019-F188-17EAB69DBD13}"/>
              </a:ext>
            </a:extLst>
          </p:cNvPr>
          <p:cNvSpPr/>
          <p:nvPr/>
        </p:nvSpPr>
        <p:spPr>
          <a:xfrm>
            <a:off x="7921563" y="1575071"/>
            <a:ext cx="4046349" cy="3600450"/>
          </a:xfrm>
          <a:prstGeom prst="wedgeEllipseCallout">
            <a:avLst>
              <a:gd name="adj1" fmla="val -59073"/>
              <a:gd name="adj2" fmla="val 8186"/>
            </a:avLst>
          </a:prstGeom>
          <a:solidFill>
            <a:srgbClr val="156082"/>
          </a:soli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Professional understanding of both negative and positive issues around online use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(especially that the young person’s phone was so important to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 and one of the indicators of her stress just before the incident happened because her “boyfriend” had taken it from her).</a:t>
            </a:r>
            <a:endParaRPr kumimoji="0" lang="en-GB" sz="11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1100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7289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 -  Compatibility Mode" id="{C8D68B3C-46FE-8A44-B1C6-695B798B8244}" vid="{D602DA36-49CC-6743-9D3E-2F4DC04F35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320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 Light</vt:lpstr>
      <vt:lpstr>2_Office Theme</vt:lpstr>
      <vt:lpstr>think-cell Slide</vt:lpstr>
      <vt:lpstr>Child J  Michele Sault  Designate Nurse Safeguarding Children</vt:lpstr>
      <vt:lpstr>PowerPoint Presentation</vt:lpstr>
      <vt:lpstr>Early Learning &amp; Emerging Themes</vt:lpstr>
      <vt:lpstr>PowerPoint Presentation</vt:lpstr>
    </vt:vector>
  </TitlesOfParts>
  <Company>South East London CCG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Shimona Gayle (NHS South East London ICB)</dc:creator>
  <cp:lastModifiedBy>Shimona Gayle (NHS South East London ICB)</cp:lastModifiedBy>
  <cp:revision>1</cp:revision>
  <dcterms:created xsi:type="dcterms:W3CDTF">2024-08-28T17:02:38Z</dcterms:created>
  <dcterms:modified xsi:type="dcterms:W3CDTF">2024-08-28T17:23:48Z</dcterms:modified>
</cp:coreProperties>
</file>