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64" r:id="rId5"/>
  </p:sldMasterIdLst>
  <p:notesMasterIdLst>
    <p:notesMasterId r:id="rId16"/>
  </p:notesMasterIdLst>
  <p:sldIdLst>
    <p:sldId id="256" r:id="rId6"/>
    <p:sldId id="290" r:id="rId7"/>
    <p:sldId id="299" r:id="rId8"/>
    <p:sldId id="303" r:id="rId9"/>
    <p:sldId id="307" r:id="rId10"/>
    <p:sldId id="309" r:id="rId11"/>
    <p:sldId id="310" r:id="rId12"/>
    <p:sldId id="313" r:id="rId13"/>
    <p:sldId id="312" r:id="rId14"/>
    <p:sldId id="30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ontserrat" panose="00000500000000000000" pitchFamily="2" charset="0"/>
      <p:regular r:id="rId23"/>
      <p:bold r:id="rId24"/>
      <p:italic r:id="rId25"/>
      <p:boldItalic r:id="rId26"/>
    </p:embeddedFont>
    <p:embeddedFont>
      <p:font typeface="Montserrat SemiBold" panose="00000700000000000000" pitchFamily="2"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93E"/>
    <a:srgbClr val="632833"/>
    <a:srgbClr val="221B3E"/>
    <a:srgbClr val="76BEBA"/>
    <a:srgbClr val="FAB7C9"/>
    <a:srgbClr val="F896B0"/>
    <a:srgbClr val="DC2485"/>
    <a:srgbClr val="3B817C"/>
    <a:srgbClr val="74C0BB"/>
    <a:srgbClr val="FAE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BFA65-496E-4293-B248-4CC2A5520160}" v="1" dt="2023-07-19T12:10:35.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Number of Referrals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Survivor Advocacy</c:v>
                </c:pt>
                <c:pt idx="1">
                  <c:v>Survivor Counselling</c:v>
                </c:pt>
                <c:pt idx="2">
                  <c:v>Child Therapeutic Programme</c:v>
                </c:pt>
                <c:pt idx="3">
                  <c:v>Sanctuary Scheme</c:v>
                </c:pt>
                <c:pt idx="4">
                  <c:v>Iris Programme</c:v>
                </c:pt>
                <c:pt idx="5">
                  <c:v>Homelessness IGVA</c:v>
                </c:pt>
                <c:pt idx="6">
                  <c:v>Perpetrator Programme</c:v>
                </c:pt>
              </c:strCache>
            </c:strRef>
          </c:cat>
          <c:val>
            <c:numRef>
              <c:f>Sheet1!$B$2:$B$9</c:f>
              <c:numCache>
                <c:formatCode>General</c:formatCode>
                <c:ptCount val="8"/>
                <c:pt idx="0">
                  <c:v>325</c:v>
                </c:pt>
                <c:pt idx="1">
                  <c:v>80</c:v>
                </c:pt>
                <c:pt idx="2">
                  <c:v>10</c:v>
                </c:pt>
                <c:pt idx="3">
                  <c:v>4</c:v>
                </c:pt>
                <c:pt idx="4">
                  <c:v>2</c:v>
                </c:pt>
                <c:pt idx="5">
                  <c:v>10</c:v>
                </c:pt>
                <c:pt idx="6">
                  <c:v>7</c:v>
                </c:pt>
              </c:numCache>
            </c:numRef>
          </c:val>
          <c:extLst>
            <c:ext xmlns:c16="http://schemas.microsoft.com/office/drawing/2014/chart" uri="{C3380CC4-5D6E-409C-BE32-E72D297353CC}">
              <c16:uniqueId val="{00000000-51D5-4749-B219-42D2428FC810}"/>
            </c:ext>
          </c:extLst>
        </c:ser>
        <c:ser>
          <c:idx val="1"/>
          <c:order val="1"/>
          <c:tx>
            <c:strRef>
              <c:f>Sheet1!$C$1</c:f>
              <c:strCache>
                <c:ptCount val="1"/>
                <c:pt idx="0">
                  <c:v>Number Supported</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Survivor Advocacy</c:v>
                </c:pt>
                <c:pt idx="1">
                  <c:v>Survivor Counselling</c:v>
                </c:pt>
                <c:pt idx="2">
                  <c:v>Child Therapeutic Programme</c:v>
                </c:pt>
                <c:pt idx="3">
                  <c:v>Sanctuary Scheme</c:v>
                </c:pt>
                <c:pt idx="4">
                  <c:v>Iris Programme</c:v>
                </c:pt>
                <c:pt idx="5">
                  <c:v>Homelessness IGVA</c:v>
                </c:pt>
                <c:pt idx="6">
                  <c:v>Perpetrator Programme</c:v>
                </c:pt>
              </c:strCache>
            </c:strRef>
          </c:cat>
          <c:val>
            <c:numRef>
              <c:f>Sheet1!$C$2:$C$9</c:f>
              <c:numCache>
                <c:formatCode>General</c:formatCode>
                <c:ptCount val="8"/>
                <c:pt idx="0">
                  <c:v>145</c:v>
                </c:pt>
                <c:pt idx="1">
                  <c:v>0</c:v>
                </c:pt>
                <c:pt idx="2">
                  <c:v>4</c:v>
                </c:pt>
                <c:pt idx="3">
                  <c:v>3</c:v>
                </c:pt>
                <c:pt idx="4">
                  <c:v>2</c:v>
                </c:pt>
                <c:pt idx="5">
                  <c:v>8</c:v>
                </c:pt>
                <c:pt idx="6">
                  <c:v>0</c:v>
                </c:pt>
              </c:numCache>
            </c:numRef>
          </c:val>
          <c:extLst>
            <c:ext xmlns:c16="http://schemas.microsoft.com/office/drawing/2014/chart" uri="{C3380CC4-5D6E-409C-BE32-E72D297353CC}">
              <c16:uniqueId val="{00000003-51D5-4749-B219-42D2428FC810}"/>
            </c:ext>
          </c:extLst>
        </c:ser>
        <c:dLbls>
          <c:dLblPos val="outEnd"/>
          <c:showLegendKey val="0"/>
          <c:showVal val="1"/>
          <c:showCatName val="0"/>
          <c:showSerName val="0"/>
          <c:showPercent val="0"/>
          <c:showBubbleSize val="0"/>
        </c:dLbls>
        <c:gapWidth val="219"/>
        <c:axId val="1882319727"/>
        <c:axId val="1882330767"/>
      </c:barChart>
      <c:catAx>
        <c:axId val="188231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3193E"/>
                </a:solidFill>
                <a:latin typeface="+mn-lt"/>
                <a:ea typeface="+mn-ea"/>
                <a:cs typeface="+mn-cs"/>
              </a:defRPr>
            </a:pPr>
            <a:endParaRPr lang="en-US"/>
          </a:p>
        </c:txPr>
        <c:crossAx val="1882330767"/>
        <c:crosses val="autoZero"/>
        <c:auto val="1"/>
        <c:lblAlgn val="ctr"/>
        <c:lblOffset val="100"/>
        <c:noMultiLvlLbl val="0"/>
      </c:catAx>
      <c:valAx>
        <c:axId val="188233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3193E"/>
                </a:solidFill>
                <a:latin typeface="+mn-lt"/>
                <a:ea typeface="+mn-ea"/>
                <a:cs typeface="+mn-cs"/>
              </a:defRPr>
            </a:pPr>
            <a:endParaRPr lang="en-US"/>
          </a:p>
        </c:txPr>
        <c:crossAx val="1882319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3193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rgbClr val="23193E"/>
                </a:solidFill>
                <a:latin typeface="+mn-lt"/>
                <a:ea typeface="+mn-ea"/>
                <a:cs typeface="+mn-cs"/>
              </a:defRPr>
            </a:pPr>
            <a:r>
              <a:rPr lang="en-GB" sz="2000" b="1" dirty="0">
                <a:solidFill>
                  <a:srgbClr val="23193E"/>
                </a:solidFill>
              </a:rPr>
              <a:t>Types of Abuse Q4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3193E"/>
              </a:solidFill>
              <a:latin typeface="+mn-lt"/>
              <a:ea typeface="+mn-ea"/>
              <a:cs typeface="+mn-cs"/>
            </a:defRPr>
          </a:pPr>
          <a:endParaRPr lang="en-US"/>
        </a:p>
      </c:txPr>
    </c:title>
    <c:autoTitleDeleted val="0"/>
    <c:plotArea>
      <c:layout>
        <c:manualLayout>
          <c:layoutTarget val="inner"/>
          <c:xMode val="edge"/>
          <c:yMode val="edge"/>
          <c:x val="6.2895432121185174E-2"/>
          <c:y val="0.11269363882297823"/>
          <c:w val="0.9371045678788148"/>
          <c:h val="0.6355254633477917"/>
        </c:manualLayout>
      </c:layout>
      <c:barChart>
        <c:barDir val="col"/>
        <c:grouping val="clustered"/>
        <c:varyColors val="0"/>
        <c:ser>
          <c:idx val="0"/>
          <c:order val="0"/>
          <c:tx>
            <c:strRef>
              <c:f>Sheet1!$B$1</c:f>
              <c:strCache>
                <c:ptCount val="1"/>
                <c:pt idx="0">
                  <c:v>Jan</c:v>
                </c:pt>
              </c:strCache>
            </c:strRef>
          </c:tx>
          <c:spPr>
            <a:solidFill>
              <a:schemeClr val="accent1">
                <a:shade val="65000"/>
              </a:schemeClr>
            </a:solidFill>
            <a:ln>
              <a:noFill/>
            </a:ln>
            <a:effectLst/>
          </c:spPr>
          <c:invertIfNegative val="0"/>
          <c:cat>
            <c:strRef>
              <c:f>Sheet1!$A$2:$A$14</c:f>
              <c:strCache>
                <c:ptCount val="13"/>
                <c:pt idx="0">
                  <c:v>Domestic Violence</c:v>
                </c:pt>
                <c:pt idx="1">
                  <c:v>FGM</c:v>
                </c:pt>
                <c:pt idx="2">
                  <c:v>Financial</c:v>
                </c:pt>
                <c:pt idx="3">
                  <c:v>Forced Marriage</c:v>
                </c:pt>
                <c:pt idx="4">
                  <c:v>Gang related</c:v>
                </c:pt>
                <c:pt idx="5">
                  <c:v>Honour based violence</c:v>
                </c:pt>
                <c:pt idx="6">
                  <c:v>Physical</c:v>
                </c:pt>
                <c:pt idx="7">
                  <c:v>Psychological</c:v>
                </c:pt>
                <c:pt idx="8">
                  <c:v>Sex Industry</c:v>
                </c:pt>
                <c:pt idx="9">
                  <c:v>Sexual</c:v>
                </c:pt>
                <c:pt idx="10">
                  <c:v>Stalking</c:v>
                </c:pt>
                <c:pt idx="11">
                  <c:v>Tech Abuse</c:v>
                </c:pt>
                <c:pt idx="12">
                  <c:v>Trafficking/modern slavery</c:v>
                </c:pt>
              </c:strCache>
            </c:strRef>
          </c:cat>
          <c:val>
            <c:numRef>
              <c:f>Sheet1!$B$2:$B$14</c:f>
              <c:numCache>
                <c:formatCode>General</c:formatCode>
                <c:ptCount val="13"/>
                <c:pt idx="0">
                  <c:v>10</c:v>
                </c:pt>
                <c:pt idx="1">
                  <c:v>0</c:v>
                </c:pt>
                <c:pt idx="2">
                  <c:v>2</c:v>
                </c:pt>
                <c:pt idx="3">
                  <c:v>0</c:v>
                </c:pt>
                <c:pt idx="4">
                  <c:v>0</c:v>
                </c:pt>
                <c:pt idx="5">
                  <c:v>0</c:v>
                </c:pt>
                <c:pt idx="6">
                  <c:v>4</c:v>
                </c:pt>
                <c:pt idx="7">
                  <c:v>5</c:v>
                </c:pt>
                <c:pt idx="8">
                  <c:v>0</c:v>
                </c:pt>
                <c:pt idx="9">
                  <c:v>2</c:v>
                </c:pt>
                <c:pt idx="10">
                  <c:v>2</c:v>
                </c:pt>
                <c:pt idx="11">
                  <c:v>1</c:v>
                </c:pt>
                <c:pt idx="12">
                  <c:v>0</c:v>
                </c:pt>
              </c:numCache>
            </c:numRef>
          </c:val>
          <c:extLst>
            <c:ext xmlns:c16="http://schemas.microsoft.com/office/drawing/2014/chart" uri="{C3380CC4-5D6E-409C-BE32-E72D297353CC}">
              <c16:uniqueId val="{00000000-1E24-4557-B8EF-1F6E543D517B}"/>
            </c:ext>
          </c:extLst>
        </c:ser>
        <c:ser>
          <c:idx val="1"/>
          <c:order val="1"/>
          <c:tx>
            <c:strRef>
              <c:f>Sheet1!$C$1</c:f>
              <c:strCache>
                <c:ptCount val="1"/>
                <c:pt idx="0">
                  <c:v>Feb</c:v>
                </c:pt>
              </c:strCache>
            </c:strRef>
          </c:tx>
          <c:spPr>
            <a:solidFill>
              <a:schemeClr val="accent1"/>
            </a:solidFill>
            <a:ln>
              <a:noFill/>
            </a:ln>
            <a:effectLst/>
          </c:spPr>
          <c:invertIfNegative val="0"/>
          <c:cat>
            <c:strRef>
              <c:f>Sheet1!$A$2:$A$14</c:f>
              <c:strCache>
                <c:ptCount val="13"/>
                <c:pt idx="0">
                  <c:v>Domestic Violence</c:v>
                </c:pt>
                <c:pt idx="1">
                  <c:v>FGM</c:v>
                </c:pt>
                <c:pt idx="2">
                  <c:v>Financial</c:v>
                </c:pt>
                <c:pt idx="3">
                  <c:v>Forced Marriage</c:v>
                </c:pt>
                <c:pt idx="4">
                  <c:v>Gang related</c:v>
                </c:pt>
                <c:pt idx="5">
                  <c:v>Honour based violence</c:v>
                </c:pt>
                <c:pt idx="6">
                  <c:v>Physical</c:v>
                </c:pt>
                <c:pt idx="7">
                  <c:v>Psychological</c:v>
                </c:pt>
                <c:pt idx="8">
                  <c:v>Sex Industry</c:v>
                </c:pt>
                <c:pt idx="9">
                  <c:v>Sexual</c:v>
                </c:pt>
                <c:pt idx="10">
                  <c:v>Stalking</c:v>
                </c:pt>
                <c:pt idx="11">
                  <c:v>Tech Abuse</c:v>
                </c:pt>
                <c:pt idx="12">
                  <c:v>Trafficking/modern slavery</c:v>
                </c:pt>
              </c:strCache>
            </c:strRef>
          </c:cat>
          <c:val>
            <c:numRef>
              <c:f>Sheet1!$C$2:$C$14</c:f>
              <c:numCache>
                <c:formatCode>General</c:formatCode>
                <c:ptCount val="13"/>
                <c:pt idx="0">
                  <c:v>86</c:v>
                </c:pt>
                <c:pt idx="1">
                  <c:v>0</c:v>
                </c:pt>
                <c:pt idx="2">
                  <c:v>10</c:v>
                </c:pt>
                <c:pt idx="3">
                  <c:v>0</c:v>
                </c:pt>
                <c:pt idx="4">
                  <c:v>3</c:v>
                </c:pt>
                <c:pt idx="5">
                  <c:v>4</c:v>
                </c:pt>
                <c:pt idx="6">
                  <c:v>22</c:v>
                </c:pt>
                <c:pt idx="7">
                  <c:v>27</c:v>
                </c:pt>
                <c:pt idx="8">
                  <c:v>2</c:v>
                </c:pt>
                <c:pt idx="9">
                  <c:v>15</c:v>
                </c:pt>
                <c:pt idx="10">
                  <c:v>5</c:v>
                </c:pt>
                <c:pt idx="11">
                  <c:v>2</c:v>
                </c:pt>
                <c:pt idx="12">
                  <c:v>0</c:v>
                </c:pt>
              </c:numCache>
            </c:numRef>
          </c:val>
          <c:extLst>
            <c:ext xmlns:c16="http://schemas.microsoft.com/office/drawing/2014/chart" uri="{C3380CC4-5D6E-409C-BE32-E72D297353CC}">
              <c16:uniqueId val="{00000001-1E24-4557-B8EF-1F6E543D517B}"/>
            </c:ext>
          </c:extLst>
        </c:ser>
        <c:ser>
          <c:idx val="2"/>
          <c:order val="2"/>
          <c:tx>
            <c:strRef>
              <c:f>Sheet1!$D$1</c:f>
              <c:strCache>
                <c:ptCount val="1"/>
                <c:pt idx="0">
                  <c:v>March</c:v>
                </c:pt>
              </c:strCache>
            </c:strRef>
          </c:tx>
          <c:spPr>
            <a:solidFill>
              <a:schemeClr val="accent1">
                <a:tint val="65000"/>
              </a:schemeClr>
            </a:solidFill>
            <a:ln>
              <a:noFill/>
            </a:ln>
            <a:effectLst/>
          </c:spPr>
          <c:invertIfNegative val="0"/>
          <c:cat>
            <c:strRef>
              <c:f>Sheet1!$A$2:$A$14</c:f>
              <c:strCache>
                <c:ptCount val="13"/>
                <c:pt idx="0">
                  <c:v>Domestic Violence</c:v>
                </c:pt>
                <c:pt idx="1">
                  <c:v>FGM</c:v>
                </c:pt>
                <c:pt idx="2">
                  <c:v>Financial</c:v>
                </c:pt>
                <c:pt idx="3">
                  <c:v>Forced Marriage</c:v>
                </c:pt>
                <c:pt idx="4">
                  <c:v>Gang related</c:v>
                </c:pt>
                <c:pt idx="5">
                  <c:v>Honour based violence</c:v>
                </c:pt>
                <c:pt idx="6">
                  <c:v>Physical</c:v>
                </c:pt>
                <c:pt idx="7">
                  <c:v>Psychological</c:v>
                </c:pt>
                <c:pt idx="8">
                  <c:v>Sex Industry</c:v>
                </c:pt>
                <c:pt idx="9">
                  <c:v>Sexual</c:v>
                </c:pt>
                <c:pt idx="10">
                  <c:v>Stalking</c:v>
                </c:pt>
                <c:pt idx="11">
                  <c:v>Tech Abuse</c:v>
                </c:pt>
                <c:pt idx="12">
                  <c:v>Trafficking/modern slavery</c:v>
                </c:pt>
              </c:strCache>
            </c:strRef>
          </c:cat>
          <c:val>
            <c:numRef>
              <c:f>Sheet1!$D$2:$D$14</c:f>
              <c:numCache>
                <c:formatCode>General</c:formatCode>
                <c:ptCount val="13"/>
                <c:pt idx="0">
                  <c:v>58</c:v>
                </c:pt>
                <c:pt idx="1">
                  <c:v>0</c:v>
                </c:pt>
                <c:pt idx="2">
                  <c:v>17</c:v>
                </c:pt>
                <c:pt idx="3">
                  <c:v>0</c:v>
                </c:pt>
                <c:pt idx="4">
                  <c:v>0</c:v>
                </c:pt>
                <c:pt idx="5">
                  <c:v>0</c:v>
                </c:pt>
                <c:pt idx="6">
                  <c:v>30</c:v>
                </c:pt>
                <c:pt idx="7">
                  <c:v>39</c:v>
                </c:pt>
                <c:pt idx="8">
                  <c:v>0</c:v>
                </c:pt>
                <c:pt idx="9">
                  <c:v>12</c:v>
                </c:pt>
                <c:pt idx="10">
                  <c:v>3</c:v>
                </c:pt>
                <c:pt idx="11">
                  <c:v>2</c:v>
                </c:pt>
                <c:pt idx="12">
                  <c:v>0</c:v>
                </c:pt>
              </c:numCache>
            </c:numRef>
          </c:val>
          <c:extLst>
            <c:ext xmlns:c16="http://schemas.microsoft.com/office/drawing/2014/chart" uri="{C3380CC4-5D6E-409C-BE32-E72D297353CC}">
              <c16:uniqueId val="{00000002-1E24-4557-B8EF-1F6E543D517B}"/>
            </c:ext>
          </c:extLst>
        </c:ser>
        <c:dLbls>
          <c:showLegendKey val="0"/>
          <c:showVal val="0"/>
          <c:showCatName val="0"/>
          <c:showSerName val="0"/>
          <c:showPercent val="0"/>
          <c:showBubbleSize val="0"/>
        </c:dLbls>
        <c:gapWidth val="219"/>
        <c:overlap val="-27"/>
        <c:axId val="554125791"/>
        <c:axId val="554120511"/>
      </c:barChart>
      <c:catAx>
        <c:axId val="55412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3193E"/>
                </a:solidFill>
                <a:latin typeface="+mn-lt"/>
                <a:ea typeface="+mn-ea"/>
                <a:cs typeface="+mn-cs"/>
              </a:defRPr>
            </a:pPr>
            <a:endParaRPr lang="en-US"/>
          </a:p>
        </c:txPr>
        <c:crossAx val="554120511"/>
        <c:crosses val="autoZero"/>
        <c:auto val="1"/>
        <c:lblAlgn val="ctr"/>
        <c:lblOffset val="100"/>
        <c:noMultiLvlLbl val="0"/>
      </c:catAx>
      <c:valAx>
        <c:axId val="554120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3193E"/>
                </a:solidFill>
                <a:latin typeface="+mn-lt"/>
                <a:ea typeface="+mn-ea"/>
                <a:cs typeface="+mn-cs"/>
              </a:defRPr>
            </a:pPr>
            <a:endParaRPr lang="en-US"/>
          </a:p>
        </c:txPr>
        <c:crossAx val="55412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61910-54AA-DC4F-9E65-F2C5C883D3AE}"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2568-231F-2249-9665-55E6EEA0AB25}" type="slidenum">
              <a:rPr lang="en-US" smtClean="0"/>
              <a:t>‹#›</a:t>
            </a:fld>
            <a:endParaRPr lang="en-US"/>
          </a:p>
        </p:txBody>
      </p:sp>
    </p:spTree>
    <p:extLst>
      <p:ext uri="{BB962C8B-B14F-4D97-AF65-F5344CB8AC3E}">
        <p14:creationId xmlns:p14="http://schemas.microsoft.com/office/powerpoint/2010/main" val="90471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Refuge is the largest specialist domestic abuse organisation in the UK. On any given day our services support thousands of survivors, helping them to overcome the physical, emotional, financial, and logistical impacts of abuse and rebuild their lives — free from fear.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3D1B2568-231F-2249-9665-55E6EEA0AB25}" type="slidenum">
              <a:rPr lang="en-US" smtClean="0"/>
              <a:t>1</a:t>
            </a:fld>
            <a:endParaRPr lang="en-US"/>
          </a:p>
        </p:txBody>
      </p:sp>
    </p:spTree>
    <p:extLst>
      <p:ext uri="{BB962C8B-B14F-4D97-AF65-F5344CB8AC3E}">
        <p14:creationId xmlns:p14="http://schemas.microsoft.com/office/powerpoint/2010/main" val="132169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all levels of risk; easy and quick to access; supports survivors and their children to become safer; co-locates with statutory services to offer wrap around support to survivors</a:t>
            </a:r>
          </a:p>
          <a:p>
            <a:endParaRPr lang="en-GB"/>
          </a:p>
          <a:p>
            <a:r>
              <a:rPr lang="en-GB"/>
              <a:t>Own my life is an established group work programme that can be run face to face or online and is designed to: build self efficacy,  increase safety; increase understanding that abuse is rooted in ownership and entitlement, and the power and control dynamic, reduce isolation and increase space for action</a:t>
            </a:r>
          </a:p>
          <a:p>
            <a:endParaRPr lang="en-GB"/>
          </a:p>
          <a:p>
            <a:r>
              <a:rPr lang="en-GB"/>
              <a:t>To increase the safety of survivors, allowing them to remain living in their own home – providing a range of target hardening measures, such as lock changes, installation of security features, such as door chains, Ring-type doorbells, working with partners such as the Fire Service (arson-proof letterboxes)</a:t>
            </a:r>
          </a:p>
          <a:p>
            <a:endParaRPr lang="en-GB"/>
          </a:p>
          <a:p>
            <a:r>
              <a:rPr lang="en-GB"/>
              <a:t>IRIS- identification and referral to improve safety- offering training and casework support to 25 GP practices in Southwark</a:t>
            </a:r>
          </a:p>
          <a:p>
            <a:endParaRPr lang="en-GB"/>
          </a:p>
          <a:p>
            <a:r>
              <a:rPr lang="en-GB"/>
              <a:t>Homelessness IDVA – will co-locate in Southwark Housing Solutions offering support and safety planning, plus liaising with housing advisers on PHPs (personal housing plans)</a:t>
            </a:r>
          </a:p>
          <a:p>
            <a:endParaRPr lang="en-GB"/>
          </a:p>
          <a:p>
            <a:endParaRPr lang="en-GB"/>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Independent Gender-Based Violence Advocates</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 (</a:t>
            </a: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IGVAs</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 –work with people who are resident in Southwark from the age of 16. The IGVAs will support all levels of risk; high, medium, standard and provide information advice and guidance, effective case management and intensive advocacy for survivors of gender-based violence and abuse.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Housing IDVA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Specialist support for survivors of domestic abuse with complex housing issues. Co-located within Southwark Housing Solutions service, and referrals directly received from housing teams.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Sanctuary Scheme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aims to minimise the number of households, families and individuals who must leave their own home because of domestic abuse by exploring safe alternatives where appropriate such as implementing safety measures in victim’s homes.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IRIS Advocate Educator</a:t>
            </a:r>
            <a:r>
              <a:rPr lang="en-GB" sz="1800">
                <a:solidFill>
                  <a:srgbClr val="421A3D"/>
                </a:solidFill>
                <a:effectLst/>
                <a:latin typeface="Montserrat" panose="00000500000000000000" pitchFamily="2" charset="0"/>
                <a:ea typeface="Calibri" panose="020F0502020204030204" pitchFamily="34" charset="0"/>
                <a:cs typeface="Times New Roman" panose="02020603050405020304" pitchFamily="18" charset="0"/>
              </a:rPr>
              <a:t> specialist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advocacy and support to clients with referrals received specifically from GP surgeries.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Perpetrators Service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The overarching goal of the service is to increase the safety and wellbeing of domestic abuse survivors and any children involved by intervening with perpetrators to hold them accountable and provide them with opportunities to change through 1-to-1 intensive case management sessions. To do this the survivor also needs to be referred to the IGVA service so we can offer them support and assess any ongoing risks to them.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Survivor group work programme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12-week</a:t>
            </a: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group which supports women to regain ownership of their lives when they have been subjected to abuse or violence.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In Partnership with Bede House, we will also be delivering: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800" b="1">
                <a:solidFill>
                  <a:srgbClr val="421A3D"/>
                </a:solidFill>
                <a:effectLst/>
                <a:latin typeface="Montserrat"/>
                <a:ea typeface="Arial Narrow" panose="020B0606020202030204" pitchFamily="34" charset="0"/>
                <a:cs typeface="Arial Narrow" panose="020B0606020202030204" pitchFamily="34" charset="0"/>
              </a:rPr>
              <a:t>Counselling </a:t>
            </a:r>
            <a:r>
              <a:rPr lang="en-GB" sz="1800">
                <a:solidFill>
                  <a:srgbClr val="421A3D"/>
                </a:solidFill>
                <a:effectLst/>
                <a:latin typeface="Montserrat"/>
                <a:ea typeface="Arial Narrow" panose="020B0606020202030204" pitchFamily="34" charset="0"/>
                <a:cs typeface="Arial Narrow" panose="020B0606020202030204" pitchFamily="34" charset="0"/>
              </a:rPr>
              <a:t>16-week 1-2-1 counselling programme for survivors of domestic and/or sexual abuse. The service is for women and </a:t>
            </a:r>
            <a:r>
              <a:rPr lang="en-GB" sz="1800">
                <a:solidFill>
                  <a:srgbClr val="421A3D"/>
                </a:solidFill>
                <a:latin typeface="Montserrat"/>
                <a:ea typeface="Arial Narrow" panose="020B0606020202030204" pitchFamily="34" charset="0"/>
                <a:cs typeface="Arial Narrow" panose="020B0606020202030204" pitchFamily="34" charset="0"/>
              </a:rPr>
              <a:t>men who</a:t>
            </a:r>
            <a:r>
              <a:rPr lang="en-GB" sz="1800">
                <a:solidFill>
                  <a:srgbClr val="421A3D"/>
                </a:solidFill>
                <a:effectLst/>
                <a:latin typeface="Montserrat"/>
                <a:ea typeface="Arial Narrow" panose="020B0606020202030204" pitchFamily="34" charset="0"/>
                <a:cs typeface="Arial Narrow" panose="020B0606020202030204" pitchFamily="34" charset="0"/>
              </a:rPr>
              <a:t> are </a:t>
            </a:r>
            <a:r>
              <a:rPr lang="en-GB" sz="1800">
                <a:solidFill>
                  <a:srgbClr val="421A3D"/>
                </a:solidFill>
                <a:latin typeface="Montserrat"/>
                <a:ea typeface="Arial Narrow" panose="020B0606020202030204" pitchFamily="34" charset="0"/>
                <a:cs typeface="Arial Narrow" panose="020B0606020202030204" pitchFamily="34" charset="0"/>
              </a:rPr>
              <a:t>18</a:t>
            </a:r>
            <a:r>
              <a:rPr lang="en-GB" sz="1800">
                <a:solidFill>
                  <a:srgbClr val="421A3D"/>
                </a:solidFill>
                <a:effectLst/>
                <a:latin typeface="Montserrat"/>
                <a:ea typeface="Arial Narrow" panose="020B0606020202030204" pitchFamily="34" charset="0"/>
                <a:cs typeface="Arial Narrow" panose="020B0606020202030204" pitchFamily="34" charset="0"/>
              </a:rPr>
              <a:t> years and over who are resident in</a:t>
            </a:r>
            <a:r>
              <a:rPr lang="en-GB" sz="1800">
                <a:solidFill>
                  <a:srgbClr val="421A3D"/>
                </a:solidFill>
                <a:latin typeface="Montserrat"/>
                <a:ea typeface="Arial Narrow" panose="020B0606020202030204" pitchFamily="34" charset="0"/>
                <a:cs typeface="Arial Narrow" panose="020B0606020202030204" pitchFamily="34" charset="0"/>
              </a:rPr>
              <a:t> </a:t>
            </a:r>
            <a:r>
              <a:rPr lang="en-GB" sz="1800">
                <a:solidFill>
                  <a:srgbClr val="421A3D"/>
                </a:solidFill>
                <a:effectLst/>
                <a:latin typeface="Montserrat"/>
                <a:ea typeface="Arial Narrow" panose="020B0606020202030204" pitchFamily="34" charset="0"/>
                <a:cs typeface="Arial Narrow" panose="020B0606020202030204" pitchFamily="34" charset="0"/>
              </a:rPr>
              <a:t>Southwark and have experienced domestic and/or sexual abuse.</a:t>
            </a:r>
            <a:endParaRPr lang="en-GB" sz="1800">
              <a:effectLst/>
              <a:latin typeface="Montserra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Children’s Therapeutic Support </a:t>
            </a:r>
            <a:r>
              <a:rPr lang="en-GB" sz="1800">
                <a:solidFill>
                  <a:srgbClr val="421A3D"/>
                </a:solidFill>
                <a:effectLst/>
                <a:latin typeface="Montserrat" panose="00000500000000000000" pitchFamily="2" charset="0"/>
                <a:ea typeface="Arial Narrow" panose="020B0606020202030204" pitchFamily="34" charset="0"/>
                <a:cs typeface="Arial Narrow" panose="020B0606020202030204" pitchFamily="34" charset="0"/>
              </a:rPr>
              <a:t>Qualified Children’s Therapist to provide a 1-2-1 12 week play and arts based therapeutic intervention to children and young people.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3D1B2568-231F-2249-9665-55E6EEA0AB25}" type="slidenum">
              <a:rPr lang="en-US" smtClean="0"/>
              <a:t>2</a:t>
            </a:fld>
            <a:endParaRPr lang="en-US"/>
          </a:p>
        </p:txBody>
      </p:sp>
    </p:spTree>
    <p:extLst>
      <p:ext uri="{BB962C8B-B14F-4D97-AF65-F5344CB8AC3E}">
        <p14:creationId xmlns:p14="http://schemas.microsoft.com/office/powerpoint/2010/main" val="32666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IGVAs? Based on our experience risk is a very fluid concept – low risk score doesn’t necessarily equate to not in danger – this approach also allows us to develop relational support with survivors, within the appropriate barriers</a:t>
            </a:r>
          </a:p>
          <a:p>
            <a:endParaRPr lang="en-GB"/>
          </a:p>
          <a:p>
            <a:r>
              <a:rPr lang="en-GB"/>
              <a:t>IGVAs will support survivors at all levels of risk. They will take part in a duty rota (2 workers on duty) and provide casework to allocated clients</a:t>
            </a:r>
          </a:p>
          <a:p>
            <a:endParaRPr lang="en-GB"/>
          </a:p>
          <a:p>
            <a:r>
              <a:rPr lang="en-GB"/>
              <a:t>Service manager and service team will provide awareness raising training within the community – working towards a ‘no wrong front door’ approach: embedding pathways to the service from across the community</a:t>
            </a:r>
          </a:p>
          <a:p>
            <a:endParaRPr lang="en-GB"/>
          </a:p>
          <a:p>
            <a:endParaRPr lang="en-GB"/>
          </a:p>
        </p:txBody>
      </p:sp>
      <p:sp>
        <p:nvSpPr>
          <p:cNvPr id="4" name="Slide Number Placeholder 3"/>
          <p:cNvSpPr>
            <a:spLocks noGrp="1"/>
          </p:cNvSpPr>
          <p:nvPr>
            <p:ph type="sldNum" sz="quarter" idx="5"/>
          </p:nvPr>
        </p:nvSpPr>
        <p:spPr/>
        <p:txBody>
          <a:bodyPr/>
          <a:lstStyle/>
          <a:p>
            <a:fld id="{3D1B2568-231F-2249-9665-55E6EEA0AB25}" type="slidenum">
              <a:rPr lang="en-US" smtClean="0"/>
              <a:t>3</a:t>
            </a:fld>
            <a:endParaRPr lang="en-US"/>
          </a:p>
        </p:txBody>
      </p:sp>
    </p:spTree>
    <p:extLst>
      <p:ext uri="{BB962C8B-B14F-4D97-AF65-F5344CB8AC3E}">
        <p14:creationId xmlns:p14="http://schemas.microsoft.com/office/powerpoint/2010/main" val="240619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B2568-231F-2249-9665-55E6EEA0AB25}" type="slidenum">
              <a:rPr lang="en-US" smtClean="0"/>
              <a:t>4</a:t>
            </a:fld>
            <a:endParaRPr lang="en-US"/>
          </a:p>
        </p:txBody>
      </p:sp>
    </p:spTree>
    <p:extLst>
      <p:ext uri="{BB962C8B-B14F-4D97-AF65-F5344CB8AC3E}">
        <p14:creationId xmlns:p14="http://schemas.microsoft.com/office/powerpoint/2010/main" val="169412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Period cover 6th Feb to 31st March 2023</a:t>
            </a:r>
            <a:endParaRPr lang="en-GB" dirty="0">
              <a:latin typeface="Calibri" panose="020F0502020204030204" pitchFamily="34" charset="0"/>
              <a:cs typeface="Calibri"/>
            </a:endParaRPr>
          </a:p>
          <a:p>
            <a:r>
              <a:rPr lang="en-GB" dirty="0"/>
              <a:t>Some elements we did not start in Q1 as were mobilising, so we did not run any groupwork programmes or deliver any training to partner agencies </a:t>
            </a:r>
            <a:endParaRPr lang="en-US" dirty="0"/>
          </a:p>
          <a:p>
            <a:r>
              <a:rPr lang="en-GB" dirty="0"/>
              <a:t>Out of the 332 referral 69 were transferred from Solace Women's Aid </a:t>
            </a:r>
            <a:endParaRPr lang="en-US" dirty="0"/>
          </a:p>
          <a:p>
            <a:endParaRPr lang="en-GB" dirty="0"/>
          </a:p>
        </p:txBody>
      </p:sp>
      <p:sp>
        <p:nvSpPr>
          <p:cNvPr id="4" name="Slide Number Placeholder 3"/>
          <p:cNvSpPr>
            <a:spLocks noGrp="1"/>
          </p:cNvSpPr>
          <p:nvPr>
            <p:ph type="sldNum" sz="quarter" idx="5"/>
          </p:nvPr>
        </p:nvSpPr>
        <p:spPr/>
        <p:txBody>
          <a:bodyPr/>
          <a:lstStyle/>
          <a:p>
            <a:fld id="{3D1B2568-231F-2249-9665-55E6EEA0AB25}" type="slidenum">
              <a:rPr lang="en-US" smtClean="0"/>
              <a:t>5</a:t>
            </a:fld>
            <a:endParaRPr lang="en-US"/>
          </a:p>
        </p:txBody>
      </p:sp>
    </p:spTree>
    <p:extLst>
      <p:ext uri="{BB962C8B-B14F-4D97-AF65-F5344CB8AC3E}">
        <p14:creationId xmlns:p14="http://schemas.microsoft.com/office/powerpoint/2010/main" val="8472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In Regards to referrals for Q4</a:t>
            </a:r>
          </a:p>
          <a:p>
            <a:r>
              <a:rPr lang="en-GB" dirty="0">
                <a:cs typeface="Calibri" panose="020F0502020204030204"/>
              </a:rPr>
              <a:t>Domestic Violence was the highest abuse form </a:t>
            </a:r>
          </a:p>
          <a:p>
            <a:r>
              <a:rPr lang="en-GB">
                <a:cs typeface="Calibri" panose="020F0502020204030204"/>
              </a:rPr>
              <a:t>Followed by psychological, physical abuse</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3D1B2568-231F-2249-9665-55E6EEA0AB25}" type="slidenum">
              <a:rPr lang="en-US" smtClean="0"/>
              <a:t>6</a:t>
            </a:fld>
            <a:endParaRPr lang="en-US"/>
          </a:p>
        </p:txBody>
      </p:sp>
    </p:spTree>
    <p:extLst>
      <p:ext uri="{BB962C8B-B14F-4D97-AF65-F5344CB8AC3E}">
        <p14:creationId xmlns:p14="http://schemas.microsoft.com/office/powerpoint/2010/main" val="323099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1B2568-231F-2249-9665-55E6EEA0AB25}" type="slidenum">
              <a:rPr lang="en-US" smtClean="0"/>
              <a:t>7</a:t>
            </a:fld>
            <a:endParaRPr lang="en-US"/>
          </a:p>
        </p:txBody>
      </p:sp>
    </p:spTree>
    <p:extLst>
      <p:ext uri="{BB962C8B-B14F-4D97-AF65-F5344CB8AC3E}">
        <p14:creationId xmlns:p14="http://schemas.microsoft.com/office/powerpoint/2010/main" val="216087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DC248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306EE-2E84-1043-A79E-91CAD329731F}"/>
              </a:ext>
            </a:extLst>
          </p:cNvPr>
          <p:cNvSpPr/>
          <p:nvPr userDrawn="1"/>
        </p:nvSpPr>
        <p:spPr>
          <a:xfrm>
            <a:off x="10421257" y="5239657"/>
            <a:ext cx="1596572" cy="1618343"/>
          </a:xfrm>
          <a:prstGeom prst="rect">
            <a:avLst/>
          </a:prstGeom>
          <a:solidFill>
            <a:srgbClr val="DC2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3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84C1-29E4-B74A-9BA5-1A2B162BF164}"/>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B005B2-EDDA-2845-8EA5-8D9A576AB2B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10CDE3A-EE66-EC4B-9147-9758F9924B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2C5227-3998-0449-9D3B-A317C0264CC4}"/>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13752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1CF7F-3206-D14E-BBCF-7DFE1136D6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3320E0E-0862-0E42-A9BE-20738D217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DCA998-7D60-8B45-9EB5-E82C71949A63}"/>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135415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A749-72F1-7A4B-83B3-ADB1DADD98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1337EF-E290-6A4D-873A-FE4E039231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9C3DA7-908D-FD4B-B535-35D84A49E3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6E2E5C-C41D-D44C-B0D0-E3A1FA5757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1DB6FEE-D40C-5942-9E7C-C91C2F9097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DDD23B-4876-C641-B7E7-AEBD174F9356}"/>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83292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5BB3-18E7-FF4B-A9D3-7799022F3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FD8151-FB11-5E44-95A1-0E0D5EF46E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98A22-8095-9448-8E77-3A2FDDE300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9C68E0-F407-F44B-99A8-C98D8BF21A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9B593DB-4C3B-044B-A37F-BE1228B293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E1E76D-1220-0B4F-9757-647D46C2686F}"/>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42146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0E4D-9517-BB48-AABF-61BC24430F73}"/>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4E637-6187-2545-9617-F24B2E66C527}"/>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9FBCB2-52E9-9648-9760-C0DC9C068EB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668AEDF-D54A-7741-9623-13870969A3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F7AA99-1036-F242-8AD0-B06F5C4C5D07}"/>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28047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BB471-DFD0-5145-9C65-7FA30077966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85FC7-83DB-EB4B-A326-14EEBC92DBAE}"/>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1E8C9C-5203-DB47-A924-E83A34B1B3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D9EB91D-0DF4-8546-B35E-3360C2080E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49F41C-C744-3A4C-BF45-3CA519EA02A4}"/>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354346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p:bg>
      <p:bgPr>
        <a:solidFill>
          <a:srgbClr val="DC248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306EE-2E84-1043-A79E-91CAD329731F}"/>
              </a:ext>
            </a:extLst>
          </p:cNvPr>
          <p:cNvSpPr/>
          <p:nvPr/>
        </p:nvSpPr>
        <p:spPr>
          <a:xfrm>
            <a:off x="10421257" y="5239657"/>
            <a:ext cx="1596572" cy="1618343"/>
          </a:xfrm>
          <a:prstGeom prst="rect">
            <a:avLst/>
          </a:prstGeom>
          <a:solidFill>
            <a:srgbClr val="DC2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3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DC248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631585-0746-1948-99E7-66846339760A}"/>
              </a:ext>
            </a:extLst>
          </p:cNvPr>
          <p:cNvSpPr>
            <a:spLocks noChangeArrowheads="1"/>
          </p:cNvSpPr>
          <p:nvPr/>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6" name="Slide Number Placeholder 5">
            <a:extLst>
              <a:ext uri="{FF2B5EF4-FFF2-40B4-BE49-F238E27FC236}">
                <a16:creationId xmlns:a16="http://schemas.microsoft.com/office/drawing/2014/main" id="{65704901-932C-B840-AF63-454B1700276B}"/>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
        <p:nvSpPr>
          <p:cNvPr id="10" name="Content Placeholder 2">
            <a:extLst>
              <a:ext uri="{FF2B5EF4-FFF2-40B4-BE49-F238E27FC236}">
                <a16:creationId xmlns:a16="http://schemas.microsoft.com/office/drawing/2014/main" id="{3A59EEE9-1FD4-0648-B98D-AC8891FF5E8C}"/>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99B902D-16B9-BE46-B6A9-C5BDEE1D9C08}"/>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296061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74C0B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4AA93-6CB9-7448-8A46-B950AEC69D47}"/>
              </a:ext>
            </a:extLst>
          </p:cNvPr>
          <p:cNvSpPr>
            <a:spLocks noChangeArrowheads="1"/>
          </p:cNvSpPr>
          <p:nvPr/>
        </p:nvSpPr>
        <p:spPr bwMode="auto">
          <a:xfrm>
            <a:off x="0" y="6413622"/>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7" name="Title 1">
            <a:extLst>
              <a:ext uri="{FF2B5EF4-FFF2-40B4-BE49-F238E27FC236}">
                <a16:creationId xmlns:a16="http://schemas.microsoft.com/office/drawing/2014/main" id="{B79AEB82-E3D5-DB47-9CA2-9DD400CCE221}"/>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A4BDD7E5-451F-584D-AD02-DF7E15B5EE65}"/>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FD71ED37-D575-7A45-8BE2-828220B52D43}"/>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Tree>
    <p:extLst>
      <p:ext uri="{BB962C8B-B14F-4D97-AF65-F5344CB8AC3E}">
        <p14:creationId xmlns:p14="http://schemas.microsoft.com/office/powerpoint/2010/main" val="2327000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bg>
      <p:bgPr>
        <a:solidFill>
          <a:srgbClr val="FAB7C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8ABD41-2EFC-D14E-8B08-BF3AA64D6682}"/>
              </a:ext>
            </a:extLst>
          </p:cNvPr>
          <p:cNvSpPr>
            <a:spLocks noChangeArrowheads="1"/>
          </p:cNvSpPr>
          <p:nvPr/>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rgbClr val="221B3E"/>
                </a:solidFill>
              </a:rPr>
              <a:t>© Copyright Refuge 2015. Registered charity number 277424. A company limited by guarantee 1412276</a:t>
            </a:r>
            <a:endParaRPr lang="en-US" altLang="en-US" sz="700">
              <a:solidFill>
                <a:srgbClr val="221B3E"/>
              </a:solidFill>
            </a:endParaRPr>
          </a:p>
        </p:txBody>
      </p:sp>
      <p:sp>
        <p:nvSpPr>
          <p:cNvPr id="14" name="Rectangle 13">
            <a:extLst>
              <a:ext uri="{FF2B5EF4-FFF2-40B4-BE49-F238E27FC236}">
                <a16:creationId xmlns:a16="http://schemas.microsoft.com/office/drawing/2014/main" id="{3CC887D9-E734-9048-9DE6-DCA005625DEE}"/>
              </a:ext>
            </a:extLst>
          </p:cNvPr>
          <p:cNvSpPr/>
          <p:nvPr/>
        </p:nvSpPr>
        <p:spPr>
          <a:xfrm>
            <a:off x="10616184" y="5479638"/>
            <a:ext cx="1335024" cy="1193414"/>
          </a:xfrm>
          <a:prstGeom prst="rect">
            <a:avLst/>
          </a:prstGeom>
          <a:solidFill>
            <a:srgbClr val="FA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EE46582-B286-CA40-9EB9-285565CD6CD3}"/>
              </a:ext>
            </a:extLst>
          </p:cNvPr>
          <p:cNvPicPr>
            <a:picLocks noChangeAspect="1"/>
          </p:cNvPicPr>
          <p:nvPr/>
        </p:nvPicPr>
        <p:blipFill>
          <a:blip r:embed="rId2"/>
          <a:stretch>
            <a:fillRect/>
          </a:stretch>
        </p:blipFill>
        <p:spPr>
          <a:xfrm>
            <a:off x="10717305" y="5620271"/>
            <a:ext cx="1060167" cy="926833"/>
          </a:xfrm>
          <a:prstGeom prst="rect">
            <a:avLst/>
          </a:prstGeom>
        </p:spPr>
      </p:pic>
      <p:sp>
        <p:nvSpPr>
          <p:cNvPr id="10" name="Slide Number Placeholder 5">
            <a:extLst>
              <a:ext uri="{FF2B5EF4-FFF2-40B4-BE49-F238E27FC236}">
                <a16:creationId xmlns:a16="http://schemas.microsoft.com/office/drawing/2014/main" id="{3378B7E9-DF1B-9646-9570-DA0B81B2FA23}"/>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rgbClr val="221B3E"/>
                </a:solidFill>
                <a:latin typeface="Gibson SemBd" pitchFamily="2" charset="77"/>
              </a:defRPr>
            </a:lvl1pPr>
          </a:lstStyle>
          <a:p>
            <a:fld id="{2EF88101-C3BE-3441-86B1-825F164CB58A}" type="slidenum">
              <a:rPr lang="en-US" smtClean="0"/>
              <a:pPr/>
              <a:t>‹#›</a:t>
            </a:fld>
            <a:endParaRPr lang="en-US"/>
          </a:p>
        </p:txBody>
      </p:sp>
      <p:sp>
        <p:nvSpPr>
          <p:cNvPr id="13" name="Content Placeholder 2">
            <a:extLst>
              <a:ext uri="{FF2B5EF4-FFF2-40B4-BE49-F238E27FC236}">
                <a16:creationId xmlns:a16="http://schemas.microsoft.com/office/drawing/2014/main" id="{B1DC1AF5-7D15-5E47-A5C1-2502E1A98281}"/>
              </a:ext>
            </a:extLst>
          </p:cNvPr>
          <p:cNvSpPr>
            <a:spLocks noGrp="1"/>
          </p:cNvSpPr>
          <p:nvPr>
            <p:ph idx="1"/>
          </p:nvPr>
        </p:nvSpPr>
        <p:spPr>
          <a:xfrm>
            <a:off x="838200" y="1747701"/>
            <a:ext cx="9422081" cy="3731937"/>
          </a:xfrm>
          <a:prstGeom prst="rect">
            <a:avLst/>
          </a:prstGeom>
        </p:spPr>
        <p:txBody>
          <a:bodyPr/>
          <a:lstStyle>
            <a:lvl1pPr>
              <a:defRPr b="0" i="0">
                <a:solidFill>
                  <a:srgbClr val="221B3E"/>
                </a:solidFill>
                <a:latin typeface="Gibson" pitchFamily="2" charset="77"/>
              </a:defRPr>
            </a:lvl1pPr>
            <a:lvl2pPr>
              <a:defRPr b="0" i="0">
                <a:solidFill>
                  <a:srgbClr val="221B3E"/>
                </a:solidFill>
                <a:latin typeface="Gibson" pitchFamily="2" charset="77"/>
              </a:defRPr>
            </a:lvl2pPr>
            <a:lvl3pPr>
              <a:defRPr b="0" i="0">
                <a:solidFill>
                  <a:srgbClr val="221B3E"/>
                </a:solidFill>
                <a:latin typeface="Gibson" pitchFamily="2" charset="77"/>
              </a:defRPr>
            </a:lvl3pPr>
            <a:lvl4pPr>
              <a:defRPr b="0" i="0">
                <a:solidFill>
                  <a:srgbClr val="221B3E"/>
                </a:solidFill>
                <a:latin typeface="Gibson" pitchFamily="2" charset="77"/>
              </a:defRPr>
            </a:lvl4pPr>
            <a:lvl5pPr>
              <a:defRPr b="0" i="0">
                <a:solidFill>
                  <a:srgbClr val="221B3E"/>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1">
            <a:extLst>
              <a:ext uri="{FF2B5EF4-FFF2-40B4-BE49-F238E27FC236}">
                <a16:creationId xmlns:a16="http://schemas.microsoft.com/office/drawing/2014/main" id="{2CF54E32-5783-B746-BA41-33674E5C1576}"/>
              </a:ext>
            </a:extLst>
          </p:cNvPr>
          <p:cNvSpPr>
            <a:spLocks noGrp="1"/>
          </p:cNvSpPr>
          <p:nvPr>
            <p:ph type="title"/>
          </p:nvPr>
        </p:nvSpPr>
        <p:spPr>
          <a:xfrm>
            <a:off x="838200" y="365125"/>
            <a:ext cx="10657114" cy="1325563"/>
          </a:xfrm>
          <a:prstGeom prst="rect">
            <a:avLst/>
          </a:prstGeom>
        </p:spPr>
        <p:txBody>
          <a:bodyPr/>
          <a:lstStyle>
            <a:lvl1pPr>
              <a:defRPr sz="3500" b="1" i="0">
                <a:solidFill>
                  <a:srgbClr val="221B3E"/>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42797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C248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631585-0746-1948-99E7-66846339760A}"/>
              </a:ext>
            </a:extLst>
          </p:cNvPr>
          <p:cNvSpPr>
            <a:spLocks noChangeArrowheads="1"/>
          </p:cNvSpPr>
          <p:nvPr userDrawn="1"/>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6" name="Slide Number Placeholder 5">
            <a:extLst>
              <a:ext uri="{FF2B5EF4-FFF2-40B4-BE49-F238E27FC236}">
                <a16:creationId xmlns:a16="http://schemas.microsoft.com/office/drawing/2014/main" id="{65704901-932C-B840-AF63-454B1700276B}"/>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
        <p:nvSpPr>
          <p:cNvPr id="10" name="Content Placeholder 2">
            <a:extLst>
              <a:ext uri="{FF2B5EF4-FFF2-40B4-BE49-F238E27FC236}">
                <a16:creationId xmlns:a16="http://schemas.microsoft.com/office/drawing/2014/main" id="{3A59EEE9-1FD4-0648-B98D-AC8891FF5E8C}"/>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99B902D-16B9-BE46-B6A9-C5BDEE1D9C08}"/>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296061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221B3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590A58-9995-454D-869D-FFE2984DDF4C}"/>
              </a:ext>
            </a:extLst>
          </p:cNvPr>
          <p:cNvSpPr>
            <a:spLocks noChangeArrowheads="1"/>
          </p:cNvSpPr>
          <p:nvPr/>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7" name="Slide Number Placeholder 5">
            <a:extLst>
              <a:ext uri="{FF2B5EF4-FFF2-40B4-BE49-F238E27FC236}">
                <a16:creationId xmlns:a16="http://schemas.microsoft.com/office/drawing/2014/main" id="{59D6D234-187D-0E46-BF5C-5E94FCA87E8C}"/>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
        <p:nvSpPr>
          <p:cNvPr id="10" name="Content Placeholder 2">
            <a:extLst>
              <a:ext uri="{FF2B5EF4-FFF2-40B4-BE49-F238E27FC236}">
                <a16:creationId xmlns:a16="http://schemas.microsoft.com/office/drawing/2014/main" id="{A0AE8ADC-AA2A-764F-88CE-2DBAD2D3D46F}"/>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6844AD22-273D-9843-A227-A7AC8BB721D7}"/>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331491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E0D8-7584-5443-9E55-2288F4065FF3}"/>
              </a:ext>
            </a:extLst>
          </p:cNvPr>
          <p:cNvSpPr>
            <a:spLocks noGrp="1"/>
          </p:cNvSpPr>
          <p:nvPr>
            <p:ph type="title"/>
          </p:nvPr>
        </p:nvSpPr>
        <p:spPr>
          <a:xfrm>
            <a:off x="838200" y="365125"/>
            <a:ext cx="10515600" cy="1325563"/>
          </a:xfrm>
          <a:prstGeom prst="rect">
            <a:avLst/>
          </a:prstGeom>
        </p:spPr>
        <p:txBody>
          <a:bodyPr/>
          <a:lstStyle>
            <a:lvl1pPr>
              <a:defRPr b="1" i="0">
                <a:latin typeface="Gibson SemB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A2EDEB-195D-0943-B24E-63B510B329FF}"/>
              </a:ext>
            </a:extLst>
          </p:cNvPr>
          <p:cNvSpPr>
            <a:spLocks noGrp="1"/>
          </p:cNvSpPr>
          <p:nvPr>
            <p:ph idx="1"/>
          </p:nvPr>
        </p:nvSpPr>
        <p:spPr>
          <a:xfrm>
            <a:off x="838200" y="1825625"/>
            <a:ext cx="10515600" cy="4351338"/>
          </a:xfrm>
          <a:prstGeom prst="rect">
            <a:avLst/>
          </a:prstGeom>
        </p:spPr>
        <p:txBody>
          <a:bodyPr/>
          <a:lstStyle>
            <a:lvl1pPr>
              <a:defRPr b="0" i="0">
                <a:latin typeface="Gibson" pitchFamily="2" charset="77"/>
              </a:defRPr>
            </a:lvl1pPr>
            <a:lvl2pPr>
              <a:defRPr b="0" i="0">
                <a:latin typeface="Gibson" pitchFamily="2" charset="77"/>
              </a:defRPr>
            </a:lvl2pPr>
            <a:lvl3pPr>
              <a:defRPr b="0" i="0">
                <a:latin typeface="Gibson" pitchFamily="2" charset="77"/>
              </a:defRPr>
            </a:lvl3pPr>
            <a:lvl4pPr>
              <a:defRPr b="0" i="0">
                <a:latin typeface="Gibson" pitchFamily="2" charset="77"/>
              </a:defRPr>
            </a:lvl4pPr>
            <a:lvl5pPr>
              <a:defRPr b="0" i="0">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A24C69-163A-DC4D-8028-E315F6A5B7DE}"/>
              </a:ext>
            </a:extLst>
          </p:cNvPr>
          <p:cNvSpPr>
            <a:spLocks noGrp="1"/>
          </p:cNvSpPr>
          <p:nvPr>
            <p:ph type="dt" sz="half" idx="10"/>
          </p:nvPr>
        </p:nvSpPr>
        <p:spPr>
          <a:xfrm>
            <a:off x="838200" y="6415984"/>
            <a:ext cx="2743200" cy="365125"/>
          </a:xfrm>
          <a:prstGeom prst="rect">
            <a:avLst/>
          </a:prstGeom>
        </p:spPr>
        <p:txBody>
          <a:bodyPr/>
          <a:lstStyle>
            <a:lvl1pPr>
              <a:defRPr sz="1200" b="1" i="0">
                <a:latin typeface="Gibson SemBd" pitchFamily="2" charset="77"/>
              </a:defRPr>
            </a:lvl1pPr>
          </a:lstStyle>
          <a:p>
            <a:endParaRPr lang="en-US" sz="1200"/>
          </a:p>
        </p:txBody>
      </p:sp>
    </p:spTree>
    <p:extLst>
      <p:ext uri="{BB962C8B-B14F-4D97-AF65-F5344CB8AC3E}">
        <p14:creationId xmlns:p14="http://schemas.microsoft.com/office/powerpoint/2010/main" val="69248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41A-7BB4-9B41-AA12-E68D670434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6390F-895D-FD41-85AE-ADB7DE3BC5A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8594F-AE62-C94D-9C43-FF68873C2B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276A37A-457A-554B-B1F9-743366283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DF2C6A-3A3F-E041-B94F-A9D40748496A}"/>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13730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593E-32AA-9B42-AAF6-7C2137CF0328}"/>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469008-74F6-0345-99BD-9AE0B5F3698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562012-F4B3-3146-A0DD-FE836FF6D4F4}"/>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B976E-0117-4543-A17C-E294766C132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061B702-79B6-E648-9F1A-570431273F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162FA3-DE07-8D41-9A16-91CEFE31C642}"/>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3255536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E97F-97B7-0444-A80C-D5F54A4C17F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2BE016-B024-D243-ABBF-0D21015AAD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CF3433-E7C8-2D4D-9E8C-9462E72A80B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501F441-58BB-2B49-AC55-D0683CE78E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4693DC-2D8D-EA46-A176-4816BDEC97E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FDDFB4-36E8-9A49-92A7-3B5C66AD3F0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B83D2E2-77A9-B34F-B16F-65A6C71FF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5878F4A-AB39-B242-AD4B-1E4F5958E74E}"/>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939395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84C1-29E4-B74A-9BA5-1A2B162BF164}"/>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B005B2-EDDA-2845-8EA5-8D9A576AB2B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10CDE3A-EE66-EC4B-9147-9758F9924B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2C5227-3998-0449-9D3B-A317C0264CC4}"/>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137523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1CF7F-3206-D14E-BBCF-7DFE1136D6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3320E0E-0862-0E42-A9BE-20738D217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DCA998-7D60-8B45-9EB5-E82C71949A63}"/>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1354155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A749-72F1-7A4B-83B3-ADB1DADD98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1337EF-E290-6A4D-873A-FE4E039231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9C3DA7-908D-FD4B-B535-35D84A49E3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6E2E5C-C41D-D44C-B0D0-E3A1FA5757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1DB6FEE-D40C-5942-9E7C-C91C2F9097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DDD23B-4876-C641-B7E7-AEBD174F9356}"/>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83292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5BB3-18E7-FF4B-A9D3-7799022F3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FD8151-FB11-5E44-95A1-0E0D5EF46E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98A22-8095-9448-8E77-3A2FDDE300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9C68E0-F407-F44B-99A8-C98D8BF21A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9B593DB-4C3B-044B-A37F-BE1228B293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E1E76D-1220-0B4F-9757-647D46C2686F}"/>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421468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0E4D-9517-BB48-AABF-61BC24430F73}"/>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4E637-6187-2545-9617-F24B2E66C527}"/>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9FBCB2-52E9-9648-9760-C0DC9C068EB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668AEDF-D54A-7741-9623-13870969A3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F7AA99-1036-F242-8AD0-B06F5C4C5D07}"/>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28047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4C0B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4AA93-6CB9-7448-8A46-B950AEC69D47}"/>
              </a:ext>
            </a:extLst>
          </p:cNvPr>
          <p:cNvSpPr>
            <a:spLocks noChangeArrowheads="1"/>
          </p:cNvSpPr>
          <p:nvPr userDrawn="1"/>
        </p:nvSpPr>
        <p:spPr bwMode="auto">
          <a:xfrm>
            <a:off x="0" y="6413622"/>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7" name="Title 1">
            <a:extLst>
              <a:ext uri="{FF2B5EF4-FFF2-40B4-BE49-F238E27FC236}">
                <a16:creationId xmlns:a16="http://schemas.microsoft.com/office/drawing/2014/main" id="{B79AEB82-E3D5-DB47-9CA2-9DD400CCE221}"/>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A4BDD7E5-451F-584D-AD02-DF7E15B5EE65}"/>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FD71ED37-D575-7A45-8BE2-828220B52D43}"/>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Tree>
    <p:extLst>
      <p:ext uri="{BB962C8B-B14F-4D97-AF65-F5344CB8AC3E}">
        <p14:creationId xmlns:p14="http://schemas.microsoft.com/office/powerpoint/2010/main" val="2327000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BB471-DFD0-5145-9C65-7FA30077966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85FC7-83DB-EB4B-A326-14EEBC92DBAE}"/>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1E8C9C-5203-DB47-A924-E83A34B1B3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D9EB91D-0DF4-8546-B35E-3360C2080E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49F41C-C744-3A4C-BF45-3CA519EA02A4}"/>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35434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AB7C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8ABD41-2EFC-D14E-8B08-BF3AA64D6682}"/>
              </a:ext>
            </a:extLst>
          </p:cNvPr>
          <p:cNvSpPr>
            <a:spLocks noChangeArrowheads="1"/>
          </p:cNvSpPr>
          <p:nvPr userDrawn="1"/>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rgbClr val="221B3E"/>
                </a:solidFill>
              </a:rPr>
              <a:t>© Copyright Refuge 2015. Registered charity number 277424. A company limited by guarantee 1412276</a:t>
            </a:r>
            <a:endParaRPr lang="en-US" altLang="en-US" sz="700">
              <a:solidFill>
                <a:srgbClr val="221B3E"/>
              </a:solidFill>
            </a:endParaRPr>
          </a:p>
        </p:txBody>
      </p:sp>
      <p:sp>
        <p:nvSpPr>
          <p:cNvPr id="14" name="Rectangle 13">
            <a:extLst>
              <a:ext uri="{FF2B5EF4-FFF2-40B4-BE49-F238E27FC236}">
                <a16:creationId xmlns:a16="http://schemas.microsoft.com/office/drawing/2014/main" id="{3CC887D9-E734-9048-9DE6-DCA005625DEE}"/>
              </a:ext>
            </a:extLst>
          </p:cNvPr>
          <p:cNvSpPr/>
          <p:nvPr userDrawn="1"/>
        </p:nvSpPr>
        <p:spPr>
          <a:xfrm>
            <a:off x="10616184" y="5479638"/>
            <a:ext cx="1335024" cy="1193414"/>
          </a:xfrm>
          <a:prstGeom prst="rect">
            <a:avLst/>
          </a:prstGeom>
          <a:solidFill>
            <a:srgbClr val="FA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EE46582-B286-CA40-9EB9-285565CD6CD3}"/>
              </a:ext>
            </a:extLst>
          </p:cNvPr>
          <p:cNvPicPr>
            <a:picLocks noChangeAspect="1"/>
          </p:cNvPicPr>
          <p:nvPr userDrawn="1"/>
        </p:nvPicPr>
        <p:blipFill>
          <a:blip r:embed="rId2"/>
          <a:stretch>
            <a:fillRect/>
          </a:stretch>
        </p:blipFill>
        <p:spPr>
          <a:xfrm>
            <a:off x="10717305" y="5620271"/>
            <a:ext cx="1060167" cy="926833"/>
          </a:xfrm>
          <a:prstGeom prst="rect">
            <a:avLst/>
          </a:prstGeom>
        </p:spPr>
      </p:pic>
      <p:sp>
        <p:nvSpPr>
          <p:cNvPr id="10" name="Slide Number Placeholder 5">
            <a:extLst>
              <a:ext uri="{FF2B5EF4-FFF2-40B4-BE49-F238E27FC236}">
                <a16:creationId xmlns:a16="http://schemas.microsoft.com/office/drawing/2014/main" id="{3378B7E9-DF1B-9646-9570-DA0B81B2FA23}"/>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rgbClr val="221B3E"/>
                </a:solidFill>
                <a:latin typeface="Gibson SemBd" pitchFamily="2" charset="77"/>
              </a:defRPr>
            </a:lvl1pPr>
          </a:lstStyle>
          <a:p>
            <a:fld id="{2EF88101-C3BE-3441-86B1-825F164CB58A}" type="slidenum">
              <a:rPr lang="en-US" smtClean="0"/>
              <a:pPr/>
              <a:t>‹#›</a:t>
            </a:fld>
            <a:endParaRPr lang="en-US"/>
          </a:p>
        </p:txBody>
      </p:sp>
      <p:sp>
        <p:nvSpPr>
          <p:cNvPr id="13" name="Content Placeholder 2">
            <a:extLst>
              <a:ext uri="{FF2B5EF4-FFF2-40B4-BE49-F238E27FC236}">
                <a16:creationId xmlns:a16="http://schemas.microsoft.com/office/drawing/2014/main" id="{B1DC1AF5-7D15-5E47-A5C1-2502E1A98281}"/>
              </a:ext>
            </a:extLst>
          </p:cNvPr>
          <p:cNvSpPr>
            <a:spLocks noGrp="1"/>
          </p:cNvSpPr>
          <p:nvPr>
            <p:ph idx="1"/>
          </p:nvPr>
        </p:nvSpPr>
        <p:spPr>
          <a:xfrm>
            <a:off x="838200" y="1747701"/>
            <a:ext cx="9422081" cy="3731937"/>
          </a:xfrm>
          <a:prstGeom prst="rect">
            <a:avLst/>
          </a:prstGeom>
        </p:spPr>
        <p:txBody>
          <a:bodyPr/>
          <a:lstStyle>
            <a:lvl1pPr>
              <a:defRPr b="0" i="0">
                <a:solidFill>
                  <a:srgbClr val="221B3E"/>
                </a:solidFill>
                <a:latin typeface="Gibson" pitchFamily="2" charset="77"/>
              </a:defRPr>
            </a:lvl1pPr>
            <a:lvl2pPr>
              <a:defRPr b="0" i="0">
                <a:solidFill>
                  <a:srgbClr val="221B3E"/>
                </a:solidFill>
                <a:latin typeface="Gibson" pitchFamily="2" charset="77"/>
              </a:defRPr>
            </a:lvl2pPr>
            <a:lvl3pPr>
              <a:defRPr b="0" i="0">
                <a:solidFill>
                  <a:srgbClr val="221B3E"/>
                </a:solidFill>
                <a:latin typeface="Gibson" pitchFamily="2" charset="77"/>
              </a:defRPr>
            </a:lvl3pPr>
            <a:lvl4pPr>
              <a:defRPr b="0" i="0">
                <a:solidFill>
                  <a:srgbClr val="221B3E"/>
                </a:solidFill>
                <a:latin typeface="Gibson" pitchFamily="2" charset="77"/>
              </a:defRPr>
            </a:lvl4pPr>
            <a:lvl5pPr>
              <a:defRPr b="0" i="0">
                <a:solidFill>
                  <a:srgbClr val="221B3E"/>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1">
            <a:extLst>
              <a:ext uri="{FF2B5EF4-FFF2-40B4-BE49-F238E27FC236}">
                <a16:creationId xmlns:a16="http://schemas.microsoft.com/office/drawing/2014/main" id="{2CF54E32-5783-B746-BA41-33674E5C1576}"/>
              </a:ext>
            </a:extLst>
          </p:cNvPr>
          <p:cNvSpPr>
            <a:spLocks noGrp="1"/>
          </p:cNvSpPr>
          <p:nvPr>
            <p:ph type="title"/>
          </p:nvPr>
        </p:nvSpPr>
        <p:spPr>
          <a:xfrm>
            <a:off x="838200" y="365125"/>
            <a:ext cx="10657114" cy="1325563"/>
          </a:xfrm>
          <a:prstGeom prst="rect">
            <a:avLst/>
          </a:prstGeom>
        </p:spPr>
        <p:txBody>
          <a:bodyPr/>
          <a:lstStyle>
            <a:lvl1pPr>
              <a:defRPr sz="3500" b="1" i="0">
                <a:solidFill>
                  <a:srgbClr val="221B3E"/>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4279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21B3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590A58-9995-454D-869D-FFE2984DDF4C}"/>
              </a:ext>
            </a:extLst>
          </p:cNvPr>
          <p:cNvSpPr>
            <a:spLocks noChangeArrowheads="1"/>
          </p:cNvSpPr>
          <p:nvPr userDrawn="1"/>
        </p:nvSpPr>
        <p:spPr bwMode="auto">
          <a:xfrm>
            <a:off x="1" y="6472997"/>
            <a:ext cx="1219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algn="ctr" eaLnBrk="0" fontAlgn="base" hangingPunct="0">
              <a:spcBef>
                <a:spcPct val="0"/>
              </a:spcBef>
              <a:spcAft>
                <a:spcPct val="0"/>
              </a:spcAft>
              <a:defRPr sz="2600">
                <a:solidFill>
                  <a:schemeClr val="tx1"/>
                </a:solidFill>
                <a:latin typeface="Arial" charset="0"/>
                <a:cs typeface="Arial" charset="0"/>
              </a:defRPr>
            </a:lvl6pPr>
            <a:lvl7pPr marL="2971800" indent="-228600" algn="ctr" eaLnBrk="0" fontAlgn="base" hangingPunct="0">
              <a:spcBef>
                <a:spcPct val="0"/>
              </a:spcBef>
              <a:spcAft>
                <a:spcPct val="0"/>
              </a:spcAft>
              <a:defRPr sz="2600">
                <a:solidFill>
                  <a:schemeClr val="tx1"/>
                </a:solidFill>
                <a:latin typeface="Arial" charset="0"/>
                <a:cs typeface="Arial" charset="0"/>
              </a:defRPr>
            </a:lvl7pPr>
            <a:lvl8pPr marL="3429000" indent="-228600" algn="ctr" eaLnBrk="0" fontAlgn="base" hangingPunct="0">
              <a:spcBef>
                <a:spcPct val="0"/>
              </a:spcBef>
              <a:spcAft>
                <a:spcPct val="0"/>
              </a:spcAft>
              <a:defRPr sz="2600">
                <a:solidFill>
                  <a:schemeClr val="tx1"/>
                </a:solidFill>
                <a:latin typeface="Arial" charset="0"/>
                <a:cs typeface="Arial" charset="0"/>
              </a:defRPr>
            </a:lvl8pPr>
            <a:lvl9pPr marL="3886200" indent="-228600" algn="ctr" eaLnBrk="0" fontAlgn="base" hangingPunct="0">
              <a:spcBef>
                <a:spcPct val="0"/>
              </a:spcBef>
              <a:spcAft>
                <a:spcPct val="0"/>
              </a:spcAft>
              <a:defRPr sz="2600">
                <a:solidFill>
                  <a:schemeClr val="tx1"/>
                </a:solidFill>
                <a:latin typeface="Arial" charset="0"/>
                <a:cs typeface="Arial" charset="0"/>
              </a:defRPr>
            </a:lvl9pPr>
          </a:lstStyle>
          <a:p>
            <a:pPr algn="ctr" eaLnBrk="1" hangingPunct="1">
              <a:defRPr/>
            </a:pPr>
            <a:r>
              <a:rPr lang="en-GB" altLang="en-US" sz="700">
                <a:solidFill>
                  <a:schemeClr val="bg1"/>
                </a:solidFill>
              </a:rPr>
              <a:t>© Copyright Refuge 2015. Registered charity number 277424. A company limited by guarantee 1412276</a:t>
            </a:r>
            <a:endParaRPr lang="en-US" altLang="en-US" sz="700">
              <a:solidFill>
                <a:schemeClr val="bg1"/>
              </a:solidFill>
            </a:endParaRPr>
          </a:p>
        </p:txBody>
      </p:sp>
      <p:sp>
        <p:nvSpPr>
          <p:cNvPr id="7" name="Slide Number Placeholder 5">
            <a:extLst>
              <a:ext uri="{FF2B5EF4-FFF2-40B4-BE49-F238E27FC236}">
                <a16:creationId xmlns:a16="http://schemas.microsoft.com/office/drawing/2014/main" id="{59D6D234-187D-0E46-BF5C-5E94FCA87E8C}"/>
              </a:ext>
            </a:extLst>
          </p:cNvPr>
          <p:cNvSpPr>
            <a:spLocks noGrp="1"/>
          </p:cNvSpPr>
          <p:nvPr>
            <p:ph type="sldNum" sz="quarter" idx="11"/>
          </p:nvPr>
        </p:nvSpPr>
        <p:spPr>
          <a:xfrm>
            <a:off x="291935" y="6366711"/>
            <a:ext cx="2743200" cy="365125"/>
          </a:xfrm>
          <a:prstGeom prst="rect">
            <a:avLst/>
          </a:prstGeom>
        </p:spPr>
        <p:txBody>
          <a:bodyPr/>
          <a:lstStyle>
            <a:lvl1pPr>
              <a:defRPr sz="1000" b="1" i="0">
                <a:solidFill>
                  <a:schemeClr val="bg1"/>
                </a:solidFill>
                <a:latin typeface="Gibson SemBd" pitchFamily="2" charset="77"/>
              </a:defRPr>
            </a:lvl1pPr>
          </a:lstStyle>
          <a:p>
            <a:fld id="{2EF88101-C3BE-3441-86B1-825F164CB58A}" type="slidenum">
              <a:rPr lang="en-US" smtClean="0"/>
              <a:pPr/>
              <a:t>‹#›</a:t>
            </a:fld>
            <a:endParaRPr lang="en-US" sz="1000"/>
          </a:p>
        </p:txBody>
      </p:sp>
      <p:sp>
        <p:nvSpPr>
          <p:cNvPr id="10" name="Content Placeholder 2">
            <a:extLst>
              <a:ext uri="{FF2B5EF4-FFF2-40B4-BE49-F238E27FC236}">
                <a16:creationId xmlns:a16="http://schemas.microsoft.com/office/drawing/2014/main" id="{A0AE8ADC-AA2A-764F-88CE-2DBAD2D3D46F}"/>
              </a:ext>
            </a:extLst>
          </p:cNvPr>
          <p:cNvSpPr>
            <a:spLocks noGrp="1"/>
          </p:cNvSpPr>
          <p:nvPr>
            <p:ph idx="1"/>
          </p:nvPr>
        </p:nvSpPr>
        <p:spPr>
          <a:xfrm>
            <a:off x="838200" y="1747701"/>
            <a:ext cx="9422081" cy="3731937"/>
          </a:xfrm>
          <a:prstGeom prst="rect">
            <a:avLst/>
          </a:prstGeom>
        </p:spPr>
        <p:txBody>
          <a:bodyPr/>
          <a:lstStyle>
            <a:lvl1pPr>
              <a:defRPr b="0" i="0">
                <a:solidFill>
                  <a:schemeClr val="bg1"/>
                </a:solidFill>
                <a:latin typeface="Gibson" pitchFamily="2" charset="77"/>
              </a:defRPr>
            </a:lvl1pPr>
            <a:lvl2pPr>
              <a:defRPr b="0" i="0">
                <a:solidFill>
                  <a:schemeClr val="bg1"/>
                </a:solidFill>
                <a:latin typeface="Gibson" pitchFamily="2" charset="77"/>
              </a:defRPr>
            </a:lvl2pPr>
            <a:lvl3pPr>
              <a:defRPr b="0" i="0">
                <a:solidFill>
                  <a:schemeClr val="bg1"/>
                </a:solidFill>
                <a:latin typeface="Gibson" pitchFamily="2" charset="77"/>
              </a:defRPr>
            </a:lvl3pPr>
            <a:lvl4pPr>
              <a:defRPr b="0" i="0">
                <a:solidFill>
                  <a:schemeClr val="bg1"/>
                </a:solidFill>
                <a:latin typeface="Gibson" pitchFamily="2" charset="77"/>
              </a:defRPr>
            </a:lvl4pPr>
            <a:lvl5pPr>
              <a:defRPr b="0" i="0">
                <a:solidFill>
                  <a:schemeClr val="bg1"/>
                </a:solidFill>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6844AD22-273D-9843-A227-A7AC8BB721D7}"/>
              </a:ext>
            </a:extLst>
          </p:cNvPr>
          <p:cNvSpPr>
            <a:spLocks noGrp="1"/>
          </p:cNvSpPr>
          <p:nvPr>
            <p:ph type="title"/>
          </p:nvPr>
        </p:nvSpPr>
        <p:spPr>
          <a:xfrm>
            <a:off x="838200" y="365125"/>
            <a:ext cx="10657114" cy="1325563"/>
          </a:xfrm>
          <a:prstGeom prst="rect">
            <a:avLst/>
          </a:prstGeom>
        </p:spPr>
        <p:txBody>
          <a:bodyPr/>
          <a:lstStyle>
            <a:lvl1pPr>
              <a:defRPr sz="3500" b="1" i="0">
                <a:solidFill>
                  <a:schemeClr val="bg1"/>
                </a:solidFill>
                <a:latin typeface="Gibson SemBd" pitchFamily="2" charset="77"/>
              </a:defRPr>
            </a:lvl1pPr>
          </a:lstStyle>
          <a:p>
            <a:r>
              <a:rPr lang="en-GB"/>
              <a:t>Click to edit Master title style</a:t>
            </a:r>
            <a:endParaRPr lang="en-US"/>
          </a:p>
        </p:txBody>
      </p:sp>
    </p:spTree>
    <p:extLst>
      <p:ext uri="{BB962C8B-B14F-4D97-AF65-F5344CB8AC3E}">
        <p14:creationId xmlns:p14="http://schemas.microsoft.com/office/powerpoint/2010/main" val="331491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E0D8-7584-5443-9E55-2288F4065FF3}"/>
              </a:ext>
            </a:extLst>
          </p:cNvPr>
          <p:cNvSpPr>
            <a:spLocks noGrp="1"/>
          </p:cNvSpPr>
          <p:nvPr>
            <p:ph type="title"/>
          </p:nvPr>
        </p:nvSpPr>
        <p:spPr>
          <a:xfrm>
            <a:off x="838200" y="365125"/>
            <a:ext cx="10515600" cy="1325563"/>
          </a:xfrm>
          <a:prstGeom prst="rect">
            <a:avLst/>
          </a:prstGeom>
        </p:spPr>
        <p:txBody>
          <a:bodyPr/>
          <a:lstStyle>
            <a:lvl1pPr>
              <a:defRPr b="1" i="0">
                <a:latin typeface="Gibson SemB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A2EDEB-195D-0943-B24E-63B510B329FF}"/>
              </a:ext>
            </a:extLst>
          </p:cNvPr>
          <p:cNvSpPr>
            <a:spLocks noGrp="1"/>
          </p:cNvSpPr>
          <p:nvPr>
            <p:ph idx="1"/>
          </p:nvPr>
        </p:nvSpPr>
        <p:spPr>
          <a:xfrm>
            <a:off x="838200" y="1825625"/>
            <a:ext cx="10515600" cy="4351338"/>
          </a:xfrm>
          <a:prstGeom prst="rect">
            <a:avLst/>
          </a:prstGeom>
        </p:spPr>
        <p:txBody>
          <a:bodyPr/>
          <a:lstStyle>
            <a:lvl1pPr>
              <a:defRPr b="0" i="0">
                <a:latin typeface="Gibson" pitchFamily="2" charset="77"/>
              </a:defRPr>
            </a:lvl1pPr>
            <a:lvl2pPr>
              <a:defRPr b="0" i="0">
                <a:latin typeface="Gibson" pitchFamily="2" charset="77"/>
              </a:defRPr>
            </a:lvl2pPr>
            <a:lvl3pPr>
              <a:defRPr b="0" i="0">
                <a:latin typeface="Gibson" pitchFamily="2" charset="77"/>
              </a:defRPr>
            </a:lvl3pPr>
            <a:lvl4pPr>
              <a:defRPr b="0" i="0">
                <a:latin typeface="Gibson" pitchFamily="2" charset="77"/>
              </a:defRPr>
            </a:lvl4pPr>
            <a:lvl5pPr>
              <a:defRPr b="0" i="0">
                <a:latin typeface="Gibson"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A24C69-163A-DC4D-8028-E315F6A5B7DE}"/>
              </a:ext>
            </a:extLst>
          </p:cNvPr>
          <p:cNvSpPr>
            <a:spLocks noGrp="1"/>
          </p:cNvSpPr>
          <p:nvPr>
            <p:ph type="dt" sz="half" idx="10"/>
          </p:nvPr>
        </p:nvSpPr>
        <p:spPr>
          <a:xfrm>
            <a:off x="838200" y="6415984"/>
            <a:ext cx="2743200" cy="365125"/>
          </a:xfrm>
          <a:prstGeom prst="rect">
            <a:avLst/>
          </a:prstGeom>
        </p:spPr>
        <p:txBody>
          <a:bodyPr/>
          <a:lstStyle>
            <a:lvl1pPr>
              <a:defRPr sz="1200" b="1" i="0">
                <a:latin typeface="Gibson SemBd" pitchFamily="2" charset="77"/>
              </a:defRPr>
            </a:lvl1pPr>
          </a:lstStyle>
          <a:p>
            <a:endParaRPr lang="en-US" sz="1200"/>
          </a:p>
        </p:txBody>
      </p:sp>
    </p:spTree>
    <p:extLst>
      <p:ext uri="{BB962C8B-B14F-4D97-AF65-F5344CB8AC3E}">
        <p14:creationId xmlns:p14="http://schemas.microsoft.com/office/powerpoint/2010/main" val="69248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41A-7BB4-9B41-AA12-E68D670434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6390F-895D-FD41-85AE-ADB7DE3BC5A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8594F-AE62-C94D-9C43-FF68873C2B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276A37A-457A-554B-B1F9-743366283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DF2C6A-3A3F-E041-B94F-A9D40748496A}"/>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13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593E-32AA-9B42-AAF6-7C2137CF0328}"/>
              </a:ext>
            </a:extLst>
          </p:cNvPr>
          <p:cNvSpPr>
            <a:spLocks noGrp="1"/>
          </p:cNvSpPr>
          <p:nvPr>
            <p:ph type="title"/>
          </p:nvPr>
        </p:nvSpPr>
        <p:spPr>
          <a:xfrm>
            <a:off x="28956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469008-74F6-0345-99BD-9AE0B5F3698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562012-F4B3-3146-A0DD-FE836FF6D4F4}"/>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B976E-0117-4543-A17C-E294766C132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061B702-79B6-E648-9F1A-570431273F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162FA3-DE07-8D41-9A16-91CEFE31C642}"/>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325553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E97F-97B7-0444-A80C-D5F54A4C17F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2BE016-B024-D243-ABBF-0D21015AAD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CF3433-E7C8-2D4D-9E8C-9462E72A80B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501F441-58BB-2B49-AC55-D0683CE78E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4693DC-2D8D-EA46-A176-4816BDEC97E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FDDFB4-36E8-9A49-92A7-3B5C66AD3F0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B83D2E2-77A9-B34F-B16F-65A6C71FF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5878F4A-AB39-B242-AD4B-1E4F5958E74E}"/>
              </a:ext>
            </a:extLst>
          </p:cNvPr>
          <p:cNvSpPr>
            <a:spLocks noGrp="1"/>
          </p:cNvSpPr>
          <p:nvPr>
            <p:ph type="sldNum" sz="quarter" idx="12"/>
          </p:nvPr>
        </p:nvSpPr>
        <p:spPr>
          <a:xfrm>
            <a:off x="8153400" y="7111092"/>
            <a:ext cx="2743200" cy="365125"/>
          </a:xfrm>
          <a:prstGeom prst="rect">
            <a:avLst/>
          </a:prstGeom>
        </p:spPr>
        <p:txBody>
          <a:bodyPr/>
          <a:lstStyle/>
          <a:p>
            <a:fld id="{2EF88101-C3BE-3441-86B1-825F164CB58A}" type="slidenum">
              <a:rPr lang="en-US" smtClean="0"/>
              <a:t>‹#›</a:t>
            </a:fld>
            <a:endParaRPr lang="en-US"/>
          </a:p>
        </p:txBody>
      </p:sp>
    </p:spTree>
    <p:extLst>
      <p:ext uri="{BB962C8B-B14F-4D97-AF65-F5344CB8AC3E}">
        <p14:creationId xmlns:p14="http://schemas.microsoft.com/office/powerpoint/2010/main" val="293939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51F8A-0A36-8C45-97E2-AA61C58F67F4}"/>
              </a:ext>
            </a:extLst>
          </p:cNvPr>
          <p:cNvPicPr>
            <a:picLocks noChangeAspect="1"/>
          </p:cNvPicPr>
          <p:nvPr userDrawn="1"/>
        </p:nvPicPr>
        <p:blipFill>
          <a:blip r:embed="rId17"/>
          <a:stretch>
            <a:fillRect/>
          </a:stretch>
        </p:blipFill>
        <p:spPr>
          <a:xfrm>
            <a:off x="10725705" y="5626551"/>
            <a:ext cx="1038480" cy="907143"/>
          </a:xfrm>
          <a:prstGeom prst="rect">
            <a:avLst/>
          </a:prstGeom>
        </p:spPr>
      </p:pic>
    </p:spTree>
    <p:extLst>
      <p:ext uri="{BB962C8B-B14F-4D97-AF65-F5344CB8AC3E}">
        <p14:creationId xmlns:p14="http://schemas.microsoft.com/office/powerpoint/2010/main" val="769056659"/>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0" r:id="rId3"/>
    <p:sldLayoutId id="2147483661"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51F8A-0A36-8C45-97E2-AA61C58F67F4}"/>
              </a:ext>
            </a:extLst>
          </p:cNvPr>
          <p:cNvPicPr>
            <a:picLocks noChangeAspect="1"/>
          </p:cNvPicPr>
          <p:nvPr/>
        </p:nvPicPr>
        <p:blipFill>
          <a:blip r:embed="rId17"/>
          <a:stretch>
            <a:fillRect/>
          </a:stretch>
        </p:blipFill>
        <p:spPr>
          <a:xfrm>
            <a:off x="10725705" y="5626551"/>
            <a:ext cx="1038480" cy="907143"/>
          </a:xfrm>
          <a:prstGeom prst="rect">
            <a:avLst/>
          </a:prstGeom>
        </p:spPr>
      </p:pic>
    </p:spTree>
    <p:extLst>
      <p:ext uri="{BB962C8B-B14F-4D97-AF65-F5344CB8AC3E}">
        <p14:creationId xmlns:p14="http://schemas.microsoft.com/office/powerpoint/2010/main" val="7690566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B2508-F36A-534F-9D6A-0AE484682A76}"/>
              </a:ext>
            </a:extLst>
          </p:cNvPr>
          <p:cNvPicPr>
            <a:picLocks noChangeAspect="1"/>
          </p:cNvPicPr>
          <p:nvPr/>
        </p:nvPicPr>
        <p:blipFill>
          <a:blip r:embed="rId3"/>
          <a:stretch>
            <a:fillRect/>
          </a:stretch>
        </p:blipFill>
        <p:spPr>
          <a:xfrm>
            <a:off x="8292085" y="3118042"/>
            <a:ext cx="2363629" cy="2064700"/>
          </a:xfrm>
          <a:prstGeom prst="rect">
            <a:avLst/>
          </a:prstGeom>
        </p:spPr>
      </p:pic>
      <p:sp>
        <p:nvSpPr>
          <p:cNvPr id="4" name="TextBox 3">
            <a:extLst>
              <a:ext uri="{FF2B5EF4-FFF2-40B4-BE49-F238E27FC236}">
                <a16:creationId xmlns:a16="http://schemas.microsoft.com/office/drawing/2014/main" id="{C0818F48-976E-439B-8DED-44D7CB12BBF1}"/>
              </a:ext>
            </a:extLst>
          </p:cNvPr>
          <p:cNvSpPr txBox="1"/>
          <p:nvPr/>
        </p:nvSpPr>
        <p:spPr>
          <a:xfrm>
            <a:off x="6660682" y="1091458"/>
            <a:ext cx="5394474" cy="1384995"/>
          </a:xfrm>
          <a:prstGeom prst="rect">
            <a:avLst/>
          </a:prstGeom>
          <a:noFill/>
        </p:spPr>
        <p:txBody>
          <a:bodyPr wrap="square" lIns="91440" tIns="45720" rIns="91440" bIns="45720" rtlCol="0" anchor="t">
            <a:spAutoFit/>
          </a:bodyPr>
          <a:lstStyle/>
          <a:p>
            <a:pPr algn="ctr"/>
            <a:r>
              <a:rPr lang="en-US" sz="2800" b="1">
                <a:solidFill>
                  <a:schemeClr val="bg1"/>
                </a:solidFill>
                <a:latin typeface="Montserrat SemiBold" panose="00000700000000000000" pitchFamily="2" charset="0"/>
                <a:ea typeface="+mj-ea"/>
                <a:cs typeface="+mj-cs"/>
              </a:rPr>
              <a:t>Providing domestic and sexual violence services in Southwark</a:t>
            </a:r>
          </a:p>
        </p:txBody>
      </p:sp>
      <p:pic>
        <p:nvPicPr>
          <p:cNvPr id="9" name="Picture 8" descr="A person holding a baby&#10;&#10;Description automatically generated with medium confidence">
            <a:extLst>
              <a:ext uri="{FF2B5EF4-FFF2-40B4-BE49-F238E27FC236}">
                <a16:creationId xmlns:a16="http://schemas.microsoft.com/office/drawing/2014/main" id="{D00DFF94-1B72-4F7A-ACDB-07BCE4472D20}"/>
              </a:ext>
            </a:extLst>
          </p:cNvPr>
          <p:cNvPicPr>
            <a:picLocks noChangeAspect="1"/>
          </p:cNvPicPr>
          <p:nvPr/>
        </p:nvPicPr>
        <p:blipFill rotWithShape="1">
          <a:blip r:embed="rId4"/>
          <a:srcRect l="4700" r="18872"/>
          <a:stretch/>
        </p:blipFill>
        <p:spPr>
          <a:xfrm>
            <a:off x="342900" y="734785"/>
            <a:ext cx="6214886" cy="5421085"/>
          </a:xfrm>
          <a:prstGeom prst="rect">
            <a:avLst/>
          </a:prstGeom>
        </p:spPr>
      </p:pic>
    </p:spTree>
    <p:extLst>
      <p:ext uri="{BB962C8B-B14F-4D97-AF65-F5344CB8AC3E}">
        <p14:creationId xmlns:p14="http://schemas.microsoft.com/office/powerpoint/2010/main" val="38611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9B4D1-498A-52FB-7207-B925AEDFCDD2}"/>
              </a:ext>
            </a:extLst>
          </p:cNvPr>
          <p:cNvSpPr>
            <a:spLocks noGrp="1"/>
          </p:cNvSpPr>
          <p:nvPr>
            <p:ph type="sldNum" sz="quarter" idx="11"/>
          </p:nvPr>
        </p:nvSpPr>
        <p:spPr>
          <a:prstGeom prst="rect">
            <a:avLst/>
          </a:prstGeom>
        </p:spPr>
        <p:txBody>
          <a:bodyPr/>
          <a:lstStyle/>
          <a:p>
            <a:fld id="{2EF88101-C3BE-3441-86B1-825F164CB58A}" type="slidenum">
              <a:rPr lang="en-US" smtClean="0"/>
              <a:pPr/>
              <a:t>10</a:t>
            </a:fld>
            <a:endParaRPr lang="en-US" sz="1000"/>
          </a:p>
        </p:txBody>
      </p:sp>
      <p:pic>
        <p:nvPicPr>
          <p:cNvPr id="8" name="Content Placeholder 7" descr="Question Mark with solid fill">
            <a:extLst>
              <a:ext uri="{FF2B5EF4-FFF2-40B4-BE49-F238E27FC236}">
                <a16:creationId xmlns:a16="http://schemas.microsoft.com/office/drawing/2014/main" id="{236DEE1F-7E1E-736E-CBF6-4EC2FFE8B38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267508" y="1600508"/>
            <a:ext cx="3656983" cy="3656983"/>
          </a:xfrm>
        </p:spPr>
      </p:pic>
      <p:sp>
        <p:nvSpPr>
          <p:cNvPr id="5" name="Title 4">
            <a:extLst>
              <a:ext uri="{FF2B5EF4-FFF2-40B4-BE49-F238E27FC236}">
                <a16:creationId xmlns:a16="http://schemas.microsoft.com/office/drawing/2014/main" id="{06690275-9C31-C508-05C2-B5F11EF3985F}"/>
              </a:ext>
            </a:extLst>
          </p:cNvPr>
          <p:cNvSpPr>
            <a:spLocks noGrp="1"/>
          </p:cNvSpPr>
          <p:nvPr>
            <p:ph type="title"/>
          </p:nvPr>
        </p:nvSpPr>
        <p:spPr/>
        <p:txBody>
          <a:bodyPr/>
          <a:lstStyle/>
          <a:p>
            <a:pPr algn="ctr"/>
            <a:r>
              <a:rPr lang="en-GB" sz="5400"/>
              <a:t>Questions</a:t>
            </a:r>
          </a:p>
        </p:txBody>
      </p:sp>
    </p:spTree>
    <p:extLst>
      <p:ext uri="{BB962C8B-B14F-4D97-AF65-F5344CB8AC3E}">
        <p14:creationId xmlns:p14="http://schemas.microsoft.com/office/powerpoint/2010/main" val="120081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075D5D-07C9-AD48-A190-164EDE1E794B}"/>
              </a:ext>
            </a:extLst>
          </p:cNvPr>
          <p:cNvSpPr>
            <a:spLocks noGrp="1"/>
          </p:cNvSpPr>
          <p:nvPr>
            <p:ph type="sldNum" sz="quarter" idx="11"/>
          </p:nvPr>
        </p:nvSpPr>
        <p:spPr>
          <a:prstGeom prst="rect">
            <a:avLst/>
          </a:prstGeom>
        </p:spPr>
        <p:txBody>
          <a:bodyPr/>
          <a:lstStyle/>
          <a:p>
            <a:fld id="{2EF88101-C3BE-3441-86B1-825F164CB58A}" type="slidenum">
              <a:rPr lang="en-US" smtClean="0"/>
              <a:pPr/>
              <a:t>2</a:t>
            </a:fld>
            <a:endParaRPr lang="en-US"/>
          </a:p>
        </p:txBody>
      </p:sp>
      <p:sp>
        <p:nvSpPr>
          <p:cNvPr id="4" name="Rectangle 3"/>
          <p:cNvSpPr/>
          <p:nvPr/>
        </p:nvSpPr>
        <p:spPr>
          <a:xfrm>
            <a:off x="1576551" y="1242896"/>
            <a:ext cx="300082" cy="707886"/>
          </a:xfrm>
          <a:prstGeom prst="rect">
            <a:avLst/>
          </a:prstGeom>
        </p:spPr>
        <p:txBody>
          <a:bodyPr wrap="none">
            <a:spAutoFit/>
          </a:bodyPr>
          <a:lstStyle/>
          <a:p>
            <a:r>
              <a:rPr lang="en-US" sz="4000" b="1">
                <a:solidFill>
                  <a:srgbClr val="DC2485"/>
                </a:solidFill>
                <a:latin typeface="Gibson SemBd"/>
              </a:rPr>
              <a:t> </a:t>
            </a:r>
            <a:endParaRPr lang="en-GB" sz="4000">
              <a:solidFill>
                <a:srgbClr val="DC2485"/>
              </a:solidFill>
              <a:latin typeface="Gibson SemBd"/>
            </a:endParaRPr>
          </a:p>
        </p:txBody>
      </p:sp>
      <p:sp>
        <p:nvSpPr>
          <p:cNvPr id="3" name="TextBox 2">
            <a:extLst>
              <a:ext uri="{FF2B5EF4-FFF2-40B4-BE49-F238E27FC236}">
                <a16:creationId xmlns:a16="http://schemas.microsoft.com/office/drawing/2014/main" id="{E9B754DB-FB13-9734-4770-6E4811605DD9}"/>
              </a:ext>
            </a:extLst>
          </p:cNvPr>
          <p:cNvSpPr txBox="1"/>
          <p:nvPr/>
        </p:nvSpPr>
        <p:spPr>
          <a:xfrm>
            <a:off x="1008667" y="452487"/>
            <a:ext cx="9294829" cy="523220"/>
          </a:xfrm>
          <a:prstGeom prst="rect">
            <a:avLst/>
          </a:prstGeom>
          <a:noFill/>
        </p:spPr>
        <p:txBody>
          <a:bodyPr wrap="square" rtlCol="0">
            <a:spAutoFit/>
          </a:bodyPr>
          <a:lstStyle/>
          <a:p>
            <a:r>
              <a:rPr lang="en-GB" sz="2800" b="1">
                <a:solidFill>
                  <a:srgbClr val="23193E"/>
                </a:solidFill>
                <a:latin typeface="Montserrat SemiBold" panose="00000700000000000000" pitchFamily="2" charset="0"/>
              </a:rPr>
              <a:t>Key elements of the service</a:t>
            </a:r>
          </a:p>
        </p:txBody>
      </p:sp>
      <p:sp>
        <p:nvSpPr>
          <p:cNvPr id="6" name="TextBox 5">
            <a:extLst>
              <a:ext uri="{FF2B5EF4-FFF2-40B4-BE49-F238E27FC236}">
                <a16:creationId xmlns:a16="http://schemas.microsoft.com/office/drawing/2014/main" id="{1527709F-1B5D-2D25-7CF6-357DE4950AF6}"/>
              </a:ext>
            </a:extLst>
          </p:cNvPr>
          <p:cNvSpPr txBox="1"/>
          <p:nvPr/>
        </p:nvSpPr>
        <p:spPr>
          <a:xfrm>
            <a:off x="1018095" y="1242896"/>
            <a:ext cx="9313682" cy="3416320"/>
          </a:xfrm>
          <a:prstGeom prst="rect">
            <a:avLst/>
          </a:prstGeom>
          <a:noFill/>
        </p:spPr>
        <p:txBody>
          <a:bodyPr wrap="square" rtlCol="0">
            <a:spAutoFit/>
          </a:bodyPr>
          <a:lstStyle/>
          <a:p>
            <a:pPr marL="342900" indent="-342900">
              <a:buFont typeface="Arial" panose="020B0604020202020204" pitchFamily="34" charset="0"/>
              <a:buChar char="•"/>
            </a:pPr>
            <a:r>
              <a:rPr lang="en-GB" sz="2400">
                <a:solidFill>
                  <a:srgbClr val="23193E"/>
                </a:solidFill>
                <a:latin typeface="Montserrat SemiBold" panose="00000700000000000000" pitchFamily="2" charset="0"/>
              </a:rPr>
              <a:t>Survivor advocacy and support service</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Group work programme</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Sanctuary scheme</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IRIS </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Perpetrator casework</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Training and awareness raising</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Counselling</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Children’s therapeutic support</a:t>
            </a:r>
          </a:p>
          <a:p>
            <a:pPr marL="342900" indent="-342900">
              <a:buFont typeface="Arial" panose="020B0604020202020204" pitchFamily="34" charset="0"/>
              <a:buChar char="•"/>
            </a:pPr>
            <a:r>
              <a:rPr lang="en-GB" sz="2400">
                <a:solidFill>
                  <a:srgbClr val="23193E"/>
                </a:solidFill>
                <a:latin typeface="Montserrat SemiBold" panose="00000700000000000000" pitchFamily="2" charset="0"/>
              </a:rPr>
              <a:t>Homelessness IDVA</a:t>
            </a:r>
          </a:p>
        </p:txBody>
      </p:sp>
    </p:spTree>
    <p:extLst>
      <p:ext uri="{BB962C8B-B14F-4D97-AF65-F5344CB8AC3E}">
        <p14:creationId xmlns:p14="http://schemas.microsoft.com/office/powerpoint/2010/main" val="135748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548C4-21D3-4104-8A6D-3BB7B122D493}"/>
              </a:ext>
            </a:extLst>
          </p:cNvPr>
          <p:cNvSpPr>
            <a:spLocks noGrp="1"/>
          </p:cNvSpPr>
          <p:nvPr>
            <p:ph type="sldNum" sz="quarter" idx="11"/>
          </p:nvPr>
        </p:nvSpPr>
        <p:spPr/>
        <p:txBody>
          <a:bodyPr/>
          <a:lstStyle/>
          <a:p>
            <a:fld id="{2EF88101-C3BE-3441-86B1-825F164CB58A}" type="slidenum">
              <a:rPr lang="en-US" smtClean="0"/>
              <a:pPr/>
              <a:t>3</a:t>
            </a:fld>
            <a:endParaRPr lang="en-US" sz="1000"/>
          </a:p>
        </p:txBody>
      </p:sp>
      <p:sp>
        <p:nvSpPr>
          <p:cNvPr id="6" name="TextBox 5">
            <a:extLst>
              <a:ext uri="{FF2B5EF4-FFF2-40B4-BE49-F238E27FC236}">
                <a16:creationId xmlns:a16="http://schemas.microsoft.com/office/drawing/2014/main" id="{8DD2C47B-8148-6F9E-D7F8-87D05A93AA22}"/>
              </a:ext>
            </a:extLst>
          </p:cNvPr>
          <p:cNvSpPr txBox="1"/>
          <p:nvPr/>
        </p:nvSpPr>
        <p:spPr>
          <a:xfrm>
            <a:off x="838200" y="515566"/>
            <a:ext cx="10158984" cy="523220"/>
          </a:xfrm>
          <a:prstGeom prst="rect">
            <a:avLst/>
          </a:prstGeom>
          <a:noFill/>
        </p:spPr>
        <p:txBody>
          <a:bodyPr wrap="square" rtlCol="0">
            <a:spAutoFit/>
          </a:bodyPr>
          <a:lstStyle/>
          <a:p>
            <a:r>
              <a:rPr lang="en-GB" sz="2800" b="1">
                <a:solidFill>
                  <a:srgbClr val="23193E"/>
                </a:solidFill>
                <a:latin typeface="Montserrat SemiBold" panose="00000700000000000000" pitchFamily="2" charset="0"/>
              </a:rPr>
              <a:t>Staffing Structure for Southwark (Refuge)</a:t>
            </a:r>
          </a:p>
        </p:txBody>
      </p:sp>
      <p:pic>
        <p:nvPicPr>
          <p:cNvPr id="7" name="Content Placeholder 6">
            <a:extLst>
              <a:ext uri="{FF2B5EF4-FFF2-40B4-BE49-F238E27FC236}">
                <a16:creationId xmlns:a16="http://schemas.microsoft.com/office/drawing/2014/main" id="{62E70BEE-8379-C267-9150-0092669E1D5A}"/>
              </a:ext>
            </a:extLst>
          </p:cNvPr>
          <p:cNvPicPr>
            <a:picLocks noGrp="1" noChangeAspect="1"/>
          </p:cNvPicPr>
          <p:nvPr>
            <p:ph idx="1"/>
          </p:nvPr>
        </p:nvPicPr>
        <p:blipFill>
          <a:blip r:embed="rId3"/>
          <a:stretch>
            <a:fillRect/>
          </a:stretch>
        </p:blipFill>
        <p:spPr>
          <a:xfrm>
            <a:off x="2435756" y="1747838"/>
            <a:ext cx="6226700" cy="3732212"/>
          </a:xfrm>
        </p:spPr>
      </p:pic>
    </p:spTree>
    <p:extLst>
      <p:ext uri="{BB962C8B-B14F-4D97-AF65-F5344CB8AC3E}">
        <p14:creationId xmlns:p14="http://schemas.microsoft.com/office/powerpoint/2010/main" val="127646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CCF5-EC97-447E-B4B2-A45201FB0367}"/>
              </a:ext>
            </a:extLst>
          </p:cNvPr>
          <p:cNvSpPr>
            <a:spLocks noGrp="1"/>
          </p:cNvSpPr>
          <p:nvPr>
            <p:ph type="title"/>
          </p:nvPr>
        </p:nvSpPr>
        <p:spPr>
          <a:xfrm>
            <a:off x="-1122381" y="0"/>
            <a:ext cx="10657114" cy="1325563"/>
          </a:xfrm>
        </p:spPr>
        <p:txBody>
          <a:bodyPr lIns="91440" tIns="45720" rIns="91440" bIns="45720" anchor="t"/>
          <a:lstStyle/>
          <a:p>
            <a:pPr algn="ctr"/>
            <a:r>
              <a:rPr lang="en-GB" sz="2800">
                <a:latin typeface="Gibson SemBd"/>
              </a:rPr>
              <a:t>Casework management policy and procedure</a:t>
            </a:r>
            <a:endParaRPr lang="en-GB" sz="2800"/>
          </a:p>
        </p:txBody>
      </p:sp>
      <p:graphicFrame>
        <p:nvGraphicFramePr>
          <p:cNvPr id="5" name="Table 5">
            <a:extLst>
              <a:ext uri="{FF2B5EF4-FFF2-40B4-BE49-F238E27FC236}">
                <a16:creationId xmlns:a16="http://schemas.microsoft.com/office/drawing/2014/main" id="{0F35D45F-A060-4F9A-9D0B-2C4835E91576}"/>
              </a:ext>
            </a:extLst>
          </p:cNvPr>
          <p:cNvGraphicFramePr>
            <a:graphicFrameLocks noGrp="1"/>
          </p:cNvGraphicFramePr>
          <p:nvPr>
            <p:ph idx="1"/>
            <p:extLst>
              <p:ext uri="{D42A27DB-BD31-4B8C-83A1-F6EECF244321}">
                <p14:modId xmlns:p14="http://schemas.microsoft.com/office/powerpoint/2010/main" val="543852372"/>
              </p:ext>
            </p:extLst>
          </p:nvPr>
        </p:nvGraphicFramePr>
        <p:xfrm>
          <a:off x="291352" y="717176"/>
          <a:ext cx="11609218" cy="6035040"/>
        </p:xfrm>
        <a:graphic>
          <a:graphicData uri="http://schemas.openxmlformats.org/drawingml/2006/table">
            <a:tbl>
              <a:tblPr firstRow="1" bandRow="1">
                <a:tableStyleId>{5C22544A-7EE6-4342-B048-85BDC9FD1C3A}</a:tableStyleId>
              </a:tblPr>
              <a:tblGrid>
                <a:gridCol w="3617236">
                  <a:extLst>
                    <a:ext uri="{9D8B030D-6E8A-4147-A177-3AD203B41FA5}">
                      <a16:colId xmlns:a16="http://schemas.microsoft.com/office/drawing/2014/main" val="478859067"/>
                    </a:ext>
                  </a:extLst>
                </a:gridCol>
                <a:gridCol w="7991982">
                  <a:extLst>
                    <a:ext uri="{9D8B030D-6E8A-4147-A177-3AD203B41FA5}">
                      <a16:colId xmlns:a16="http://schemas.microsoft.com/office/drawing/2014/main" val="2510491043"/>
                    </a:ext>
                  </a:extLst>
                </a:gridCol>
              </a:tblGrid>
              <a:tr h="689161">
                <a:tc>
                  <a:txBody>
                    <a:bodyPr/>
                    <a:lstStyle/>
                    <a:p>
                      <a:pPr lvl="0">
                        <a:buNone/>
                      </a:pPr>
                      <a:r>
                        <a:rPr lang="en-GB" sz="2000">
                          <a:solidFill>
                            <a:schemeClr val="bg1"/>
                          </a:solidFill>
                        </a:rPr>
                        <a:t>Referral</a:t>
                      </a:r>
                    </a:p>
                    <a:p>
                      <a:pPr lvl="0">
                        <a:buNone/>
                      </a:pPr>
                      <a:endParaRPr lang="en-GB" sz="2000">
                        <a:solidFill>
                          <a:schemeClr val="bg1"/>
                        </a:solidFill>
                      </a:endParaRPr>
                    </a:p>
                  </a:txBody>
                  <a:tcPr>
                    <a:solidFill>
                      <a:srgbClr val="002060"/>
                    </a:solidFill>
                  </a:tcPr>
                </a:tc>
                <a:tc>
                  <a:txBody>
                    <a:bodyPr/>
                    <a:lstStyle/>
                    <a:p>
                      <a:pPr lvl="0">
                        <a:buNone/>
                      </a:pPr>
                      <a:r>
                        <a:rPr lang="en-GB" sz="2000" b="1" i="0" u="none" strike="noStrike" noProof="0">
                          <a:latin typeface="Calibri"/>
                        </a:rPr>
                        <a:t>First contact attempted within 24 hours, case created on IMPACT</a:t>
                      </a:r>
                      <a:endParaRPr lang="en-US" sz="2000"/>
                    </a:p>
                  </a:txBody>
                  <a:tcPr>
                    <a:solidFill>
                      <a:srgbClr val="76BEBA"/>
                    </a:solidFill>
                  </a:tcPr>
                </a:tc>
                <a:extLst>
                  <a:ext uri="{0D108BD9-81ED-4DB2-BD59-A6C34878D82A}">
                    <a16:rowId xmlns:a16="http://schemas.microsoft.com/office/drawing/2014/main" val="279449244"/>
                  </a:ext>
                </a:extLst>
              </a:tr>
              <a:tr h="370840">
                <a:tc>
                  <a:txBody>
                    <a:bodyPr/>
                    <a:lstStyle/>
                    <a:p>
                      <a:r>
                        <a:rPr lang="en-GB" sz="2000" b="1">
                          <a:solidFill>
                            <a:schemeClr val="bg1"/>
                          </a:solidFill>
                        </a:rPr>
                        <a:t>First contact</a:t>
                      </a:r>
                    </a:p>
                    <a:p>
                      <a:pPr lvl="0">
                        <a:buNone/>
                      </a:pPr>
                      <a:endParaRPr lang="en-GB" sz="2000" b="1">
                        <a:solidFill>
                          <a:schemeClr val="bg1"/>
                        </a:solidFill>
                      </a:endParaRPr>
                    </a:p>
                  </a:txBody>
                  <a:tcPr>
                    <a:solidFill>
                      <a:srgbClr val="002060"/>
                    </a:solidFill>
                  </a:tcPr>
                </a:tc>
                <a:tc>
                  <a:txBody>
                    <a:bodyPr/>
                    <a:lstStyle/>
                    <a:p>
                      <a:pPr lvl="0">
                        <a:buNone/>
                      </a:pPr>
                      <a:r>
                        <a:rPr lang="en-GB" sz="1800" b="1" i="0" u="none" strike="noStrike" noProof="0">
                          <a:solidFill>
                            <a:schemeClr val="bg1"/>
                          </a:solidFill>
                          <a:latin typeface="Arial"/>
                        </a:rPr>
                        <a:t>Assessment of immediate danger, safety planning and appropriate service</a:t>
                      </a:r>
                      <a:endParaRPr lang="en-US"/>
                    </a:p>
                  </a:txBody>
                  <a:tcPr>
                    <a:solidFill>
                      <a:srgbClr val="76BEBA"/>
                    </a:solidFill>
                  </a:tcPr>
                </a:tc>
                <a:extLst>
                  <a:ext uri="{0D108BD9-81ED-4DB2-BD59-A6C34878D82A}">
                    <a16:rowId xmlns:a16="http://schemas.microsoft.com/office/drawing/2014/main" val="2355767312"/>
                  </a:ext>
                </a:extLst>
              </a:tr>
              <a:tr h="370840">
                <a:tc>
                  <a:txBody>
                    <a:bodyPr/>
                    <a:lstStyle/>
                    <a:p>
                      <a:r>
                        <a:rPr lang="en-GB" sz="2000" b="1">
                          <a:solidFill>
                            <a:schemeClr val="bg1"/>
                          </a:solidFill>
                        </a:rPr>
                        <a:t>Referral outcome</a:t>
                      </a:r>
                    </a:p>
                    <a:p>
                      <a:pPr lvl="0">
                        <a:buNone/>
                      </a:pPr>
                      <a:endParaRPr lang="en-GB" sz="2000" b="1">
                        <a:solidFill>
                          <a:schemeClr val="bg1"/>
                        </a:solidFill>
                      </a:endParaRPr>
                    </a:p>
                  </a:txBody>
                  <a:tcPr>
                    <a:solidFill>
                      <a:srgbClr val="002060"/>
                    </a:solidFill>
                  </a:tcPr>
                </a:tc>
                <a:tc>
                  <a:txBody>
                    <a:bodyPr/>
                    <a:lstStyle/>
                    <a:p>
                      <a:pPr lvl="0">
                        <a:buNone/>
                      </a:pPr>
                      <a:r>
                        <a:rPr lang="en-GB" sz="2000" b="1" i="0" u="none" strike="noStrike" noProof="0">
                          <a:solidFill>
                            <a:schemeClr val="bg1"/>
                          </a:solidFill>
                          <a:latin typeface="Calibri"/>
                        </a:rPr>
                        <a:t>Decision made on service requirement, client informed</a:t>
                      </a:r>
                      <a:endParaRPr lang="en-US" sz="2000">
                        <a:solidFill>
                          <a:schemeClr val="bg1"/>
                        </a:solidFill>
                      </a:endParaRPr>
                    </a:p>
                  </a:txBody>
                  <a:tcPr>
                    <a:solidFill>
                      <a:srgbClr val="76BEBA"/>
                    </a:solidFill>
                  </a:tcPr>
                </a:tc>
                <a:extLst>
                  <a:ext uri="{0D108BD9-81ED-4DB2-BD59-A6C34878D82A}">
                    <a16:rowId xmlns:a16="http://schemas.microsoft.com/office/drawing/2014/main" val="3409052130"/>
                  </a:ext>
                </a:extLst>
              </a:tr>
              <a:tr h="370840">
                <a:tc>
                  <a:txBody>
                    <a:bodyPr/>
                    <a:lstStyle/>
                    <a:p>
                      <a:r>
                        <a:rPr lang="en-GB" sz="2000" b="1">
                          <a:solidFill>
                            <a:schemeClr val="bg1"/>
                          </a:solidFill>
                        </a:rPr>
                        <a:t>Risk assessment</a:t>
                      </a:r>
                    </a:p>
                    <a:p>
                      <a:pPr lvl="0">
                        <a:buNone/>
                      </a:pPr>
                      <a:endParaRPr lang="en-GB" sz="2000" b="1">
                        <a:solidFill>
                          <a:schemeClr val="bg1"/>
                        </a:solidFill>
                      </a:endParaRPr>
                    </a:p>
                  </a:txBody>
                  <a:tcPr>
                    <a:solidFill>
                      <a:srgbClr val="002060"/>
                    </a:solidFill>
                  </a:tcPr>
                </a:tc>
                <a:tc>
                  <a:txBody>
                    <a:bodyPr/>
                    <a:lstStyle/>
                    <a:p>
                      <a:pPr lvl="0">
                        <a:buNone/>
                      </a:pPr>
                      <a:r>
                        <a:rPr lang="en-GB" sz="1800" b="1" i="0" u="none" strike="noStrike" noProof="0">
                          <a:solidFill>
                            <a:schemeClr val="bg1"/>
                          </a:solidFill>
                          <a:latin typeface="Arial"/>
                        </a:rPr>
                        <a:t>Full SafeLives DASH-RIC within 24 hours of referral</a:t>
                      </a:r>
                      <a:endParaRPr lang="en-US"/>
                    </a:p>
                  </a:txBody>
                  <a:tcPr>
                    <a:solidFill>
                      <a:srgbClr val="76BEBA"/>
                    </a:solidFill>
                  </a:tcPr>
                </a:tc>
                <a:extLst>
                  <a:ext uri="{0D108BD9-81ED-4DB2-BD59-A6C34878D82A}">
                    <a16:rowId xmlns:a16="http://schemas.microsoft.com/office/drawing/2014/main" val="486163348"/>
                  </a:ext>
                </a:extLst>
              </a:tr>
              <a:tr h="890867">
                <a:tc>
                  <a:txBody>
                    <a:bodyPr/>
                    <a:lstStyle/>
                    <a:p>
                      <a:r>
                        <a:rPr lang="en-GB" sz="2000" b="1">
                          <a:solidFill>
                            <a:schemeClr val="bg1"/>
                          </a:solidFill>
                        </a:rPr>
                        <a:t>Intake form </a:t>
                      </a:r>
                    </a:p>
                    <a:p>
                      <a:pPr lvl="0">
                        <a:buNone/>
                      </a:pPr>
                      <a:endParaRPr lang="en-GB" sz="2000" b="1">
                        <a:solidFill>
                          <a:schemeClr val="bg1"/>
                        </a:solidFill>
                      </a:endParaRPr>
                    </a:p>
                  </a:txBody>
                  <a:tcPr>
                    <a:solidFill>
                      <a:srgbClr val="002060"/>
                    </a:solidFill>
                  </a:tcPr>
                </a:tc>
                <a:tc>
                  <a:txBody>
                    <a:bodyPr/>
                    <a:lstStyle/>
                    <a:p>
                      <a:pPr lvl="0" algn="l">
                        <a:lnSpc>
                          <a:spcPct val="100000"/>
                        </a:lnSpc>
                        <a:spcBef>
                          <a:spcPts val="0"/>
                        </a:spcBef>
                        <a:spcAft>
                          <a:spcPts val="0"/>
                        </a:spcAft>
                        <a:buNone/>
                      </a:pPr>
                      <a:r>
                        <a:rPr lang="en-GB" sz="1800" b="1" i="0" u="none" strike="noStrike" noProof="0">
                          <a:solidFill>
                            <a:schemeClr val="bg1"/>
                          </a:solidFill>
                          <a:latin typeface="Arial"/>
                        </a:rPr>
                        <a:t>Details taken on history of abuse, psychological and behavioural questionnaires</a:t>
                      </a:r>
                      <a:endParaRPr lang="en-GB" sz="1800" b="0" i="0" u="none" strike="noStrike" noProof="0">
                        <a:latin typeface="Calibri"/>
                      </a:endParaRPr>
                    </a:p>
                    <a:p>
                      <a:pPr lvl="0">
                        <a:buNone/>
                      </a:pPr>
                      <a:endParaRPr lang="en-GB">
                        <a:solidFill>
                          <a:schemeClr val="bg1"/>
                        </a:solidFill>
                      </a:endParaRPr>
                    </a:p>
                  </a:txBody>
                  <a:tcPr>
                    <a:solidFill>
                      <a:srgbClr val="76BEBA"/>
                    </a:solidFill>
                  </a:tcPr>
                </a:tc>
                <a:extLst>
                  <a:ext uri="{0D108BD9-81ED-4DB2-BD59-A6C34878D82A}">
                    <a16:rowId xmlns:a16="http://schemas.microsoft.com/office/drawing/2014/main" val="2934783416"/>
                  </a:ext>
                </a:extLst>
              </a:tr>
              <a:tr h="370840">
                <a:tc>
                  <a:txBody>
                    <a:bodyPr/>
                    <a:lstStyle/>
                    <a:p>
                      <a:r>
                        <a:rPr lang="en-GB" sz="2000" b="1">
                          <a:solidFill>
                            <a:schemeClr val="bg1"/>
                          </a:solidFill>
                        </a:rPr>
                        <a:t>Needs assessment</a:t>
                      </a:r>
                    </a:p>
                    <a:p>
                      <a:pPr lvl="0">
                        <a:buNone/>
                      </a:pPr>
                      <a:endParaRPr lang="en-GB" sz="2000" b="1">
                        <a:solidFill>
                          <a:schemeClr val="bg1"/>
                        </a:solidFill>
                      </a:endParaRPr>
                    </a:p>
                  </a:txBody>
                  <a:tcPr>
                    <a:solidFill>
                      <a:srgbClr val="002060"/>
                    </a:solidFill>
                  </a:tcPr>
                </a:tc>
                <a:tc>
                  <a:txBody>
                    <a:bodyPr/>
                    <a:lstStyle/>
                    <a:p>
                      <a:pPr lvl="0" algn="l">
                        <a:lnSpc>
                          <a:spcPct val="100000"/>
                        </a:lnSpc>
                        <a:spcBef>
                          <a:spcPts val="0"/>
                        </a:spcBef>
                        <a:spcAft>
                          <a:spcPts val="0"/>
                        </a:spcAft>
                        <a:buNone/>
                      </a:pPr>
                      <a:r>
                        <a:rPr lang="en-GB" sz="1800" b="1" i="0" u="none" strike="noStrike" noProof="0">
                          <a:solidFill>
                            <a:schemeClr val="bg1"/>
                          </a:solidFill>
                          <a:latin typeface="Arial"/>
                        </a:rPr>
                        <a:t>Completed and led by client and worker within 5 working days.</a:t>
                      </a:r>
                      <a:endParaRPr lang="en-GB" sz="1800" b="0" i="0" u="none" strike="noStrike" noProof="0">
                        <a:latin typeface="Calibri"/>
                      </a:endParaRPr>
                    </a:p>
                    <a:p>
                      <a:pPr lvl="0">
                        <a:buNone/>
                      </a:pPr>
                      <a:endParaRPr lang="en-GB">
                        <a:solidFill>
                          <a:schemeClr val="bg1"/>
                        </a:solidFill>
                      </a:endParaRPr>
                    </a:p>
                  </a:txBody>
                  <a:tcPr>
                    <a:solidFill>
                      <a:srgbClr val="76BEBA"/>
                    </a:solidFill>
                  </a:tcPr>
                </a:tc>
                <a:extLst>
                  <a:ext uri="{0D108BD9-81ED-4DB2-BD59-A6C34878D82A}">
                    <a16:rowId xmlns:a16="http://schemas.microsoft.com/office/drawing/2014/main" val="1200320451"/>
                  </a:ext>
                </a:extLst>
              </a:tr>
              <a:tr h="890867">
                <a:tc>
                  <a:txBody>
                    <a:bodyPr/>
                    <a:lstStyle/>
                    <a:p>
                      <a:r>
                        <a:rPr lang="en-GB" sz="2000" b="1">
                          <a:solidFill>
                            <a:schemeClr val="bg1"/>
                          </a:solidFill>
                        </a:rPr>
                        <a:t>Support plan</a:t>
                      </a:r>
                    </a:p>
                    <a:p>
                      <a:pPr lvl="0">
                        <a:buNone/>
                      </a:pPr>
                      <a:endParaRPr lang="en-GB" sz="2000" b="1">
                        <a:solidFill>
                          <a:schemeClr val="bg1"/>
                        </a:solidFill>
                      </a:endParaRPr>
                    </a:p>
                  </a:txBody>
                  <a:tcPr>
                    <a:solidFill>
                      <a:srgbClr val="002060"/>
                    </a:solidFill>
                  </a:tcPr>
                </a:tc>
                <a:tc>
                  <a:txBody>
                    <a:bodyPr/>
                    <a:lstStyle/>
                    <a:p>
                      <a:pPr lvl="0" algn="l">
                        <a:lnSpc>
                          <a:spcPct val="100000"/>
                        </a:lnSpc>
                        <a:spcBef>
                          <a:spcPts val="0"/>
                        </a:spcBef>
                        <a:spcAft>
                          <a:spcPts val="0"/>
                        </a:spcAft>
                        <a:buNone/>
                      </a:pPr>
                      <a:r>
                        <a:rPr lang="en-GB" sz="1800" b="1" i="0" u="none" strike="noStrike" noProof="0">
                          <a:solidFill>
                            <a:schemeClr val="bg1"/>
                          </a:solidFill>
                          <a:latin typeface="Arial"/>
                        </a:rPr>
                        <a:t>All risks identified to be incorporated into co-created plan. Short and long term goals identified. Supporting client to cope and recover. </a:t>
                      </a:r>
                      <a:endParaRPr lang="en-GB" sz="1800" b="0" i="0" u="none" strike="noStrike" noProof="0">
                        <a:latin typeface="Calibri"/>
                      </a:endParaRPr>
                    </a:p>
                    <a:p>
                      <a:pPr lvl="0">
                        <a:buNone/>
                      </a:pPr>
                      <a:endParaRPr lang="en-GB">
                        <a:solidFill>
                          <a:schemeClr val="bg1"/>
                        </a:solidFill>
                      </a:endParaRPr>
                    </a:p>
                  </a:txBody>
                  <a:tcPr>
                    <a:solidFill>
                      <a:srgbClr val="76BEBA"/>
                    </a:solidFill>
                  </a:tcPr>
                </a:tc>
                <a:extLst>
                  <a:ext uri="{0D108BD9-81ED-4DB2-BD59-A6C34878D82A}">
                    <a16:rowId xmlns:a16="http://schemas.microsoft.com/office/drawing/2014/main" val="3567194171"/>
                  </a:ext>
                </a:extLst>
              </a:tr>
              <a:tr h="370839">
                <a:tc>
                  <a:txBody>
                    <a:bodyPr/>
                    <a:lstStyle/>
                    <a:p>
                      <a:pPr lvl="0">
                        <a:buNone/>
                      </a:pPr>
                      <a:r>
                        <a:rPr lang="en-GB" sz="2000" b="1">
                          <a:solidFill>
                            <a:schemeClr val="bg1"/>
                          </a:solidFill>
                        </a:rPr>
                        <a:t>Exit</a:t>
                      </a:r>
                    </a:p>
                    <a:p>
                      <a:pPr lvl="0">
                        <a:buNone/>
                      </a:pPr>
                      <a:endParaRPr lang="en-GB" sz="2000" b="1">
                        <a:solidFill>
                          <a:schemeClr val="bg1"/>
                        </a:solidFill>
                      </a:endParaRPr>
                    </a:p>
                  </a:txBody>
                  <a:tcPr>
                    <a:solidFill>
                      <a:srgbClr val="002060"/>
                    </a:solidFill>
                  </a:tcPr>
                </a:tc>
                <a:tc>
                  <a:txBody>
                    <a:bodyPr/>
                    <a:lstStyle/>
                    <a:p>
                      <a:pPr lvl="0">
                        <a:buNone/>
                      </a:pPr>
                      <a:r>
                        <a:rPr lang="en-GB" sz="1800" b="1" i="0" u="none" strike="noStrike" noProof="0">
                          <a:solidFill>
                            <a:schemeClr val="bg1"/>
                          </a:solidFill>
                          <a:latin typeface="Arial"/>
                        </a:rPr>
                        <a:t>Assessment for appropriate services. Final </a:t>
                      </a:r>
                      <a:r>
                        <a:rPr lang="en-GB" sz="1800" b="1" i="0" u="none" strike="noStrike" noProof="0" err="1">
                          <a:solidFill>
                            <a:schemeClr val="bg1"/>
                          </a:solidFill>
                          <a:latin typeface="Arial"/>
                        </a:rPr>
                        <a:t>SafeLives</a:t>
                      </a:r>
                      <a:r>
                        <a:rPr lang="en-GB" sz="1800" b="1" i="0" u="none" strike="noStrike" noProof="0">
                          <a:solidFill>
                            <a:schemeClr val="bg1"/>
                          </a:solidFill>
                          <a:latin typeface="Arial"/>
                        </a:rPr>
                        <a:t> DASH-RIC and exit interviews conducted.</a:t>
                      </a:r>
                      <a:endParaRPr lang="en-US"/>
                    </a:p>
                  </a:txBody>
                  <a:tcPr>
                    <a:solidFill>
                      <a:srgbClr val="76BEBA"/>
                    </a:solidFill>
                  </a:tcPr>
                </a:tc>
                <a:extLst>
                  <a:ext uri="{0D108BD9-81ED-4DB2-BD59-A6C34878D82A}">
                    <a16:rowId xmlns:a16="http://schemas.microsoft.com/office/drawing/2014/main" val="1553361349"/>
                  </a:ext>
                </a:extLst>
              </a:tr>
            </a:tbl>
          </a:graphicData>
        </a:graphic>
      </p:graphicFrame>
      <p:sp>
        <p:nvSpPr>
          <p:cNvPr id="4" name="Slide Number Placeholder 3">
            <a:extLst>
              <a:ext uri="{FF2B5EF4-FFF2-40B4-BE49-F238E27FC236}">
                <a16:creationId xmlns:a16="http://schemas.microsoft.com/office/drawing/2014/main" id="{566B64DA-FBC3-4EAB-9D5C-FC61EDD1BA32}"/>
              </a:ext>
            </a:extLst>
          </p:cNvPr>
          <p:cNvSpPr>
            <a:spLocks noGrp="1"/>
          </p:cNvSpPr>
          <p:nvPr>
            <p:ph type="sldNum" sz="quarter" idx="11"/>
          </p:nvPr>
        </p:nvSpPr>
        <p:spPr/>
        <p:txBody>
          <a:bodyPr/>
          <a:lstStyle/>
          <a:p>
            <a:fld id="{2EF88101-C3BE-3441-86B1-825F164CB58A}" type="slidenum">
              <a:rPr lang="en-US" smtClean="0"/>
              <a:pPr/>
              <a:t>4</a:t>
            </a:fld>
            <a:endParaRPr lang="en-US" sz="1000"/>
          </a:p>
        </p:txBody>
      </p:sp>
    </p:spTree>
    <p:extLst>
      <p:ext uri="{BB962C8B-B14F-4D97-AF65-F5344CB8AC3E}">
        <p14:creationId xmlns:p14="http://schemas.microsoft.com/office/powerpoint/2010/main" val="270823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773C-C35D-3519-9944-748DDB86304B}"/>
              </a:ext>
            </a:extLst>
          </p:cNvPr>
          <p:cNvSpPr>
            <a:spLocks noGrp="1"/>
          </p:cNvSpPr>
          <p:nvPr>
            <p:ph type="title"/>
          </p:nvPr>
        </p:nvSpPr>
        <p:spPr/>
        <p:txBody>
          <a:bodyPr/>
          <a:lstStyle/>
          <a:p>
            <a:r>
              <a:rPr lang="en-GB" dirty="0">
                <a:solidFill>
                  <a:srgbClr val="23193E"/>
                </a:solidFill>
              </a:rPr>
              <a:t>Refuge</a:t>
            </a:r>
            <a:r>
              <a:rPr lang="en-GB" dirty="0"/>
              <a:t> </a:t>
            </a:r>
            <a:r>
              <a:rPr lang="en-GB" dirty="0">
                <a:solidFill>
                  <a:srgbClr val="23193E"/>
                </a:solidFill>
              </a:rPr>
              <a:t>Southwark Domestic Abuse Referrals Q4</a:t>
            </a:r>
          </a:p>
        </p:txBody>
      </p:sp>
      <p:graphicFrame>
        <p:nvGraphicFramePr>
          <p:cNvPr id="7" name="Content Placeholder 6">
            <a:extLst>
              <a:ext uri="{FF2B5EF4-FFF2-40B4-BE49-F238E27FC236}">
                <a16:creationId xmlns:a16="http://schemas.microsoft.com/office/drawing/2014/main" id="{20CB9D0A-883A-3593-BA39-E5E2EC839003}"/>
              </a:ext>
            </a:extLst>
          </p:cNvPr>
          <p:cNvGraphicFramePr>
            <a:graphicFrameLocks noGrp="1"/>
          </p:cNvGraphicFramePr>
          <p:nvPr>
            <p:ph idx="1"/>
          </p:nvPr>
        </p:nvGraphicFramePr>
        <p:xfrm>
          <a:off x="409575" y="1190625"/>
          <a:ext cx="11391900" cy="51760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EBF6D78-B457-598A-04CD-E9BE6FEF0F3D}"/>
              </a:ext>
            </a:extLst>
          </p:cNvPr>
          <p:cNvSpPr>
            <a:spLocks noGrp="1"/>
          </p:cNvSpPr>
          <p:nvPr>
            <p:ph type="sldNum" sz="quarter" idx="11"/>
          </p:nvPr>
        </p:nvSpPr>
        <p:spPr/>
        <p:txBody>
          <a:bodyPr/>
          <a:lstStyle/>
          <a:p>
            <a:fld id="{2EF88101-C3BE-3441-86B1-825F164CB58A}" type="slidenum">
              <a:rPr lang="en-US" smtClean="0"/>
              <a:pPr/>
              <a:t>5</a:t>
            </a:fld>
            <a:endParaRPr lang="en-US" sz="1000"/>
          </a:p>
        </p:txBody>
      </p:sp>
    </p:spTree>
    <p:extLst>
      <p:ext uri="{BB962C8B-B14F-4D97-AF65-F5344CB8AC3E}">
        <p14:creationId xmlns:p14="http://schemas.microsoft.com/office/powerpoint/2010/main" val="13597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EF9DCB84-E0AC-3CA4-36C7-387D5592AF1E}"/>
              </a:ext>
            </a:extLst>
          </p:cNvPr>
          <p:cNvGraphicFramePr>
            <a:graphicFrameLocks noGrp="1"/>
          </p:cNvGraphicFramePr>
          <p:nvPr>
            <p:ph idx="1"/>
          </p:nvPr>
        </p:nvGraphicFramePr>
        <p:xfrm>
          <a:off x="438150" y="685800"/>
          <a:ext cx="11344275" cy="56809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3DA4697-5747-8CCA-76BC-176B8F97564A}"/>
              </a:ext>
            </a:extLst>
          </p:cNvPr>
          <p:cNvSpPr>
            <a:spLocks noGrp="1"/>
          </p:cNvSpPr>
          <p:nvPr>
            <p:ph type="sldNum" sz="quarter" idx="11"/>
          </p:nvPr>
        </p:nvSpPr>
        <p:spPr/>
        <p:txBody>
          <a:bodyPr/>
          <a:lstStyle/>
          <a:p>
            <a:fld id="{2EF88101-C3BE-3441-86B1-825F164CB58A}" type="slidenum">
              <a:rPr lang="en-US" smtClean="0"/>
              <a:pPr/>
              <a:t>6</a:t>
            </a:fld>
            <a:endParaRPr lang="en-US" sz="1000"/>
          </a:p>
        </p:txBody>
      </p:sp>
    </p:spTree>
    <p:extLst>
      <p:ext uri="{BB962C8B-B14F-4D97-AF65-F5344CB8AC3E}">
        <p14:creationId xmlns:p14="http://schemas.microsoft.com/office/powerpoint/2010/main" val="363126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9A6A76-2956-C277-2030-724D60C0553E}"/>
              </a:ext>
            </a:extLst>
          </p:cNvPr>
          <p:cNvSpPr>
            <a:spLocks noGrp="1"/>
          </p:cNvSpPr>
          <p:nvPr>
            <p:ph type="sldNum" sz="quarter" idx="11"/>
          </p:nvPr>
        </p:nvSpPr>
        <p:spPr/>
        <p:txBody>
          <a:bodyPr/>
          <a:lstStyle/>
          <a:p>
            <a:fld id="{2EF88101-C3BE-3441-86B1-825F164CB58A}" type="slidenum">
              <a:rPr lang="en-US" smtClean="0"/>
              <a:pPr/>
              <a:t>7</a:t>
            </a:fld>
            <a:endParaRPr lang="en-US"/>
          </a:p>
        </p:txBody>
      </p:sp>
      <p:sp>
        <p:nvSpPr>
          <p:cNvPr id="3" name="Content Placeholder 2">
            <a:extLst>
              <a:ext uri="{FF2B5EF4-FFF2-40B4-BE49-F238E27FC236}">
                <a16:creationId xmlns:a16="http://schemas.microsoft.com/office/drawing/2014/main" id="{C5DA9601-74D2-27DC-8EC4-6506AE2863AD}"/>
              </a:ext>
            </a:extLst>
          </p:cNvPr>
          <p:cNvSpPr>
            <a:spLocks noGrp="1"/>
          </p:cNvSpPr>
          <p:nvPr>
            <p:ph idx="1"/>
          </p:nvPr>
        </p:nvSpPr>
        <p:spPr>
          <a:xfrm>
            <a:off x="358219" y="1690688"/>
            <a:ext cx="11008532" cy="4676023"/>
          </a:xfrm>
        </p:spPr>
        <p:txBody>
          <a:bodyPr/>
          <a:lstStyle/>
          <a:p>
            <a:pPr marL="0" indent="0">
              <a:buNone/>
            </a:pPr>
            <a:r>
              <a:rPr lang="en-GB" u="sng" dirty="0"/>
              <a:t>IRIS Programme </a:t>
            </a:r>
          </a:p>
          <a:p>
            <a:pPr marL="0" indent="0" algn="ctr">
              <a:buNone/>
            </a:pPr>
            <a:r>
              <a:rPr lang="en-GB" sz="1800" b="1" dirty="0"/>
              <a:t>A study of 1,000 women in GP waiting rooms found that 41% of women had experienced physical violence from partner/ex-partner and 74% had experienced controlling behaviour by their partner.</a:t>
            </a:r>
          </a:p>
          <a:p>
            <a:r>
              <a:rPr lang="en-GB" sz="1800" dirty="0"/>
              <a:t>In-house specialist domestic violence training sessions to become better equipped to respond to concerns and disclosures of DVA from all patients, including perpetrators.</a:t>
            </a:r>
          </a:p>
          <a:p>
            <a:pPr lvl="1">
              <a:buFontTx/>
              <a:buChar char="-"/>
            </a:pPr>
            <a:r>
              <a:rPr lang="en-GB" sz="1400" dirty="0"/>
              <a:t>Clinical staff: Two, 2 hour training sessions. Content focuses on how to recognise and respond to DVA, as well as record disclosures. </a:t>
            </a:r>
          </a:p>
          <a:p>
            <a:pPr lvl="1">
              <a:buFontTx/>
              <a:buChar char="-"/>
            </a:pPr>
            <a:r>
              <a:rPr lang="en-GB" sz="1400" dirty="0"/>
              <a:t>Reception and administration teams : one, 1 hour training session.  Content focuses on understanding DVA, responding to patients, resource provision, confidentiality and safety. </a:t>
            </a:r>
          </a:p>
          <a:p>
            <a:pPr lvl="1">
              <a:buFontTx/>
              <a:buChar char="-"/>
            </a:pPr>
            <a:r>
              <a:rPr lang="en-GB" sz="1400" dirty="0"/>
              <a:t>A 1 hour Refresher training. </a:t>
            </a:r>
            <a:endParaRPr lang="en-GB" sz="1800" dirty="0"/>
          </a:p>
          <a:p>
            <a:r>
              <a:rPr lang="en-GB" sz="1800" dirty="0"/>
              <a:t>Ongoing support and DVA consultancy from a named Advocate Educator.</a:t>
            </a:r>
          </a:p>
          <a:p>
            <a:r>
              <a:rPr lang="en-GB" sz="1800" dirty="0"/>
              <a:t>Literature for your practice recognising you as a DVA aware practice.</a:t>
            </a:r>
          </a:p>
          <a:p>
            <a:r>
              <a:rPr lang="en-GB" sz="1800" dirty="0"/>
              <a:t>Developed and enhanced safeguarding responses to both children and vulnerable adults</a:t>
            </a:r>
          </a:p>
          <a:p>
            <a:r>
              <a:rPr lang="en-GB" sz="1800" dirty="0"/>
              <a:t>A simple referral pathway for your patients to a named Advocate Educator, reducing time required from GPs and practices to respond to disclosures and related issues.</a:t>
            </a:r>
          </a:p>
          <a:p>
            <a:r>
              <a:rPr lang="en-GB" sz="1800" dirty="0"/>
              <a:t> A certificate for each clinician who attends training, counting towards their CPD points.</a:t>
            </a:r>
            <a:r>
              <a:rPr lang="en-GB" sz="1400" dirty="0"/>
              <a:t> </a:t>
            </a:r>
          </a:p>
        </p:txBody>
      </p:sp>
      <p:sp>
        <p:nvSpPr>
          <p:cNvPr id="4" name="Title 3">
            <a:extLst>
              <a:ext uri="{FF2B5EF4-FFF2-40B4-BE49-F238E27FC236}">
                <a16:creationId xmlns:a16="http://schemas.microsoft.com/office/drawing/2014/main" id="{D9750609-832D-EFC9-B109-01E4B1AFBA9A}"/>
              </a:ext>
            </a:extLst>
          </p:cNvPr>
          <p:cNvSpPr>
            <a:spLocks noGrp="1"/>
          </p:cNvSpPr>
          <p:nvPr>
            <p:ph type="title"/>
          </p:nvPr>
        </p:nvSpPr>
        <p:spPr/>
        <p:txBody>
          <a:bodyPr/>
          <a:lstStyle/>
          <a:p>
            <a:pPr algn="ctr"/>
            <a:r>
              <a:rPr lang="en-GB" dirty="0"/>
              <a:t>IRIS </a:t>
            </a:r>
            <a:br>
              <a:rPr lang="en-GB" dirty="0"/>
            </a:br>
            <a:r>
              <a:rPr lang="en-GB" dirty="0"/>
              <a:t>(Identification &amp; Referral to Improve Safety)</a:t>
            </a:r>
          </a:p>
        </p:txBody>
      </p:sp>
    </p:spTree>
    <p:extLst>
      <p:ext uri="{BB962C8B-B14F-4D97-AF65-F5344CB8AC3E}">
        <p14:creationId xmlns:p14="http://schemas.microsoft.com/office/powerpoint/2010/main" val="379434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DF9D37-403F-CC71-6D68-F135BA91B872}"/>
              </a:ext>
            </a:extLst>
          </p:cNvPr>
          <p:cNvSpPr>
            <a:spLocks noGrp="1"/>
          </p:cNvSpPr>
          <p:nvPr>
            <p:ph type="sldNum" sz="quarter" idx="11"/>
          </p:nvPr>
        </p:nvSpPr>
        <p:spPr/>
        <p:txBody>
          <a:bodyPr/>
          <a:lstStyle/>
          <a:p>
            <a:fld id="{2EF88101-C3BE-3441-86B1-825F164CB58A}" type="slidenum">
              <a:rPr lang="en-US" smtClean="0"/>
              <a:pPr/>
              <a:t>8</a:t>
            </a:fld>
            <a:endParaRPr lang="en-US"/>
          </a:p>
        </p:txBody>
      </p:sp>
      <p:sp>
        <p:nvSpPr>
          <p:cNvPr id="3" name="Content Placeholder 2">
            <a:extLst>
              <a:ext uri="{FF2B5EF4-FFF2-40B4-BE49-F238E27FC236}">
                <a16:creationId xmlns:a16="http://schemas.microsoft.com/office/drawing/2014/main" id="{0D5CA376-8517-2C3C-D516-6D552B0C22E3}"/>
              </a:ext>
            </a:extLst>
          </p:cNvPr>
          <p:cNvSpPr>
            <a:spLocks noGrp="1"/>
          </p:cNvSpPr>
          <p:nvPr>
            <p:ph idx="1"/>
          </p:nvPr>
        </p:nvSpPr>
        <p:spPr/>
        <p:txBody>
          <a:bodyPr/>
          <a:lstStyle/>
          <a:p>
            <a:r>
              <a:rPr lang="en-GB" sz="2400" dirty="0"/>
              <a:t>Improves safety, quality of life and wellbeing for your patients and their children. </a:t>
            </a:r>
          </a:p>
          <a:p>
            <a:r>
              <a:rPr lang="en-GB" sz="2400" dirty="0"/>
              <a:t>Provides access to advocacy which benefits victims and survivors of DVA. </a:t>
            </a:r>
          </a:p>
          <a:p>
            <a:r>
              <a:rPr lang="en-GB" sz="2400" dirty="0"/>
              <a:t>Develops DVA aware practices with fully informed resources and equipped practice teams. </a:t>
            </a:r>
          </a:p>
          <a:p>
            <a:r>
              <a:rPr lang="en-GB" sz="2400" dirty="0"/>
              <a:t>Saved general practices and the wider NHS time and resources. </a:t>
            </a:r>
          </a:p>
          <a:p>
            <a:pPr marL="457200" lvl="1" indent="0">
              <a:buNone/>
            </a:pPr>
            <a:r>
              <a:rPr lang="en-GB" sz="2000" dirty="0"/>
              <a:t>- 70% of service users report visiting their GP less after being referred to an advocate educator </a:t>
            </a:r>
          </a:p>
          <a:p>
            <a:r>
              <a:rPr lang="en-GB" sz="2400" dirty="0"/>
              <a:t>Provides holistic care and thus achieving better outcomes in terms of improved quality of life, physical and mental health well-being.</a:t>
            </a:r>
          </a:p>
          <a:p>
            <a:pPr marL="457200" lvl="1" indent="0">
              <a:buNone/>
            </a:pPr>
            <a:endParaRPr lang="en-GB" sz="1600" dirty="0"/>
          </a:p>
        </p:txBody>
      </p:sp>
      <p:sp>
        <p:nvSpPr>
          <p:cNvPr id="4" name="Title 3">
            <a:extLst>
              <a:ext uri="{FF2B5EF4-FFF2-40B4-BE49-F238E27FC236}">
                <a16:creationId xmlns:a16="http://schemas.microsoft.com/office/drawing/2014/main" id="{E3CB0DEA-753F-64B0-8812-7E3B5D44362B}"/>
              </a:ext>
            </a:extLst>
          </p:cNvPr>
          <p:cNvSpPr>
            <a:spLocks noGrp="1"/>
          </p:cNvSpPr>
          <p:nvPr>
            <p:ph type="title"/>
          </p:nvPr>
        </p:nvSpPr>
        <p:spPr>
          <a:xfrm>
            <a:off x="508262" y="422138"/>
            <a:ext cx="10657114" cy="1325563"/>
          </a:xfrm>
        </p:spPr>
        <p:txBody>
          <a:bodyPr/>
          <a:lstStyle/>
          <a:p>
            <a:pPr algn="ctr"/>
            <a:r>
              <a:rPr lang="en-GB" u="sng" dirty="0"/>
              <a:t>The Benefits of IRIS </a:t>
            </a:r>
          </a:p>
        </p:txBody>
      </p:sp>
    </p:spTree>
    <p:extLst>
      <p:ext uri="{BB962C8B-B14F-4D97-AF65-F5344CB8AC3E}">
        <p14:creationId xmlns:p14="http://schemas.microsoft.com/office/powerpoint/2010/main" val="283524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6818D-93A2-F438-97B1-AB22C7F591F2}"/>
              </a:ext>
            </a:extLst>
          </p:cNvPr>
          <p:cNvSpPr>
            <a:spLocks noGrp="1"/>
          </p:cNvSpPr>
          <p:nvPr>
            <p:ph type="sldNum" sz="quarter" idx="11"/>
          </p:nvPr>
        </p:nvSpPr>
        <p:spPr/>
        <p:txBody>
          <a:bodyPr/>
          <a:lstStyle/>
          <a:p>
            <a:fld id="{2EF88101-C3BE-3441-86B1-825F164CB58A}" type="slidenum">
              <a:rPr lang="en-US" smtClean="0"/>
              <a:pPr/>
              <a:t>9</a:t>
            </a:fld>
            <a:endParaRPr lang="en-US"/>
          </a:p>
        </p:txBody>
      </p:sp>
      <p:sp>
        <p:nvSpPr>
          <p:cNvPr id="4" name="Title 3">
            <a:extLst>
              <a:ext uri="{FF2B5EF4-FFF2-40B4-BE49-F238E27FC236}">
                <a16:creationId xmlns:a16="http://schemas.microsoft.com/office/drawing/2014/main" id="{CE5C37D6-E9ED-5172-3963-8B737186277E}"/>
              </a:ext>
            </a:extLst>
          </p:cNvPr>
          <p:cNvSpPr>
            <a:spLocks noGrp="1"/>
          </p:cNvSpPr>
          <p:nvPr>
            <p:ph type="title"/>
          </p:nvPr>
        </p:nvSpPr>
        <p:spPr/>
        <p:txBody>
          <a:bodyPr/>
          <a:lstStyle/>
          <a:p>
            <a:pPr algn="ctr"/>
            <a:r>
              <a:rPr lang="en-GB" dirty="0"/>
              <a:t>Contact Details </a:t>
            </a:r>
          </a:p>
        </p:txBody>
      </p:sp>
      <p:sp>
        <p:nvSpPr>
          <p:cNvPr id="5" name="Rectangle: Rounded Corners 4">
            <a:extLst>
              <a:ext uri="{FF2B5EF4-FFF2-40B4-BE49-F238E27FC236}">
                <a16:creationId xmlns:a16="http://schemas.microsoft.com/office/drawing/2014/main" id="{ED63A875-7F36-AA30-35D7-BB7225252A85}"/>
              </a:ext>
            </a:extLst>
          </p:cNvPr>
          <p:cNvSpPr/>
          <p:nvPr/>
        </p:nvSpPr>
        <p:spPr>
          <a:xfrm>
            <a:off x="223950" y="2012520"/>
            <a:ext cx="5217018" cy="3251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If you wish to express, you’re practices interest in receiving the IRIS training please use the contact information below: </a:t>
            </a:r>
          </a:p>
          <a:p>
            <a:pPr algn="ctr"/>
            <a:endParaRPr lang="en-GB" sz="2400" b="1" dirty="0">
              <a:solidFill>
                <a:schemeClr val="bg1"/>
              </a:solidFill>
            </a:endParaRPr>
          </a:p>
          <a:p>
            <a:pPr algn="ctr"/>
            <a:r>
              <a:rPr lang="en-GB" sz="2400" b="1" dirty="0">
                <a:solidFill>
                  <a:schemeClr val="bg1"/>
                </a:solidFill>
              </a:rPr>
              <a:t>Name: Ellie Quick</a:t>
            </a:r>
          </a:p>
          <a:p>
            <a:pPr algn="ctr"/>
            <a:r>
              <a:rPr lang="en-GB" sz="2400" b="1" dirty="0">
                <a:solidFill>
                  <a:schemeClr val="bg1"/>
                </a:solidFill>
              </a:rPr>
              <a:t>Mobile Number: 07436 897 136</a:t>
            </a:r>
          </a:p>
          <a:p>
            <a:pPr algn="ctr"/>
            <a:r>
              <a:rPr lang="en-GB" sz="2400" b="1" dirty="0">
                <a:solidFill>
                  <a:schemeClr val="bg1"/>
                </a:solidFill>
              </a:rPr>
              <a:t>Email: iris.southwark@nhs.net</a:t>
            </a:r>
          </a:p>
        </p:txBody>
      </p:sp>
      <p:sp>
        <p:nvSpPr>
          <p:cNvPr id="6" name="TextBox 5">
            <a:extLst>
              <a:ext uri="{FF2B5EF4-FFF2-40B4-BE49-F238E27FC236}">
                <a16:creationId xmlns:a16="http://schemas.microsoft.com/office/drawing/2014/main" id="{BFB7A33D-3B0A-B0FE-46C5-88B04228D427}"/>
              </a:ext>
            </a:extLst>
          </p:cNvPr>
          <p:cNvSpPr txBox="1"/>
          <p:nvPr/>
        </p:nvSpPr>
        <p:spPr>
          <a:xfrm>
            <a:off x="291935" y="1290578"/>
            <a:ext cx="4930218" cy="400110"/>
          </a:xfrm>
          <a:prstGeom prst="rect">
            <a:avLst/>
          </a:prstGeom>
          <a:noFill/>
        </p:spPr>
        <p:txBody>
          <a:bodyPr wrap="square" rtlCol="0">
            <a:spAutoFit/>
          </a:bodyPr>
          <a:lstStyle/>
          <a:p>
            <a:r>
              <a:rPr lang="en-GB" sz="2000" b="1" u="sng" dirty="0">
                <a:solidFill>
                  <a:srgbClr val="221B3E"/>
                </a:solidFill>
              </a:rPr>
              <a:t>IRIS Advocate Educator </a:t>
            </a:r>
          </a:p>
        </p:txBody>
      </p:sp>
      <p:sp>
        <p:nvSpPr>
          <p:cNvPr id="11" name="Rectangle: Rounded Corners 10">
            <a:extLst>
              <a:ext uri="{FF2B5EF4-FFF2-40B4-BE49-F238E27FC236}">
                <a16:creationId xmlns:a16="http://schemas.microsoft.com/office/drawing/2014/main" id="{EDFC023E-3E76-6B18-5D7E-E44D4BF816B8}"/>
              </a:ext>
            </a:extLst>
          </p:cNvPr>
          <p:cNvSpPr/>
          <p:nvPr/>
        </p:nvSpPr>
        <p:spPr>
          <a:xfrm>
            <a:off x="6751035" y="2012520"/>
            <a:ext cx="4834508" cy="3251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 support from the SDAS team please use the contact details below:</a:t>
            </a:r>
          </a:p>
          <a:p>
            <a:pPr algn="ctr"/>
            <a:endParaRPr lang="en-GB" sz="2400" b="1" dirty="0"/>
          </a:p>
          <a:p>
            <a:pPr algn="ctr"/>
            <a:r>
              <a:rPr lang="en-GB" sz="2400" b="1" dirty="0"/>
              <a:t>Email: sdas@refuge.org.uk</a:t>
            </a:r>
          </a:p>
          <a:p>
            <a:pPr algn="ctr"/>
            <a:r>
              <a:rPr lang="en-GB" sz="2400" b="1" dirty="0"/>
              <a:t>Phone Number: 0118 214 7150</a:t>
            </a:r>
          </a:p>
        </p:txBody>
      </p:sp>
      <p:sp>
        <p:nvSpPr>
          <p:cNvPr id="12" name="TextBox 11">
            <a:extLst>
              <a:ext uri="{FF2B5EF4-FFF2-40B4-BE49-F238E27FC236}">
                <a16:creationId xmlns:a16="http://schemas.microsoft.com/office/drawing/2014/main" id="{E93B1F15-8EB3-9BBA-DCD1-A39174B2F6D4}"/>
              </a:ext>
            </a:extLst>
          </p:cNvPr>
          <p:cNvSpPr txBox="1"/>
          <p:nvPr/>
        </p:nvSpPr>
        <p:spPr>
          <a:xfrm>
            <a:off x="6826449" y="1174496"/>
            <a:ext cx="4215146" cy="677108"/>
          </a:xfrm>
          <a:prstGeom prst="rect">
            <a:avLst/>
          </a:prstGeom>
          <a:noFill/>
        </p:spPr>
        <p:txBody>
          <a:bodyPr wrap="square" rtlCol="0">
            <a:spAutoFit/>
          </a:bodyPr>
          <a:lstStyle/>
          <a:p>
            <a:r>
              <a:rPr lang="en-GB" sz="2000" b="1" u="sng" dirty="0">
                <a:solidFill>
                  <a:srgbClr val="23193E"/>
                </a:solidFill>
              </a:rPr>
              <a:t>Southwark Domestic Abuse Service </a:t>
            </a:r>
          </a:p>
          <a:p>
            <a:endParaRPr lang="en-GB" dirty="0"/>
          </a:p>
        </p:txBody>
      </p:sp>
    </p:spTree>
    <p:extLst>
      <p:ext uri="{BB962C8B-B14F-4D97-AF65-F5344CB8AC3E}">
        <p14:creationId xmlns:p14="http://schemas.microsoft.com/office/powerpoint/2010/main" val="84742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342c5be-25e2-4d97-99a1-1c24709a2543">
      <UserInfo>
        <DisplayName>Martina Palmer</DisplayName>
        <AccountId>127</AccountId>
        <AccountType/>
      </UserInfo>
    </SharedWithUsers>
    <_activity xmlns="d91bb201-83d0-45b2-858f-2bd007c56a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0F8777A3C414EBA47596AD7843A6F" ma:contentTypeVersion="15" ma:contentTypeDescription="Create a new document." ma:contentTypeScope="" ma:versionID="0156a416a908aedbd16babd8233629d2">
  <xsd:schema xmlns:xsd="http://www.w3.org/2001/XMLSchema" xmlns:xs="http://www.w3.org/2001/XMLSchema" xmlns:p="http://schemas.microsoft.com/office/2006/metadata/properties" xmlns:ns3="e342c5be-25e2-4d97-99a1-1c24709a2543" xmlns:ns4="d91bb201-83d0-45b2-858f-2bd007c56a57" targetNamespace="http://schemas.microsoft.com/office/2006/metadata/properties" ma:root="true" ma:fieldsID="dad0977979854658e8dc929d5b892d18" ns3:_="" ns4:_="">
    <xsd:import namespace="e342c5be-25e2-4d97-99a1-1c24709a2543"/>
    <xsd:import namespace="d91bb201-83d0-45b2-858f-2bd007c56a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2c5be-25e2-4d97-99a1-1c24709a25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1bb201-83d0-45b2-858f-2bd007c56a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82AF5-90CB-4C4C-B54A-B058B799B2B8}">
  <ds:schemaRef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e342c5be-25e2-4d97-99a1-1c24709a2543"/>
    <ds:schemaRef ds:uri="http://purl.org/dc/dcmitype/"/>
    <ds:schemaRef ds:uri="http://schemas.microsoft.com/office/infopath/2007/PartnerControls"/>
    <ds:schemaRef ds:uri="d91bb201-83d0-45b2-858f-2bd007c56a57"/>
  </ds:schemaRefs>
</ds:datastoreItem>
</file>

<file path=customXml/itemProps2.xml><?xml version="1.0" encoding="utf-8"?>
<ds:datastoreItem xmlns:ds="http://schemas.openxmlformats.org/officeDocument/2006/customXml" ds:itemID="{03040E67-1F87-404F-B97A-9C6A7E822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2c5be-25e2-4d97-99a1-1c24709a2543"/>
    <ds:schemaRef ds:uri="d91bb201-83d0-45b2-858f-2bd007c56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E4988-379B-4E1F-8038-4CF76E77E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3193</TotalTime>
  <Words>1295</Words>
  <Application>Microsoft Office PowerPoint</Application>
  <PresentationFormat>Widescreen</PresentationFormat>
  <Paragraphs>113</Paragraphs>
  <Slides>10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Gibson SemBd</vt:lpstr>
      <vt:lpstr>Montserrat</vt:lpstr>
      <vt:lpstr>Calibri</vt:lpstr>
      <vt:lpstr>Arial</vt:lpstr>
      <vt:lpstr>Symbol</vt:lpstr>
      <vt:lpstr>Montserrat SemiBold</vt:lpstr>
      <vt:lpstr>Gibson</vt:lpstr>
      <vt:lpstr>Calibri Light</vt:lpstr>
      <vt:lpstr>Office Theme</vt:lpstr>
      <vt:lpstr>Office Theme</vt:lpstr>
      <vt:lpstr>PowerPoint Presentation</vt:lpstr>
      <vt:lpstr>PowerPoint Presentation</vt:lpstr>
      <vt:lpstr>PowerPoint Presentation</vt:lpstr>
      <vt:lpstr>Casework management policy and procedure</vt:lpstr>
      <vt:lpstr>Refuge Southwark Domestic Abuse Referrals Q4</vt:lpstr>
      <vt:lpstr>PowerPoint Presentation</vt:lpstr>
      <vt:lpstr>IRIS  (Identification &amp; Referral to Improve Safety)</vt:lpstr>
      <vt:lpstr>The Benefits of IRIS </vt:lpstr>
      <vt:lpstr>Contact Details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Waters</dc:creator>
  <cp:lastModifiedBy>Shimona Gayle (NHS South East London ICB)</cp:lastModifiedBy>
  <cp:revision>7</cp:revision>
  <dcterms:created xsi:type="dcterms:W3CDTF">2020-10-12T15:07:58Z</dcterms:created>
  <dcterms:modified xsi:type="dcterms:W3CDTF">2023-07-19T17:25:08Z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0x010100CB80F8777A3C414EBA47596AD7843A6F</vt:lpwstr>
  </property>
  <property fmtid="{D5CDD505-2E9C-101B-9397-08002B2CF9AE}" pid="3" name="MediaServiceImageTags">
    <vt:lpwstr/>
  </property>
</Properties>
</file>