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slides/slide23.xml" ContentType="application/vnd.openxmlformats-officedocument.presentationml.slide+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8.xml" ContentType="application/vnd.openxmlformats-officedocument.presentationml.slide+xml"/>
  <Override PartName="/ppt/slideMasters/slideMaster2.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7.xml" ContentType="application/vnd.openxmlformats-officedocument.presentationml.slideLayout+xml"/>
  <Override PartName="/ppt/slideLayouts/slideLayout18.xml" ContentType="application/vnd.openxmlformats-officedocument.presentationml.slideLayout+xml"/>
  <Override PartName="/ppt/slideLayouts/slideLayout12.xml" ContentType="application/vnd.openxmlformats-officedocument.presentationml.slideLayout+xml"/>
  <Override PartName="/ppt/slideLayouts/slideLayout17.xml" ContentType="application/vnd.openxmlformats-officedocument.presentationml.slideLayout+xml"/>
  <Override PartName="/ppt/notesSlides/notesSlide7.xml" ContentType="application/vnd.openxmlformats-officedocument.presentationml.notesSlide+xml"/>
  <Override PartName="/ppt/notesSlides/notesSlide2.xml" ContentType="application/vnd.openxmlformats-officedocument.presentationml.notesSlide+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slideLayouts/slideLayout13.xml" ContentType="application/vnd.openxmlformats-officedocument.presentationml.slideLayout+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slideLayouts/slideLayout6.xml" ContentType="application/vnd.openxmlformats-officedocument.presentationml.slideLayout+xml"/>
  <Override PartName="/ppt/slideLayouts/slideLayout14.xml" ContentType="application/vnd.openxmlformats-officedocument.presentationml.slideLayout+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notesSlides/notesSlide10.xml" ContentType="application/vnd.openxmlformats-officedocument.presentationml.notesSlide+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charts/chart4.xml" ContentType="application/vnd.openxmlformats-officedocument.drawingml.chart+xml"/>
  <Override PartName="/ppt/charts/chart5.xml" ContentType="application/vnd.openxmlformats-officedocument.drawingml.chart+xml"/>
  <Override PartName="/ppt/charts/chart3.xml" ContentType="application/vnd.openxmlformats-officedocument.drawingml.chart+xml"/>
  <Override PartName="/ppt/theme/theme4.xml" ContentType="application/vnd.openxmlformats-officedocument.theme+xml"/>
  <Override PartName="/ppt/charts/chart2.xml" ContentType="application/vnd.openxmlformats-officedocument.drawingml.chart+xml"/>
  <Override PartName="/ppt/theme/theme6.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5" r:id="rId2"/>
    <p:sldMasterId id="2147483658" r:id="rId3"/>
    <p:sldMasterId id="2147483672" r:id="rId4"/>
  </p:sldMasterIdLst>
  <p:notesMasterIdLst>
    <p:notesMasterId r:id="rId28"/>
  </p:notesMasterIdLst>
  <p:handoutMasterIdLst>
    <p:handoutMasterId r:id="rId29"/>
  </p:handoutMasterIdLst>
  <p:sldIdLst>
    <p:sldId id="257" r:id="rId5"/>
    <p:sldId id="258" r:id="rId6"/>
    <p:sldId id="259" r:id="rId7"/>
    <p:sldId id="291" r:id="rId8"/>
    <p:sldId id="260" r:id="rId9"/>
    <p:sldId id="262" r:id="rId10"/>
    <p:sldId id="264" r:id="rId11"/>
    <p:sldId id="265" r:id="rId12"/>
    <p:sldId id="267" r:id="rId13"/>
    <p:sldId id="266" r:id="rId14"/>
    <p:sldId id="290" r:id="rId15"/>
    <p:sldId id="288" r:id="rId16"/>
    <p:sldId id="271" r:id="rId17"/>
    <p:sldId id="275" r:id="rId18"/>
    <p:sldId id="277" r:id="rId19"/>
    <p:sldId id="279" r:id="rId20"/>
    <p:sldId id="281" r:id="rId21"/>
    <p:sldId id="283" r:id="rId22"/>
    <p:sldId id="268" r:id="rId23"/>
    <p:sldId id="269" r:id="rId24"/>
    <p:sldId id="270" r:id="rId25"/>
    <p:sldId id="272"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32">
          <p15:clr>
            <a:srgbClr val="A4A3A4"/>
          </p15:clr>
        </p15:guide>
        <p15:guide id="3" pos="55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9E0"/>
    <a:srgbClr val="FFFFF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398" autoAdjust="0"/>
  </p:normalViewPr>
  <p:slideViewPr>
    <p:cSldViewPr showGuides="1">
      <p:cViewPr varScale="1">
        <p:scale>
          <a:sx n="61" d="100"/>
          <a:sy n="61" d="100"/>
        </p:scale>
        <p:origin x="1440" y="60"/>
      </p:cViewPr>
      <p:guideLst>
        <p:guide orient="horz" pos="2160"/>
        <p:guide pos="232"/>
        <p:guide pos="55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customXml" Target="../customXml/item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oleObject" Target="file:///\\lbs.ad.southwark.gov.uk\Lbsouthwark\HomeDrives\SMazumdar\Training%20&amp;%20Development\Goldsmiths%20MA\Data\Ethnicity%20pie.xlsx" TargetMode="Externa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5"/>
    </mc:Choice>
    <mc:Fallback>
      <c:style val="15"/>
    </mc:Fallback>
  </mc:AlternateContent>
  <c:chart>
    <c:autoTitleDeleted val="1"/>
    <c:plotArea>
      <c:layout/>
      <c:pieChart>
        <c:varyColors val="1"/>
        <c:ser>
          <c:idx val="0"/>
          <c:order val="0"/>
          <c:tx>
            <c:strRef>
              <c:f>Sheet1!$B$1</c:f>
              <c:strCache>
                <c:ptCount val="1"/>
                <c:pt idx="0">
                  <c:v>Cuckooing by Gender </c:v>
                </c:pt>
              </c:strCache>
            </c:strRef>
          </c:tx>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Sheet1!$A$2:$A$3</c:f>
              <c:strCache>
                <c:ptCount val="2"/>
                <c:pt idx="0">
                  <c:v>Male</c:v>
                </c:pt>
                <c:pt idx="1">
                  <c:v>Female</c:v>
                </c:pt>
              </c:strCache>
            </c:strRef>
          </c:cat>
          <c:val>
            <c:numRef>
              <c:f>Sheet1!$B$2:$B$3</c:f>
              <c:numCache>
                <c:formatCode>General</c:formatCode>
                <c:ptCount val="2"/>
                <c:pt idx="0">
                  <c:v>22</c:v>
                </c:pt>
                <c:pt idx="1">
                  <c:v>6</c:v>
                </c:pt>
              </c:numCache>
            </c:numRef>
          </c:val>
          <c:extLst>
            <c:ext xmlns:c16="http://schemas.microsoft.com/office/drawing/2014/chart" uri="{C3380CC4-5D6E-409C-BE32-E72D297353CC}">
              <c16:uniqueId val="{00000000-1E20-46D2-9ADE-63F3F609081C}"/>
            </c:ext>
          </c:extLst>
        </c:ser>
        <c:dLbls>
          <c:showLegendKey val="0"/>
          <c:showVal val="0"/>
          <c:showCatName val="0"/>
          <c:showSerName val="0"/>
          <c:showPercent val="1"/>
          <c:showBubbleSize val="0"/>
          <c:showLeaderLines val="1"/>
        </c:dLbls>
        <c:firstSliceAng val="0"/>
      </c:pieChart>
    </c:plotArea>
    <c:legend>
      <c:legendPos val="r"/>
      <c:layout>
        <c:manualLayout>
          <c:xMode val="edge"/>
          <c:yMode val="edge"/>
          <c:x val="0.7558196827526279"/>
          <c:y val="0.40722079894125196"/>
          <c:w val="0.24030810040322889"/>
          <c:h val="0.21213592456503896"/>
        </c:manualLayout>
      </c:layout>
      <c:overlay val="0"/>
      <c:txPr>
        <a:bodyPr/>
        <a:lstStyle/>
        <a:p>
          <a:pPr>
            <a:defRPr sz="2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5"/>
    </mc:Choice>
    <mc:Fallback>
      <c:style val="15"/>
    </mc:Fallback>
  </mc:AlternateContent>
  <c:chart>
    <c:autoTitleDeleted val="1"/>
    <c:plotArea>
      <c:layout/>
      <c:pieChart>
        <c:varyColors val="1"/>
        <c:ser>
          <c:idx val="0"/>
          <c:order val="0"/>
          <c:tx>
            <c:strRef>
              <c:f>Sheet1!$B$1</c:f>
              <c:strCache>
                <c:ptCount val="1"/>
                <c:pt idx="0">
                  <c:v>Cuckooing by Accomodation type</c:v>
                </c:pt>
              </c:strCache>
            </c:strRef>
          </c:tx>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Sheet1!$A$2:$A$3</c:f>
              <c:strCache>
                <c:ptCount val="2"/>
                <c:pt idx="0">
                  <c:v>Supported Housing</c:v>
                </c:pt>
                <c:pt idx="1">
                  <c:v>Independent </c:v>
                </c:pt>
              </c:strCache>
            </c:strRef>
          </c:cat>
          <c:val>
            <c:numRef>
              <c:f>Sheet1!$B$2:$B$3</c:f>
              <c:numCache>
                <c:formatCode>General</c:formatCode>
                <c:ptCount val="2"/>
                <c:pt idx="0">
                  <c:v>8</c:v>
                </c:pt>
                <c:pt idx="1">
                  <c:v>20</c:v>
                </c:pt>
              </c:numCache>
            </c:numRef>
          </c:val>
          <c:extLst>
            <c:ext xmlns:c16="http://schemas.microsoft.com/office/drawing/2014/chart" uri="{C3380CC4-5D6E-409C-BE32-E72D297353CC}">
              <c16:uniqueId val="{00000000-FDFE-4537-B179-FD0BA7ADBF1B}"/>
            </c:ext>
          </c:extLst>
        </c:ser>
        <c:dLbls>
          <c:showLegendKey val="0"/>
          <c:showVal val="0"/>
          <c:showCatName val="0"/>
          <c:showSerName val="0"/>
          <c:showPercent val="1"/>
          <c:showBubbleSize val="0"/>
          <c:showLeaderLines val="1"/>
        </c:dLbls>
        <c:firstSliceAng val="0"/>
      </c:pieChart>
    </c:plotArea>
    <c:legend>
      <c:legendPos val="r"/>
      <c:layout>
        <c:manualLayout>
          <c:xMode val="edge"/>
          <c:yMode val="edge"/>
          <c:x val="0.65736765479339287"/>
          <c:y val="0.21860673012262821"/>
          <c:w val="0.31253973214626002"/>
          <c:h val="0.47724587479105857"/>
        </c:manualLayout>
      </c:layout>
      <c:overlay val="0"/>
      <c:txPr>
        <a:bodyPr/>
        <a:lstStyle/>
        <a:p>
          <a:pPr>
            <a:defRPr sz="2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9"/>
    </mc:Choice>
    <mc:Fallback>
      <c:style val="39"/>
    </mc:Fallback>
  </mc:AlternateContent>
  <c:chart>
    <c:autoTitleDeleted val="1"/>
    <c:plotArea>
      <c:layout/>
      <c:lineChart>
        <c:grouping val="standard"/>
        <c:varyColors val="0"/>
        <c:ser>
          <c:idx val="0"/>
          <c:order val="0"/>
          <c:tx>
            <c:strRef>
              <c:f>Sheet1!$B$1</c:f>
              <c:strCache>
                <c:ptCount val="1"/>
                <c:pt idx="0">
                  <c:v>All</c:v>
                </c:pt>
              </c:strCache>
            </c:strRef>
          </c:tx>
          <c:marker>
            <c:symbol val="none"/>
          </c:marker>
          <c:cat>
            <c:strRef>
              <c:f>Sheet1!$A$2:$A$8</c:f>
              <c:strCache>
                <c:ptCount val="7"/>
                <c:pt idx="0">
                  <c:v>18-24</c:v>
                </c:pt>
                <c:pt idx="1">
                  <c:v>25 -34</c:v>
                </c:pt>
                <c:pt idx="2">
                  <c:v>35 - 44</c:v>
                </c:pt>
                <c:pt idx="3">
                  <c:v>45 - 56</c:v>
                </c:pt>
                <c:pt idx="4">
                  <c:v>55 - 64</c:v>
                </c:pt>
                <c:pt idx="5">
                  <c:v>65 - 74</c:v>
                </c:pt>
                <c:pt idx="6">
                  <c:v>75+</c:v>
                </c:pt>
              </c:strCache>
            </c:strRef>
          </c:cat>
          <c:val>
            <c:numRef>
              <c:f>Sheet1!$B$2:$B$8</c:f>
              <c:numCache>
                <c:formatCode>General</c:formatCode>
                <c:ptCount val="7"/>
                <c:pt idx="0">
                  <c:v>1</c:v>
                </c:pt>
                <c:pt idx="1">
                  <c:v>3</c:v>
                </c:pt>
                <c:pt idx="2">
                  <c:v>5</c:v>
                </c:pt>
                <c:pt idx="3">
                  <c:v>6</c:v>
                </c:pt>
                <c:pt idx="4">
                  <c:v>11</c:v>
                </c:pt>
                <c:pt idx="5">
                  <c:v>0</c:v>
                </c:pt>
                <c:pt idx="6">
                  <c:v>1</c:v>
                </c:pt>
              </c:numCache>
            </c:numRef>
          </c:val>
          <c:smooth val="0"/>
          <c:extLst>
            <c:ext xmlns:c16="http://schemas.microsoft.com/office/drawing/2014/chart" uri="{C3380CC4-5D6E-409C-BE32-E72D297353CC}">
              <c16:uniqueId val="{00000000-5E6D-4B15-AB15-AC506DFF4701}"/>
            </c:ext>
          </c:extLst>
        </c:ser>
        <c:ser>
          <c:idx val="1"/>
          <c:order val="1"/>
          <c:tx>
            <c:strRef>
              <c:f>Sheet1!$C$1</c:f>
              <c:strCache>
                <c:ptCount val="1"/>
                <c:pt idx="0">
                  <c:v>Female</c:v>
                </c:pt>
              </c:strCache>
            </c:strRef>
          </c:tx>
          <c:marker>
            <c:symbol val="none"/>
          </c:marker>
          <c:cat>
            <c:strRef>
              <c:f>Sheet1!$A$2:$A$8</c:f>
              <c:strCache>
                <c:ptCount val="7"/>
                <c:pt idx="0">
                  <c:v>18-24</c:v>
                </c:pt>
                <c:pt idx="1">
                  <c:v>25 -34</c:v>
                </c:pt>
                <c:pt idx="2">
                  <c:v>35 - 44</c:v>
                </c:pt>
                <c:pt idx="3">
                  <c:v>45 - 56</c:v>
                </c:pt>
                <c:pt idx="4">
                  <c:v>55 - 64</c:v>
                </c:pt>
                <c:pt idx="5">
                  <c:v>65 - 74</c:v>
                </c:pt>
                <c:pt idx="6">
                  <c:v>75+</c:v>
                </c:pt>
              </c:strCache>
            </c:strRef>
          </c:cat>
          <c:val>
            <c:numRef>
              <c:f>Sheet1!$C$2:$C$8</c:f>
              <c:numCache>
                <c:formatCode>General</c:formatCode>
                <c:ptCount val="7"/>
                <c:pt idx="0">
                  <c:v>1</c:v>
                </c:pt>
                <c:pt idx="1">
                  <c:v>2</c:v>
                </c:pt>
                <c:pt idx="2">
                  <c:v>2</c:v>
                </c:pt>
                <c:pt idx="3">
                  <c:v>0</c:v>
                </c:pt>
                <c:pt idx="4">
                  <c:v>1</c:v>
                </c:pt>
                <c:pt idx="5">
                  <c:v>0</c:v>
                </c:pt>
                <c:pt idx="6">
                  <c:v>0</c:v>
                </c:pt>
              </c:numCache>
            </c:numRef>
          </c:val>
          <c:smooth val="0"/>
          <c:extLst>
            <c:ext xmlns:c16="http://schemas.microsoft.com/office/drawing/2014/chart" uri="{C3380CC4-5D6E-409C-BE32-E72D297353CC}">
              <c16:uniqueId val="{00000001-5E6D-4B15-AB15-AC506DFF4701}"/>
            </c:ext>
          </c:extLst>
        </c:ser>
        <c:ser>
          <c:idx val="2"/>
          <c:order val="2"/>
          <c:tx>
            <c:strRef>
              <c:f>Sheet1!$D$1</c:f>
              <c:strCache>
                <c:ptCount val="1"/>
                <c:pt idx="0">
                  <c:v>Male</c:v>
                </c:pt>
              </c:strCache>
            </c:strRef>
          </c:tx>
          <c:marker>
            <c:symbol val="none"/>
          </c:marker>
          <c:cat>
            <c:strRef>
              <c:f>Sheet1!$A$2:$A$8</c:f>
              <c:strCache>
                <c:ptCount val="7"/>
                <c:pt idx="0">
                  <c:v>18-24</c:v>
                </c:pt>
                <c:pt idx="1">
                  <c:v>25 -34</c:v>
                </c:pt>
                <c:pt idx="2">
                  <c:v>35 - 44</c:v>
                </c:pt>
                <c:pt idx="3">
                  <c:v>45 - 56</c:v>
                </c:pt>
                <c:pt idx="4">
                  <c:v>55 - 64</c:v>
                </c:pt>
                <c:pt idx="5">
                  <c:v>65 - 74</c:v>
                </c:pt>
                <c:pt idx="6">
                  <c:v>75+</c:v>
                </c:pt>
              </c:strCache>
            </c:strRef>
          </c:cat>
          <c:val>
            <c:numRef>
              <c:f>Sheet1!$D$2:$D$8</c:f>
              <c:numCache>
                <c:formatCode>General</c:formatCode>
                <c:ptCount val="7"/>
                <c:pt idx="0">
                  <c:v>0</c:v>
                </c:pt>
                <c:pt idx="1">
                  <c:v>1</c:v>
                </c:pt>
                <c:pt idx="2">
                  <c:v>3</c:v>
                </c:pt>
                <c:pt idx="3">
                  <c:v>7</c:v>
                </c:pt>
                <c:pt idx="4">
                  <c:v>9</c:v>
                </c:pt>
                <c:pt idx="5">
                  <c:v>0</c:v>
                </c:pt>
                <c:pt idx="6">
                  <c:v>1</c:v>
                </c:pt>
              </c:numCache>
            </c:numRef>
          </c:val>
          <c:smooth val="0"/>
          <c:extLst>
            <c:ext xmlns:c16="http://schemas.microsoft.com/office/drawing/2014/chart" uri="{C3380CC4-5D6E-409C-BE32-E72D297353CC}">
              <c16:uniqueId val="{00000002-5E6D-4B15-AB15-AC506DFF4701}"/>
            </c:ext>
          </c:extLst>
        </c:ser>
        <c:dLbls>
          <c:showLegendKey val="0"/>
          <c:showVal val="0"/>
          <c:showCatName val="0"/>
          <c:showSerName val="0"/>
          <c:showPercent val="0"/>
          <c:showBubbleSize val="0"/>
        </c:dLbls>
        <c:smooth val="0"/>
        <c:axId val="106888576"/>
        <c:axId val="122180736"/>
      </c:lineChart>
      <c:catAx>
        <c:axId val="106888576"/>
        <c:scaling>
          <c:orientation val="minMax"/>
        </c:scaling>
        <c:delete val="0"/>
        <c:axPos val="b"/>
        <c:numFmt formatCode="General" sourceLinked="0"/>
        <c:majorTickMark val="none"/>
        <c:minorTickMark val="none"/>
        <c:tickLblPos val="nextTo"/>
        <c:crossAx val="122180736"/>
        <c:crosses val="autoZero"/>
        <c:auto val="1"/>
        <c:lblAlgn val="ctr"/>
        <c:lblOffset val="100"/>
        <c:noMultiLvlLbl val="0"/>
      </c:catAx>
      <c:valAx>
        <c:axId val="122180736"/>
        <c:scaling>
          <c:orientation val="minMax"/>
        </c:scaling>
        <c:delete val="0"/>
        <c:axPos val="l"/>
        <c:majorGridlines/>
        <c:numFmt formatCode="General" sourceLinked="1"/>
        <c:majorTickMark val="none"/>
        <c:minorTickMark val="none"/>
        <c:tickLblPos val="nextTo"/>
        <c:crossAx val="10688857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'[1]Data Categorisation Pie Charts'!$B$53</c:f>
              <c:strCache>
                <c:ptCount val="1"/>
                <c:pt idx="0">
                  <c:v>Qauntity </c:v>
                </c:pt>
              </c:strCache>
            </c:strRef>
          </c:tx>
          <c:explosion val="2"/>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'[1]Data Categorisation Pie Charts'!$A$54:$A$60</c:f>
              <c:strCache>
                <c:ptCount val="7"/>
                <c:pt idx="0">
                  <c:v>Black British </c:v>
                </c:pt>
                <c:pt idx="1">
                  <c:v>Black African </c:v>
                </c:pt>
                <c:pt idx="2">
                  <c:v>Black Brtitish/ Carribbean </c:v>
                </c:pt>
                <c:pt idx="3">
                  <c:v>Mixed</c:v>
                </c:pt>
                <c:pt idx="4">
                  <c:v>White British </c:v>
                </c:pt>
                <c:pt idx="5">
                  <c:v>White Irish </c:v>
                </c:pt>
                <c:pt idx="6">
                  <c:v>White Other </c:v>
                </c:pt>
              </c:strCache>
            </c:strRef>
          </c:cat>
          <c:val>
            <c:numRef>
              <c:f>'[1]Data Categorisation Pie Charts'!$B$54:$B$60</c:f>
              <c:numCache>
                <c:formatCode>General</c:formatCode>
                <c:ptCount val="7"/>
                <c:pt idx="0">
                  <c:v>8</c:v>
                </c:pt>
                <c:pt idx="1">
                  <c:v>17</c:v>
                </c:pt>
                <c:pt idx="2">
                  <c:v>1</c:v>
                </c:pt>
                <c:pt idx="3">
                  <c:v>2</c:v>
                </c:pt>
                <c:pt idx="4">
                  <c:v>19</c:v>
                </c:pt>
                <c:pt idx="5">
                  <c:v>1</c:v>
                </c:pt>
                <c:pt idx="6">
                  <c:v>1</c:v>
                </c:pt>
              </c:numCache>
            </c:numRef>
          </c:val>
          <c:extLst>
            <c:ext xmlns:c16="http://schemas.microsoft.com/office/drawing/2014/chart" uri="{C3380CC4-5D6E-409C-BE32-E72D297353CC}">
              <c16:uniqueId val="{00000000-3EF4-4840-89AF-54A862089D8C}"/>
            </c:ext>
          </c:extLst>
        </c:ser>
        <c:dLbls>
          <c:showLegendKey val="0"/>
          <c:showVal val="0"/>
          <c:showCatName val="0"/>
          <c:showSerName val="0"/>
          <c:showPercent val="0"/>
          <c:showBubbleSize val="0"/>
          <c:showLeaderLines val="1"/>
        </c:dLbls>
        <c:firstSliceAng val="0"/>
      </c:pieChart>
    </c:plotArea>
    <c:legend>
      <c:legendPos val="r"/>
      <c:layout/>
      <c:overlay val="0"/>
      <c:txPr>
        <a:bodyPr/>
        <a:lstStyle/>
        <a:p>
          <a:pPr>
            <a:defRPr sz="200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9"/>
    </mc:Choice>
    <mc:Fallback>
      <c:style val="39"/>
    </mc:Fallback>
  </mc:AlternateContent>
  <c:chart>
    <c:autoTitleDeleted val="1"/>
    <c:plotArea>
      <c:layout/>
      <c:barChart>
        <c:barDir val="col"/>
        <c:grouping val="clustered"/>
        <c:varyColors val="0"/>
        <c:ser>
          <c:idx val="0"/>
          <c:order val="0"/>
          <c:tx>
            <c:strRef>
              <c:f>Sheet1!$B$1</c:f>
              <c:strCache>
                <c:ptCount val="1"/>
                <c:pt idx="0">
                  <c:v>Column1</c:v>
                </c:pt>
              </c:strCache>
            </c:strRef>
          </c:tx>
          <c:invertIfNegative val="0"/>
          <c:cat>
            <c:strRef>
              <c:f>Sheet1!$A$2:$A$7</c:f>
              <c:strCache>
                <c:ptCount val="6"/>
                <c:pt idx="0">
                  <c:v>SE1</c:v>
                </c:pt>
                <c:pt idx="1">
                  <c:v>SE5</c:v>
                </c:pt>
                <c:pt idx="2">
                  <c:v>SE15</c:v>
                </c:pt>
                <c:pt idx="3">
                  <c:v>SE16</c:v>
                </c:pt>
                <c:pt idx="4">
                  <c:v>SE17</c:v>
                </c:pt>
                <c:pt idx="5">
                  <c:v>Not specified</c:v>
                </c:pt>
              </c:strCache>
            </c:strRef>
          </c:cat>
          <c:val>
            <c:numRef>
              <c:f>Sheet1!$B$2:$B$7</c:f>
              <c:numCache>
                <c:formatCode>General</c:formatCode>
                <c:ptCount val="6"/>
                <c:pt idx="0">
                  <c:v>4</c:v>
                </c:pt>
                <c:pt idx="1">
                  <c:v>4</c:v>
                </c:pt>
                <c:pt idx="2">
                  <c:v>5</c:v>
                </c:pt>
                <c:pt idx="3">
                  <c:v>1</c:v>
                </c:pt>
                <c:pt idx="4">
                  <c:v>10</c:v>
                </c:pt>
                <c:pt idx="5">
                  <c:v>4</c:v>
                </c:pt>
              </c:numCache>
            </c:numRef>
          </c:val>
          <c:extLst>
            <c:ext xmlns:c16="http://schemas.microsoft.com/office/drawing/2014/chart" uri="{C3380CC4-5D6E-409C-BE32-E72D297353CC}">
              <c16:uniqueId val="{00000000-2491-42A0-B222-B8341B28D2E3}"/>
            </c:ext>
          </c:extLst>
        </c:ser>
        <c:dLbls>
          <c:showLegendKey val="0"/>
          <c:showVal val="0"/>
          <c:showCatName val="0"/>
          <c:showSerName val="0"/>
          <c:showPercent val="0"/>
          <c:showBubbleSize val="0"/>
        </c:dLbls>
        <c:gapWidth val="150"/>
        <c:axId val="122336768"/>
        <c:axId val="122338304"/>
      </c:barChart>
      <c:catAx>
        <c:axId val="122336768"/>
        <c:scaling>
          <c:orientation val="minMax"/>
        </c:scaling>
        <c:delete val="0"/>
        <c:axPos val="b"/>
        <c:numFmt formatCode="General" sourceLinked="0"/>
        <c:majorTickMark val="out"/>
        <c:minorTickMark val="none"/>
        <c:tickLblPos val="nextTo"/>
        <c:crossAx val="122338304"/>
        <c:crosses val="autoZero"/>
        <c:auto val="1"/>
        <c:lblAlgn val="ctr"/>
        <c:lblOffset val="100"/>
        <c:noMultiLvlLbl val="0"/>
      </c:catAx>
      <c:valAx>
        <c:axId val="122338304"/>
        <c:scaling>
          <c:orientation val="minMax"/>
        </c:scaling>
        <c:delete val="0"/>
        <c:axPos val="l"/>
        <c:majorGridlines/>
        <c:numFmt formatCode="General" sourceLinked="1"/>
        <c:majorTickMark val="out"/>
        <c:minorTickMark val="none"/>
        <c:tickLblPos val="nextTo"/>
        <c:crossAx val="12233676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0EACB18-F537-4D18-B815-15CBE83ED073}" type="datetimeFigureOut">
              <a:rPr lang="en-GB" smtClean="0"/>
              <a:t>29/03/2023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E0D87E-A39B-4D58-AD1B-5819DFB33EDE}" type="slidenum">
              <a:rPr lang="en-GB" smtClean="0"/>
              <a:t>‹#›</a:t>
            </a:fld>
            <a:endParaRPr lang="en-GB"/>
          </a:p>
        </p:txBody>
      </p:sp>
    </p:spTree>
    <p:extLst>
      <p:ext uri="{BB962C8B-B14F-4D97-AF65-F5344CB8AC3E}">
        <p14:creationId xmlns:p14="http://schemas.microsoft.com/office/powerpoint/2010/main" val="33592175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F77719-2101-4365-A35A-CECE9566D21E}" type="datetimeFigureOut">
              <a:rPr lang="en-GB" smtClean="0"/>
              <a:t>29/03/2023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527BCA-3C35-4450-88AD-1D6BAB69DA9B}" type="slidenum">
              <a:rPr lang="en-GB" smtClean="0"/>
              <a:t>‹#›</a:t>
            </a:fld>
            <a:endParaRPr lang="en-GB"/>
          </a:p>
        </p:txBody>
      </p:sp>
    </p:spTree>
    <p:extLst>
      <p:ext uri="{BB962C8B-B14F-4D97-AF65-F5344CB8AC3E}">
        <p14:creationId xmlns:p14="http://schemas.microsoft.com/office/powerpoint/2010/main" val="2857153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1</a:t>
            </a:fld>
            <a:endParaRPr lang="en-GB"/>
          </a:p>
        </p:txBody>
      </p:sp>
    </p:spTree>
    <p:extLst>
      <p:ext uri="{BB962C8B-B14F-4D97-AF65-F5344CB8AC3E}">
        <p14:creationId xmlns:p14="http://schemas.microsoft.com/office/powerpoint/2010/main" val="3258198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10</a:t>
            </a:fld>
            <a:endParaRPr lang="en-GB"/>
          </a:p>
        </p:txBody>
      </p:sp>
    </p:spTree>
    <p:extLst>
      <p:ext uri="{BB962C8B-B14F-4D97-AF65-F5344CB8AC3E}">
        <p14:creationId xmlns:p14="http://schemas.microsoft.com/office/powerpoint/2010/main" val="6274313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12</a:t>
            </a:fld>
            <a:endParaRPr lang="en-GB"/>
          </a:p>
        </p:txBody>
      </p:sp>
    </p:spTree>
    <p:extLst>
      <p:ext uri="{BB962C8B-B14F-4D97-AF65-F5344CB8AC3E}">
        <p14:creationId xmlns:p14="http://schemas.microsoft.com/office/powerpoint/2010/main" val="788313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13</a:t>
            </a:fld>
            <a:endParaRPr lang="en-GB"/>
          </a:p>
        </p:txBody>
      </p:sp>
    </p:spTree>
    <p:extLst>
      <p:ext uri="{BB962C8B-B14F-4D97-AF65-F5344CB8AC3E}">
        <p14:creationId xmlns:p14="http://schemas.microsoft.com/office/powerpoint/2010/main" val="1895133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Nest</a:t>
            </a:r>
          </a:p>
          <a:p>
            <a:endParaRPr lang="en-US" dirty="0"/>
          </a:p>
          <a:p>
            <a:r>
              <a:rPr lang="en-US" dirty="0"/>
              <a:t>What happens in the premises</a:t>
            </a:r>
            <a:r>
              <a:rPr lang="en-GB" dirty="0"/>
              <a:t>?</a:t>
            </a:r>
            <a:endParaRPr lang="en-US" dirty="0"/>
          </a:p>
          <a:p>
            <a:r>
              <a:rPr lang="en-US" dirty="0"/>
              <a:t>In all cases examined, activities related to illegal substances was taking place – including drug use, dealing, storage and in one</a:t>
            </a:r>
            <a:r>
              <a:rPr lang="en-GB" dirty="0"/>
              <a:t> case,</a:t>
            </a:r>
            <a:r>
              <a:rPr lang="en-US" dirty="0"/>
              <a:t> to cultivate cannabis.  </a:t>
            </a:r>
            <a:endParaRPr lang="en-GB" dirty="0" smtClean="0"/>
          </a:p>
          <a:p>
            <a:endParaRPr lang="en-GB" dirty="0" smtClean="0"/>
          </a:p>
          <a:p>
            <a:r>
              <a:rPr lang="en-US" dirty="0" smtClean="0"/>
              <a:t>Drugs </a:t>
            </a:r>
            <a:r>
              <a:rPr lang="en-US" dirty="0"/>
              <a:t>used </a:t>
            </a:r>
            <a:r>
              <a:rPr lang="en-GB" dirty="0"/>
              <a:t>or being dealt in the premises </a:t>
            </a:r>
            <a:r>
              <a:rPr lang="en-US" dirty="0"/>
              <a:t>tended to be crack cocaine – anecdotal reports that Southwark is known for its good crack.</a:t>
            </a:r>
          </a:p>
          <a:p>
            <a:endParaRPr lang="en-US" dirty="0"/>
          </a:p>
          <a:p>
            <a:r>
              <a:rPr lang="en-US" dirty="0"/>
              <a:t>The amount of people said to have moved in varied from 2 people, to one case in which it was reported that 30 people were frequenting the property.</a:t>
            </a:r>
          </a:p>
          <a:p>
            <a:endParaRPr lang="en-US" dirty="0"/>
          </a:p>
          <a:p>
            <a:r>
              <a:rPr lang="en-US" dirty="0"/>
              <a:t>Other activities, sex work, storage of firearms in </a:t>
            </a:r>
            <a:r>
              <a:rPr lang="en-GB" dirty="0"/>
              <a:t>1</a:t>
            </a:r>
            <a:r>
              <a:rPr lang="en-US" dirty="0"/>
              <a:t> case.</a:t>
            </a:r>
          </a:p>
          <a:p>
            <a:endParaRPr lang="en-US" dirty="0"/>
          </a:p>
          <a:p>
            <a:r>
              <a:rPr lang="en-US" dirty="0"/>
              <a:t>The state of the flat</a:t>
            </a:r>
          </a:p>
          <a:p>
            <a:r>
              <a:rPr lang="en-US" dirty="0"/>
              <a:t>Often chaotic, but in a few instances the flat had actually been looked after well.</a:t>
            </a:r>
          </a:p>
          <a:p>
            <a:endParaRPr lang="en-US" dirty="0"/>
          </a:p>
          <a:p>
            <a:r>
              <a:rPr lang="en-US" dirty="0"/>
              <a:t>Sometimes the victim was a bystander, other times, coerced into taking an active role in cases of clear exploitation</a:t>
            </a:r>
            <a:r>
              <a:rPr lang="en-US" dirty="0" smtClean="0"/>
              <a:t>.</a:t>
            </a:r>
            <a:endParaRPr lang="en-US" dirty="0"/>
          </a:p>
        </p:txBody>
      </p:sp>
      <p:sp>
        <p:nvSpPr>
          <p:cNvPr id="4" name="Slide Number Placeholder 3"/>
          <p:cNvSpPr>
            <a:spLocks noGrp="1"/>
          </p:cNvSpPr>
          <p:nvPr>
            <p:ph type="sldNum" sz="quarter" idx="5"/>
          </p:nvPr>
        </p:nvSpPr>
        <p:spPr/>
        <p:txBody>
          <a:bodyPr/>
          <a:lstStyle/>
          <a:p>
            <a:fld id="{82527BCA-3C35-4450-88AD-1D6BAB69DA9B}" type="slidenum">
              <a:rPr lang="en-GB" smtClean="0"/>
              <a:t>14</a:t>
            </a:fld>
            <a:endParaRPr lang="en-GB"/>
          </a:p>
        </p:txBody>
      </p:sp>
    </p:spTree>
    <p:extLst>
      <p:ext uri="{BB962C8B-B14F-4D97-AF65-F5344CB8AC3E}">
        <p14:creationId xmlns:p14="http://schemas.microsoft.com/office/powerpoint/2010/main" val="3630146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recurrent outcome of SGA process in the cases I examined was the loss of the person’s home via the need to be rehoused</a:t>
            </a:r>
          </a:p>
          <a:p>
            <a:endParaRPr lang="en-GB" dirty="0"/>
          </a:p>
          <a:p>
            <a:r>
              <a:rPr lang="en-GB" dirty="0"/>
              <a:t>Data in slide </a:t>
            </a:r>
            <a:endParaRPr lang="en-US" dirty="0"/>
          </a:p>
          <a:p>
            <a:endParaRPr lang="en-GB" dirty="0"/>
          </a:p>
          <a:p>
            <a:r>
              <a:rPr lang="en-GB" dirty="0"/>
              <a:t>Loss of home </a:t>
            </a:r>
            <a:r>
              <a:rPr lang="en-GB" dirty="0" smtClean="0"/>
              <a:t>– people</a:t>
            </a:r>
            <a:r>
              <a:rPr lang="en-GB" baseline="0" dirty="0" smtClean="0"/>
              <a:t> being moved</a:t>
            </a:r>
            <a:endParaRPr lang="en-US" dirty="0"/>
          </a:p>
          <a:p>
            <a:r>
              <a:rPr lang="en-US" dirty="0"/>
              <a:t>So essentially </a:t>
            </a:r>
            <a:r>
              <a:rPr lang="en-US" dirty="0" smtClean="0"/>
              <a:t>this</a:t>
            </a:r>
            <a:r>
              <a:rPr lang="en-US" baseline="0" dirty="0" smtClean="0"/>
              <a:t> action</a:t>
            </a:r>
            <a:r>
              <a:rPr lang="en-US" dirty="0" smtClean="0"/>
              <a:t> </a:t>
            </a:r>
            <a:r>
              <a:rPr lang="en-US" dirty="0"/>
              <a:t>was taken to remove the immediate risk to the person, and in some cases deemed to be the only option, however this raised issues as to whether this </a:t>
            </a:r>
            <a:r>
              <a:rPr lang="en-US" dirty="0" smtClean="0"/>
              <a:t>was in fact </a:t>
            </a:r>
            <a:r>
              <a:rPr lang="en-US" dirty="0"/>
              <a:t>the right course of action,  for </a:t>
            </a:r>
            <a:r>
              <a:rPr lang="en-US" dirty="0" smtClean="0"/>
              <a:t>e.g. </a:t>
            </a:r>
            <a:r>
              <a:rPr lang="en-US" dirty="0"/>
              <a:t>in one case, someone who had </a:t>
            </a:r>
            <a:r>
              <a:rPr lang="en-GB" dirty="0"/>
              <a:t>lived </a:t>
            </a:r>
            <a:r>
              <a:rPr lang="en-US" dirty="0"/>
              <a:t>in the same flat for 25 years was forced to move.  The general sense was that the victim suffered and for the perps no action was taken against them. </a:t>
            </a:r>
          </a:p>
          <a:p>
            <a:endParaRPr lang="en-US" dirty="0"/>
          </a:p>
          <a:p>
            <a:r>
              <a:rPr lang="en-US" dirty="0"/>
              <a:t>In one case, where a known perp was said to be exploiting 4 older men, the local authority sought an injunction order (with the power to arrest) against her</a:t>
            </a:r>
            <a:r>
              <a:rPr lang="en-GB" dirty="0"/>
              <a:t>.</a:t>
            </a:r>
            <a:endParaRPr lang="en-US" dirty="0"/>
          </a:p>
          <a:p>
            <a:endParaRPr lang="en-US" dirty="0"/>
          </a:p>
          <a:p>
            <a:r>
              <a:rPr lang="en-US" dirty="0"/>
              <a:t>Although cases were predominantly recorded within the ‘financial or material’ safeguarding abuse </a:t>
            </a:r>
            <a:r>
              <a:rPr lang="en-GB" dirty="0"/>
              <a:t>categories</a:t>
            </a:r>
            <a:r>
              <a:rPr lang="en-US" dirty="0"/>
              <a:t>, interviewees </a:t>
            </a:r>
            <a:r>
              <a:rPr lang="en-GB" dirty="0"/>
              <a:t>reported </a:t>
            </a:r>
            <a:r>
              <a:rPr lang="en-US" dirty="0"/>
              <a:t>a more nuanced depth to the impact for cuckooed individuals:</a:t>
            </a:r>
          </a:p>
          <a:p>
            <a:pPr marL="171450" indent="-171450">
              <a:buFont typeface="Arial" panose="020B0604020202020204" pitchFamily="34" charset="0"/>
              <a:buChar char="•"/>
            </a:pPr>
            <a:r>
              <a:rPr lang="en-US" dirty="0"/>
              <a:t>Deteriorated MH, including admission to hospital</a:t>
            </a:r>
          </a:p>
          <a:p>
            <a:pPr marL="171450" indent="-171450">
              <a:buFont typeface="Arial" panose="020B0604020202020204" pitchFamily="34" charset="0"/>
              <a:buChar char="•"/>
            </a:pPr>
            <a:r>
              <a:rPr lang="en-GB" dirty="0"/>
              <a:t>Exacerbation </a:t>
            </a:r>
            <a:r>
              <a:rPr lang="en-US" dirty="0"/>
              <a:t>of drug use, low level drug use escalated to Class A use.</a:t>
            </a:r>
          </a:p>
          <a:p>
            <a:pPr marL="171450" indent="-171450">
              <a:buFont typeface="Arial" panose="020B0604020202020204" pitchFamily="34" charset="0"/>
              <a:buChar char="•"/>
            </a:pPr>
            <a:r>
              <a:rPr lang="en-US" dirty="0"/>
              <a:t>Psychological states of fear and terror.</a:t>
            </a:r>
          </a:p>
          <a:p>
            <a:pPr marL="171450" indent="-171450">
              <a:buFont typeface="Arial" panose="020B0604020202020204" pitchFamily="34" charset="0"/>
              <a:buChar char="•"/>
            </a:pPr>
            <a:r>
              <a:rPr lang="en-US" dirty="0"/>
              <a:t>5 reports of serious assaults</a:t>
            </a:r>
          </a:p>
          <a:p>
            <a:pPr marL="171450" indent="-171450">
              <a:buFont typeface="Arial" panose="020B0604020202020204" pitchFamily="34" charset="0"/>
              <a:buChar char="•"/>
            </a:pPr>
            <a:r>
              <a:rPr lang="en-US" dirty="0"/>
              <a:t>Threats, intimidations, hostility</a:t>
            </a:r>
          </a:p>
          <a:p>
            <a:pPr marL="171450" indent="-171450">
              <a:buFont typeface="Arial" panose="020B0604020202020204" pitchFamily="34" charset="0"/>
              <a:buChar char="•"/>
            </a:pPr>
            <a:r>
              <a:rPr lang="en-US" dirty="0"/>
              <a:t>Forced street homelessness as to afraid to return to their flat</a:t>
            </a:r>
          </a:p>
          <a:p>
            <a:pPr marL="171450" indent="-171450">
              <a:buFont typeface="Arial" panose="020B0604020202020204" pitchFamily="34" charset="0"/>
              <a:buChar char="•"/>
            </a:pPr>
            <a:r>
              <a:rPr lang="en-US" dirty="0"/>
              <a:t>7 cases – money and bank cards being </a:t>
            </a:r>
            <a:r>
              <a:rPr lang="en-GB" dirty="0"/>
              <a:t>controlled </a:t>
            </a:r>
            <a:endParaRPr lang="en-US" dirty="0"/>
          </a:p>
          <a:p>
            <a:pPr marL="171450" indent="-171450">
              <a:buFont typeface="Arial" panose="020B0604020202020204" pitchFamily="34" charset="0"/>
              <a:buChar char="•"/>
            </a:pPr>
            <a:r>
              <a:rPr lang="en-US" dirty="0" smtClean="0"/>
              <a:t>Begging</a:t>
            </a:r>
            <a:endParaRPr lang="en-US" dirty="0"/>
          </a:p>
        </p:txBody>
      </p:sp>
      <p:sp>
        <p:nvSpPr>
          <p:cNvPr id="4" name="Slide Number Placeholder 3"/>
          <p:cNvSpPr>
            <a:spLocks noGrp="1"/>
          </p:cNvSpPr>
          <p:nvPr>
            <p:ph type="sldNum" sz="quarter" idx="5"/>
          </p:nvPr>
        </p:nvSpPr>
        <p:spPr/>
        <p:txBody>
          <a:bodyPr/>
          <a:lstStyle/>
          <a:p>
            <a:fld id="{82527BCA-3C35-4450-88AD-1D6BAB69DA9B}" type="slidenum">
              <a:rPr lang="en-GB" smtClean="0"/>
              <a:t>15</a:t>
            </a:fld>
            <a:endParaRPr lang="en-GB"/>
          </a:p>
        </p:txBody>
      </p:sp>
    </p:spTree>
    <p:extLst>
      <p:ext uri="{BB962C8B-B14F-4D97-AF65-F5344CB8AC3E}">
        <p14:creationId xmlns:p14="http://schemas.microsoft.com/office/powerpoint/2010/main" val="406330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2527BCA-3C35-4450-88AD-1D6BAB69DA9B}" type="slidenum">
              <a:rPr lang="en-GB" smtClean="0"/>
              <a:t>16</a:t>
            </a:fld>
            <a:endParaRPr lang="en-GB"/>
          </a:p>
        </p:txBody>
      </p:sp>
    </p:spTree>
    <p:extLst>
      <p:ext uri="{BB962C8B-B14F-4D97-AF65-F5344CB8AC3E}">
        <p14:creationId xmlns:p14="http://schemas.microsoft.com/office/powerpoint/2010/main" val="153861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527BCA-3C35-4450-88AD-1D6BAB69DA9B}" type="slidenum">
              <a:rPr lang="en-GB" smtClean="0"/>
              <a:t>17</a:t>
            </a:fld>
            <a:endParaRPr lang="en-GB"/>
          </a:p>
        </p:txBody>
      </p:sp>
    </p:spTree>
    <p:extLst>
      <p:ext uri="{BB962C8B-B14F-4D97-AF65-F5344CB8AC3E}">
        <p14:creationId xmlns:p14="http://schemas.microsoft.com/office/powerpoint/2010/main" val="24534290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527BCA-3C35-4450-88AD-1D6BAB69DA9B}" type="slidenum">
              <a:rPr lang="en-GB" smtClean="0"/>
              <a:t>18</a:t>
            </a:fld>
            <a:endParaRPr lang="en-GB"/>
          </a:p>
        </p:txBody>
      </p:sp>
    </p:spTree>
    <p:extLst>
      <p:ext uri="{BB962C8B-B14F-4D97-AF65-F5344CB8AC3E}">
        <p14:creationId xmlns:p14="http://schemas.microsoft.com/office/powerpoint/2010/main" val="27773680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19</a:t>
            </a:fld>
            <a:endParaRPr lang="en-GB"/>
          </a:p>
        </p:txBody>
      </p:sp>
    </p:spTree>
    <p:extLst>
      <p:ext uri="{BB962C8B-B14F-4D97-AF65-F5344CB8AC3E}">
        <p14:creationId xmlns:p14="http://schemas.microsoft.com/office/powerpoint/2010/main" val="7470381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GB" dirty="0" smtClean="0">
              <a:effectLst/>
            </a:endParaRPr>
          </a:p>
        </p:txBody>
      </p:sp>
      <p:sp>
        <p:nvSpPr>
          <p:cNvPr id="4" name="Slide Number Placeholder 3"/>
          <p:cNvSpPr>
            <a:spLocks noGrp="1"/>
          </p:cNvSpPr>
          <p:nvPr>
            <p:ph type="sldNum" sz="quarter" idx="10"/>
          </p:nvPr>
        </p:nvSpPr>
        <p:spPr/>
        <p:txBody>
          <a:bodyPr/>
          <a:lstStyle/>
          <a:p>
            <a:fld id="{82527BCA-3C35-4450-88AD-1D6BAB69DA9B}" type="slidenum">
              <a:rPr lang="en-GB" smtClean="0"/>
              <a:t>20</a:t>
            </a:fld>
            <a:endParaRPr lang="en-GB"/>
          </a:p>
        </p:txBody>
      </p:sp>
    </p:spTree>
    <p:extLst>
      <p:ext uri="{BB962C8B-B14F-4D97-AF65-F5344CB8AC3E}">
        <p14:creationId xmlns:p14="http://schemas.microsoft.com/office/powerpoint/2010/main" val="2385934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2</a:t>
            </a:fld>
            <a:endParaRPr lang="en-GB"/>
          </a:p>
        </p:txBody>
      </p:sp>
    </p:spTree>
    <p:extLst>
      <p:ext uri="{BB962C8B-B14F-4D97-AF65-F5344CB8AC3E}">
        <p14:creationId xmlns:p14="http://schemas.microsoft.com/office/powerpoint/2010/main" val="27056427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working in tandem with each other.  And that there needs to be preventative work across agencies.</a:t>
            </a:r>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21</a:t>
            </a:fld>
            <a:endParaRPr lang="en-GB"/>
          </a:p>
        </p:txBody>
      </p:sp>
    </p:spTree>
    <p:extLst>
      <p:ext uri="{BB962C8B-B14F-4D97-AF65-F5344CB8AC3E}">
        <p14:creationId xmlns:p14="http://schemas.microsoft.com/office/powerpoint/2010/main" val="23286046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22</a:t>
            </a:fld>
            <a:endParaRPr lang="en-GB"/>
          </a:p>
        </p:txBody>
      </p:sp>
    </p:spTree>
    <p:extLst>
      <p:ext uri="{BB962C8B-B14F-4D97-AF65-F5344CB8AC3E}">
        <p14:creationId xmlns:p14="http://schemas.microsoft.com/office/powerpoint/2010/main" val="1810767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3</a:t>
            </a:fld>
            <a:endParaRPr lang="en-GB"/>
          </a:p>
        </p:txBody>
      </p:sp>
    </p:spTree>
    <p:extLst>
      <p:ext uri="{BB962C8B-B14F-4D97-AF65-F5344CB8AC3E}">
        <p14:creationId xmlns:p14="http://schemas.microsoft.com/office/powerpoint/2010/main" val="1994739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4</a:t>
            </a:fld>
            <a:endParaRPr lang="en-GB"/>
          </a:p>
        </p:txBody>
      </p:sp>
    </p:spTree>
    <p:extLst>
      <p:ext uri="{BB962C8B-B14F-4D97-AF65-F5344CB8AC3E}">
        <p14:creationId xmlns:p14="http://schemas.microsoft.com/office/powerpoint/2010/main" val="2636956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5</a:t>
            </a:fld>
            <a:endParaRPr lang="en-GB"/>
          </a:p>
        </p:txBody>
      </p:sp>
    </p:spTree>
    <p:extLst>
      <p:ext uri="{BB962C8B-B14F-4D97-AF65-F5344CB8AC3E}">
        <p14:creationId xmlns:p14="http://schemas.microsoft.com/office/powerpoint/2010/main" val="2290759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6</a:t>
            </a:fld>
            <a:endParaRPr lang="en-GB"/>
          </a:p>
        </p:txBody>
      </p:sp>
    </p:spTree>
    <p:extLst>
      <p:ext uri="{BB962C8B-B14F-4D97-AF65-F5344CB8AC3E}">
        <p14:creationId xmlns:p14="http://schemas.microsoft.com/office/powerpoint/2010/main" val="2080238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7</a:t>
            </a:fld>
            <a:endParaRPr lang="en-GB"/>
          </a:p>
        </p:txBody>
      </p:sp>
    </p:spTree>
    <p:extLst>
      <p:ext uri="{BB962C8B-B14F-4D97-AF65-F5344CB8AC3E}">
        <p14:creationId xmlns:p14="http://schemas.microsoft.com/office/powerpoint/2010/main" val="641649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527BCA-3C35-4450-88AD-1D6BAB69DA9B}" type="slidenum">
              <a:rPr lang="en-GB" smtClean="0"/>
              <a:t>8</a:t>
            </a:fld>
            <a:endParaRPr lang="en-GB"/>
          </a:p>
        </p:txBody>
      </p:sp>
    </p:spTree>
    <p:extLst>
      <p:ext uri="{BB962C8B-B14F-4D97-AF65-F5344CB8AC3E}">
        <p14:creationId xmlns:p14="http://schemas.microsoft.com/office/powerpoint/2010/main" val="2503136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2527BCA-3C35-4450-88AD-1D6BAB69DA9B}" type="slidenum">
              <a:rPr lang="en-GB" smtClean="0"/>
              <a:t>9</a:t>
            </a:fld>
            <a:endParaRPr lang="en-GB"/>
          </a:p>
        </p:txBody>
      </p:sp>
    </p:spTree>
    <p:extLst>
      <p:ext uri="{BB962C8B-B14F-4D97-AF65-F5344CB8AC3E}">
        <p14:creationId xmlns:p14="http://schemas.microsoft.com/office/powerpoint/2010/main" val="27731824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Coloured Background">
    <p:spTree>
      <p:nvGrpSpPr>
        <p:cNvPr id="1" name=""/>
        <p:cNvGrpSpPr/>
        <p:nvPr/>
      </p:nvGrpSpPr>
      <p:grpSpPr>
        <a:xfrm>
          <a:off x="0" y="0"/>
          <a:ext cx="0" cy="0"/>
          <a:chOff x="0" y="0"/>
          <a:chExt cx="0" cy="0"/>
        </a:xfrm>
      </p:grpSpPr>
      <p:sp>
        <p:nvSpPr>
          <p:cNvPr id="9" name="Rectangle 8"/>
          <p:cNvSpPr/>
          <p:nvPr userDrawn="1"/>
        </p:nvSpPr>
        <p:spPr>
          <a:xfrm>
            <a:off x="360000" y="360000"/>
            <a:ext cx="8409350" cy="5112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720000" y="720000"/>
            <a:ext cx="6559200" cy="1692771"/>
          </a:xfrm>
        </p:spPr>
        <p:txBody>
          <a:bodyPr/>
          <a:lstStyle>
            <a:lvl1pPr>
              <a:defRPr>
                <a:solidFill>
                  <a:srgbClr val="FFFFFF"/>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10536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FB5EF4-B7A2-4707-A885-BB23F7F10B67}"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a:p>
        </p:txBody>
      </p:sp>
    </p:spTree>
    <p:extLst>
      <p:ext uri="{BB962C8B-B14F-4D97-AF65-F5344CB8AC3E}">
        <p14:creationId xmlns:p14="http://schemas.microsoft.com/office/powerpoint/2010/main" val="3416595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Date Placeholder 4"/>
          <p:cNvSpPr>
            <a:spLocks noGrp="1"/>
          </p:cNvSpPr>
          <p:nvPr>
            <p:ph type="dt" sz="half" idx="10"/>
          </p:nvPr>
        </p:nvSpPr>
        <p:spPr/>
        <p:txBody>
          <a:bodyPr/>
          <a:lstStyle/>
          <a:p>
            <a:fld id="{8CC11E50-A419-4C5F-9B93-ED39AEF5C1A2}" type="datetime1">
              <a:rPr lang="en-GB" smtClean="0"/>
              <a:t>29/03/2023</a:t>
            </a:fld>
            <a:endParaRPr lang="en-GB"/>
          </a:p>
        </p:txBody>
      </p:sp>
      <p:sp>
        <p:nvSpPr>
          <p:cNvPr id="6" name="Footer Placeholder 5"/>
          <p:cNvSpPr>
            <a:spLocks noGrp="1"/>
          </p:cNvSpPr>
          <p:nvPr>
            <p:ph type="ftr" sz="quarter" idx="11"/>
          </p:nvPr>
        </p:nvSpPr>
        <p:spPr/>
        <p:txBody>
          <a:bodyPr/>
          <a:lstStyle/>
          <a:p>
            <a:r>
              <a:rPr lang="en-GB" smtClean="0"/>
              <a:t>Salil Meech Mazumdar Cuckooing Presentation</a:t>
            </a:r>
            <a:endParaRPr lang="en-GB"/>
          </a:p>
        </p:txBody>
      </p:sp>
      <p:sp>
        <p:nvSpPr>
          <p:cNvPr id="7" name="Slide Number Placeholder 6"/>
          <p:cNvSpPr>
            <a:spLocks noGrp="1"/>
          </p:cNvSpPr>
          <p:nvPr>
            <p:ph type="sldNum" sz="quarter" idx="12"/>
          </p:nvPr>
        </p:nvSpPr>
        <p:spPr/>
        <p:txBody>
          <a:bodyPr/>
          <a:lstStyle/>
          <a:p>
            <a:fld id="{B9F1D033-0F2B-4A91-A3BE-A6E888F59A17}" type="slidenum">
              <a:rPr lang="en-GB" smtClean="0"/>
              <a:t>‹#›</a:t>
            </a:fld>
            <a:endParaRPr lang="en-GB"/>
          </a:p>
        </p:txBody>
      </p:sp>
      <p:sp>
        <p:nvSpPr>
          <p:cNvPr id="15" name="Content Placeholder 14"/>
          <p:cNvSpPr>
            <a:spLocks noGrp="1"/>
          </p:cNvSpPr>
          <p:nvPr>
            <p:ph sz="quarter" idx="15"/>
          </p:nvPr>
        </p:nvSpPr>
        <p:spPr>
          <a:xfrm>
            <a:off x="368300" y="2196000"/>
            <a:ext cx="4059238"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7" name="Content Placeholder 16"/>
          <p:cNvSpPr>
            <a:spLocks noGrp="1"/>
          </p:cNvSpPr>
          <p:nvPr>
            <p:ph sz="quarter" idx="16"/>
          </p:nvPr>
        </p:nvSpPr>
        <p:spPr>
          <a:xfrm>
            <a:off x="4716463" y="2196000"/>
            <a:ext cx="4052887"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2548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8BD05F8-58F6-4AC1-B8D8-319BCBBBD6A3}" type="datetime1">
              <a:rPr lang="en-GB" smtClean="0"/>
              <a:t>29/03/2023</a:t>
            </a:fld>
            <a:endParaRPr lang="en-GB"/>
          </a:p>
        </p:txBody>
      </p:sp>
      <p:sp>
        <p:nvSpPr>
          <p:cNvPr id="4" name="Footer Placeholder 3"/>
          <p:cNvSpPr>
            <a:spLocks noGrp="1"/>
          </p:cNvSpPr>
          <p:nvPr>
            <p:ph type="ftr" sz="quarter" idx="11"/>
          </p:nvPr>
        </p:nvSpPr>
        <p:spPr/>
        <p:txBody>
          <a:bodyPr/>
          <a:lstStyle/>
          <a:p>
            <a:r>
              <a:rPr lang="en-GB" smtClean="0"/>
              <a:t>Salil Meech Mazumdar Cuckooing Presentation</a:t>
            </a:r>
            <a:endParaRPr lang="en-GB"/>
          </a:p>
        </p:txBody>
      </p:sp>
      <p:sp>
        <p:nvSpPr>
          <p:cNvPr id="5" name="Slide Number Placeholder 4"/>
          <p:cNvSpPr>
            <a:spLocks noGrp="1"/>
          </p:cNvSpPr>
          <p:nvPr>
            <p:ph type="sldNum" sz="quarter" idx="12"/>
          </p:nvPr>
        </p:nvSpPr>
        <p:spPr/>
        <p:txBody>
          <a:bodyPr/>
          <a:lstStyle/>
          <a:p>
            <a:fld id="{B9F1D033-0F2B-4A91-A3BE-A6E888F59A17}" type="slidenum">
              <a:rPr lang="en-GB" smtClean="0"/>
              <a:t>‹#›</a:t>
            </a:fld>
            <a:endParaRPr lang="en-GB"/>
          </a:p>
        </p:txBody>
      </p:sp>
    </p:spTree>
    <p:extLst>
      <p:ext uri="{BB962C8B-B14F-4D97-AF65-F5344CB8AC3E}">
        <p14:creationId xmlns:p14="http://schemas.microsoft.com/office/powerpoint/2010/main" val="676925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with Coloured Background">
    <p:spTree>
      <p:nvGrpSpPr>
        <p:cNvPr id="1" name=""/>
        <p:cNvGrpSpPr/>
        <p:nvPr/>
      </p:nvGrpSpPr>
      <p:grpSpPr>
        <a:xfrm>
          <a:off x="0" y="0"/>
          <a:ext cx="0" cy="0"/>
          <a:chOff x="0" y="0"/>
          <a:chExt cx="0" cy="0"/>
        </a:xfrm>
      </p:grpSpPr>
      <p:sp>
        <p:nvSpPr>
          <p:cNvPr id="9" name="Rectangle 8"/>
          <p:cNvSpPr/>
          <p:nvPr userDrawn="1"/>
        </p:nvSpPr>
        <p:spPr>
          <a:xfrm>
            <a:off x="360000" y="360000"/>
            <a:ext cx="8409350" cy="5112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720000" y="720000"/>
            <a:ext cx="6559200" cy="1692771"/>
          </a:xfrm>
        </p:spPr>
        <p:txBody>
          <a:bodyPr/>
          <a:lstStyle>
            <a:lvl1pPr>
              <a:defRPr>
                <a:solidFill>
                  <a:srgbClr val="FFFFFF"/>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1052425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White Background">
    <p:spTree>
      <p:nvGrpSpPr>
        <p:cNvPr id="1" name=""/>
        <p:cNvGrpSpPr/>
        <p:nvPr/>
      </p:nvGrpSpPr>
      <p:grpSpPr>
        <a:xfrm>
          <a:off x="0" y="0"/>
          <a:ext cx="0" cy="0"/>
          <a:chOff x="0" y="0"/>
          <a:chExt cx="0" cy="0"/>
        </a:xfrm>
      </p:grpSpPr>
      <p:sp>
        <p:nvSpPr>
          <p:cNvPr id="2" name="Title 1"/>
          <p:cNvSpPr>
            <a:spLocks noGrp="1"/>
          </p:cNvSpPr>
          <p:nvPr>
            <p:ph type="ctrTitle"/>
          </p:nvPr>
        </p:nvSpPr>
        <p:spPr>
          <a:xfrm>
            <a:off x="720000" y="720000"/>
            <a:ext cx="6559200" cy="1692771"/>
          </a:xfrm>
        </p:spPr>
        <p:txBody>
          <a:bodyPr/>
          <a:lstStyle>
            <a:lvl1pPr>
              <a:defRPr>
                <a:solidFill>
                  <a:schemeClr val="tx1"/>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360000" y="360000"/>
            <a:ext cx="8409350" cy="5112000"/>
          </a:xfrm>
          <a:prstGeom prst="rect">
            <a:avLst/>
          </a:prstGeom>
          <a:noFill/>
          <a:ln w="9525">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2532517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360000" y="2780928"/>
            <a:ext cx="6559200" cy="3411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C73FB1-68DA-4423-A6B9-5B06009BF9C8}"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a:p>
        </p:txBody>
      </p:sp>
      <p:sp>
        <p:nvSpPr>
          <p:cNvPr id="8" name="Text Placeholder 7"/>
          <p:cNvSpPr>
            <a:spLocks noGrp="1"/>
          </p:cNvSpPr>
          <p:nvPr>
            <p:ph type="body" sz="quarter" idx="13"/>
          </p:nvPr>
        </p:nvSpPr>
        <p:spPr>
          <a:xfrm>
            <a:off x="360000" y="2196000"/>
            <a:ext cx="6559200" cy="359073"/>
          </a:xfrm>
        </p:spPr>
        <p:txBody>
          <a:bodyPr>
            <a:spAutoFit/>
          </a:bodyPr>
          <a:lstStyle>
            <a:lvl1pPr marL="0" indent="0">
              <a:lnSpc>
                <a:spcPts val="2800"/>
              </a:lnSpc>
              <a:spcAft>
                <a:spcPts val="0"/>
              </a:spcAft>
              <a:buNone/>
              <a:defRPr sz="2600">
                <a:solidFill>
                  <a:schemeClr val="tx2"/>
                </a:solidFill>
              </a:defRPr>
            </a:lvl1pPr>
          </a:lstStyle>
          <a:p>
            <a:pPr lvl="0"/>
            <a:r>
              <a:rPr lang="en-US" smtClean="0"/>
              <a:t>Click to edit Master text styles</a:t>
            </a:r>
          </a:p>
        </p:txBody>
      </p:sp>
    </p:spTree>
    <p:extLst>
      <p:ext uri="{BB962C8B-B14F-4D97-AF65-F5344CB8AC3E}">
        <p14:creationId xmlns:p14="http://schemas.microsoft.com/office/powerpoint/2010/main" val="347973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5FCB7CF-094E-4C4B-B0E9-742FAF0AEB44}"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a:p>
        </p:txBody>
      </p:sp>
    </p:spTree>
    <p:extLst>
      <p:ext uri="{BB962C8B-B14F-4D97-AF65-F5344CB8AC3E}">
        <p14:creationId xmlns:p14="http://schemas.microsoft.com/office/powerpoint/2010/main" val="2125830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Date Placeholder 4"/>
          <p:cNvSpPr>
            <a:spLocks noGrp="1"/>
          </p:cNvSpPr>
          <p:nvPr>
            <p:ph type="dt" sz="half" idx="10"/>
          </p:nvPr>
        </p:nvSpPr>
        <p:spPr/>
        <p:txBody>
          <a:bodyPr/>
          <a:lstStyle/>
          <a:p>
            <a:fld id="{03A00089-3D82-4BEC-B713-1C6C0BCC4FA5}" type="datetime1">
              <a:rPr lang="en-GB" smtClean="0"/>
              <a:t>29/03/2023</a:t>
            </a:fld>
            <a:endParaRPr lang="en-GB"/>
          </a:p>
        </p:txBody>
      </p:sp>
      <p:sp>
        <p:nvSpPr>
          <p:cNvPr id="6" name="Footer Placeholder 5"/>
          <p:cNvSpPr>
            <a:spLocks noGrp="1"/>
          </p:cNvSpPr>
          <p:nvPr>
            <p:ph type="ftr" sz="quarter" idx="11"/>
          </p:nvPr>
        </p:nvSpPr>
        <p:spPr/>
        <p:txBody>
          <a:bodyPr/>
          <a:lstStyle/>
          <a:p>
            <a:r>
              <a:rPr lang="en-GB" smtClean="0"/>
              <a:t>Salil Meech Mazumdar Cuckooing Presentation</a:t>
            </a:r>
            <a:endParaRPr lang="en-GB"/>
          </a:p>
        </p:txBody>
      </p:sp>
      <p:sp>
        <p:nvSpPr>
          <p:cNvPr id="7" name="Slide Number Placeholder 6"/>
          <p:cNvSpPr>
            <a:spLocks noGrp="1"/>
          </p:cNvSpPr>
          <p:nvPr>
            <p:ph type="sldNum" sz="quarter" idx="12"/>
          </p:nvPr>
        </p:nvSpPr>
        <p:spPr/>
        <p:txBody>
          <a:bodyPr/>
          <a:lstStyle/>
          <a:p>
            <a:fld id="{B9F1D033-0F2B-4A91-A3BE-A6E888F59A17}" type="slidenum">
              <a:rPr lang="en-GB" smtClean="0"/>
              <a:t>‹#›</a:t>
            </a:fld>
            <a:endParaRPr lang="en-GB"/>
          </a:p>
        </p:txBody>
      </p:sp>
      <p:sp>
        <p:nvSpPr>
          <p:cNvPr id="15" name="Content Placeholder 14"/>
          <p:cNvSpPr>
            <a:spLocks noGrp="1"/>
          </p:cNvSpPr>
          <p:nvPr>
            <p:ph sz="quarter" idx="15"/>
          </p:nvPr>
        </p:nvSpPr>
        <p:spPr>
          <a:xfrm>
            <a:off x="368300" y="2196000"/>
            <a:ext cx="4059238"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7" name="Content Placeholder 16"/>
          <p:cNvSpPr>
            <a:spLocks noGrp="1"/>
          </p:cNvSpPr>
          <p:nvPr>
            <p:ph sz="quarter" idx="16"/>
          </p:nvPr>
        </p:nvSpPr>
        <p:spPr>
          <a:xfrm>
            <a:off x="4716463" y="2196000"/>
            <a:ext cx="4052887"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51657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5EBDC91-E1BD-456D-9E69-B5EF4B74627C}" type="datetime1">
              <a:rPr lang="en-GB" smtClean="0"/>
              <a:t>29/03/2023</a:t>
            </a:fld>
            <a:endParaRPr lang="en-GB"/>
          </a:p>
        </p:txBody>
      </p:sp>
      <p:sp>
        <p:nvSpPr>
          <p:cNvPr id="4" name="Footer Placeholder 3"/>
          <p:cNvSpPr>
            <a:spLocks noGrp="1"/>
          </p:cNvSpPr>
          <p:nvPr>
            <p:ph type="ftr" sz="quarter" idx="11"/>
          </p:nvPr>
        </p:nvSpPr>
        <p:spPr/>
        <p:txBody>
          <a:bodyPr/>
          <a:lstStyle/>
          <a:p>
            <a:r>
              <a:rPr lang="en-GB" smtClean="0"/>
              <a:t>Salil Meech Mazumdar Cuckooing Presentation</a:t>
            </a:r>
            <a:endParaRPr lang="en-GB"/>
          </a:p>
        </p:txBody>
      </p:sp>
      <p:sp>
        <p:nvSpPr>
          <p:cNvPr id="5" name="Slide Number Placeholder 4"/>
          <p:cNvSpPr>
            <a:spLocks noGrp="1"/>
          </p:cNvSpPr>
          <p:nvPr>
            <p:ph type="sldNum" sz="quarter" idx="12"/>
          </p:nvPr>
        </p:nvSpPr>
        <p:spPr/>
        <p:txBody>
          <a:bodyPr/>
          <a:lstStyle/>
          <a:p>
            <a:fld id="{B9F1D033-0F2B-4A91-A3BE-A6E888F59A17}" type="slidenum">
              <a:rPr lang="en-GB" smtClean="0"/>
              <a:t>‹#›</a:t>
            </a:fld>
            <a:endParaRPr lang="en-GB"/>
          </a:p>
        </p:txBody>
      </p:sp>
    </p:spTree>
    <p:extLst>
      <p:ext uri="{BB962C8B-B14F-4D97-AF65-F5344CB8AC3E}">
        <p14:creationId xmlns:p14="http://schemas.microsoft.com/office/powerpoint/2010/main" val="11472239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1_Title Slide with Coloured Background">
    <p:spTree>
      <p:nvGrpSpPr>
        <p:cNvPr id="1" name=""/>
        <p:cNvGrpSpPr/>
        <p:nvPr/>
      </p:nvGrpSpPr>
      <p:grpSpPr>
        <a:xfrm>
          <a:off x="0" y="0"/>
          <a:ext cx="0" cy="0"/>
          <a:chOff x="0" y="0"/>
          <a:chExt cx="0" cy="0"/>
        </a:xfrm>
      </p:grpSpPr>
      <p:sp>
        <p:nvSpPr>
          <p:cNvPr id="9" name="Rectangle 8"/>
          <p:cNvSpPr/>
          <p:nvPr userDrawn="1"/>
        </p:nvSpPr>
        <p:spPr>
          <a:xfrm>
            <a:off x="360000" y="360000"/>
            <a:ext cx="8409350" cy="5112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720000" y="720000"/>
            <a:ext cx="6559200" cy="1692771"/>
          </a:xfrm>
        </p:spPr>
        <p:txBody>
          <a:bodyPr/>
          <a:lstStyle>
            <a:lvl1pPr>
              <a:defRPr>
                <a:solidFill>
                  <a:srgbClr val="FFFFFF"/>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632850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White Background">
    <p:spTree>
      <p:nvGrpSpPr>
        <p:cNvPr id="1" name=""/>
        <p:cNvGrpSpPr/>
        <p:nvPr/>
      </p:nvGrpSpPr>
      <p:grpSpPr>
        <a:xfrm>
          <a:off x="0" y="0"/>
          <a:ext cx="0" cy="0"/>
          <a:chOff x="0" y="0"/>
          <a:chExt cx="0" cy="0"/>
        </a:xfrm>
      </p:grpSpPr>
      <p:sp>
        <p:nvSpPr>
          <p:cNvPr id="2" name="Title 1"/>
          <p:cNvSpPr>
            <a:spLocks noGrp="1"/>
          </p:cNvSpPr>
          <p:nvPr>
            <p:ph type="ctrTitle"/>
          </p:nvPr>
        </p:nvSpPr>
        <p:spPr>
          <a:xfrm>
            <a:off x="720000" y="720000"/>
            <a:ext cx="6559200" cy="1584000"/>
          </a:xfrm>
        </p:spPr>
        <p:txBody>
          <a:body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360000" y="360000"/>
            <a:ext cx="8409350" cy="5112000"/>
          </a:xfrm>
          <a:prstGeom prst="rect">
            <a:avLst/>
          </a:prstGeom>
          <a:noFill/>
          <a:ln w="9525">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2237522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360000" y="2780928"/>
            <a:ext cx="6559200" cy="3411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C73FB1-68DA-4423-A6B9-5B06009BF9C8}"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a:p>
        </p:txBody>
      </p:sp>
      <p:sp>
        <p:nvSpPr>
          <p:cNvPr id="8" name="Text Placeholder 7"/>
          <p:cNvSpPr>
            <a:spLocks noGrp="1"/>
          </p:cNvSpPr>
          <p:nvPr>
            <p:ph type="body" sz="quarter" idx="13"/>
          </p:nvPr>
        </p:nvSpPr>
        <p:spPr>
          <a:xfrm>
            <a:off x="360000" y="2196000"/>
            <a:ext cx="6559200" cy="359073"/>
          </a:xfrm>
        </p:spPr>
        <p:txBody>
          <a:bodyPr>
            <a:spAutoFit/>
          </a:bodyPr>
          <a:lstStyle>
            <a:lvl1pPr marL="0" indent="0">
              <a:lnSpc>
                <a:spcPts val="2800"/>
              </a:lnSpc>
              <a:spcAft>
                <a:spcPts val="0"/>
              </a:spcAft>
              <a:buNone/>
              <a:defRPr sz="2600">
                <a:solidFill>
                  <a:schemeClr val="tx2"/>
                </a:solidFill>
              </a:defRPr>
            </a:lvl1pPr>
          </a:lstStyle>
          <a:p>
            <a:pPr lvl="0"/>
            <a:r>
              <a:rPr lang="en-US" smtClean="0"/>
              <a:t>Click to edit Master text styles</a:t>
            </a:r>
          </a:p>
        </p:txBody>
      </p:sp>
    </p:spTree>
    <p:extLst>
      <p:ext uri="{BB962C8B-B14F-4D97-AF65-F5344CB8AC3E}">
        <p14:creationId xmlns:p14="http://schemas.microsoft.com/office/powerpoint/2010/main" val="7159047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lide with Coloured Background">
    <p:spTree>
      <p:nvGrpSpPr>
        <p:cNvPr id="1" name=""/>
        <p:cNvGrpSpPr/>
        <p:nvPr/>
      </p:nvGrpSpPr>
      <p:grpSpPr>
        <a:xfrm>
          <a:off x="0" y="0"/>
          <a:ext cx="0" cy="0"/>
          <a:chOff x="0" y="0"/>
          <a:chExt cx="0" cy="0"/>
        </a:xfrm>
      </p:grpSpPr>
      <p:sp>
        <p:nvSpPr>
          <p:cNvPr id="9" name="Rectangle 8"/>
          <p:cNvSpPr/>
          <p:nvPr userDrawn="1"/>
        </p:nvSpPr>
        <p:spPr>
          <a:xfrm>
            <a:off x="360000" y="360000"/>
            <a:ext cx="8409350" cy="5112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720000" y="720000"/>
            <a:ext cx="6559200" cy="1692771"/>
          </a:xfrm>
        </p:spPr>
        <p:txBody>
          <a:bodyPr/>
          <a:lstStyle>
            <a:lvl1pPr>
              <a:defRPr>
                <a:solidFill>
                  <a:srgbClr val="FFFFFF"/>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11093606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lide with White Background">
    <p:spTree>
      <p:nvGrpSpPr>
        <p:cNvPr id="1" name=""/>
        <p:cNvGrpSpPr/>
        <p:nvPr/>
      </p:nvGrpSpPr>
      <p:grpSpPr>
        <a:xfrm>
          <a:off x="0" y="0"/>
          <a:ext cx="0" cy="0"/>
          <a:chOff x="0" y="0"/>
          <a:chExt cx="0" cy="0"/>
        </a:xfrm>
      </p:grpSpPr>
      <p:sp>
        <p:nvSpPr>
          <p:cNvPr id="2" name="Title 1"/>
          <p:cNvSpPr>
            <a:spLocks noGrp="1"/>
          </p:cNvSpPr>
          <p:nvPr>
            <p:ph type="ctrTitle"/>
          </p:nvPr>
        </p:nvSpPr>
        <p:spPr>
          <a:xfrm>
            <a:off x="720000" y="720000"/>
            <a:ext cx="6559200" cy="1692771"/>
          </a:xfrm>
        </p:spPr>
        <p:txBody>
          <a:bodyPr/>
          <a:lstStyle>
            <a:lvl1pPr>
              <a:defRPr>
                <a:solidFill>
                  <a:schemeClr val="tx1"/>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360000" y="360000"/>
            <a:ext cx="8409350" cy="5112000"/>
          </a:xfrm>
          <a:prstGeom prst="rect">
            <a:avLst/>
          </a:prstGeom>
          <a:noFill/>
          <a:ln w="9525">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42632459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360000" y="2780928"/>
            <a:ext cx="6559200" cy="3411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8F01BC-DBA0-4AD6-AC6F-79DF9AD43712}"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a:p>
        </p:txBody>
      </p:sp>
      <p:sp>
        <p:nvSpPr>
          <p:cNvPr id="8" name="Text Placeholder 7"/>
          <p:cNvSpPr>
            <a:spLocks noGrp="1"/>
          </p:cNvSpPr>
          <p:nvPr>
            <p:ph type="body" sz="quarter" idx="13"/>
          </p:nvPr>
        </p:nvSpPr>
        <p:spPr>
          <a:xfrm>
            <a:off x="360000" y="2196000"/>
            <a:ext cx="6559200" cy="359073"/>
          </a:xfrm>
        </p:spPr>
        <p:txBody>
          <a:bodyPr>
            <a:spAutoFit/>
          </a:bodyPr>
          <a:lstStyle>
            <a:lvl1pPr marL="0" indent="0">
              <a:lnSpc>
                <a:spcPts val="2800"/>
              </a:lnSpc>
              <a:spcAft>
                <a:spcPts val="0"/>
              </a:spcAft>
              <a:buNone/>
              <a:defRPr sz="2600">
                <a:solidFill>
                  <a:schemeClr val="tx2"/>
                </a:solidFill>
              </a:defRPr>
            </a:lvl1pPr>
          </a:lstStyle>
          <a:p>
            <a:pPr lvl="0"/>
            <a:r>
              <a:rPr lang="en-US" smtClean="0"/>
              <a:t>Click to edit Master text styles</a:t>
            </a:r>
          </a:p>
        </p:txBody>
      </p:sp>
    </p:spTree>
    <p:extLst>
      <p:ext uri="{BB962C8B-B14F-4D97-AF65-F5344CB8AC3E}">
        <p14:creationId xmlns:p14="http://schemas.microsoft.com/office/powerpoint/2010/main" val="18366752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396800-EEED-4657-8F9C-38E1F413A65C}"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a:p>
        </p:txBody>
      </p:sp>
    </p:spTree>
    <p:extLst>
      <p:ext uri="{BB962C8B-B14F-4D97-AF65-F5344CB8AC3E}">
        <p14:creationId xmlns:p14="http://schemas.microsoft.com/office/powerpoint/2010/main" val="23214176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Date Placeholder 4"/>
          <p:cNvSpPr>
            <a:spLocks noGrp="1"/>
          </p:cNvSpPr>
          <p:nvPr>
            <p:ph type="dt" sz="half" idx="10"/>
          </p:nvPr>
        </p:nvSpPr>
        <p:spPr/>
        <p:txBody>
          <a:bodyPr/>
          <a:lstStyle/>
          <a:p>
            <a:fld id="{07B40C43-7E37-4095-AE08-BBA6EDA698FD}" type="datetime1">
              <a:rPr lang="en-GB" smtClean="0"/>
              <a:t>29/03/2023</a:t>
            </a:fld>
            <a:endParaRPr lang="en-GB"/>
          </a:p>
        </p:txBody>
      </p:sp>
      <p:sp>
        <p:nvSpPr>
          <p:cNvPr id="6" name="Footer Placeholder 5"/>
          <p:cNvSpPr>
            <a:spLocks noGrp="1"/>
          </p:cNvSpPr>
          <p:nvPr>
            <p:ph type="ftr" sz="quarter" idx="11"/>
          </p:nvPr>
        </p:nvSpPr>
        <p:spPr/>
        <p:txBody>
          <a:bodyPr/>
          <a:lstStyle/>
          <a:p>
            <a:r>
              <a:rPr lang="en-GB" smtClean="0"/>
              <a:t>Salil Meech Mazumdar Cuckooing Presentation</a:t>
            </a:r>
            <a:endParaRPr lang="en-GB"/>
          </a:p>
        </p:txBody>
      </p:sp>
      <p:sp>
        <p:nvSpPr>
          <p:cNvPr id="7" name="Slide Number Placeholder 6"/>
          <p:cNvSpPr>
            <a:spLocks noGrp="1"/>
          </p:cNvSpPr>
          <p:nvPr>
            <p:ph type="sldNum" sz="quarter" idx="12"/>
          </p:nvPr>
        </p:nvSpPr>
        <p:spPr/>
        <p:txBody>
          <a:bodyPr/>
          <a:lstStyle/>
          <a:p>
            <a:fld id="{B9F1D033-0F2B-4A91-A3BE-A6E888F59A17}" type="slidenum">
              <a:rPr lang="en-GB" smtClean="0"/>
              <a:t>‹#›</a:t>
            </a:fld>
            <a:endParaRPr lang="en-GB"/>
          </a:p>
        </p:txBody>
      </p:sp>
      <p:sp>
        <p:nvSpPr>
          <p:cNvPr id="15" name="Content Placeholder 14"/>
          <p:cNvSpPr>
            <a:spLocks noGrp="1"/>
          </p:cNvSpPr>
          <p:nvPr>
            <p:ph sz="quarter" idx="15"/>
          </p:nvPr>
        </p:nvSpPr>
        <p:spPr>
          <a:xfrm>
            <a:off x="368300" y="2196000"/>
            <a:ext cx="4059238"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7" name="Content Placeholder 16"/>
          <p:cNvSpPr>
            <a:spLocks noGrp="1"/>
          </p:cNvSpPr>
          <p:nvPr>
            <p:ph sz="quarter" idx="16"/>
          </p:nvPr>
        </p:nvSpPr>
        <p:spPr>
          <a:xfrm>
            <a:off x="4716463" y="2196000"/>
            <a:ext cx="4052887"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05299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079525-C734-4805-9B79-22A0B15BF3CF}" type="datetime1">
              <a:rPr lang="en-GB" smtClean="0"/>
              <a:t>29/03/2023</a:t>
            </a:fld>
            <a:endParaRPr lang="en-GB"/>
          </a:p>
        </p:txBody>
      </p:sp>
      <p:sp>
        <p:nvSpPr>
          <p:cNvPr id="4" name="Footer Placeholder 3"/>
          <p:cNvSpPr>
            <a:spLocks noGrp="1"/>
          </p:cNvSpPr>
          <p:nvPr>
            <p:ph type="ftr" sz="quarter" idx="11"/>
          </p:nvPr>
        </p:nvSpPr>
        <p:spPr/>
        <p:txBody>
          <a:bodyPr/>
          <a:lstStyle/>
          <a:p>
            <a:r>
              <a:rPr lang="en-GB" smtClean="0"/>
              <a:t>Salil Meech Mazumdar Cuckooing Presentation</a:t>
            </a:r>
            <a:endParaRPr lang="en-GB"/>
          </a:p>
        </p:txBody>
      </p:sp>
      <p:sp>
        <p:nvSpPr>
          <p:cNvPr id="5" name="Slide Number Placeholder 4"/>
          <p:cNvSpPr>
            <a:spLocks noGrp="1"/>
          </p:cNvSpPr>
          <p:nvPr>
            <p:ph type="sldNum" sz="quarter" idx="12"/>
          </p:nvPr>
        </p:nvSpPr>
        <p:spPr/>
        <p:txBody>
          <a:bodyPr/>
          <a:lstStyle/>
          <a:p>
            <a:fld id="{B9F1D033-0F2B-4A91-A3BE-A6E888F59A17}" type="slidenum">
              <a:rPr lang="en-GB" smtClean="0"/>
              <a:t>‹#›</a:t>
            </a:fld>
            <a:endParaRPr lang="en-GB"/>
          </a:p>
        </p:txBody>
      </p:sp>
    </p:spTree>
    <p:extLst>
      <p:ext uri="{BB962C8B-B14F-4D97-AF65-F5344CB8AC3E}">
        <p14:creationId xmlns:p14="http://schemas.microsoft.com/office/powerpoint/2010/main" val="299265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360000" y="2780928"/>
            <a:ext cx="6559200" cy="3411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7"/>
          <p:cNvSpPr>
            <a:spLocks noGrp="1"/>
          </p:cNvSpPr>
          <p:nvPr>
            <p:ph type="body" sz="quarter" idx="13"/>
          </p:nvPr>
        </p:nvSpPr>
        <p:spPr>
          <a:xfrm>
            <a:off x="360000" y="2196000"/>
            <a:ext cx="6559200" cy="359073"/>
          </a:xfrm>
        </p:spPr>
        <p:txBody>
          <a:bodyPr>
            <a:spAutoFit/>
          </a:bodyPr>
          <a:lstStyle>
            <a:lvl1pPr marL="0" indent="0">
              <a:lnSpc>
                <a:spcPts val="2800"/>
              </a:lnSpc>
              <a:spcAft>
                <a:spcPts val="0"/>
              </a:spcAft>
              <a:buNone/>
              <a:defRPr sz="2600">
                <a:solidFill>
                  <a:schemeClr val="tx2"/>
                </a:solidFill>
              </a:defRPr>
            </a:lvl1pPr>
          </a:lstStyle>
          <a:p>
            <a:pPr lvl="0"/>
            <a:r>
              <a:rPr lang="en-US" smtClean="0"/>
              <a:t>Click to edit Master text styles</a:t>
            </a:r>
          </a:p>
        </p:txBody>
      </p:sp>
      <p:sp>
        <p:nvSpPr>
          <p:cNvPr id="11" name="Date Placeholder 10"/>
          <p:cNvSpPr>
            <a:spLocks noGrp="1"/>
          </p:cNvSpPr>
          <p:nvPr>
            <p:ph type="dt" sz="half" idx="14"/>
          </p:nvPr>
        </p:nvSpPr>
        <p:spPr/>
        <p:txBody>
          <a:bodyPr/>
          <a:lstStyle/>
          <a:p>
            <a:fld id="{ED2D6631-9E90-4B97-B6AF-CED8D8FA5A21}" type="datetime1">
              <a:rPr lang="en-GB" smtClean="0"/>
              <a:t>29/03/2023</a:t>
            </a:fld>
            <a:endParaRPr lang="en-GB"/>
          </a:p>
        </p:txBody>
      </p:sp>
      <p:sp>
        <p:nvSpPr>
          <p:cNvPr id="12" name="Footer Placeholder 11"/>
          <p:cNvSpPr>
            <a:spLocks noGrp="1"/>
          </p:cNvSpPr>
          <p:nvPr>
            <p:ph type="ftr" sz="quarter" idx="15"/>
          </p:nvPr>
        </p:nvSpPr>
        <p:spPr/>
        <p:txBody>
          <a:bodyPr/>
          <a:lstStyle/>
          <a:p>
            <a:r>
              <a:rPr lang="en-GB" smtClean="0"/>
              <a:t>Salil Meech Mazumdar Cuckooing Presentation</a:t>
            </a:r>
            <a:endParaRPr lang="en-GB"/>
          </a:p>
        </p:txBody>
      </p:sp>
      <p:sp>
        <p:nvSpPr>
          <p:cNvPr id="13" name="Slide Number Placeholder 12"/>
          <p:cNvSpPr>
            <a:spLocks noGrp="1"/>
          </p:cNvSpPr>
          <p:nvPr>
            <p:ph type="sldNum" sz="quarter" idx="16"/>
          </p:nvPr>
        </p:nvSpPr>
        <p:spPr/>
        <p:txBody>
          <a:bodyPr/>
          <a:lstStyle/>
          <a:p>
            <a:fld id="{B9F1D033-0F2B-4A91-A3BE-A6E888F59A17}" type="slidenum">
              <a:rPr lang="en-GB" smtClean="0"/>
              <a:pPr/>
              <a:t>‹#›</a:t>
            </a:fld>
            <a:endParaRPr lang="en-GB"/>
          </a:p>
        </p:txBody>
      </p:sp>
    </p:spTree>
    <p:extLst>
      <p:ext uri="{BB962C8B-B14F-4D97-AF65-F5344CB8AC3E}">
        <p14:creationId xmlns:p14="http://schemas.microsoft.com/office/powerpoint/2010/main" val="2755965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B3ACAD3-07DC-42CB-B0EF-3FE909377DC3}"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pPr/>
              <a:t>‹#›</a:t>
            </a:fld>
            <a:endParaRPr lang="en-GB"/>
          </a:p>
        </p:txBody>
      </p:sp>
    </p:spTree>
    <p:extLst>
      <p:ext uri="{BB962C8B-B14F-4D97-AF65-F5344CB8AC3E}">
        <p14:creationId xmlns:p14="http://schemas.microsoft.com/office/powerpoint/2010/main" val="277797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15" name="Content Placeholder 14"/>
          <p:cNvSpPr>
            <a:spLocks noGrp="1"/>
          </p:cNvSpPr>
          <p:nvPr>
            <p:ph sz="quarter" idx="15"/>
          </p:nvPr>
        </p:nvSpPr>
        <p:spPr>
          <a:xfrm>
            <a:off x="368300" y="2196000"/>
            <a:ext cx="4059238"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7" name="Content Placeholder 16"/>
          <p:cNvSpPr>
            <a:spLocks noGrp="1"/>
          </p:cNvSpPr>
          <p:nvPr>
            <p:ph sz="quarter" idx="16"/>
          </p:nvPr>
        </p:nvSpPr>
        <p:spPr>
          <a:xfrm>
            <a:off x="4716463" y="2196000"/>
            <a:ext cx="4052887" cy="3960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7"/>
          </p:nvPr>
        </p:nvSpPr>
        <p:spPr/>
        <p:txBody>
          <a:bodyPr/>
          <a:lstStyle/>
          <a:p>
            <a:fld id="{7CEAC757-FA0E-4835-8D3C-C02F62B219BB}" type="datetime1">
              <a:rPr lang="en-GB" smtClean="0"/>
              <a:t>29/03/2023</a:t>
            </a:fld>
            <a:endParaRPr lang="en-GB"/>
          </a:p>
        </p:txBody>
      </p:sp>
      <p:sp>
        <p:nvSpPr>
          <p:cNvPr id="4" name="Footer Placeholder 3"/>
          <p:cNvSpPr>
            <a:spLocks noGrp="1"/>
          </p:cNvSpPr>
          <p:nvPr>
            <p:ph type="ftr" sz="quarter" idx="18"/>
          </p:nvPr>
        </p:nvSpPr>
        <p:spPr/>
        <p:txBody>
          <a:bodyPr/>
          <a:lstStyle/>
          <a:p>
            <a:r>
              <a:rPr lang="en-GB" smtClean="0"/>
              <a:t>Salil Meech Mazumdar Cuckooing Presentation</a:t>
            </a:r>
            <a:endParaRPr lang="en-GB"/>
          </a:p>
        </p:txBody>
      </p:sp>
      <p:sp>
        <p:nvSpPr>
          <p:cNvPr id="8" name="Slide Number Placeholder 7"/>
          <p:cNvSpPr>
            <a:spLocks noGrp="1"/>
          </p:cNvSpPr>
          <p:nvPr>
            <p:ph type="sldNum" sz="quarter" idx="19"/>
          </p:nvPr>
        </p:nvSpPr>
        <p:spPr/>
        <p:txBody>
          <a:bodyPr/>
          <a:lstStyle/>
          <a:p>
            <a:fld id="{B9F1D033-0F2B-4A91-A3BE-A6E888F59A17}" type="slidenum">
              <a:rPr lang="en-GB" smtClean="0"/>
              <a:pPr/>
              <a:t>‹#›</a:t>
            </a:fld>
            <a:endParaRPr lang="en-GB"/>
          </a:p>
        </p:txBody>
      </p:sp>
    </p:spTree>
    <p:extLst>
      <p:ext uri="{BB962C8B-B14F-4D97-AF65-F5344CB8AC3E}">
        <p14:creationId xmlns:p14="http://schemas.microsoft.com/office/powerpoint/2010/main" val="511236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6" name="Date Placeholder 5"/>
          <p:cNvSpPr>
            <a:spLocks noGrp="1"/>
          </p:cNvSpPr>
          <p:nvPr>
            <p:ph type="dt" sz="half" idx="10"/>
          </p:nvPr>
        </p:nvSpPr>
        <p:spPr/>
        <p:txBody>
          <a:bodyPr/>
          <a:lstStyle/>
          <a:p>
            <a:fld id="{0A181111-468D-41D1-9F65-2722E14D4AA4}" type="datetime1">
              <a:rPr lang="en-GB" smtClean="0"/>
              <a:t>29/03/2023</a:t>
            </a:fld>
            <a:endParaRPr lang="en-GB"/>
          </a:p>
        </p:txBody>
      </p:sp>
      <p:sp>
        <p:nvSpPr>
          <p:cNvPr id="7" name="Footer Placeholder 6"/>
          <p:cNvSpPr>
            <a:spLocks noGrp="1"/>
          </p:cNvSpPr>
          <p:nvPr>
            <p:ph type="ftr" sz="quarter" idx="11"/>
          </p:nvPr>
        </p:nvSpPr>
        <p:spPr/>
        <p:txBody>
          <a:bodyPr/>
          <a:lstStyle/>
          <a:p>
            <a:r>
              <a:rPr lang="en-GB" smtClean="0"/>
              <a:t>Salil Meech Mazumdar Cuckooing Presentation</a:t>
            </a:r>
            <a:endParaRPr lang="en-GB"/>
          </a:p>
        </p:txBody>
      </p:sp>
      <p:sp>
        <p:nvSpPr>
          <p:cNvPr id="8" name="Slide Number Placeholder 7"/>
          <p:cNvSpPr>
            <a:spLocks noGrp="1"/>
          </p:cNvSpPr>
          <p:nvPr>
            <p:ph type="sldNum" sz="quarter" idx="12"/>
          </p:nvPr>
        </p:nvSpPr>
        <p:spPr/>
        <p:txBody>
          <a:bodyPr/>
          <a:lstStyle/>
          <a:p>
            <a:fld id="{B9F1D033-0F2B-4A91-A3BE-A6E888F59A17}" type="slidenum">
              <a:rPr lang="en-GB" smtClean="0"/>
              <a:pPr/>
              <a:t>‹#›</a:t>
            </a:fld>
            <a:endParaRPr lang="en-GB"/>
          </a:p>
        </p:txBody>
      </p:sp>
    </p:spTree>
    <p:extLst>
      <p:ext uri="{BB962C8B-B14F-4D97-AF65-F5344CB8AC3E}">
        <p14:creationId xmlns:p14="http://schemas.microsoft.com/office/powerpoint/2010/main" val="1614655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ith Coloured Background">
    <p:spTree>
      <p:nvGrpSpPr>
        <p:cNvPr id="1" name=""/>
        <p:cNvGrpSpPr/>
        <p:nvPr/>
      </p:nvGrpSpPr>
      <p:grpSpPr>
        <a:xfrm>
          <a:off x="0" y="0"/>
          <a:ext cx="0" cy="0"/>
          <a:chOff x="0" y="0"/>
          <a:chExt cx="0" cy="0"/>
        </a:xfrm>
      </p:grpSpPr>
      <p:sp>
        <p:nvSpPr>
          <p:cNvPr id="9" name="Rectangle 8"/>
          <p:cNvSpPr/>
          <p:nvPr userDrawn="1"/>
        </p:nvSpPr>
        <p:spPr>
          <a:xfrm>
            <a:off x="360000" y="360000"/>
            <a:ext cx="8409350" cy="5112000"/>
          </a:xfrm>
          <a:prstGeom prst="rect">
            <a:avLst/>
          </a:prstGeom>
          <a:solidFill>
            <a:schemeClr val="tx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720000" y="720000"/>
            <a:ext cx="6559200" cy="1692771"/>
          </a:xfrm>
        </p:spPr>
        <p:txBody>
          <a:bodyPr/>
          <a:lstStyle>
            <a:lvl1pPr>
              <a:defRPr>
                <a:solidFill>
                  <a:srgbClr val="FFFFFF"/>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rgbClr val="FFFFFF"/>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2585630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ith White Background">
    <p:spTree>
      <p:nvGrpSpPr>
        <p:cNvPr id="1" name=""/>
        <p:cNvGrpSpPr/>
        <p:nvPr/>
      </p:nvGrpSpPr>
      <p:grpSpPr>
        <a:xfrm>
          <a:off x="0" y="0"/>
          <a:ext cx="0" cy="0"/>
          <a:chOff x="0" y="0"/>
          <a:chExt cx="0" cy="0"/>
        </a:xfrm>
      </p:grpSpPr>
      <p:sp>
        <p:nvSpPr>
          <p:cNvPr id="2" name="Title 1"/>
          <p:cNvSpPr>
            <a:spLocks noGrp="1"/>
          </p:cNvSpPr>
          <p:nvPr>
            <p:ph type="ctrTitle"/>
          </p:nvPr>
        </p:nvSpPr>
        <p:spPr>
          <a:xfrm>
            <a:off x="720000" y="720000"/>
            <a:ext cx="6559200" cy="1692771"/>
          </a:xfrm>
        </p:spPr>
        <p:txBody>
          <a:bodyPr/>
          <a:lstStyle>
            <a:lvl1pPr>
              <a:defRPr>
                <a:solidFill>
                  <a:schemeClr val="tx1"/>
                </a:solidFill>
              </a:defRPr>
            </a:lvl1pPr>
          </a:lstStyle>
          <a:p>
            <a:r>
              <a:rPr lang="en-US" smtClean="0"/>
              <a:t>Click to edit Master title style</a:t>
            </a:r>
            <a:endParaRPr lang="en-GB"/>
          </a:p>
        </p:txBody>
      </p:sp>
      <p:sp>
        <p:nvSpPr>
          <p:cNvPr id="3" name="Subtitle 2"/>
          <p:cNvSpPr>
            <a:spLocks noGrp="1"/>
          </p:cNvSpPr>
          <p:nvPr>
            <p:ph type="subTitle" idx="1"/>
          </p:nvPr>
        </p:nvSpPr>
        <p:spPr>
          <a:xfrm>
            <a:off x="720000" y="2566800"/>
            <a:ext cx="6559200" cy="359073"/>
          </a:xfrm>
        </p:spPr>
        <p:txBody>
          <a:bodyPr>
            <a:noAutofit/>
          </a:bodyPr>
          <a:lstStyle>
            <a:lvl1pPr marL="0" indent="0" algn="l">
              <a:lnSpc>
                <a:spcPts val="2800"/>
              </a:lnSpc>
              <a:buNone/>
              <a:defRPr sz="26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8" name="Rectangle 7"/>
          <p:cNvSpPr/>
          <p:nvPr userDrawn="1"/>
        </p:nvSpPr>
        <p:spPr>
          <a:xfrm>
            <a:off x="360000" y="5472000"/>
            <a:ext cx="8401050" cy="1476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360000" y="360000"/>
            <a:ext cx="8409350" cy="5112000"/>
          </a:xfrm>
          <a:prstGeom prst="rect">
            <a:avLst/>
          </a:prstGeom>
          <a:noFill/>
          <a:ln w="9525">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5922000"/>
            <a:ext cx="1296000" cy="57483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8298" y="5661248"/>
            <a:ext cx="3224791" cy="344425"/>
          </a:xfrm>
          <a:prstGeom prst="rect">
            <a:avLst/>
          </a:prstGeom>
        </p:spPr>
      </p:pic>
      <p:sp>
        <p:nvSpPr>
          <p:cNvPr id="15" name="Picture Placeholder 14"/>
          <p:cNvSpPr>
            <a:spLocks noGrp="1"/>
          </p:cNvSpPr>
          <p:nvPr>
            <p:ph type="pic" sz="quarter" idx="10" hasCustomPrompt="1"/>
          </p:nvPr>
        </p:nvSpPr>
        <p:spPr>
          <a:xfrm>
            <a:off x="36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6" name="Picture Placeholder 14"/>
          <p:cNvSpPr>
            <a:spLocks noGrp="1"/>
          </p:cNvSpPr>
          <p:nvPr>
            <p:ph type="pic" sz="quarter" idx="11" hasCustomPrompt="1"/>
          </p:nvPr>
        </p:nvSpPr>
        <p:spPr>
          <a:xfrm>
            <a:off x="153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SECONDARY</a:t>
            </a:r>
          </a:p>
          <a:p>
            <a:r>
              <a:rPr lang="en-GB" smtClean="0"/>
              <a:t>LOGO</a:t>
            </a:r>
          </a:p>
        </p:txBody>
      </p:sp>
      <p:sp>
        <p:nvSpPr>
          <p:cNvPr id="17" name="Picture Placeholder 14"/>
          <p:cNvSpPr>
            <a:spLocks noGrp="1"/>
          </p:cNvSpPr>
          <p:nvPr>
            <p:ph type="pic" sz="quarter" idx="12" hasCustomPrompt="1"/>
          </p:nvPr>
        </p:nvSpPr>
        <p:spPr>
          <a:xfrm>
            <a:off x="2700000" y="6084000"/>
            <a:ext cx="864000" cy="396000"/>
          </a:xfrm>
          <a:solidFill>
            <a:schemeClr val="bg1">
              <a:lumMod val="85000"/>
            </a:schemeClr>
          </a:solidFill>
        </p:spPr>
        <p:txBody>
          <a:bodyPr anchor="ctr" anchorCtr="0"/>
          <a:lstStyle>
            <a:lvl1pPr marL="0" indent="0" algn="ctr">
              <a:lnSpc>
                <a:spcPct val="100000"/>
              </a:lnSpc>
              <a:spcAft>
                <a:spcPts val="0"/>
              </a:spcAft>
              <a:buNone/>
              <a:defRPr sz="800"/>
            </a:lvl1pPr>
          </a:lstStyle>
          <a:p>
            <a:r>
              <a:rPr lang="en-GB" smtClean="0"/>
              <a:t>CAMPAIGN</a:t>
            </a:r>
          </a:p>
          <a:p>
            <a:r>
              <a:rPr lang="en-GB" smtClean="0"/>
              <a:t>LOGO</a:t>
            </a:r>
            <a:endParaRPr lang="en-GB"/>
          </a:p>
        </p:txBody>
      </p:sp>
    </p:spTree>
    <p:extLst>
      <p:ext uri="{BB962C8B-B14F-4D97-AF65-F5344CB8AC3E}">
        <p14:creationId xmlns:p14="http://schemas.microsoft.com/office/powerpoint/2010/main" val="420725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360000" y="2780928"/>
            <a:ext cx="6559200" cy="3411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8316B-2F12-4B8B-ABB3-8B6BA395B552}"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a:t>
            </a:fld>
            <a:endParaRPr lang="en-GB"/>
          </a:p>
        </p:txBody>
      </p:sp>
      <p:sp>
        <p:nvSpPr>
          <p:cNvPr id="8" name="Text Placeholder 7"/>
          <p:cNvSpPr>
            <a:spLocks noGrp="1"/>
          </p:cNvSpPr>
          <p:nvPr>
            <p:ph type="body" sz="quarter" idx="13"/>
          </p:nvPr>
        </p:nvSpPr>
        <p:spPr>
          <a:xfrm>
            <a:off x="360000" y="2196000"/>
            <a:ext cx="6559200" cy="359073"/>
          </a:xfrm>
        </p:spPr>
        <p:txBody>
          <a:bodyPr>
            <a:spAutoFit/>
          </a:bodyPr>
          <a:lstStyle>
            <a:lvl1pPr marL="0" indent="0">
              <a:lnSpc>
                <a:spcPts val="2800"/>
              </a:lnSpc>
              <a:spcAft>
                <a:spcPts val="0"/>
              </a:spcAft>
              <a:buNone/>
              <a:defRPr sz="2600">
                <a:solidFill>
                  <a:schemeClr val="tx2"/>
                </a:solidFill>
              </a:defRPr>
            </a:lvl1pPr>
          </a:lstStyle>
          <a:p>
            <a:pPr lvl="0"/>
            <a:r>
              <a:rPr lang="en-US" smtClean="0"/>
              <a:t>Click to edit Master text styles</a:t>
            </a:r>
          </a:p>
        </p:txBody>
      </p:sp>
    </p:spTree>
    <p:extLst>
      <p:ext uri="{BB962C8B-B14F-4D97-AF65-F5344CB8AC3E}">
        <p14:creationId xmlns:p14="http://schemas.microsoft.com/office/powerpoint/2010/main" val="35689082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3.xml"/><Relationship Id="rId7" Type="http://schemas.openxmlformats.org/officeDocument/2006/relationships/theme" Target="../theme/theme4.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24000"/>
            <a:ext cx="6559200" cy="1584000"/>
          </a:xfrm>
          <a:prstGeom prst="rect">
            <a:avLst/>
          </a:prstGeom>
        </p:spPr>
        <p:txBody>
          <a:bodyPr vert="horz" lIns="0" tIns="0" rIns="0" bIns="0" rtlCol="0" anchor="t" anchorCtr="0">
            <a:noAutofit/>
          </a:bodyPr>
          <a:lstStyle/>
          <a:p>
            <a:r>
              <a:rPr lang="en-US" smtClean="0"/>
              <a:t>Insert main </a:t>
            </a:r>
            <a:br>
              <a:rPr lang="en-US" smtClean="0"/>
            </a:br>
            <a:r>
              <a:rPr lang="en-US" smtClean="0"/>
              <a:t>headline here</a:t>
            </a:r>
            <a:endParaRPr lang="en-GB"/>
          </a:p>
        </p:txBody>
      </p:sp>
      <p:sp>
        <p:nvSpPr>
          <p:cNvPr id="3" name="Text Placeholder 2"/>
          <p:cNvSpPr>
            <a:spLocks noGrp="1"/>
          </p:cNvSpPr>
          <p:nvPr>
            <p:ph type="body" idx="1"/>
          </p:nvPr>
        </p:nvSpPr>
        <p:spPr>
          <a:xfrm>
            <a:off x="360000" y="2196000"/>
            <a:ext cx="6559200" cy="39960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p:txBody>
      </p:sp>
      <p:sp>
        <p:nvSpPr>
          <p:cNvPr id="4" name="Date Placeholder 3"/>
          <p:cNvSpPr>
            <a:spLocks noGrp="1"/>
          </p:cNvSpPr>
          <p:nvPr>
            <p:ph type="dt" sz="half" idx="2"/>
          </p:nvPr>
        </p:nvSpPr>
        <p:spPr>
          <a:xfrm>
            <a:off x="6834141" y="6451200"/>
            <a:ext cx="546591" cy="123111"/>
          </a:xfrm>
          <a:prstGeom prst="rect">
            <a:avLst/>
          </a:prstGeom>
        </p:spPr>
        <p:txBody>
          <a:bodyPr vert="horz" wrap="square" lIns="0" tIns="0" rIns="0" bIns="0" rtlCol="0" anchor="ctr">
            <a:spAutoFit/>
          </a:bodyPr>
          <a:lstStyle>
            <a:lvl1pPr algn="r">
              <a:defRPr sz="800">
                <a:solidFill>
                  <a:srgbClr val="808080"/>
                </a:solidFill>
              </a:defRPr>
            </a:lvl1pPr>
          </a:lstStyle>
          <a:p>
            <a:fld id="{8755249A-A265-421A-B17E-CC42C1BBEA67}" type="datetime1">
              <a:rPr lang="en-GB" smtClean="0"/>
              <a:t>29/03/2023</a:t>
            </a:fld>
            <a:endParaRPr lang="en-GB"/>
          </a:p>
        </p:txBody>
      </p:sp>
      <p:sp>
        <p:nvSpPr>
          <p:cNvPr id="5" name="Footer Placeholder 4"/>
          <p:cNvSpPr>
            <a:spLocks noGrp="1"/>
          </p:cNvSpPr>
          <p:nvPr>
            <p:ph type="ftr" sz="quarter" idx="3"/>
          </p:nvPr>
        </p:nvSpPr>
        <p:spPr>
          <a:xfrm>
            <a:off x="534072" y="6451200"/>
            <a:ext cx="6244302" cy="123111"/>
          </a:xfrm>
          <a:prstGeom prst="rect">
            <a:avLst/>
          </a:prstGeom>
        </p:spPr>
        <p:txBody>
          <a:bodyPr vert="horz" wrap="square" lIns="0" tIns="0" rIns="0" bIns="0" rtlCol="0" anchor="ctr">
            <a:spAutoFit/>
          </a:bodyPr>
          <a:lstStyle>
            <a:lvl1pPr algn="r">
              <a:defRPr sz="800">
                <a:solidFill>
                  <a:srgbClr val="808080"/>
                </a:solidFill>
              </a:defRPr>
            </a:lvl1pPr>
          </a:lstStyle>
          <a:p>
            <a:r>
              <a:rPr lang="en-GB" smtClean="0"/>
              <a:t>Salil Meech Mazumdar Cuckooing Presentation</a:t>
            </a:r>
            <a:endParaRPr lang="en-GB"/>
          </a:p>
        </p:txBody>
      </p:sp>
      <p:sp>
        <p:nvSpPr>
          <p:cNvPr id="6" name="Slide Number Placeholder 5"/>
          <p:cNvSpPr>
            <a:spLocks noGrp="1"/>
          </p:cNvSpPr>
          <p:nvPr>
            <p:ph type="sldNum" sz="quarter" idx="4"/>
          </p:nvPr>
        </p:nvSpPr>
        <p:spPr>
          <a:xfrm>
            <a:off x="8460432" y="6451200"/>
            <a:ext cx="288032" cy="123111"/>
          </a:xfrm>
          <a:prstGeom prst="rect">
            <a:avLst/>
          </a:prstGeom>
        </p:spPr>
        <p:txBody>
          <a:bodyPr vert="horz" wrap="square" lIns="0" tIns="0" rIns="0" bIns="0" rtlCol="0" anchor="t" anchorCtr="0">
            <a:spAutoFit/>
          </a:bodyPr>
          <a:lstStyle>
            <a:lvl1pPr algn="r">
              <a:defRPr sz="800">
                <a:solidFill>
                  <a:srgbClr val="808080"/>
                </a:solidFill>
              </a:defRPr>
            </a:lvl1pPr>
          </a:lstStyle>
          <a:p>
            <a:fld id="{B9F1D033-0F2B-4A91-A3BE-A6E888F59A17}" type="slidenum">
              <a:rPr lang="en-GB" smtClean="0"/>
              <a:pPr/>
              <a:t>‹#›</a:t>
            </a:fld>
            <a:endParaRPr lang="en-GB"/>
          </a:p>
        </p:txBody>
      </p:sp>
      <p:cxnSp>
        <p:nvCxnSpPr>
          <p:cNvPr id="8" name="Straight Connector 7"/>
          <p:cNvCxnSpPr/>
          <p:nvPr/>
        </p:nvCxnSpPr>
        <p:spPr>
          <a:xfrm>
            <a:off x="360000" y="6372000"/>
            <a:ext cx="8402400" cy="0"/>
          </a:xfrm>
          <a:prstGeom prst="line">
            <a:avLst/>
          </a:prstGeom>
          <a:ln w="12700">
            <a:solidFill>
              <a:srgbClr val="808080"/>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p:cNvSpPr>
          <p:nvPr/>
        </p:nvSpPr>
        <p:spPr>
          <a:xfrm>
            <a:off x="7402068" y="6451200"/>
            <a:ext cx="1274388" cy="123111"/>
          </a:xfrm>
          <a:prstGeom prst="rect">
            <a:avLst/>
          </a:prstGeom>
          <a:noFill/>
        </p:spPr>
        <p:txBody>
          <a:bodyPr wrap="none" lIns="0" tIns="0" rIns="0" bIns="0" rtlCol="0">
            <a:spAutoFit/>
          </a:bodyPr>
          <a:lstStyle/>
          <a:p>
            <a:r>
              <a:rPr lang="en-GB" sz="800" smtClean="0">
                <a:solidFill>
                  <a:srgbClr val="808080"/>
                </a:solidFill>
              </a:rPr>
              <a:t>• </a:t>
            </a:r>
            <a:r>
              <a:rPr lang="en-GB" sz="800" b="1" smtClean="0">
                <a:solidFill>
                  <a:srgbClr val="808080"/>
                </a:solidFill>
              </a:rPr>
              <a:t>southwark.gov.uk</a:t>
            </a:r>
            <a:r>
              <a:rPr lang="en-GB" sz="800" smtClean="0">
                <a:solidFill>
                  <a:srgbClr val="808080"/>
                </a:solidFill>
              </a:rPr>
              <a:t> • Page</a:t>
            </a:r>
            <a:endParaRPr lang="en-GB" sz="800">
              <a:solidFill>
                <a:srgbClr val="808080"/>
              </a:solidFill>
            </a:endParaRPr>
          </a:p>
        </p:txBody>
      </p:sp>
      <p:sp>
        <p:nvSpPr>
          <p:cNvPr id="10" name="TextBox 9"/>
          <p:cNvSpPr txBox="1">
            <a:spLocks/>
          </p:cNvSpPr>
          <p:nvPr/>
        </p:nvSpPr>
        <p:spPr>
          <a:xfrm>
            <a:off x="6798876" y="6451200"/>
            <a:ext cx="35266" cy="123111"/>
          </a:xfrm>
          <a:prstGeom prst="rect">
            <a:avLst/>
          </a:prstGeom>
          <a:noFill/>
        </p:spPr>
        <p:txBody>
          <a:bodyPr wrap="none" lIns="0" tIns="0" rIns="0" bIns="0" rtlCol="0">
            <a:spAutoFit/>
          </a:bodyPr>
          <a:lstStyle/>
          <a:p>
            <a:r>
              <a:rPr lang="en-GB" sz="800" smtClean="0">
                <a:solidFill>
                  <a:srgbClr val="808080"/>
                </a:solidFill>
              </a:rPr>
              <a:t>•</a:t>
            </a:r>
            <a:endParaRPr lang="en-GB" sz="800">
              <a:solidFill>
                <a:srgbClr val="808080"/>
              </a:solidFill>
            </a:endParaRPr>
          </a:p>
        </p:txBody>
      </p:sp>
    </p:spTree>
    <p:extLst>
      <p:ext uri="{BB962C8B-B14F-4D97-AF65-F5344CB8AC3E}">
        <p14:creationId xmlns:p14="http://schemas.microsoft.com/office/powerpoint/2010/main" val="417807178"/>
      </p:ext>
    </p:extLst>
  </p:cSld>
  <p:clrMap bg1="lt1" tx1="dk1" bg2="lt2" tx2="dk2" accent1="accent1" accent2="accent2" accent3="accent3" accent4="accent4" accent5="accent5" accent6="accent6" hlink="hlink" folHlink="folHlink"/>
  <p:sldLayoutIdLst>
    <p:sldLayoutId id="2147483657" r:id="rId1"/>
    <p:sldLayoutId id="2147483649" r:id="rId2"/>
    <p:sldLayoutId id="2147483656" r:id="rId3"/>
    <p:sldLayoutId id="2147483650" r:id="rId4"/>
    <p:sldLayoutId id="2147483652" r:id="rId5"/>
    <p:sldLayoutId id="2147483654" r:id="rId6"/>
  </p:sldLayoutIdLst>
  <p:hf hdr="0"/>
  <p:txStyles>
    <p:titleStyle>
      <a:lvl1pPr algn="l" defTabSz="914400" rtl="0" eaLnBrk="1" latinLnBrk="0" hangingPunct="1">
        <a:lnSpc>
          <a:spcPts val="6600"/>
        </a:lnSpc>
        <a:spcBef>
          <a:spcPct val="0"/>
        </a:spcBef>
        <a:buNone/>
        <a:defRPr sz="6200" kern="1200">
          <a:solidFill>
            <a:schemeClr val="tx1"/>
          </a:solidFill>
          <a:latin typeface="+mj-lt"/>
          <a:ea typeface="+mj-ea"/>
          <a:cs typeface="+mj-cs"/>
        </a:defRPr>
      </a:lvl1pPr>
    </p:titleStyle>
    <p:bodyStyle>
      <a:lvl1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1pPr>
      <a:lvl2pPr marL="43200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2pPr>
      <a:lvl3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3pPr>
      <a:lvl4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4pPr>
      <a:lvl5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24000"/>
            <a:ext cx="6559200" cy="1692771"/>
          </a:xfrm>
          <a:prstGeom prst="rect">
            <a:avLst/>
          </a:prstGeom>
        </p:spPr>
        <p:txBody>
          <a:bodyPr vert="horz" lIns="0" tIns="0" rIns="0" bIns="0" rtlCol="0" anchor="t" anchorCtr="0">
            <a:noAutofit/>
          </a:bodyPr>
          <a:lstStyle/>
          <a:p>
            <a:r>
              <a:rPr lang="en-US" smtClean="0"/>
              <a:t>Insert main </a:t>
            </a:r>
            <a:br>
              <a:rPr lang="en-US" smtClean="0"/>
            </a:br>
            <a:r>
              <a:rPr lang="en-US" smtClean="0"/>
              <a:t>headline here</a:t>
            </a:r>
            <a:endParaRPr lang="en-GB"/>
          </a:p>
        </p:txBody>
      </p:sp>
      <p:sp>
        <p:nvSpPr>
          <p:cNvPr id="3" name="Text Placeholder 2"/>
          <p:cNvSpPr>
            <a:spLocks noGrp="1"/>
          </p:cNvSpPr>
          <p:nvPr>
            <p:ph type="body" idx="1"/>
          </p:nvPr>
        </p:nvSpPr>
        <p:spPr>
          <a:xfrm>
            <a:off x="360000" y="2196000"/>
            <a:ext cx="6559200" cy="39960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p:txBody>
      </p:sp>
      <p:sp>
        <p:nvSpPr>
          <p:cNvPr id="4" name="Date Placeholder 3"/>
          <p:cNvSpPr>
            <a:spLocks noGrp="1"/>
          </p:cNvSpPr>
          <p:nvPr>
            <p:ph type="dt" sz="half" idx="2"/>
          </p:nvPr>
        </p:nvSpPr>
        <p:spPr>
          <a:xfrm>
            <a:off x="6834141" y="6451200"/>
            <a:ext cx="546591" cy="123111"/>
          </a:xfrm>
          <a:prstGeom prst="rect">
            <a:avLst/>
          </a:prstGeom>
        </p:spPr>
        <p:txBody>
          <a:bodyPr vert="horz" wrap="square" lIns="0" tIns="0" rIns="0" bIns="0" rtlCol="0" anchor="ctr">
            <a:spAutoFit/>
          </a:bodyPr>
          <a:lstStyle>
            <a:lvl1pPr algn="r">
              <a:defRPr sz="800">
                <a:solidFill>
                  <a:srgbClr val="808080"/>
                </a:solidFill>
              </a:defRPr>
            </a:lvl1pPr>
          </a:lstStyle>
          <a:p>
            <a:fld id="{5AA7DA5A-8101-423A-AF3B-9BE31259A0FC}" type="datetime1">
              <a:rPr lang="en-GB" smtClean="0"/>
              <a:t>29/03/2023</a:t>
            </a:fld>
            <a:endParaRPr lang="en-GB"/>
          </a:p>
        </p:txBody>
      </p:sp>
      <p:sp>
        <p:nvSpPr>
          <p:cNvPr id="5" name="Footer Placeholder 4"/>
          <p:cNvSpPr>
            <a:spLocks noGrp="1"/>
          </p:cNvSpPr>
          <p:nvPr>
            <p:ph type="ftr" sz="quarter" idx="3"/>
          </p:nvPr>
        </p:nvSpPr>
        <p:spPr>
          <a:xfrm>
            <a:off x="534072" y="6451200"/>
            <a:ext cx="6244302" cy="123111"/>
          </a:xfrm>
          <a:prstGeom prst="rect">
            <a:avLst/>
          </a:prstGeom>
        </p:spPr>
        <p:txBody>
          <a:bodyPr vert="horz" wrap="square" lIns="0" tIns="0" rIns="0" bIns="0" rtlCol="0" anchor="ctr">
            <a:spAutoFit/>
          </a:bodyPr>
          <a:lstStyle>
            <a:lvl1pPr algn="r">
              <a:defRPr sz="800">
                <a:solidFill>
                  <a:srgbClr val="808080"/>
                </a:solidFill>
              </a:defRPr>
            </a:lvl1pPr>
          </a:lstStyle>
          <a:p>
            <a:r>
              <a:rPr lang="en-GB" smtClean="0"/>
              <a:t>Salil Meech Mazumdar Cuckooing Presentation</a:t>
            </a:r>
            <a:endParaRPr lang="en-GB"/>
          </a:p>
        </p:txBody>
      </p:sp>
      <p:sp>
        <p:nvSpPr>
          <p:cNvPr id="6" name="Slide Number Placeholder 5"/>
          <p:cNvSpPr>
            <a:spLocks noGrp="1"/>
          </p:cNvSpPr>
          <p:nvPr>
            <p:ph type="sldNum" sz="quarter" idx="4"/>
          </p:nvPr>
        </p:nvSpPr>
        <p:spPr>
          <a:xfrm>
            <a:off x="8460432" y="6451200"/>
            <a:ext cx="288032" cy="123111"/>
          </a:xfrm>
          <a:prstGeom prst="rect">
            <a:avLst/>
          </a:prstGeom>
        </p:spPr>
        <p:txBody>
          <a:bodyPr vert="horz" wrap="square" lIns="0" tIns="0" rIns="0" bIns="0" rtlCol="0" anchor="t" anchorCtr="0">
            <a:spAutoFit/>
          </a:bodyPr>
          <a:lstStyle>
            <a:lvl1pPr algn="r">
              <a:defRPr sz="800">
                <a:solidFill>
                  <a:srgbClr val="808080"/>
                </a:solidFill>
              </a:defRPr>
            </a:lvl1pPr>
          </a:lstStyle>
          <a:p>
            <a:fld id="{B9F1D033-0F2B-4A91-A3BE-A6E888F59A17}" type="slidenum">
              <a:rPr lang="en-GB" smtClean="0"/>
              <a:pPr/>
              <a:t>‹#›</a:t>
            </a:fld>
            <a:endParaRPr lang="en-GB"/>
          </a:p>
        </p:txBody>
      </p:sp>
      <p:cxnSp>
        <p:nvCxnSpPr>
          <p:cNvPr id="8" name="Straight Connector 7"/>
          <p:cNvCxnSpPr/>
          <p:nvPr/>
        </p:nvCxnSpPr>
        <p:spPr>
          <a:xfrm>
            <a:off x="360000" y="6372000"/>
            <a:ext cx="8402400" cy="0"/>
          </a:xfrm>
          <a:prstGeom prst="line">
            <a:avLst/>
          </a:prstGeom>
          <a:ln w="12700">
            <a:solidFill>
              <a:srgbClr val="808080"/>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p:cNvSpPr>
          <p:nvPr/>
        </p:nvSpPr>
        <p:spPr>
          <a:xfrm>
            <a:off x="7402068" y="6451200"/>
            <a:ext cx="1274388" cy="123111"/>
          </a:xfrm>
          <a:prstGeom prst="rect">
            <a:avLst/>
          </a:prstGeom>
          <a:noFill/>
        </p:spPr>
        <p:txBody>
          <a:bodyPr wrap="none" lIns="0" tIns="0" rIns="0" bIns="0" rtlCol="0">
            <a:spAutoFit/>
          </a:bodyPr>
          <a:lstStyle/>
          <a:p>
            <a:r>
              <a:rPr lang="en-GB" sz="800" smtClean="0">
                <a:solidFill>
                  <a:srgbClr val="808080"/>
                </a:solidFill>
              </a:rPr>
              <a:t>• </a:t>
            </a:r>
            <a:r>
              <a:rPr lang="en-GB" sz="800" b="1" smtClean="0">
                <a:solidFill>
                  <a:srgbClr val="808080"/>
                </a:solidFill>
              </a:rPr>
              <a:t>southwark.gov.uk</a:t>
            </a:r>
            <a:r>
              <a:rPr lang="en-GB" sz="800" smtClean="0">
                <a:solidFill>
                  <a:srgbClr val="808080"/>
                </a:solidFill>
              </a:rPr>
              <a:t> • Page</a:t>
            </a:r>
            <a:endParaRPr lang="en-GB" sz="800">
              <a:solidFill>
                <a:srgbClr val="808080"/>
              </a:solidFill>
            </a:endParaRPr>
          </a:p>
        </p:txBody>
      </p:sp>
      <p:sp>
        <p:nvSpPr>
          <p:cNvPr id="10" name="TextBox 9"/>
          <p:cNvSpPr txBox="1">
            <a:spLocks/>
          </p:cNvSpPr>
          <p:nvPr/>
        </p:nvSpPr>
        <p:spPr>
          <a:xfrm>
            <a:off x="6798876" y="6451200"/>
            <a:ext cx="35266" cy="123111"/>
          </a:xfrm>
          <a:prstGeom prst="rect">
            <a:avLst/>
          </a:prstGeom>
          <a:noFill/>
        </p:spPr>
        <p:txBody>
          <a:bodyPr wrap="none" lIns="0" tIns="0" rIns="0" bIns="0" rtlCol="0">
            <a:spAutoFit/>
          </a:bodyPr>
          <a:lstStyle/>
          <a:p>
            <a:r>
              <a:rPr lang="en-GB" sz="800" smtClean="0">
                <a:solidFill>
                  <a:srgbClr val="808080"/>
                </a:solidFill>
              </a:rPr>
              <a:t>•</a:t>
            </a:r>
            <a:endParaRPr lang="en-GB" sz="800">
              <a:solidFill>
                <a:srgbClr val="808080"/>
              </a:solidFill>
            </a:endParaRPr>
          </a:p>
        </p:txBody>
      </p:sp>
    </p:spTree>
    <p:extLst>
      <p:ext uri="{BB962C8B-B14F-4D97-AF65-F5344CB8AC3E}">
        <p14:creationId xmlns:p14="http://schemas.microsoft.com/office/powerpoint/2010/main" val="263705743"/>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Lst>
  <p:hf hdr="0"/>
  <p:txStyles>
    <p:titleStyle>
      <a:lvl1pPr algn="l" defTabSz="914400" rtl="0" eaLnBrk="1" latinLnBrk="0" hangingPunct="1">
        <a:lnSpc>
          <a:spcPts val="6600"/>
        </a:lnSpc>
        <a:spcBef>
          <a:spcPct val="0"/>
        </a:spcBef>
        <a:buNone/>
        <a:defRPr sz="6200" kern="1200">
          <a:solidFill>
            <a:schemeClr val="tx1"/>
          </a:solidFill>
          <a:latin typeface="+mj-lt"/>
          <a:ea typeface="+mj-ea"/>
          <a:cs typeface="+mj-cs"/>
        </a:defRPr>
      </a:lvl1pPr>
    </p:titleStyle>
    <p:bodyStyle>
      <a:lvl1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1pPr>
      <a:lvl2pPr marL="43200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2pPr>
      <a:lvl3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3pPr>
      <a:lvl4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4pPr>
      <a:lvl5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24000"/>
            <a:ext cx="6559200" cy="1692771"/>
          </a:xfrm>
          <a:prstGeom prst="rect">
            <a:avLst/>
          </a:prstGeom>
        </p:spPr>
        <p:txBody>
          <a:bodyPr vert="horz" lIns="0" tIns="0" rIns="0" bIns="0" rtlCol="0" anchor="t" anchorCtr="0">
            <a:noAutofit/>
          </a:bodyPr>
          <a:lstStyle/>
          <a:p>
            <a:r>
              <a:rPr lang="en-US" smtClean="0"/>
              <a:t>Insert main </a:t>
            </a:r>
            <a:br>
              <a:rPr lang="en-US" smtClean="0"/>
            </a:br>
            <a:r>
              <a:rPr lang="en-US" smtClean="0"/>
              <a:t>headline here</a:t>
            </a:r>
            <a:endParaRPr lang="en-GB"/>
          </a:p>
        </p:txBody>
      </p:sp>
      <p:sp>
        <p:nvSpPr>
          <p:cNvPr id="3" name="Text Placeholder 2"/>
          <p:cNvSpPr>
            <a:spLocks noGrp="1"/>
          </p:cNvSpPr>
          <p:nvPr>
            <p:ph type="body" idx="1"/>
          </p:nvPr>
        </p:nvSpPr>
        <p:spPr>
          <a:xfrm>
            <a:off x="360000" y="2196000"/>
            <a:ext cx="6559200" cy="39960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p:txBody>
      </p:sp>
      <p:sp>
        <p:nvSpPr>
          <p:cNvPr id="4" name="Date Placeholder 3"/>
          <p:cNvSpPr>
            <a:spLocks noGrp="1"/>
          </p:cNvSpPr>
          <p:nvPr>
            <p:ph type="dt" sz="half" idx="2"/>
          </p:nvPr>
        </p:nvSpPr>
        <p:spPr>
          <a:xfrm>
            <a:off x="6834141" y="6451200"/>
            <a:ext cx="546591" cy="123111"/>
          </a:xfrm>
          <a:prstGeom prst="rect">
            <a:avLst/>
          </a:prstGeom>
        </p:spPr>
        <p:txBody>
          <a:bodyPr vert="horz" wrap="square" lIns="0" tIns="0" rIns="0" bIns="0" rtlCol="0" anchor="ctr">
            <a:spAutoFit/>
          </a:bodyPr>
          <a:lstStyle>
            <a:lvl1pPr algn="r">
              <a:defRPr sz="800">
                <a:solidFill>
                  <a:srgbClr val="808080"/>
                </a:solidFill>
              </a:defRPr>
            </a:lvl1pPr>
          </a:lstStyle>
          <a:p>
            <a:fld id="{D6FE2C63-283B-4FC7-97FB-0404BBD29760}" type="datetime1">
              <a:rPr lang="en-GB" smtClean="0"/>
              <a:t>29/03/2023</a:t>
            </a:fld>
            <a:endParaRPr lang="en-GB"/>
          </a:p>
        </p:txBody>
      </p:sp>
      <p:sp>
        <p:nvSpPr>
          <p:cNvPr id="5" name="Footer Placeholder 4"/>
          <p:cNvSpPr>
            <a:spLocks noGrp="1"/>
          </p:cNvSpPr>
          <p:nvPr>
            <p:ph type="ftr" sz="quarter" idx="3"/>
          </p:nvPr>
        </p:nvSpPr>
        <p:spPr>
          <a:xfrm>
            <a:off x="534072" y="6451200"/>
            <a:ext cx="6244302" cy="123111"/>
          </a:xfrm>
          <a:prstGeom prst="rect">
            <a:avLst/>
          </a:prstGeom>
        </p:spPr>
        <p:txBody>
          <a:bodyPr vert="horz" wrap="square" lIns="0" tIns="0" rIns="0" bIns="0" rtlCol="0" anchor="ctr">
            <a:spAutoFit/>
          </a:bodyPr>
          <a:lstStyle>
            <a:lvl1pPr algn="r">
              <a:defRPr sz="800">
                <a:solidFill>
                  <a:srgbClr val="808080"/>
                </a:solidFill>
              </a:defRPr>
            </a:lvl1pPr>
          </a:lstStyle>
          <a:p>
            <a:r>
              <a:rPr lang="en-GB" smtClean="0"/>
              <a:t>Salil Meech Mazumdar Cuckooing Presentation</a:t>
            </a:r>
            <a:endParaRPr lang="en-GB"/>
          </a:p>
        </p:txBody>
      </p:sp>
      <p:sp>
        <p:nvSpPr>
          <p:cNvPr id="6" name="Slide Number Placeholder 5"/>
          <p:cNvSpPr>
            <a:spLocks noGrp="1"/>
          </p:cNvSpPr>
          <p:nvPr>
            <p:ph type="sldNum" sz="quarter" idx="4"/>
          </p:nvPr>
        </p:nvSpPr>
        <p:spPr>
          <a:xfrm>
            <a:off x="8460432" y="6451200"/>
            <a:ext cx="288032" cy="123111"/>
          </a:xfrm>
          <a:prstGeom prst="rect">
            <a:avLst/>
          </a:prstGeom>
        </p:spPr>
        <p:txBody>
          <a:bodyPr vert="horz" wrap="square" lIns="0" tIns="0" rIns="0" bIns="0" rtlCol="0" anchor="t" anchorCtr="0">
            <a:spAutoFit/>
          </a:bodyPr>
          <a:lstStyle>
            <a:lvl1pPr algn="r">
              <a:defRPr sz="800">
                <a:solidFill>
                  <a:srgbClr val="808080"/>
                </a:solidFill>
              </a:defRPr>
            </a:lvl1pPr>
          </a:lstStyle>
          <a:p>
            <a:fld id="{B9F1D033-0F2B-4A91-A3BE-A6E888F59A17}" type="slidenum">
              <a:rPr lang="en-GB" smtClean="0"/>
              <a:pPr/>
              <a:t>‹#›</a:t>
            </a:fld>
            <a:endParaRPr lang="en-GB"/>
          </a:p>
        </p:txBody>
      </p:sp>
      <p:cxnSp>
        <p:nvCxnSpPr>
          <p:cNvPr id="8" name="Straight Connector 7"/>
          <p:cNvCxnSpPr/>
          <p:nvPr/>
        </p:nvCxnSpPr>
        <p:spPr>
          <a:xfrm>
            <a:off x="360000" y="6372000"/>
            <a:ext cx="8402400" cy="0"/>
          </a:xfrm>
          <a:prstGeom prst="line">
            <a:avLst/>
          </a:prstGeom>
          <a:ln w="12700">
            <a:solidFill>
              <a:srgbClr val="808080"/>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p:cNvSpPr>
          <p:nvPr/>
        </p:nvSpPr>
        <p:spPr>
          <a:xfrm>
            <a:off x="7402068" y="6451200"/>
            <a:ext cx="1274388" cy="123111"/>
          </a:xfrm>
          <a:prstGeom prst="rect">
            <a:avLst/>
          </a:prstGeom>
          <a:noFill/>
        </p:spPr>
        <p:txBody>
          <a:bodyPr wrap="none" lIns="0" tIns="0" rIns="0" bIns="0" rtlCol="0">
            <a:spAutoFit/>
          </a:bodyPr>
          <a:lstStyle/>
          <a:p>
            <a:r>
              <a:rPr lang="en-GB" sz="800" smtClean="0">
                <a:solidFill>
                  <a:srgbClr val="808080"/>
                </a:solidFill>
              </a:rPr>
              <a:t>• </a:t>
            </a:r>
            <a:r>
              <a:rPr lang="en-GB" sz="800" b="1" smtClean="0">
                <a:solidFill>
                  <a:srgbClr val="808080"/>
                </a:solidFill>
              </a:rPr>
              <a:t>southwark.gov.uk</a:t>
            </a:r>
            <a:r>
              <a:rPr lang="en-GB" sz="800" smtClean="0">
                <a:solidFill>
                  <a:srgbClr val="808080"/>
                </a:solidFill>
              </a:rPr>
              <a:t> • Page</a:t>
            </a:r>
            <a:endParaRPr lang="en-GB" sz="800">
              <a:solidFill>
                <a:srgbClr val="808080"/>
              </a:solidFill>
            </a:endParaRPr>
          </a:p>
        </p:txBody>
      </p:sp>
      <p:sp>
        <p:nvSpPr>
          <p:cNvPr id="10" name="TextBox 9"/>
          <p:cNvSpPr txBox="1">
            <a:spLocks/>
          </p:cNvSpPr>
          <p:nvPr/>
        </p:nvSpPr>
        <p:spPr>
          <a:xfrm>
            <a:off x="6798876" y="6451200"/>
            <a:ext cx="35266" cy="123111"/>
          </a:xfrm>
          <a:prstGeom prst="rect">
            <a:avLst/>
          </a:prstGeom>
          <a:noFill/>
        </p:spPr>
        <p:txBody>
          <a:bodyPr wrap="none" lIns="0" tIns="0" rIns="0" bIns="0" rtlCol="0">
            <a:spAutoFit/>
          </a:bodyPr>
          <a:lstStyle/>
          <a:p>
            <a:r>
              <a:rPr lang="en-GB" sz="800" smtClean="0">
                <a:solidFill>
                  <a:srgbClr val="808080"/>
                </a:solidFill>
              </a:rPr>
              <a:t>•</a:t>
            </a:r>
            <a:endParaRPr lang="en-GB" sz="800">
              <a:solidFill>
                <a:srgbClr val="808080"/>
              </a:solidFill>
            </a:endParaRPr>
          </a:p>
        </p:txBody>
      </p:sp>
    </p:spTree>
    <p:extLst>
      <p:ext uri="{BB962C8B-B14F-4D97-AF65-F5344CB8AC3E}">
        <p14:creationId xmlns:p14="http://schemas.microsoft.com/office/powerpoint/2010/main" val="188388693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91" r:id="rId7"/>
    <p:sldLayoutId id="2147483692" r:id="rId8"/>
  </p:sldLayoutIdLst>
  <p:hf hdr="0"/>
  <p:txStyles>
    <p:titleStyle>
      <a:lvl1pPr algn="l" defTabSz="914400" rtl="0" eaLnBrk="1" latinLnBrk="0" hangingPunct="1">
        <a:lnSpc>
          <a:spcPts val="6600"/>
        </a:lnSpc>
        <a:spcBef>
          <a:spcPct val="0"/>
        </a:spcBef>
        <a:buNone/>
        <a:defRPr sz="6200" kern="1200">
          <a:solidFill>
            <a:schemeClr val="tx1"/>
          </a:solidFill>
          <a:latin typeface="+mj-lt"/>
          <a:ea typeface="+mj-ea"/>
          <a:cs typeface="+mj-cs"/>
        </a:defRPr>
      </a:lvl1pPr>
    </p:titleStyle>
    <p:bodyStyle>
      <a:lvl1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1pPr>
      <a:lvl2pPr marL="43200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2pPr>
      <a:lvl3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3pPr>
      <a:lvl4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4pPr>
      <a:lvl5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24000"/>
            <a:ext cx="6559200" cy="1692771"/>
          </a:xfrm>
          <a:prstGeom prst="rect">
            <a:avLst/>
          </a:prstGeom>
        </p:spPr>
        <p:txBody>
          <a:bodyPr vert="horz" lIns="0" tIns="0" rIns="0" bIns="0" rtlCol="0" anchor="t" anchorCtr="0">
            <a:noAutofit/>
          </a:bodyPr>
          <a:lstStyle/>
          <a:p>
            <a:r>
              <a:rPr lang="en-US" smtClean="0"/>
              <a:t>Insert main </a:t>
            </a:r>
            <a:br>
              <a:rPr lang="en-US" smtClean="0"/>
            </a:br>
            <a:r>
              <a:rPr lang="en-US" smtClean="0"/>
              <a:t>headline here</a:t>
            </a:r>
            <a:endParaRPr lang="en-GB"/>
          </a:p>
        </p:txBody>
      </p:sp>
      <p:sp>
        <p:nvSpPr>
          <p:cNvPr id="3" name="Text Placeholder 2"/>
          <p:cNvSpPr>
            <a:spLocks noGrp="1"/>
          </p:cNvSpPr>
          <p:nvPr>
            <p:ph type="body" idx="1"/>
          </p:nvPr>
        </p:nvSpPr>
        <p:spPr>
          <a:xfrm>
            <a:off x="360000" y="2196000"/>
            <a:ext cx="6559200" cy="39960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p:txBody>
      </p:sp>
      <p:sp>
        <p:nvSpPr>
          <p:cNvPr id="4" name="Date Placeholder 3"/>
          <p:cNvSpPr>
            <a:spLocks noGrp="1"/>
          </p:cNvSpPr>
          <p:nvPr>
            <p:ph type="dt" sz="half" idx="2"/>
          </p:nvPr>
        </p:nvSpPr>
        <p:spPr>
          <a:xfrm>
            <a:off x="6834141" y="6451200"/>
            <a:ext cx="546591" cy="123111"/>
          </a:xfrm>
          <a:prstGeom prst="rect">
            <a:avLst/>
          </a:prstGeom>
        </p:spPr>
        <p:txBody>
          <a:bodyPr vert="horz" wrap="square" lIns="0" tIns="0" rIns="0" bIns="0" rtlCol="0" anchor="ctr">
            <a:spAutoFit/>
          </a:bodyPr>
          <a:lstStyle>
            <a:lvl1pPr algn="r">
              <a:defRPr sz="800">
                <a:solidFill>
                  <a:srgbClr val="808080"/>
                </a:solidFill>
              </a:defRPr>
            </a:lvl1pPr>
          </a:lstStyle>
          <a:p>
            <a:fld id="{DDB8482D-1E73-44F7-9B76-7764522EE9DD}" type="datetime1">
              <a:rPr lang="en-GB" smtClean="0"/>
              <a:t>29/03/2023</a:t>
            </a:fld>
            <a:endParaRPr lang="en-GB"/>
          </a:p>
        </p:txBody>
      </p:sp>
      <p:sp>
        <p:nvSpPr>
          <p:cNvPr id="5" name="Footer Placeholder 4"/>
          <p:cNvSpPr>
            <a:spLocks noGrp="1"/>
          </p:cNvSpPr>
          <p:nvPr>
            <p:ph type="ftr" sz="quarter" idx="3"/>
          </p:nvPr>
        </p:nvSpPr>
        <p:spPr>
          <a:xfrm>
            <a:off x="534072" y="6451200"/>
            <a:ext cx="6244302" cy="123111"/>
          </a:xfrm>
          <a:prstGeom prst="rect">
            <a:avLst/>
          </a:prstGeom>
        </p:spPr>
        <p:txBody>
          <a:bodyPr vert="horz" wrap="square" lIns="0" tIns="0" rIns="0" bIns="0" rtlCol="0" anchor="ctr">
            <a:spAutoFit/>
          </a:bodyPr>
          <a:lstStyle>
            <a:lvl1pPr algn="r">
              <a:defRPr sz="800">
                <a:solidFill>
                  <a:srgbClr val="808080"/>
                </a:solidFill>
              </a:defRPr>
            </a:lvl1pPr>
          </a:lstStyle>
          <a:p>
            <a:r>
              <a:rPr lang="en-GB" smtClean="0"/>
              <a:t>Salil Meech Mazumdar Cuckooing Presentation</a:t>
            </a:r>
            <a:endParaRPr lang="en-GB"/>
          </a:p>
        </p:txBody>
      </p:sp>
      <p:sp>
        <p:nvSpPr>
          <p:cNvPr id="6" name="Slide Number Placeholder 5"/>
          <p:cNvSpPr>
            <a:spLocks noGrp="1"/>
          </p:cNvSpPr>
          <p:nvPr>
            <p:ph type="sldNum" sz="quarter" idx="4"/>
          </p:nvPr>
        </p:nvSpPr>
        <p:spPr>
          <a:xfrm>
            <a:off x="8460432" y="6451200"/>
            <a:ext cx="288032" cy="123111"/>
          </a:xfrm>
          <a:prstGeom prst="rect">
            <a:avLst/>
          </a:prstGeom>
        </p:spPr>
        <p:txBody>
          <a:bodyPr vert="horz" wrap="square" lIns="0" tIns="0" rIns="0" bIns="0" rtlCol="0" anchor="t" anchorCtr="0">
            <a:spAutoFit/>
          </a:bodyPr>
          <a:lstStyle>
            <a:lvl1pPr algn="r">
              <a:defRPr sz="800">
                <a:solidFill>
                  <a:srgbClr val="808080"/>
                </a:solidFill>
              </a:defRPr>
            </a:lvl1pPr>
          </a:lstStyle>
          <a:p>
            <a:fld id="{B9F1D033-0F2B-4A91-A3BE-A6E888F59A17}" type="slidenum">
              <a:rPr lang="en-GB" smtClean="0"/>
              <a:pPr/>
              <a:t>‹#›</a:t>
            </a:fld>
            <a:endParaRPr lang="en-GB"/>
          </a:p>
        </p:txBody>
      </p:sp>
      <p:cxnSp>
        <p:nvCxnSpPr>
          <p:cNvPr id="8" name="Straight Connector 7"/>
          <p:cNvCxnSpPr/>
          <p:nvPr/>
        </p:nvCxnSpPr>
        <p:spPr>
          <a:xfrm>
            <a:off x="360000" y="6372000"/>
            <a:ext cx="8402400" cy="0"/>
          </a:xfrm>
          <a:prstGeom prst="line">
            <a:avLst/>
          </a:prstGeom>
          <a:ln w="12700">
            <a:solidFill>
              <a:srgbClr val="808080"/>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p:cNvSpPr>
          <p:nvPr/>
        </p:nvSpPr>
        <p:spPr>
          <a:xfrm>
            <a:off x="7402068" y="6451200"/>
            <a:ext cx="1274388" cy="123111"/>
          </a:xfrm>
          <a:prstGeom prst="rect">
            <a:avLst/>
          </a:prstGeom>
          <a:noFill/>
        </p:spPr>
        <p:txBody>
          <a:bodyPr wrap="none" lIns="0" tIns="0" rIns="0" bIns="0" rtlCol="0">
            <a:spAutoFit/>
          </a:bodyPr>
          <a:lstStyle/>
          <a:p>
            <a:r>
              <a:rPr lang="en-GB" sz="800" smtClean="0">
                <a:solidFill>
                  <a:srgbClr val="808080"/>
                </a:solidFill>
              </a:rPr>
              <a:t>• </a:t>
            </a:r>
            <a:r>
              <a:rPr lang="en-GB" sz="800" b="1" smtClean="0">
                <a:solidFill>
                  <a:srgbClr val="808080"/>
                </a:solidFill>
              </a:rPr>
              <a:t>southwark.gov.uk</a:t>
            </a:r>
            <a:r>
              <a:rPr lang="en-GB" sz="800" smtClean="0">
                <a:solidFill>
                  <a:srgbClr val="808080"/>
                </a:solidFill>
              </a:rPr>
              <a:t> • Page</a:t>
            </a:r>
            <a:endParaRPr lang="en-GB" sz="800">
              <a:solidFill>
                <a:srgbClr val="808080"/>
              </a:solidFill>
            </a:endParaRPr>
          </a:p>
        </p:txBody>
      </p:sp>
      <p:sp>
        <p:nvSpPr>
          <p:cNvPr id="10" name="TextBox 9"/>
          <p:cNvSpPr txBox="1">
            <a:spLocks/>
          </p:cNvSpPr>
          <p:nvPr/>
        </p:nvSpPr>
        <p:spPr>
          <a:xfrm>
            <a:off x="6798876" y="6451200"/>
            <a:ext cx="35266" cy="123111"/>
          </a:xfrm>
          <a:prstGeom prst="rect">
            <a:avLst/>
          </a:prstGeom>
          <a:noFill/>
        </p:spPr>
        <p:txBody>
          <a:bodyPr wrap="none" lIns="0" tIns="0" rIns="0" bIns="0" rtlCol="0">
            <a:spAutoFit/>
          </a:bodyPr>
          <a:lstStyle/>
          <a:p>
            <a:r>
              <a:rPr lang="en-GB" sz="800" smtClean="0">
                <a:solidFill>
                  <a:srgbClr val="808080"/>
                </a:solidFill>
              </a:rPr>
              <a:t>•</a:t>
            </a:r>
            <a:endParaRPr lang="en-GB" sz="800">
              <a:solidFill>
                <a:srgbClr val="808080"/>
              </a:solidFill>
            </a:endParaRPr>
          </a:p>
        </p:txBody>
      </p:sp>
    </p:spTree>
    <p:extLst>
      <p:ext uri="{BB962C8B-B14F-4D97-AF65-F5344CB8AC3E}">
        <p14:creationId xmlns:p14="http://schemas.microsoft.com/office/powerpoint/2010/main" val="29821276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hf hdr="0"/>
  <p:txStyles>
    <p:titleStyle>
      <a:lvl1pPr algn="l" defTabSz="914400" rtl="0" eaLnBrk="1" latinLnBrk="0" hangingPunct="1">
        <a:lnSpc>
          <a:spcPts val="6600"/>
        </a:lnSpc>
        <a:spcBef>
          <a:spcPct val="0"/>
        </a:spcBef>
        <a:buNone/>
        <a:defRPr sz="6200" kern="1200">
          <a:solidFill>
            <a:schemeClr val="tx1"/>
          </a:solidFill>
          <a:latin typeface="+mj-lt"/>
          <a:ea typeface="+mj-ea"/>
          <a:cs typeface="+mj-cs"/>
        </a:defRPr>
      </a:lvl1pPr>
    </p:titleStyle>
    <p:bodyStyle>
      <a:lvl1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1pPr>
      <a:lvl2pPr marL="43200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2pPr>
      <a:lvl3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3pPr>
      <a:lvl4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4pPr>
      <a:lvl5pPr marL="0" indent="-216000" algn="l" defTabSz="914400" rtl="0" eaLnBrk="1" latinLnBrk="0" hangingPunct="1">
        <a:lnSpc>
          <a:spcPts val="1600"/>
        </a:lnSpc>
        <a:spcBef>
          <a:spcPts val="0"/>
        </a:spcBef>
        <a:spcAft>
          <a:spcPts val="1134"/>
        </a:spcAft>
        <a:buFont typeface="Arial" panose="020B0604020202020204" pitchFamily="34" charset="0"/>
        <a:buChar char="»"/>
        <a:defRPr sz="1400" kern="1200">
          <a:solidFill>
            <a:srgbClr val="80808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3" Type="http://schemas.openxmlformats.org/officeDocument/2006/relationships/hyperlink" Target="mailto:Salil.Meechmazumdar@southwark.gov.uk" TargetMode="External"/><Relationship Id="rId2" Type="http://schemas.openxmlformats.org/officeDocument/2006/relationships/notesSlide" Target="../notesSlides/notesSlide21.xml"/><Relationship Id="rId1" Type="http://schemas.openxmlformats.org/officeDocument/2006/relationships/slideLayout" Target="../slideLayouts/slideLayout16.xml"/><Relationship Id="rId4" Type="http://schemas.openxmlformats.org/officeDocument/2006/relationships/hyperlink" Target="mailto:cuckooingforum@southwark.gov.uk"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cuckooing@southwark.gov.uk" TargetMode="External"/><Relationship Id="rId2" Type="http://schemas.openxmlformats.org/officeDocument/2006/relationships/hyperlink" Target="https://safeguarding.southwark.gov.uk/policies-procedures-guidance/smc-forum/" TargetMode="Externa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Cuckooing</a:t>
            </a:r>
            <a:endParaRPr lang="en-GB" dirty="0"/>
          </a:p>
        </p:txBody>
      </p:sp>
      <p:sp>
        <p:nvSpPr>
          <p:cNvPr id="3" name="Subtitle 2"/>
          <p:cNvSpPr>
            <a:spLocks noGrp="1"/>
          </p:cNvSpPr>
          <p:nvPr>
            <p:ph type="subTitle" idx="1"/>
          </p:nvPr>
        </p:nvSpPr>
        <p:spPr/>
        <p:txBody>
          <a:bodyPr/>
          <a:lstStyle/>
          <a:p>
            <a:endParaRPr lang="en-GB" dirty="0" smtClean="0"/>
          </a:p>
          <a:p>
            <a:endParaRPr lang="en-GB" dirty="0"/>
          </a:p>
          <a:p>
            <a:endParaRPr lang="en-GB" dirty="0" smtClean="0"/>
          </a:p>
          <a:p>
            <a:r>
              <a:rPr lang="en-GB" dirty="0" smtClean="0"/>
              <a:t>Salil Meech Mazumdar</a:t>
            </a:r>
          </a:p>
          <a:p>
            <a:r>
              <a:rPr lang="en-GB" dirty="0" smtClean="0"/>
              <a:t>March 2023</a:t>
            </a:r>
            <a:endParaRPr lang="en-GB" dirty="0"/>
          </a:p>
        </p:txBody>
      </p:sp>
      <p:sp>
        <p:nvSpPr>
          <p:cNvPr id="4" name="Picture Placeholder 3"/>
          <p:cNvSpPr>
            <a:spLocks noGrp="1"/>
          </p:cNvSpPr>
          <p:nvPr>
            <p:ph type="pic" sz="quarter" idx="10"/>
          </p:nvPr>
        </p:nvSpPr>
        <p:spPr/>
      </p:sp>
      <p:sp>
        <p:nvSpPr>
          <p:cNvPr id="5" name="Picture Placeholder 4"/>
          <p:cNvSpPr>
            <a:spLocks noGrp="1"/>
          </p:cNvSpPr>
          <p:nvPr>
            <p:ph type="pic" sz="quarter" idx="11"/>
          </p:nvPr>
        </p:nvSpPr>
        <p:spPr/>
      </p:sp>
      <p:sp>
        <p:nvSpPr>
          <p:cNvPr id="6" name="Picture Placeholder 5"/>
          <p:cNvSpPr>
            <a:spLocks noGrp="1"/>
          </p:cNvSpPr>
          <p:nvPr>
            <p:ph type="pic" sz="quarter" idx="12"/>
          </p:nvPr>
        </p:nvSpPr>
        <p:spPr/>
      </p:sp>
      <p:pic>
        <p:nvPicPr>
          <p:cNvPr id="7" name="Picture 2" descr="C:\Users\jwilliamson2\AppData\Local\Microsoft\Windows\Temporary Internet Files\Content.IE5\A4VEFU9K\Cuculus_canorus_vogelartinfo_chris_romeiks_CHR0791_cropped[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2120" y="2492896"/>
            <a:ext cx="2664295" cy="2529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783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Cuckooing by postcode</a:t>
            </a:r>
            <a:endParaRPr lang="en-GB" sz="36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7660906"/>
              </p:ext>
            </p:extLst>
          </p:nvPr>
        </p:nvGraphicFramePr>
        <p:xfrm>
          <a:off x="755576" y="1772816"/>
          <a:ext cx="7416824" cy="3986386"/>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p:cNvSpPr>
            <a:spLocks noGrp="1"/>
          </p:cNvSpPr>
          <p:nvPr>
            <p:ph type="dt" sz="half" idx="10"/>
          </p:nvPr>
        </p:nvSpPr>
        <p:spPr/>
        <p:txBody>
          <a:bodyPr/>
          <a:lstStyle/>
          <a:p>
            <a:fld id="{317E4917-9209-4CA3-BBA1-18A77DA02C05}"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pPr/>
              <a:t>10</a:t>
            </a:fld>
            <a:endParaRPr lang="en-GB"/>
          </a:p>
        </p:txBody>
      </p:sp>
    </p:spTree>
    <p:extLst>
      <p:ext uri="{BB962C8B-B14F-4D97-AF65-F5344CB8AC3E}">
        <p14:creationId xmlns:p14="http://schemas.microsoft.com/office/powerpoint/2010/main" val="4099325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24001"/>
            <a:ext cx="6559200" cy="800744"/>
          </a:xfrm>
        </p:spPr>
        <p:txBody>
          <a:bodyPr/>
          <a:lstStyle/>
          <a:p>
            <a:r>
              <a:rPr lang="en-GB" sz="3600" dirty="0" smtClean="0">
                <a:solidFill>
                  <a:srgbClr val="80379B"/>
                </a:solidFill>
              </a:rPr>
              <a:t>Southwark hotspots</a:t>
            </a:r>
            <a:endParaRPr lang="en-GB" sz="3600" dirty="0"/>
          </a:p>
        </p:txBody>
      </p:sp>
      <p:sp>
        <p:nvSpPr>
          <p:cNvPr id="4" name="Date Placeholder 3"/>
          <p:cNvSpPr>
            <a:spLocks noGrp="1"/>
          </p:cNvSpPr>
          <p:nvPr>
            <p:ph type="dt" sz="half" idx="10"/>
          </p:nvPr>
        </p:nvSpPr>
        <p:spPr/>
        <p:txBody>
          <a:bodyPr/>
          <a:lstStyle/>
          <a:p>
            <a:fld id="{0AC73FB1-68DA-4423-A6B9-5B06009BF9C8}"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11</a:t>
            </a:fld>
            <a:endParaRPr lang="en-GB"/>
          </a:p>
        </p:txBody>
      </p:sp>
      <p:sp>
        <p:nvSpPr>
          <p:cNvPr id="7" name="Text Placeholder 6"/>
          <p:cNvSpPr>
            <a:spLocks noGrp="1"/>
          </p:cNvSpPr>
          <p:nvPr>
            <p:ph type="body" sz="quarter" idx="13"/>
          </p:nvPr>
        </p:nvSpPr>
        <p:spPr/>
        <p:txBody>
          <a:bodyPr/>
          <a:lstStyle/>
          <a:p>
            <a:endParaRPr lang="en-GB" dirty="0"/>
          </a:p>
        </p:txBody>
      </p:sp>
      <p:pic>
        <p:nvPicPr>
          <p:cNvPr id="8" name="Content Placeholder 7"/>
          <p:cNvPicPr>
            <a:picLocks noGrp="1"/>
          </p:cNvPicPr>
          <p:nvPr>
            <p:ph idx="1"/>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Lst>
          </a:blip>
          <a:srcRect r="44787"/>
          <a:stretch/>
        </p:blipFill>
        <p:spPr>
          <a:xfrm>
            <a:off x="360001" y="1772816"/>
            <a:ext cx="2915856" cy="4418434"/>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679292654"/>
              </p:ext>
            </p:extLst>
          </p:nvPr>
        </p:nvGraphicFramePr>
        <p:xfrm>
          <a:off x="3563888" y="1628800"/>
          <a:ext cx="5032588" cy="4392489"/>
        </p:xfrm>
        <a:graphic>
          <a:graphicData uri="http://schemas.openxmlformats.org/drawingml/2006/table">
            <a:tbl>
              <a:tblPr/>
              <a:tblGrid>
                <a:gridCol w="418343">
                  <a:extLst>
                    <a:ext uri="{9D8B030D-6E8A-4147-A177-3AD203B41FA5}">
                      <a16:colId xmlns:a16="http://schemas.microsoft.com/office/drawing/2014/main" val="4247979083"/>
                    </a:ext>
                  </a:extLst>
                </a:gridCol>
                <a:gridCol w="1685100">
                  <a:extLst>
                    <a:ext uri="{9D8B030D-6E8A-4147-A177-3AD203B41FA5}">
                      <a16:colId xmlns:a16="http://schemas.microsoft.com/office/drawing/2014/main" val="203512847"/>
                    </a:ext>
                  </a:extLst>
                </a:gridCol>
                <a:gridCol w="381361">
                  <a:extLst>
                    <a:ext uri="{9D8B030D-6E8A-4147-A177-3AD203B41FA5}">
                      <a16:colId xmlns:a16="http://schemas.microsoft.com/office/drawing/2014/main" val="245088398"/>
                    </a:ext>
                  </a:extLst>
                </a:gridCol>
                <a:gridCol w="428461">
                  <a:extLst>
                    <a:ext uri="{9D8B030D-6E8A-4147-A177-3AD203B41FA5}">
                      <a16:colId xmlns:a16="http://schemas.microsoft.com/office/drawing/2014/main" val="2303218289"/>
                    </a:ext>
                  </a:extLst>
                </a:gridCol>
                <a:gridCol w="1740907">
                  <a:extLst>
                    <a:ext uri="{9D8B030D-6E8A-4147-A177-3AD203B41FA5}">
                      <a16:colId xmlns:a16="http://schemas.microsoft.com/office/drawing/2014/main" val="996136061"/>
                    </a:ext>
                  </a:extLst>
                </a:gridCol>
                <a:gridCol w="378416">
                  <a:extLst>
                    <a:ext uri="{9D8B030D-6E8A-4147-A177-3AD203B41FA5}">
                      <a16:colId xmlns:a16="http://schemas.microsoft.com/office/drawing/2014/main" val="244792314"/>
                    </a:ext>
                  </a:extLst>
                </a:gridCol>
              </a:tblGrid>
              <a:tr h="292833">
                <a:tc>
                  <a:txBody>
                    <a:bodyPr/>
                    <a:lstStyle/>
                    <a:p>
                      <a:pPr marR="0" indent="0" algn="l" rtl="0">
                        <a:lnSpc>
                          <a:spcPct val="119000"/>
                        </a:lnSpc>
                        <a:spcBef>
                          <a:spcPts val="0"/>
                        </a:spcBef>
                        <a:spcAft>
                          <a:spcPts val="0"/>
                        </a:spcAft>
                      </a:pPr>
                      <a:r>
                        <a:rPr lang="en-GB" sz="1050" kern="1400" dirty="0" smtClean="0">
                          <a:ln>
                            <a:noFill/>
                          </a:ln>
                          <a:solidFill>
                            <a:srgbClr val="FFFFFF"/>
                          </a:solidFill>
                          <a:effectLst/>
                          <a:latin typeface="Arial" panose="020B0604020202020204" pitchFamily="34" charset="0"/>
                        </a:rPr>
                        <a:t>Ref</a:t>
                      </a:r>
                      <a:r>
                        <a:rPr lang="en-GB" sz="1050" kern="1400" dirty="0">
                          <a:ln>
                            <a:noFill/>
                          </a:ln>
                          <a:solidFill>
                            <a:srgbClr val="FFFFFF"/>
                          </a:solidFill>
                          <a:effectLst/>
                          <a:latin typeface="Arial" panose="020B0604020202020204" pitchFamily="34" charset="0"/>
                        </a:rPr>
                        <a:t>.</a:t>
                      </a:r>
                      <a:endParaRPr lang="en-GB" sz="1050" kern="1400" dirty="0">
                        <a:ln>
                          <a:noFill/>
                        </a:ln>
                        <a:solidFill>
                          <a:srgbClr val="FFFFFF"/>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R="0" indent="0" algn="l" rtl="0">
                        <a:lnSpc>
                          <a:spcPct val="119000"/>
                        </a:lnSpc>
                        <a:spcBef>
                          <a:spcPts val="0"/>
                        </a:spcBef>
                        <a:spcAft>
                          <a:spcPts val="0"/>
                        </a:spcAft>
                      </a:pPr>
                      <a:r>
                        <a:rPr lang="en-GB" sz="1050" kern="1400">
                          <a:ln>
                            <a:noFill/>
                          </a:ln>
                          <a:solidFill>
                            <a:srgbClr val="FFFFFF"/>
                          </a:solidFill>
                          <a:effectLst/>
                          <a:latin typeface="Arial" panose="020B0604020202020204" pitchFamily="34" charset="0"/>
                        </a:rPr>
                        <a:t>Ward Name</a:t>
                      </a:r>
                      <a:endParaRPr lang="en-GB" sz="1050" kern="1400">
                        <a:ln>
                          <a:noFill/>
                        </a:ln>
                        <a:solidFill>
                          <a:srgbClr val="FFFFFF"/>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R="0" indent="0" algn="l" rtl="0">
                        <a:lnSpc>
                          <a:spcPct val="119000"/>
                        </a:lnSpc>
                        <a:spcBef>
                          <a:spcPts val="0"/>
                        </a:spcBef>
                        <a:spcAft>
                          <a:spcPts val="0"/>
                        </a:spcAft>
                      </a:pPr>
                      <a:r>
                        <a:rPr lang="en-GB" sz="1050" kern="1400" dirty="0">
                          <a:ln>
                            <a:noFill/>
                          </a:ln>
                          <a:solidFill>
                            <a:srgbClr val="FFFFFF"/>
                          </a:solidFill>
                          <a:effectLst/>
                          <a:latin typeface="Arial" panose="020B0604020202020204" pitchFamily="34" charset="0"/>
                        </a:rPr>
                        <a:t>No</a:t>
                      </a:r>
                      <a:r>
                        <a:rPr lang="en-GB" sz="1050" kern="1400" dirty="0" smtClean="0">
                          <a:ln>
                            <a:noFill/>
                          </a:ln>
                          <a:solidFill>
                            <a:srgbClr val="FFFFFF"/>
                          </a:solidFill>
                          <a:effectLst/>
                          <a:latin typeface="Arial" panose="020B0604020202020204" pitchFamily="34" charset="0"/>
                        </a:rPr>
                        <a:t>.</a:t>
                      </a:r>
                      <a:endParaRPr lang="en-GB" sz="1050" kern="1400" dirty="0">
                        <a:ln>
                          <a:noFill/>
                        </a:ln>
                        <a:solidFill>
                          <a:srgbClr val="FFFFFF"/>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R="0" indent="0" algn="l" rtl="0">
                        <a:lnSpc>
                          <a:spcPct val="119000"/>
                        </a:lnSpc>
                        <a:spcBef>
                          <a:spcPts val="0"/>
                        </a:spcBef>
                        <a:spcAft>
                          <a:spcPts val="0"/>
                        </a:spcAft>
                      </a:pPr>
                      <a:r>
                        <a:rPr lang="en-GB" sz="1050" kern="1400" dirty="0" smtClean="0">
                          <a:ln>
                            <a:noFill/>
                          </a:ln>
                          <a:solidFill>
                            <a:srgbClr val="FFFFFF"/>
                          </a:solidFill>
                          <a:effectLst/>
                          <a:latin typeface="Arial" panose="020B0604020202020204" pitchFamily="34" charset="0"/>
                        </a:rPr>
                        <a:t>Ref</a:t>
                      </a:r>
                      <a:r>
                        <a:rPr lang="en-GB" sz="1050" kern="1400" dirty="0">
                          <a:ln>
                            <a:noFill/>
                          </a:ln>
                          <a:solidFill>
                            <a:srgbClr val="FFFFFF"/>
                          </a:solidFill>
                          <a:effectLst/>
                          <a:latin typeface="Arial" panose="020B0604020202020204" pitchFamily="34" charset="0"/>
                        </a:rPr>
                        <a:t>.</a:t>
                      </a:r>
                      <a:endParaRPr lang="en-GB" sz="1050" kern="1400" dirty="0">
                        <a:ln>
                          <a:noFill/>
                        </a:ln>
                        <a:solidFill>
                          <a:srgbClr val="FFFFFF"/>
                        </a:solidFill>
                        <a:effectLst/>
                        <a:latin typeface="Calibri" panose="020F0502020204030204" pitchFamily="34" charset="0"/>
                      </a:endParaRPr>
                    </a:p>
                  </a:txBody>
                  <a:tcPr marL="68580" marR="68580" marT="0" marB="0">
                    <a:lnL w="285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R="0" indent="0" algn="l" rtl="0">
                        <a:lnSpc>
                          <a:spcPct val="119000"/>
                        </a:lnSpc>
                        <a:spcBef>
                          <a:spcPts val="0"/>
                        </a:spcBef>
                        <a:spcAft>
                          <a:spcPts val="0"/>
                        </a:spcAft>
                      </a:pPr>
                      <a:r>
                        <a:rPr lang="en-GB" sz="1050" kern="1400" dirty="0">
                          <a:ln>
                            <a:noFill/>
                          </a:ln>
                          <a:solidFill>
                            <a:srgbClr val="FFFFFF"/>
                          </a:solidFill>
                          <a:effectLst/>
                          <a:latin typeface="Arial" panose="020B0604020202020204" pitchFamily="34" charset="0"/>
                        </a:rPr>
                        <a:t>Ward Name</a:t>
                      </a:r>
                      <a:endParaRPr lang="en-GB" sz="1050" kern="1400" dirty="0">
                        <a:ln>
                          <a:noFill/>
                        </a:ln>
                        <a:solidFill>
                          <a:srgbClr val="FFFFFF"/>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marR="0" indent="0" algn="l" rtl="0">
                        <a:lnSpc>
                          <a:spcPct val="119000"/>
                        </a:lnSpc>
                        <a:spcBef>
                          <a:spcPts val="0"/>
                        </a:spcBef>
                        <a:spcAft>
                          <a:spcPts val="0"/>
                        </a:spcAft>
                      </a:pPr>
                      <a:r>
                        <a:rPr lang="en-GB" sz="1050" kern="1400" dirty="0">
                          <a:ln>
                            <a:noFill/>
                          </a:ln>
                          <a:solidFill>
                            <a:srgbClr val="FFFFFF"/>
                          </a:solidFill>
                          <a:effectLst/>
                          <a:latin typeface="Arial" panose="020B0604020202020204" pitchFamily="34" charset="0"/>
                        </a:rPr>
                        <a:t>No</a:t>
                      </a:r>
                      <a:r>
                        <a:rPr lang="en-GB" sz="1050" kern="1400" dirty="0" smtClean="0">
                          <a:ln>
                            <a:noFill/>
                          </a:ln>
                          <a:solidFill>
                            <a:srgbClr val="FFFFFF"/>
                          </a:solidFill>
                          <a:effectLst/>
                          <a:latin typeface="Arial" panose="020B0604020202020204" pitchFamily="34" charset="0"/>
                        </a:rPr>
                        <a:t>.</a:t>
                      </a:r>
                      <a:endParaRPr lang="en-GB" sz="1050" kern="1400" dirty="0">
                        <a:ln>
                          <a:noFill/>
                        </a:ln>
                        <a:solidFill>
                          <a:srgbClr val="FFFFFF"/>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566434208"/>
                  </a:ext>
                </a:extLst>
              </a:tr>
              <a:tr h="292833">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1</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Borough and Bankside</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0</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13</a:t>
                      </a:r>
                      <a:endParaRPr lang="en-GB" sz="1050" kern="1400" dirty="0">
                        <a:ln>
                          <a:noFill/>
                        </a:ln>
                        <a:solidFill>
                          <a:srgbClr val="000000"/>
                        </a:solidFill>
                        <a:effectLst/>
                        <a:latin typeface="Calibri" panose="020F0502020204030204" pitchFamily="34" charset="0"/>
                      </a:endParaRPr>
                    </a:p>
                  </a:txBody>
                  <a:tcPr marL="68580" marR="68580" marT="0" marB="0">
                    <a:lnL w="285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Camberwell Green</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3</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0832401"/>
                  </a:ext>
                </a:extLst>
              </a:tr>
              <a:tr h="585663">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2</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London Bridge &amp; West Bermondsey</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4</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14</a:t>
                      </a:r>
                      <a:endParaRPr lang="en-GB" sz="1050" kern="1400" dirty="0">
                        <a:ln>
                          <a:noFill/>
                        </a:ln>
                        <a:solidFill>
                          <a:srgbClr val="000000"/>
                        </a:solidFill>
                        <a:effectLst/>
                        <a:latin typeface="Calibri" panose="020F0502020204030204" pitchFamily="34" charset="0"/>
                      </a:endParaRPr>
                    </a:p>
                  </a:txBody>
                  <a:tcPr marL="68580" marR="68580" marT="0" marB="0">
                    <a:lnL w="285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St Giles</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5</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2762275"/>
                  </a:ext>
                </a:extLst>
              </a:tr>
              <a:tr h="292833">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3</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North Bermondsey</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3</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15</a:t>
                      </a:r>
                      <a:endParaRPr lang="en-GB" sz="1050" kern="1400" dirty="0">
                        <a:ln>
                          <a:noFill/>
                        </a:ln>
                        <a:solidFill>
                          <a:srgbClr val="000000"/>
                        </a:solidFill>
                        <a:effectLst/>
                        <a:latin typeface="Calibri" panose="020F0502020204030204" pitchFamily="34" charset="0"/>
                      </a:endParaRPr>
                    </a:p>
                  </a:txBody>
                  <a:tcPr marL="68580" marR="68580" marT="0" marB="0">
                    <a:lnL w="285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Peckham</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1</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4202571"/>
                  </a:ext>
                </a:extLst>
              </a:tr>
              <a:tr h="292833">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4</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Rotherhithe</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1</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16</a:t>
                      </a:r>
                      <a:endParaRPr lang="en-GB" sz="1050" kern="1400" dirty="0">
                        <a:ln>
                          <a:noFill/>
                        </a:ln>
                        <a:solidFill>
                          <a:srgbClr val="000000"/>
                        </a:solidFill>
                        <a:effectLst/>
                        <a:latin typeface="Calibri" panose="020F0502020204030204" pitchFamily="34" charset="0"/>
                      </a:endParaRPr>
                    </a:p>
                  </a:txBody>
                  <a:tcPr marL="68580" marR="68580" marT="0" marB="0">
                    <a:lnL w="285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Champion Hill</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1</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4118387"/>
                  </a:ext>
                </a:extLst>
              </a:tr>
              <a:tr h="292833">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5</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Surrey Docks</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0</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17</a:t>
                      </a:r>
                      <a:endParaRPr lang="en-GB" sz="1050" kern="1400" dirty="0">
                        <a:ln>
                          <a:noFill/>
                        </a:ln>
                        <a:solidFill>
                          <a:srgbClr val="000000"/>
                        </a:solidFill>
                        <a:effectLst/>
                        <a:latin typeface="Calibri" panose="020F0502020204030204" pitchFamily="34" charset="0"/>
                      </a:endParaRPr>
                    </a:p>
                  </a:txBody>
                  <a:tcPr marL="68580" marR="68580" marT="0" marB="0">
                    <a:lnL w="285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Rye Lane</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1</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7361768"/>
                  </a:ext>
                </a:extLst>
              </a:tr>
              <a:tr h="585663">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6</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St George's</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3</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18</a:t>
                      </a:r>
                      <a:endParaRPr lang="en-GB" sz="1050" kern="1400" dirty="0">
                        <a:ln>
                          <a:noFill/>
                        </a:ln>
                        <a:solidFill>
                          <a:srgbClr val="000000"/>
                        </a:solidFill>
                        <a:effectLst/>
                        <a:latin typeface="Calibri" panose="020F0502020204030204" pitchFamily="34" charset="0"/>
                      </a:endParaRPr>
                    </a:p>
                  </a:txBody>
                  <a:tcPr marL="68580" marR="68580" marT="0" marB="0">
                    <a:lnL w="285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Nunhead &amp; Queen's Road</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7</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1351206"/>
                  </a:ext>
                </a:extLst>
              </a:tr>
              <a:tr h="292833">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7</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Chaucer</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2</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19</a:t>
                      </a:r>
                      <a:endParaRPr lang="en-GB" sz="1050" kern="1400" dirty="0">
                        <a:ln>
                          <a:noFill/>
                        </a:ln>
                        <a:solidFill>
                          <a:srgbClr val="000000"/>
                        </a:solidFill>
                        <a:effectLst/>
                        <a:latin typeface="Calibri" panose="020F0502020204030204" pitchFamily="34" charset="0"/>
                      </a:endParaRPr>
                    </a:p>
                  </a:txBody>
                  <a:tcPr marL="68580" marR="68580" marT="0" marB="0">
                    <a:lnL w="285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Dulwich Village</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0</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406860"/>
                  </a:ext>
                </a:extLst>
              </a:tr>
              <a:tr h="292833">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8</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South Bermondsey</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2</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20</a:t>
                      </a:r>
                      <a:endParaRPr lang="en-GB" sz="1050" kern="1400" dirty="0">
                        <a:ln>
                          <a:noFill/>
                        </a:ln>
                        <a:solidFill>
                          <a:srgbClr val="000000"/>
                        </a:solidFill>
                        <a:effectLst/>
                        <a:latin typeface="Calibri" panose="020F0502020204030204" pitchFamily="34" charset="0"/>
                      </a:endParaRPr>
                    </a:p>
                  </a:txBody>
                  <a:tcPr marL="68580" marR="68580" marT="0" marB="0">
                    <a:lnL w="285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Goose Green</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1</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4084743"/>
                  </a:ext>
                </a:extLst>
              </a:tr>
              <a:tr h="292833">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9</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Newington</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1</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21</a:t>
                      </a:r>
                      <a:endParaRPr lang="en-GB" sz="1050" kern="1400" dirty="0">
                        <a:ln>
                          <a:noFill/>
                        </a:ln>
                        <a:solidFill>
                          <a:srgbClr val="000000"/>
                        </a:solidFill>
                        <a:effectLst/>
                        <a:latin typeface="Calibri" panose="020F0502020204030204" pitchFamily="34" charset="0"/>
                      </a:endParaRPr>
                    </a:p>
                  </a:txBody>
                  <a:tcPr marL="68580" marR="68580" marT="0" marB="0">
                    <a:lnL w="285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Dulwich Hill</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0</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1849539"/>
                  </a:ext>
                </a:extLst>
              </a:tr>
              <a:tr h="292833">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10</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North Walworth</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2</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22</a:t>
                      </a:r>
                      <a:endParaRPr lang="en-GB" sz="1050" kern="1400" dirty="0">
                        <a:ln>
                          <a:noFill/>
                        </a:ln>
                        <a:solidFill>
                          <a:srgbClr val="000000"/>
                        </a:solidFill>
                        <a:effectLst/>
                        <a:latin typeface="Calibri" panose="020F0502020204030204" pitchFamily="34" charset="0"/>
                      </a:endParaRPr>
                    </a:p>
                  </a:txBody>
                  <a:tcPr marL="68580" marR="68580" marT="0" marB="0">
                    <a:lnL w="285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Peckham Rye</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2</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2061229"/>
                  </a:ext>
                </a:extLst>
              </a:tr>
              <a:tr h="292833">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11</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Faraday</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3</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23</a:t>
                      </a:r>
                      <a:endParaRPr lang="en-GB" sz="1050" kern="1400" dirty="0">
                        <a:ln>
                          <a:noFill/>
                        </a:ln>
                        <a:solidFill>
                          <a:srgbClr val="000000"/>
                        </a:solidFill>
                        <a:effectLst/>
                        <a:latin typeface="Calibri" panose="020F0502020204030204" pitchFamily="34" charset="0"/>
                      </a:endParaRPr>
                    </a:p>
                  </a:txBody>
                  <a:tcPr marL="68580" marR="68580" marT="0" marB="0">
                    <a:lnL w="285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Dulwich Wood</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1</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0675073"/>
                  </a:ext>
                </a:extLst>
              </a:tr>
              <a:tr h="292833">
                <a:tc>
                  <a:txBody>
                    <a:bodyPr/>
                    <a:lstStyle/>
                    <a:p>
                      <a:pPr marR="0" indent="0" algn="l"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12</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Old Kent Road</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a:ln>
                            <a:noFill/>
                          </a:ln>
                          <a:solidFill>
                            <a:srgbClr val="000000"/>
                          </a:solidFill>
                          <a:effectLst/>
                          <a:latin typeface="Arial" panose="020B0604020202020204" pitchFamily="34" charset="0"/>
                        </a:rPr>
                        <a:t>5</a:t>
                      </a:r>
                      <a:endParaRPr lang="en-GB" sz="1050" kern="140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 </a:t>
                      </a:r>
                      <a:endParaRPr lang="en-GB" sz="1050" kern="1400" dirty="0">
                        <a:ln>
                          <a:noFill/>
                        </a:ln>
                        <a:solidFill>
                          <a:srgbClr val="000000"/>
                        </a:solidFill>
                        <a:effectLst/>
                        <a:latin typeface="Calibri" panose="020F0502020204030204" pitchFamily="34" charset="0"/>
                      </a:endParaRPr>
                    </a:p>
                  </a:txBody>
                  <a:tcPr marL="68580" marR="68580" marT="0" marB="0">
                    <a:lnL w="2857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l"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Unknown </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GB" sz="1050" kern="1400" dirty="0">
                          <a:ln>
                            <a:noFill/>
                          </a:ln>
                          <a:solidFill>
                            <a:srgbClr val="000000"/>
                          </a:solidFill>
                          <a:effectLst/>
                          <a:latin typeface="Arial" panose="020B0604020202020204" pitchFamily="34" charset="0"/>
                        </a:rPr>
                        <a:t>1</a:t>
                      </a:r>
                      <a:endParaRPr lang="en-GB" sz="1050" kern="1400" dirty="0">
                        <a:ln>
                          <a:noFill/>
                        </a:ln>
                        <a:solidFill>
                          <a:srgbClr val="000000"/>
                        </a:solidFill>
                        <a:effectLst/>
                        <a:latin typeface="Calibri" panose="020F050202020403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4702120"/>
                  </a:ext>
                </a:extLst>
              </a:tr>
            </a:tbl>
          </a:graphicData>
        </a:graphic>
      </p:graphicFrame>
    </p:spTree>
    <p:extLst>
      <p:ext uri="{BB962C8B-B14F-4D97-AF65-F5344CB8AC3E}">
        <p14:creationId xmlns:p14="http://schemas.microsoft.com/office/powerpoint/2010/main" val="1477308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04664"/>
            <a:ext cx="8101328" cy="792088"/>
          </a:xfrm>
        </p:spPr>
        <p:txBody>
          <a:bodyPr/>
          <a:lstStyle/>
          <a:p>
            <a:r>
              <a:rPr lang="en-GB" sz="3600" dirty="0" smtClean="0"/>
              <a:t>Victim exploitation </a:t>
            </a:r>
            <a:r>
              <a:rPr lang="en-GB" sz="3600" dirty="0"/>
              <a:t>f</a:t>
            </a:r>
            <a:r>
              <a:rPr lang="en-GB" sz="3600" dirty="0" smtClean="0"/>
              <a:t>actors </a:t>
            </a:r>
            <a:endParaRPr lang="en-GB" sz="3600" dirty="0"/>
          </a:p>
        </p:txBody>
      </p:sp>
      <p:sp>
        <p:nvSpPr>
          <p:cNvPr id="3" name="Subtitle 2"/>
          <p:cNvSpPr>
            <a:spLocks noGrp="1"/>
          </p:cNvSpPr>
          <p:nvPr>
            <p:ph type="subTitle" idx="1"/>
          </p:nvPr>
        </p:nvSpPr>
        <p:spPr>
          <a:xfrm>
            <a:off x="4706943" y="3717032"/>
            <a:ext cx="4077097" cy="1682760"/>
          </a:xfrm>
        </p:spPr>
        <p:txBody>
          <a:bodyPr/>
          <a:lstStyle/>
          <a:p>
            <a:pPr marL="285750" lvl="0" indent="-285750">
              <a:lnSpc>
                <a:spcPct val="100000"/>
              </a:lnSpc>
              <a:spcAft>
                <a:spcPts val="0"/>
              </a:spcAft>
              <a:buFont typeface="Arial" panose="020B0604020202020204" pitchFamily="34" charset="0"/>
              <a:buChar char="•"/>
            </a:pPr>
            <a:r>
              <a:rPr lang="en-GB" sz="1600" b="1" dirty="0" smtClean="0">
                <a:solidFill>
                  <a:srgbClr val="000000"/>
                </a:solidFill>
              </a:rPr>
              <a:t>Grooming </a:t>
            </a:r>
            <a:r>
              <a:rPr lang="en-GB" sz="1600" b="1" dirty="0">
                <a:solidFill>
                  <a:srgbClr val="000000"/>
                </a:solidFill>
              </a:rPr>
              <a:t>tactics </a:t>
            </a:r>
            <a:r>
              <a:rPr lang="en-GB" sz="1600" dirty="0">
                <a:solidFill>
                  <a:srgbClr val="000000"/>
                </a:solidFill>
              </a:rPr>
              <a:t>are used to coerce victims. Either providing substances, food, financial incentives or some form of service in order to keep the victim submissive to their property being taken over. Victims tend to trust and believe people to be friendly</a:t>
            </a:r>
          </a:p>
          <a:p>
            <a:endParaRPr lang="en-GB" dirty="0">
              <a:solidFill>
                <a:srgbClr val="000000"/>
              </a:solidFill>
            </a:endParaRPr>
          </a:p>
        </p:txBody>
      </p:sp>
      <p:sp>
        <p:nvSpPr>
          <p:cNvPr id="7" name="TextBox 6"/>
          <p:cNvSpPr txBox="1"/>
          <p:nvPr/>
        </p:nvSpPr>
        <p:spPr>
          <a:xfrm>
            <a:off x="323528" y="1196752"/>
            <a:ext cx="4536504" cy="6494085"/>
          </a:xfrm>
          <a:prstGeom prst="rect">
            <a:avLst/>
          </a:prstGeom>
          <a:noFill/>
        </p:spPr>
        <p:txBody>
          <a:bodyPr wrap="square" rtlCol="0">
            <a:spAutoFit/>
          </a:bodyPr>
          <a:lstStyle/>
          <a:p>
            <a:pPr marL="285750" indent="-285750">
              <a:buFont typeface="Arial" panose="020B0604020202020204" pitchFamily="34" charset="0"/>
              <a:buChar char="•"/>
            </a:pPr>
            <a:r>
              <a:rPr lang="en-GB" sz="1600" b="1" dirty="0" smtClean="0">
                <a:solidFill>
                  <a:srgbClr val="000000"/>
                </a:solidFill>
              </a:rPr>
              <a:t>Financial Abuse - </a:t>
            </a:r>
            <a:r>
              <a:rPr lang="en-GB" sz="1600" dirty="0" smtClean="0">
                <a:solidFill>
                  <a:srgbClr val="000000"/>
                </a:solidFill>
              </a:rPr>
              <a:t>Perpetrators using victims bank card to make transactions or withdraw cash. Hard </a:t>
            </a:r>
            <a:r>
              <a:rPr lang="en-GB" sz="1600" dirty="0">
                <a:solidFill>
                  <a:srgbClr val="000000"/>
                </a:solidFill>
              </a:rPr>
              <a:t>to resolve for professionals. Professionals arrange new bank cards and pin numbers but </a:t>
            </a:r>
            <a:r>
              <a:rPr lang="en-GB" sz="1600" dirty="0" smtClean="0">
                <a:solidFill>
                  <a:srgbClr val="000000"/>
                </a:solidFill>
              </a:rPr>
              <a:t>the issue often continues</a:t>
            </a:r>
          </a:p>
          <a:p>
            <a:pPr marL="285750" indent="-285750">
              <a:buFont typeface="Arial" panose="020B0604020202020204" pitchFamily="34" charset="0"/>
              <a:buChar char="•"/>
            </a:pPr>
            <a:r>
              <a:rPr lang="en-GB" sz="1600" b="1" dirty="0" smtClean="0">
                <a:solidFill>
                  <a:srgbClr val="000000"/>
                </a:solidFill>
              </a:rPr>
              <a:t>Food Poverty – </a:t>
            </a:r>
            <a:r>
              <a:rPr lang="en-GB" sz="1600" dirty="0" smtClean="0">
                <a:solidFill>
                  <a:srgbClr val="000000"/>
                </a:solidFill>
              </a:rPr>
              <a:t>Food parcel, victims accepting new visitors to the home when food was offered was also present</a:t>
            </a:r>
            <a:endParaRPr lang="en-GB" sz="1600" b="1" dirty="0">
              <a:solidFill>
                <a:srgbClr val="000000"/>
              </a:solidFill>
            </a:endParaRPr>
          </a:p>
          <a:p>
            <a:pPr marL="285750" indent="-285750">
              <a:buFont typeface="Arial" panose="020B0604020202020204" pitchFamily="34" charset="0"/>
              <a:buChar char="•"/>
            </a:pPr>
            <a:r>
              <a:rPr lang="en-GB" sz="1600" b="1" dirty="0" smtClean="0">
                <a:solidFill>
                  <a:srgbClr val="000000"/>
                </a:solidFill>
              </a:rPr>
              <a:t>Sex Working - </a:t>
            </a:r>
            <a:r>
              <a:rPr lang="en-GB" sz="1600" dirty="0" smtClean="0">
                <a:solidFill>
                  <a:srgbClr val="000000"/>
                </a:solidFill>
              </a:rPr>
              <a:t>Willingly </a:t>
            </a:r>
            <a:r>
              <a:rPr lang="en-GB" sz="1600" dirty="0">
                <a:solidFill>
                  <a:srgbClr val="000000"/>
                </a:solidFill>
              </a:rPr>
              <a:t>coerced into allowing the cuckooing </a:t>
            </a:r>
            <a:r>
              <a:rPr lang="en-GB" sz="1600" dirty="0" smtClean="0">
                <a:solidFill>
                  <a:srgbClr val="000000"/>
                </a:solidFill>
              </a:rPr>
              <a:t>in </a:t>
            </a:r>
            <a:r>
              <a:rPr lang="en-GB" sz="1600" dirty="0">
                <a:solidFill>
                  <a:srgbClr val="000000"/>
                </a:solidFill>
              </a:rPr>
              <a:t>exchange for sexual gain from perpetrators or their </a:t>
            </a:r>
            <a:r>
              <a:rPr lang="en-GB" sz="1600" dirty="0" smtClean="0">
                <a:solidFill>
                  <a:srgbClr val="000000"/>
                </a:solidFill>
              </a:rPr>
              <a:t>associates</a:t>
            </a:r>
          </a:p>
          <a:p>
            <a:pPr marL="285750" indent="-285750">
              <a:buFont typeface="Arial" panose="020B0604020202020204" pitchFamily="34" charset="0"/>
              <a:buChar char="•"/>
            </a:pPr>
            <a:r>
              <a:rPr lang="en-GB" sz="1600" b="1" dirty="0" smtClean="0">
                <a:solidFill>
                  <a:srgbClr val="000000"/>
                </a:solidFill>
              </a:rPr>
              <a:t>Homelessness - </a:t>
            </a:r>
            <a:r>
              <a:rPr lang="en-GB" sz="1600" dirty="0" smtClean="0">
                <a:solidFill>
                  <a:srgbClr val="000000"/>
                </a:solidFill>
              </a:rPr>
              <a:t>Victims </a:t>
            </a:r>
            <a:r>
              <a:rPr lang="en-GB" sz="1600" dirty="0">
                <a:solidFill>
                  <a:srgbClr val="000000"/>
                </a:solidFill>
              </a:rPr>
              <a:t>would return back to the streets in order to escape the situation of cuckooing as a first option rather than turning openly to support services for help</a:t>
            </a:r>
          </a:p>
          <a:p>
            <a:pPr marL="285750" indent="-285750">
              <a:buFont typeface="Arial" panose="020B0604020202020204" pitchFamily="34" charset="0"/>
              <a:buChar char="•"/>
            </a:pPr>
            <a:endParaRPr lang="en-GB" sz="1600" dirty="0" smtClean="0">
              <a:solidFill>
                <a:srgbClr val="000000"/>
              </a:solidFill>
            </a:endParaRPr>
          </a:p>
          <a:p>
            <a:pPr marL="285750" indent="-285750">
              <a:buFont typeface="Arial" panose="020B0604020202020204" pitchFamily="34" charset="0"/>
              <a:buChar char="•"/>
            </a:pPr>
            <a:endParaRPr lang="en-GB" sz="1600" dirty="0">
              <a:solidFill>
                <a:srgbClr val="000000"/>
              </a:solidFill>
            </a:endParaRPr>
          </a:p>
          <a:p>
            <a:pPr marL="285750" indent="-285750">
              <a:buFont typeface="Arial" panose="020B0604020202020204" pitchFamily="34" charset="0"/>
              <a:buChar char="•"/>
            </a:pPr>
            <a:endParaRPr lang="en-GB" sz="1600" dirty="0" smtClean="0">
              <a:solidFill>
                <a:srgbClr val="000000"/>
              </a:solidFill>
            </a:endParaRPr>
          </a:p>
          <a:p>
            <a:pPr marL="285750" indent="-285750">
              <a:buFont typeface="Arial" panose="020B0604020202020204" pitchFamily="34" charset="0"/>
              <a:buChar char="•"/>
            </a:pPr>
            <a:endParaRPr lang="en-GB" sz="1600" dirty="0" smtClean="0">
              <a:solidFill>
                <a:srgbClr val="000000"/>
              </a:solidFill>
            </a:endParaRPr>
          </a:p>
          <a:p>
            <a:pPr marL="285750" indent="-285750">
              <a:buFont typeface="Arial" panose="020B0604020202020204" pitchFamily="34" charset="0"/>
              <a:buChar char="•"/>
            </a:pPr>
            <a:endParaRPr lang="en-GB" sz="1600" dirty="0" smtClean="0">
              <a:solidFill>
                <a:srgbClr val="000000"/>
              </a:solidFill>
            </a:endParaRPr>
          </a:p>
          <a:p>
            <a:endParaRPr lang="en-GB" sz="1600" dirty="0" smtClean="0">
              <a:solidFill>
                <a:srgbClr val="000000"/>
              </a:solidFill>
            </a:endParaRPr>
          </a:p>
          <a:p>
            <a:endParaRPr lang="en-GB" sz="1600" dirty="0" smtClean="0">
              <a:solidFill>
                <a:srgbClr val="000000"/>
              </a:solidFill>
            </a:endParaRPr>
          </a:p>
          <a:p>
            <a:endParaRPr lang="en-GB" sz="1600" dirty="0" smtClean="0">
              <a:solidFill>
                <a:srgbClr val="000000"/>
              </a:solidFill>
            </a:endParaRPr>
          </a:p>
          <a:p>
            <a:pPr marL="285750" indent="-285750">
              <a:buFont typeface="Arial" panose="020B0604020202020204" pitchFamily="34" charset="0"/>
              <a:buChar char="•"/>
            </a:pPr>
            <a:endParaRPr lang="en-GB" sz="1600" dirty="0">
              <a:solidFill>
                <a:srgbClr val="000000"/>
              </a:solidFill>
            </a:endParaRPr>
          </a:p>
        </p:txBody>
      </p:sp>
      <p:graphicFrame>
        <p:nvGraphicFramePr>
          <p:cNvPr id="4" name="Table 3"/>
          <p:cNvGraphicFramePr>
            <a:graphicFrameLocks noGrp="1"/>
          </p:cNvGraphicFramePr>
          <p:nvPr>
            <p:extLst/>
          </p:nvPr>
        </p:nvGraphicFramePr>
        <p:xfrm>
          <a:off x="4706943" y="1340768"/>
          <a:ext cx="3888368" cy="2282829"/>
        </p:xfrm>
        <a:graphic>
          <a:graphicData uri="http://schemas.openxmlformats.org/drawingml/2006/table">
            <a:tbl>
              <a:tblPr firstRow="1" firstCol="1" bandRow="1"/>
              <a:tblGrid>
                <a:gridCol w="2681656">
                  <a:extLst>
                    <a:ext uri="{9D8B030D-6E8A-4147-A177-3AD203B41FA5}">
                      <a16:colId xmlns:a16="http://schemas.microsoft.com/office/drawing/2014/main" val="1059383214"/>
                    </a:ext>
                  </a:extLst>
                </a:gridCol>
                <a:gridCol w="630712">
                  <a:extLst>
                    <a:ext uri="{9D8B030D-6E8A-4147-A177-3AD203B41FA5}">
                      <a16:colId xmlns:a16="http://schemas.microsoft.com/office/drawing/2014/main" val="3433729307"/>
                    </a:ext>
                  </a:extLst>
                </a:gridCol>
                <a:gridCol w="576000">
                  <a:extLst>
                    <a:ext uri="{9D8B030D-6E8A-4147-A177-3AD203B41FA5}">
                      <a16:colId xmlns:a16="http://schemas.microsoft.com/office/drawing/2014/main" val="1063363335"/>
                    </a:ext>
                  </a:extLst>
                </a:gridCol>
              </a:tblGrid>
              <a:tr h="209201">
                <a:tc>
                  <a:txBody>
                    <a:bodyPr/>
                    <a:lstStyle/>
                    <a:p>
                      <a:pPr>
                        <a:lnSpc>
                          <a:spcPct val="107000"/>
                        </a:lnSpc>
                        <a:spcAft>
                          <a:spcPts val="800"/>
                        </a:spcAft>
                      </a:pPr>
                      <a:r>
                        <a:rPr lang="en-GB" sz="1400" dirty="0">
                          <a:solidFill>
                            <a:srgbClr val="FFFFFF"/>
                          </a:solidFill>
                          <a:effectLst/>
                          <a:latin typeface="Arial" panose="020B0604020202020204" pitchFamily="34" charset="0"/>
                          <a:ea typeface="Calibri" panose="020F0502020204030204" pitchFamily="34" charset="0"/>
                        </a:rPr>
                        <a:t>Category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GB" sz="1400" dirty="0">
                          <a:solidFill>
                            <a:srgbClr val="FFFFFF"/>
                          </a:solidFill>
                          <a:effectLst/>
                          <a:latin typeface="Arial" panose="020B0604020202020204" pitchFamily="34" charset="0"/>
                          <a:ea typeface="Calibri" panose="020F0502020204030204" pitchFamily="34" charset="0"/>
                        </a:rPr>
                        <a:t>No</a:t>
                      </a:r>
                      <a:r>
                        <a:rPr lang="en-GB" sz="1400" dirty="0" smtClean="0">
                          <a:solidFill>
                            <a:srgbClr val="FFFFFF"/>
                          </a:solidFill>
                          <a:effectLst/>
                          <a:latin typeface="Arial" panose="020B0604020202020204" pitchFamily="34" charset="0"/>
                          <a:ea typeface="Calibri" panose="020F0502020204030204" pitchFamily="34" charset="0"/>
                        </a:rPr>
                        <a:t>.</a:t>
                      </a:r>
                      <a:endParaRPr lang="en-GB" sz="1400" dirty="0">
                        <a:solidFill>
                          <a:srgbClr val="FFFFFF"/>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spcAft>
                          <a:spcPts val="800"/>
                        </a:spcAft>
                      </a:pPr>
                      <a:r>
                        <a:rPr lang="en-GB" sz="1400" dirty="0" smtClean="0">
                          <a:solidFill>
                            <a:srgbClr val="FFFFFF"/>
                          </a:solidFill>
                          <a:effectLst/>
                          <a:latin typeface="Arial" panose="020B0604020202020204" pitchFamily="34" charset="0"/>
                          <a:ea typeface="Calibri" panose="020F0502020204030204" pitchFamily="34" charset="0"/>
                        </a:rPr>
                        <a:t>%</a:t>
                      </a:r>
                      <a:endParaRPr lang="en-GB" sz="1400" dirty="0">
                        <a:solidFill>
                          <a:srgbClr val="FFFFFF"/>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906697482"/>
                  </a:ext>
                </a:extLst>
              </a:tr>
              <a:tr h="209201">
                <a:tc>
                  <a:txBody>
                    <a:bodyPr/>
                    <a:lstStyle/>
                    <a:p>
                      <a:pPr>
                        <a:lnSpc>
                          <a:spcPct val="107000"/>
                        </a:lnSpc>
                        <a:spcAft>
                          <a:spcPts val="800"/>
                        </a:spcAft>
                      </a:pPr>
                      <a:r>
                        <a:rPr lang="en-GB" sz="1400">
                          <a:solidFill>
                            <a:srgbClr val="000000"/>
                          </a:solidFill>
                          <a:effectLst/>
                          <a:latin typeface="Arial" panose="020B0604020202020204" pitchFamily="34" charset="0"/>
                          <a:ea typeface="Calibri" panose="020F0502020204030204" pitchFamily="34" charset="0"/>
                        </a:rPr>
                        <a:t>Mental Health</a:t>
                      </a:r>
                      <a:endParaRPr lang="en-GB" sz="1400">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a:solidFill>
                            <a:srgbClr val="000000"/>
                          </a:solidFill>
                          <a:effectLst/>
                          <a:latin typeface="Arial" panose="020B0604020202020204" pitchFamily="34" charset="0"/>
                          <a:ea typeface="Calibri" panose="020F0502020204030204" pitchFamily="34" charset="0"/>
                        </a:rPr>
                        <a:t>20</a:t>
                      </a:r>
                      <a:endParaRPr lang="en-GB" sz="1400">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rPr>
                        <a:t>67%</a:t>
                      </a:r>
                      <a:endParaRPr lang="en-GB" sz="1400" dirty="0">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4631655"/>
                  </a:ext>
                </a:extLst>
              </a:tr>
              <a:tr h="209201">
                <a:tc>
                  <a:txBody>
                    <a:bodyPr/>
                    <a:lstStyle/>
                    <a:p>
                      <a:pPr>
                        <a:lnSpc>
                          <a:spcPct val="107000"/>
                        </a:lnSpc>
                        <a:spcAft>
                          <a:spcPts val="800"/>
                        </a:spcAft>
                      </a:pPr>
                      <a:r>
                        <a:rPr lang="en-GB" sz="1400">
                          <a:solidFill>
                            <a:srgbClr val="000000"/>
                          </a:solidFill>
                          <a:effectLst/>
                          <a:latin typeface="Arial" panose="020B0604020202020204" pitchFamily="34" charset="0"/>
                          <a:ea typeface="Calibri" panose="020F0502020204030204" pitchFamily="34" charset="0"/>
                        </a:rPr>
                        <a:t>Substance Misuse - Drugs</a:t>
                      </a:r>
                      <a:endParaRPr lang="en-GB" sz="1400">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a:solidFill>
                            <a:srgbClr val="000000"/>
                          </a:solidFill>
                          <a:effectLst/>
                          <a:latin typeface="Arial" panose="020B0604020202020204" pitchFamily="34" charset="0"/>
                          <a:ea typeface="Calibri" panose="020F0502020204030204" pitchFamily="34" charset="0"/>
                        </a:rPr>
                        <a:t>24</a:t>
                      </a:r>
                      <a:endParaRPr lang="en-GB" sz="1400">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rPr>
                        <a:t>80%</a:t>
                      </a:r>
                      <a:endParaRPr lang="en-GB" sz="1400" dirty="0">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2601845"/>
                  </a:ext>
                </a:extLst>
              </a:tr>
              <a:tr h="209201">
                <a:tc>
                  <a:txBody>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rPr>
                        <a:t>Substance Misuse - Alcohol</a:t>
                      </a:r>
                      <a:endParaRPr lang="en-GB" sz="1400" dirty="0">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a:solidFill>
                            <a:srgbClr val="000000"/>
                          </a:solidFill>
                          <a:effectLst/>
                          <a:latin typeface="Arial" panose="020B0604020202020204" pitchFamily="34" charset="0"/>
                          <a:ea typeface="Calibri" panose="020F0502020204030204" pitchFamily="34" charset="0"/>
                        </a:rPr>
                        <a:t>7</a:t>
                      </a:r>
                      <a:endParaRPr lang="en-GB" sz="1400">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rPr>
                        <a:t>23%</a:t>
                      </a:r>
                      <a:endParaRPr lang="en-GB" sz="1400" dirty="0">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6396113"/>
                  </a:ext>
                </a:extLst>
              </a:tr>
              <a:tr h="236980">
                <a:tc>
                  <a:txBody>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rPr>
                        <a:t>Dual </a:t>
                      </a:r>
                      <a:r>
                        <a:rPr lang="en-GB" sz="1400" dirty="0" smtClean="0">
                          <a:solidFill>
                            <a:srgbClr val="000000"/>
                          </a:solidFill>
                          <a:effectLst/>
                          <a:latin typeface="Arial" panose="020B0604020202020204" pitchFamily="34" charset="0"/>
                          <a:ea typeface="Calibri" panose="020F0502020204030204" pitchFamily="34" charset="0"/>
                        </a:rPr>
                        <a:t>Diagnosis (Mental </a:t>
                      </a:r>
                      <a:r>
                        <a:rPr lang="en-GB" sz="1400" dirty="0">
                          <a:solidFill>
                            <a:srgbClr val="000000"/>
                          </a:solidFill>
                          <a:effectLst/>
                          <a:latin typeface="Arial" panose="020B0604020202020204" pitchFamily="34" charset="0"/>
                          <a:ea typeface="Calibri" panose="020F0502020204030204" pitchFamily="34" charset="0"/>
                        </a:rPr>
                        <a:t>Health and Substance Misuse)</a:t>
                      </a:r>
                      <a:endParaRPr lang="en-GB" sz="1400" dirty="0">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rPr>
                        <a:t>18</a:t>
                      </a:r>
                      <a:endParaRPr lang="en-GB" sz="1400" dirty="0">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rPr>
                        <a:t>60%</a:t>
                      </a:r>
                      <a:endParaRPr lang="en-GB" sz="1400" dirty="0">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802637"/>
                  </a:ext>
                </a:extLst>
              </a:tr>
              <a:tr h="127288">
                <a:tc>
                  <a:txBody>
                    <a:bodyPr/>
                    <a:lstStyle/>
                    <a:p>
                      <a:pPr>
                        <a:lnSpc>
                          <a:spcPct val="107000"/>
                        </a:lnSpc>
                        <a:spcAft>
                          <a:spcPts val="800"/>
                        </a:spcAft>
                      </a:pPr>
                      <a:r>
                        <a:rPr lang="en-GB" sz="1400" dirty="0" smtClean="0">
                          <a:solidFill>
                            <a:srgbClr val="000000"/>
                          </a:solidFill>
                          <a:effectLst/>
                          <a:latin typeface="Arial" panose="020B0604020202020204" pitchFamily="34" charset="0"/>
                          <a:ea typeface="Calibri" panose="020F0502020204030204" pitchFamily="34" charset="0"/>
                        </a:rPr>
                        <a:t>Financial Abuse</a:t>
                      </a:r>
                      <a:endParaRPr lang="en-GB" sz="1400" dirty="0">
                        <a:solidFill>
                          <a:srgbClr val="000000"/>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smtClean="0">
                          <a:solidFill>
                            <a:srgbClr val="000000"/>
                          </a:solidFill>
                          <a:effectLst/>
                          <a:latin typeface="Arial" panose="020B0604020202020204" pitchFamily="34" charset="0"/>
                          <a:ea typeface="Calibri" panose="020F0502020204030204" pitchFamily="34" charset="0"/>
                        </a:rPr>
                        <a:t>13</a:t>
                      </a:r>
                      <a:endParaRPr lang="en-GB" sz="1400" dirty="0">
                        <a:solidFill>
                          <a:srgbClr val="000000"/>
                        </a:solidFill>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smtClean="0">
                          <a:solidFill>
                            <a:srgbClr val="000000"/>
                          </a:solidFill>
                          <a:effectLst/>
                          <a:latin typeface="Arial" panose="020B0604020202020204" pitchFamily="34" charset="0"/>
                          <a:ea typeface="Calibri" panose="020F0502020204030204" pitchFamily="34" charset="0"/>
                        </a:rPr>
                        <a:t>43%</a:t>
                      </a:r>
                      <a:endParaRPr lang="en-GB" sz="1400" dirty="0">
                        <a:solidFill>
                          <a:srgbClr val="000000"/>
                        </a:solidFill>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1346143"/>
                  </a:ext>
                </a:extLst>
              </a:tr>
              <a:tr h="127288">
                <a:tc>
                  <a:txBody>
                    <a:bodyPr/>
                    <a:lstStyle/>
                    <a:p>
                      <a:pPr>
                        <a:lnSpc>
                          <a:spcPct val="107000"/>
                        </a:lnSpc>
                        <a:spcAft>
                          <a:spcPts val="800"/>
                        </a:spcAft>
                      </a:pPr>
                      <a:r>
                        <a:rPr lang="en-GB" sz="1400" dirty="0" smtClean="0">
                          <a:solidFill>
                            <a:srgbClr val="000000"/>
                          </a:solidFill>
                          <a:effectLst/>
                          <a:latin typeface="Arial" panose="020B0604020202020204" pitchFamily="34" charset="0"/>
                          <a:ea typeface="Calibri" panose="020F0502020204030204" pitchFamily="34" charset="0"/>
                        </a:rPr>
                        <a:t>Food Poverty</a:t>
                      </a:r>
                      <a:endParaRPr lang="en-GB" sz="1400" dirty="0">
                        <a:solidFill>
                          <a:srgbClr val="000000"/>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smtClean="0">
                          <a:solidFill>
                            <a:srgbClr val="000000"/>
                          </a:solidFill>
                          <a:effectLst/>
                          <a:latin typeface="Arial" panose="020B0604020202020204" pitchFamily="34" charset="0"/>
                          <a:ea typeface="Calibri" panose="020F0502020204030204" pitchFamily="34" charset="0"/>
                        </a:rPr>
                        <a:t>4</a:t>
                      </a:r>
                      <a:endParaRPr lang="en-GB" sz="1400" dirty="0">
                        <a:solidFill>
                          <a:srgbClr val="000000"/>
                        </a:solidFill>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smtClean="0">
                          <a:solidFill>
                            <a:srgbClr val="000000"/>
                          </a:solidFill>
                          <a:effectLst/>
                          <a:latin typeface="Arial" panose="020B0604020202020204" pitchFamily="34" charset="0"/>
                          <a:ea typeface="Calibri" panose="020F0502020204030204" pitchFamily="34" charset="0"/>
                        </a:rPr>
                        <a:t>13%</a:t>
                      </a:r>
                      <a:endParaRPr lang="en-GB" sz="1400" dirty="0">
                        <a:solidFill>
                          <a:srgbClr val="000000"/>
                        </a:solidFill>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8571677"/>
                  </a:ext>
                </a:extLst>
              </a:tr>
              <a:tr h="127288">
                <a:tc>
                  <a:txBody>
                    <a:bodyPr/>
                    <a:lstStyle/>
                    <a:p>
                      <a:pPr>
                        <a:lnSpc>
                          <a:spcPct val="107000"/>
                        </a:lnSpc>
                        <a:spcAft>
                          <a:spcPts val="800"/>
                        </a:spcAft>
                      </a:pPr>
                      <a:r>
                        <a:rPr lang="en-GB" sz="1400" dirty="0" smtClean="0">
                          <a:solidFill>
                            <a:srgbClr val="000000"/>
                          </a:solidFill>
                          <a:effectLst/>
                          <a:latin typeface="Arial" panose="020B0604020202020204" pitchFamily="34" charset="0"/>
                          <a:ea typeface="Calibri" panose="020F0502020204030204" pitchFamily="34" charset="0"/>
                        </a:rPr>
                        <a:t>Sex Working</a:t>
                      </a:r>
                      <a:endParaRPr lang="en-GB" sz="1400" dirty="0">
                        <a:solidFill>
                          <a:srgbClr val="000000"/>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smtClean="0">
                          <a:solidFill>
                            <a:srgbClr val="000000"/>
                          </a:solidFill>
                          <a:effectLst/>
                          <a:latin typeface="Arial" panose="020B0604020202020204" pitchFamily="34" charset="0"/>
                          <a:ea typeface="Calibri" panose="020F0502020204030204" pitchFamily="34" charset="0"/>
                        </a:rPr>
                        <a:t>4</a:t>
                      </a:r>
                      <a:endParaRPr lang="en-GB" sz="1400" dirty="0">
                        <a:solidFill>
                          <a:srgbClr val="000000"/>
                        </a:solidFill>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smtClean="0">
                          <a:solidFill>
                            <a:srgbClr val="000000"/>
                          </a:solidFill>
                          <a:effectLst/>
                          <a:latin typeface="Arial" panose="020B0604020202020204" pitchFamily="34" charset="0"/>
                          <a:ea typeface="Calibri" panose="020F0502020204030204" pitchFamily="34" charset="0"/>
                        </a:rPr>
                        <a:t>13%</a:t>
                      </a:r>
                      <a:endParaRPr lang="en-GB" sz="1400" dirty="0">
                        <a:solidFill>
                          <a:srgbClr val="000000"/>
                        </a:solidFill>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151176"/>
                  </a:ext>
                </a:extLst>
              </a:tr>
              <a:tr h="107239">
                <a:tc>
                  <a:txBody>
                    <a:bodyPr/>
                    <a:lstStyle/>
                    <a:p>
                      <a:pPr>
                        <a:lnSpc>
                          <a:spcPct val="107000"/>
                        </a:lnSpc>
                        <a:spcAft>
                          <a:spcPts val="800"/>
                        </a:spcAft>
                      </a:pPr>
                      <a:r>
                        <a:rPr lang="en-GB" sz="1400" dirty="0" smtClean="0">
                          <a:solidFill>
                            <a:srgbClr val="000000"/>
                          </a:solidFill>
                          <a:effectLst/>
                          <a:latin typeface="Arial" panose="020B0604020202020204" pitchFamily="34" charset="0"/>
                          <a:ea typeface="Calibri" panose="020F0502020204030204" pitchFamily="34" charset="0"/>
                        </a:rPr>
                        <a:t>Homelessness (Historical)</a:t>
                      </a:r>
                      <a:endParaRPr lang="en-GB" sz="1400" dirty="0">
                        <a:solidFill>
                          <a:srgbClr val="000000"/>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smtClean="0">
                          <a:solidFill>
                            <a:srgbClr val="000000"/>
                          </a:solidFill>
                          <a:effectLst/>
                          <a:latin typeface="Arial" panose="020B0604020202020204" pitchFamily="34" charset="0"/>
                          <a:ea typeface="Calibri" panose="020F0502020204030204" pitchFamily="34" charset="0"/>
                        </a:rPr>
                        <a:t>8</a:t>
                      </a:r>
                      <a:endParaRPr lang="en-GB" sz="1400" dirty="0">
                        <a:solidFill>
                          <a:srgbClr val="000000"/>
                        </a:solidFill>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400" dirty="0" smtClean="0">
                          <a:solidFill>
                            <a:srgbClr val="000000"/>
                          </a:solidFill>
                          <a:effectLst/>
                          <a:latin typeface="Arial" panose="020B0604020202020204" pitchFamily="34" charset="0"/>
                          <a:ea typeface="Calibri" panose="020F0502020204030204" pitchFamily="34" charset="0"/>
                        </a:rPr>
                        <a:t>27%</a:t>
                      </a:r>
                      <a:endParaRPr lang="en-GB" sz="1400" dirty="0">
                        <a:solidFill>
                          <a:srgbClr val="000000"/>
                        </a:solidFill>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1498396"/>
                  </a:ext>
                </a:extLst>
              </a:tr>
            </a:tbl>
          </a:graphicData>
        </a:graphic>
      </p:graphicFrame>
    </p:spTree>
    <p:extLst>
      <p:ext uri="{BB962C8B-B14F-4D97-AF65-F5344CB8AC3E}">
        <p14:creationId xmlns:p14="http://schemas.microsoft.com/office/powerpoint/2010/main" val="1682550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24000"/>
            <a:ext cx="6559200" cy="944760"/>
          </a:xfrm>
        </p:spPr>
        <p:txBody>
          <a:bodyPr/>
          <a:lstStyle/>
          <a:p>
            <a:r>
              <a:rPr lang="en-GB" sz="3600" dirty="0" smtClean="0"/>
              <a:t>Southwark picture</a:t>
            </a:r>
            <a:endParaRPr lang="en-GB" sz="3600" dirty="0"/>
          </a:p>
        </p:txBody>
      </p:sp>
      <p:sp>
        <p:nvSpPr>
          <p:cNvPr id="3" name="Content Placeholder 2"/>
          <p:cNvSpPr>
            <a:spLocks noGrp="1"/>
          </p:cNvSpPr>
          <p:nvPr>
            <p:ph idx="1"/>
          </p:nvPr>
        </p:nvSpPr>
        <p:spPr>
          <a:xfrm>
            <a:off x="827584" y="1484784"/>
            <a:ext cx="7632848" cy="4707216"/>
          </a:xfrm>
        </p:spPr>
        <p:txBody>
          <a:bodyPr anchor="ctr">
            <a:normAutofit/>
          </a:bodyPr>
          <a:lstStyle/>
          <a:p>
            <a:pPr indent="0">
              <a:buNone/>
            </a:pPr>
            <a:r>
              <a:rPr lang="en-US" sz="2000" dirty="0"/>
              <a:t>Male (84% or 4 times more likely)</a:t>
            </a:r>
          </a:p>
          <a:p>
            <a:pPr indent="0">
              <a:buNone/>
            </a:pPr>
            <a:endParaRPr lang="en-US" sz="2000" dirty="0"/>
          </a:p>
          <a:p>
            <a:pPr indent="0">
              <a:buNone/>
            </a:pPr>
            <a:r>
              <a:rPr lang="en-US" sz="2000" dirty="0"/>
              <a:t>30 – 59 years old (71%)</a:t>
            </a:r>
            <a:r>
              <a:rPr lang="en-GB" sz="2000" dirty="0"/>
              <a:t>; </a:t>
            </a:r>
            <a:r>
              <a:rPr lang="en-US" sz="2000" dirty="0"/>
              <a:t>50 – 59 years (39%)</a:t>
            </a:r>
          </a:p>
          <a:p>
            <a:pPr indent="0">
              <a:buNone/>
            </a:pPr>
            <a:endParaRPr lang="en-US" sz="2000" dirty="0"/>
          </a:p>
          <a:p>
            <a:pPr indent="0">
              <a:buNone/>
            </a:pPr>
            <a:r>
              <a:rPr lang="en-US" sz="2000" dirty="0"/>
              <a:t>Ethnicity: Black (53%); White (43%); Mixed (4%)</a:t>
            </a:r>
          </a:p>
          <a:p>
            <a:pPr indent="0">
              <a:buNone/>
            </a:pPr>
            <a:endParaRPr lang="en-US" sz="2000" dirty="0"/>
          </a:p>
          <a:p>
            <a:pPr indent="0">
              <a:buNone/>
            </a:pPr>
            <a:r>
              <a:rPr lang="en-US" sz="2000" dirty="0"/>
              <a:t>Mental Health service users (80%); 83% some form of drug/alcohol need</a:t>
            </a:r>
          </a:p>
          <a:p>
            <a:pPr indent="0">
              <a:buNone/>
            </a:pPr>
            <a:endParaRPr lang="en-US" sz="2000" dirty="0"/>
          </a:p>
          <a:p>
            <a:pPr indent="0">
              <a:buNone/>
            </a:pPr>
            <a:r>
              <a:rPr lang="en-US" sz="2000" dirty="0"/>
              <a:t>All lived alone; 28% in supported accommodation</a:t>
            </a:r>
          </a:p>
          <a:p>
            <a:pPr indent="0">
              <a:buNone/>
            </a:pPr>
            <a:endParaRPr lang="en-US" sz="2000" dirty="0"/>
          </a:p>
          <a:p>
            <a:pPr indent="0">
              <a:buNone/>
            </a:pPr>
            <a:r>
              <a:rPr lang="en-US" sz="2000" dirty="0"/>
              <a:t>77% High level of service involvement, but low engagement</a:t>
            </a:r>
          </a:p>
          <a:p>
            <a:pPr indent="0">
              <a:buNone/>
            </a:pPr>
            <a:endParaRPr lang="en-US" sz="2000" dirty="0"/>
          </a:p>
          <a:p>
            <a:pPr indent="0">
              <a:buNone/>
            </a:pPr>
            <a:r>
              <a:rPr lang="en-US" sz="2000" dirty="0"/>
              <a:t>76% Socially </a:t>
            </a:r>
            <a:r>
              <a:rPr lang="en-US" sz="2000" dirty="0" smtClean="0"/>
              <a:t>isolated</a:t>
            </a:r>
            <a:endParaRPr lang="en-US" sz="2000" dirty="0"/>
          </a:p>
        </p:txBody>
      </p:sp>
      <p:sp>
        <p:nvSpPr>
          <p:cNvPr id="4" name="Date Placeholder 3"/>
          <p:cNvSpPr>
            <a:spLocks noGrp="1"/>
          </p:cNvSpPr>
          <p:nvPr>
            <p:ph type="dt" sz="half" idx="10"/>
          </p:nvPr>
        </p:nvSpPr>
        <p:spPr/>
        <p:txBody>
          <a:bodyPr/>
          <a:lstStyle/>
          <a:p>
            <a:fld id="{CFE55BE7-4E10-4149-8C73-9C671E5269F1}"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pPr/>
              <a:t>13</a:t>
            </a:fld>
            <a:endParaRPr lang="en-GB"/>
          </a:p>
        </p:txBody>
      </p:sp>
    </p:spTree>
    <p:extLst>
      <p:ext uri="{BB962C8B-B14F-4D97-AF65-F5344CB8AC3E}">
        <p14:creationId xmlns:p14="http://schemas.microsoft.com/office/powerpoint/2010/main" val="570904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C075C-7FEF-C549-B8F9-00939FB2F3FB}"/>
              </a:ext>
            </a:extLst>
          </p:cNvPr>
          <p:cNvSpPr>
            <a:spLocks noGrp="1"/>
          </p:cNvSpPr>
          <p:nvPr>
            <p:ph type="title"/>
          </p:nvPr>
        </p:nvSpPr>
        <p:spPr>
          <a:xfrm>
            <a:off x="467544" y="324000"/>
            <a:ext cx="8280920" cy="1692771"/>
          </a:xfrm>
        </p:spPr>
        <p:txBody>
          <a:bodyPr/>
          <a:lstStyle/>
          <a:p>
            <a:r>
              <a:rPr lang="en-US" sz="3600" dirty="0"/>
              <a:t>The Nest</a:t>
            </a:r>
          </a:p>
        </p:txBody>
      </p:sp>
      <p:sp>
        <p:nvSpPr>
          <p:cNvPr id="3" name="Content Placeholder 2">
            <a:extLst>
              <a:ext uri="{FF2B5EF4-FFF2-40B4-BE49-F238E27FC236}">
                <a16:creationId xmlns:a16="http://schemas.microsoft.com/office/drawing/2014/main" id="{A42D5702-43F4-0D46-A6B6-F50A27D7A91C}"/>
              </a:ext>
            </a:extLst>
          </p:cNvPr>
          <p:cNvSpPr>
            <a:spLocks noGrp="1"/>
          </p:cNvSpPr>
          <p:nvPr>
            <p:ph idx="1"/>
          </p:nvPr>
        </p:nvSpPr>
        <p:spPr>
          <a:xfrm>
            <a:off x="611560" y="1844824"/>
            <a:ext cx="8136904" cy="4347176"/>
          </a:xfrm>
        </p:spPr>
        <p:txBody>
          <a:bodyPr>
            <a:normAutofit/>
          </a:bodyPr>
          <a:lstStyle/>
          <a:p>
            <a:pPr indent="0">
              <a:buNone/>
            </a:pPr>
            <a:r>
              <a:rPr lang="en-US" sz="2400" dirty="0"/>
              <a:t>Activities related to illegal substances</a:t>
            </a:r>
          </a:p>
          <a:p>
            <a:pPr indent="0">
              <a:buNone/>
            </a:pPr>
            <a:endParaRPr lang="en-US" sz="2400" dirty="0"/>
          </a:p>
          <a:p>
            <a:pPr indent="0">
              <a:buNone/>
            </a:pPr>
            <a:r>
              <a:rPr lang="en-US" sz="2400" dirty="0"/>
              <a:t>Crack cocaine being used or dealt</a:t>
            </a:r>
          </a:p>
          <a:p>
            <a:pPr indent="0">
              <a:buNone/>
            </a:pPr>
            <a:endParaRPr lang="en-US" sz="2400" dirty="0"/>
          </a:p>
          <a:p>
            <a:pPr indent="0">
              <a:buNone/>
            </a:pPr>
            <a:r>
              <a:rPr lang="en-US" sz="2400" dirty="0"/>
              <a:t>2 – 30 people reported to be in the flat</a:t>
            </a:r>
          </a:p>
          <a:p>
            <a:pPr indent="0">
              <a:buNone/>
            </a:pPr>
            <a:endParaRPr lang="en-US" sz="2400" dirty="0"/>
          </a:p>
          <a:p>
            <a:pPr indent="0">
              <a:buNone/>
            </a:pPr>
            <a:r>
              <a:rPr lang="en-US" sz="2400" dirty="0"/>
              <a:t>Sex work</a:t>
            </a:r>
          </a:p>
          <a:p>
            <a:pPr indent="0">
              <a:buNone/>
            </a:pPr>
            <a:endParaRPr lang="en-US" sz="2400" dirty="0"/>
          </a:p>
          <a:p>
            <a:pPr indent="0">
              <a:buNone/>
            </a:pPr>
            <a:r>
              <a:rPr lang="en-US" sz="2400" dirty="0"/>
              <a:t>Chaotic environment in most cases</a:t>
            </a:r>
          </a:p>
          <a:p>
            <a:pPr indent="0">
              <a:buNone/>
            </a:pPr>
            <a:endParaRPr lang="en-US" sz="2400" dirty="0"/>
          </a:p>
          <a:p>
            <a:pPr indent="0">
              <a:buNone/>
            </a:pPr>
            <a:r>
              <a:rPr lang="en-US" sz="2400" dirty="0"/>
              <a:t>Bystander or coerced into taking part</a:t>
            </a:r>
          </a:p>
        </p:txBody>
      </p:sp>
      <p:sp>
        <p:nvSpPr>
          <p:cNvPr id="4" name="Date Placeholder 3">
            <a:extLst>
              <a:ext uri="{FF2B5EF4-FFF2-40B4-BE49-F238E27FC236}">
                <a16:creationId xmlns:a16="http://schemas.microsoft.com/office/drawing/2014/main" id="{96EA477C-C121-C948-AB4E-E8148F2C23FE}"/>
              </a:ext>
            </a:extLst>
          </p:cNvPr>
          <p:cNvSpPr>
            <a:spLocks noGrp="1"/>
          </p:cNvSpPr>
          <p:nvPr>
            <p:ph type="dt" sz="half" idx="10"/>
          </p:nvPr>
        </p:nvSpPr>
        <p:spPr/>
        <p:txBody>
          <a:bodyPr/>
          <a:lstStyle/>
          <a:p>
            <a:fld id="{32FB5EF4-B7A2-4707-A885-BB23F7F10B67}" type="datetime1">
              <a:rPr lang="en-GB" smtClean="0"/>
              <a:t>29/03/2023</a:t>
            </a:fld>
            <a:endParaRPr lang="en-GB"/>
          </a:p>
        </p:txBody>
      </p:sp>
      <p:sp>
        <p:nvSpPr>
          <p:cNvPr id="5" name="Footer Placeholder 4">
            <a:extLst>
              <a:ext uri="{FF2B5EF4-FFF2-40B4-BE49-F238E27FC236}">
                <a16:creationId xmlns:a16="http://schemas.microsoft.com/office/drawing/2014/main" id="{0DE8F715-41B5-FF44-9C11-126C72668C3D}"/>
              </a:ext>
            </a:extLst>
          </p:cNvPr>
          <p:cNvSpPr>
            <a:spLocks noGrp="1"/>
          </p:cNvSpPr>
          <p:nvPr>
            <p:ph type="ftr" sz="quarter" idx="11"/>
          </p:nvPr>
        </p:nvSpPr>
        <p:spPr/>
        <p:txBody>
          <a:bodyPr/>
          <a:lstStyle/>
          <a:p>
            <a:r>
              <a:rPr lang="en-GB"/>
              <a:t>Salil Meech Mazumdar Cuckooing Presentation</a:t>
            </a:r>
          </a:p>
        </p:txBody>
      </p:sp>
      <p:sp>
        <p:nvSpPr>
          <p:cNvPr id="6" name="Slide Number Placeholder 5">
            <a:extLst>
              <a:ext uri="{FF2B5EF4-FFF2-40B4-BE49-F238E27FC236}">
                <a16:creationId xmlns:a16="http://schemas.microsoft.com/office/drawing/2014/main" id="{A5DDC98B-0ED9-7D49-8A74-F8A2D9CBB292}"/>
              </a:ext>
            </a:extLst>
          </p:cNvPr>
          <p:cNvSpPr>
            <a:spLocks noGrp="1"/>
          </p:cNvSpPr>
          <p:nvPr>
            <p:ph type="sldNum" sz="quarter" idx="12"/>
          </p:nvPr>
        </p:nvSpPr>
        <p:spPr/>
        <p:txBody>
          <a:bodyPr/>
          <a:lstStyle/>
          <a:p>
            <a:fld id="{B9F1D033-0F2B-4A91-A3BE-A6E888F59A17}" type="slidenum">
              <a:rPr lang="en-GB" smtClean="0"/>
              <a:t>14</a:t>
            </a:fld>
            <a:endParaRPr lang="en-GB"/>
          </a:p>
        </p:txBody>
      </p:sp>
    </p:spTree>
    <p:extLst>
      <p:ext uri="{BB962C8B-B14F-4D97-AF65-F5344CB8AC3E}">
        <p14:creationId xmlns:p14="http://schemas.microsoft.com/office/powerpoint/2010/main" val="3530597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84D25-3137-E443-992A-363A08052C0B}"/>
              </a:ext>
            </a:extLst>
          </p:cNvPr>
          <p:cNvSpPr>
            <a:spLocks noGrp="1"/>
          </p:cNvSpPr>
          <p:nvPr>
            <p:ph type="title"/>
          </p:nvPr>
        </p:nvSpPr>
        <p:spPr>
          <a:xfrm>
            <a:off x="360000" y="324000"/>
            <a:ext cx="8388464" cy="1692771"/>
          </a:xfrm>
        </p:spPr>
        <p:txBody>
          <a:bodyPr/>
          <a:lstStyle/>
          <a:p>
            <a:r>
              <a:rPr lang="en-US" sz="3600" dirty="0"/>
              <a:t>Impact, displacement &amp; loss of home</a:t>
            </a:r>
          </a:p>
        </p:txBody>
      </p:sp>
      <p:sp>
        <p:nvSpPr>
          <p:cNvPr id="3" name="Content Placeholder 2">
            <a:extLst>
              <a:ext uri="{FF2B5EF4-FFF2-40B4-BE49-F238E27FC236}">
                <a16:creationId xmlns:a16="http://schemas.microsoft.com/office/drawing/2014/main" id="{2009F503-D743-DC49-90A5-F8DDF4764B0C}"/>
              </a:ext>
            </a:extLst>
          </p:cNvPr>
          <p:cNvSpPr>
            <a:spLocks noGrp="1"/>
          </p:cNvSpPr>
          <p:nvPr>
            <p:ph idx="1"/>
          </p:nvPr>
        </p:nvSpPr>
        <p:spPr>
          <a:xfrm>
            <a:off x="534072" y="1340768"/>
            <a:ext cx="8214392" cy="5040560"/>
          </a:xfrm>
        </p:spPr>
        <p:txBody>
          <a:bodyPr>
            <a:normAutofit fontScale="25000" lnSpcReduction="20000"/>
          </a:bodyPr>
          <a:lstStyle/>
          <a:p>
            <a:pPr indent="0">
              <a:buNone/>
            </a:pPr>
            <a:r>
              <a:rPr lang="en-US" sz="8000" dirty="0"/>
              <a:t>60% loss of home</a:t>
            </a:r>
          </a:p>
          <a:p>
            <a:pPr marL="342900" indent="-342900"/>
            <a:r>
              <a:rPr lang="en-US" sz="8000" dirty="0"/>
              <a:t>8 of 25 rehoused in temporary accommodation</a:t>
            </a:r>
          </a:p>
          <a:p>
            <a:pPr marL="342900" indent="-342900"/>
            <a:r>
              <a:rPr lang="en-US" sz="8000" dirty="0"/>
              <a:t>4 placed in supported accommodation</a:t>
            </a:r>
          </a:p>
          <a:p>
            <a:pPr marL="342900" indent="-342900"/>
            <a:r>
              <a:rPr lang="en-US" sz="8000" dirty="0"/>
              <a:t>4 ‘closure orders’</a:t>
            </a:r>
          </a:p>
          <a:p>
            <a:pPr indent="0">
              <a:buNone/>
            </a:pPr>
            <a:endParaRPr lang="en-US" sz="8000" dirty="0">
              <a:solidFill>
                <a:schemeClr val="bg1">
                  <a:lumMod val="50000"/>
                </a:schemeClr>
              </a:solidFill>
            </a:endParaRPr>
          </a:p>
          <a:p>
            <a:pPr indent="0">
              <a:buNone/>
            </a:pPr>
            <a:r>
              <a:rPr lang="en-US" sz="8000" dirty="0">
                <a:solidFill>
                  <a:schemeClr val="bg1">
                    <a:lumMod val="50000"/>
                  </a:schemeClr>
                </a:solidFill>
              </a:rPr>
              <a:t>Impact on the individual</a:t>
            </a:r>
          </a:p>
          <a:p>
            <a:pPr marL="342900" indent="-342900"/>
            <a:r>
              <a:rPr lang="en-US" sz="8000" dirty="0">
                <a:solidFill>
                  <a:schemeClr val="bg1">
                    <a:lumMod val="50000"/>
                  </a:schemeClr>
                </a:solidFill>
              </a:rPr>
              <a:t>Deteriorated MH, including admission to hospital</a:t>
            </a:r>
          </a:p>
          <a:p>
            <a:pPr marL="342900" indent="-342900"/>
            <a:r>
              <a:rPr lang="en-GB" sz="8000" dirty="0">
                <a:solidFill>
                  <a:schemeClr val="bg1">
                    <a:lumMod val="50000"/>
                  </a:schemeClr>
                </a:solidFill>
              </a:rPr>
              <a:t>Exacerbation </a:t>
            </a:r>
            <a:r>
              <a:rPr lang="en-US" sz="8000" dirty="0">
                <a:solidFill>
                  <a:schemeClr val="bg1">
                    <a:lumMod val="50000"/>
                  </a:schemeClr>
                </a:solidFill>
              </a:rPr>
              <a:t>of drug use, low level drug use escalated to Class A use.</a:t>
            </a:r>
          </a:p>
          <a:p>
            <a:pPr marL="342900" indent="-342900"/>
            <a:r>
              <a:rPr lang="en-US" sz="8000" dirty="0">
                <a:solidFill>
                  <a:schemeClr val="bg1">
                    <a:lumMod val="50000"/>
                  </a:schemeClr>
                </a:solidFill>
              </a:rPr>
              <a:t>Psychological states of fear and terror.</a:t>
            </a:r>
          </a:p>
          <a:p>
            <a:pPr marL="342900" indent="-342900"/>
            <a:r>
              <a:rPr lang="en-US" sz="8000" dirty="0">
                <a:solidFill>
                  <a:schemeClr val="bg1">
                    <a:lumMod val="50000"/>
                  </a:schemeClr>
                </a:solidFill>
              </a:rPr>
              <a:t>5 reports of serious assaults</a:t>
            </a:r>
          </a:p>
          <a:p>
            <a:pPr marL="342900" indent="-342900"/>
            <a:r>
              <a:rPr lang="en-US" sz="8000" dirty="0">
                <a:solidFill>
                  <a:schemeClr val="bg1">
                    <a:lumMod val="50000"/>
                  </a:schemeClr>
                </a:solidFill>
              </a:rPr>
              <a:t>Threats, intimidations, hostility</a:t>
            </a:r>
          </a:p>
          <a:p>
            <a:pPr marL="342900" indent="-342900"/>
            <a:r>
              <a:rPr lang="en-US" sz="8000" dirty="0">
                <a:solidFill>
                  <a:schemeClr val="bg1">
                    <a:lumMod val="50000"/>
                  </a:schemeClr>
                </a:solidFill>
              </a:rPr>
              <a:t>Forced street homelessness as to afraid to return to their flat</a:t>
            </a:r>
          </a:p>
          <a:p>
            <a:pPr marL="342900" indent="-342900"/>
            <a:r>
              <a:rPr lang="en-US" sz="8000" dirty="0">
                <a:solidFill>
                  <a:schemeClr val="bg1">
                    <a:lumMod val="50000"/>
                  </a:schemeClr>
                </a:solidFill>
              </a:rPr>
              <a:t>7 cases – money and bank cards being </a:t>
            </a:r>
            <a:r>
              <a:rPr lang="en-GB" sz="8000" dirty="0">
                <a:solidFill>
                  <a:schemeClr val="bg1">
                    <a:lumMod val="50000"/>
                  </a:schemeClr>
                </a:solidFill>
              </a:rPr>
              <a:t>controlled </a:t>
            </a:r>
            <a:endParaRPr lang="en-US" sz="8000" dirty="0">
              <a:solidFill>
                <a:schemeClr val="bg1">
                  <a:lumMod val="50000"/>
                </a:schemeClr>
              </a:solidFill>
            </a:endParaRPr>
          </a:p>
          <a:p>
            <a:pPr marL="342900" indent="-342900"/>
            <a:r>
              <a:rPr lang="en-US" sz="8000" dirty="0">
                <a:solidFill>
                  <a:schemeClr val="bg1">
                    <a:lumMod val="50000"/>
                  </a:schemeClr>
                </a:solidFill>
              </a:rPr>
              <a:t>Begging</a:t>
            </a:r>
          </a:p>
          <a:p>
            <a:pPr indent="0">
              <a:buNone/>
            </a:pPr>
            <a:endParaRPr lang="en-US" sz="2000" dirty="0"/>
          </a:p>
        </p:txBody>
      </p:sp>
      <p:sp>
        <p:nvSpPr>
          <p:cNvPr id="4" name="Date Placeholder 3">
            <a:extLst>
              <a:ext uri="{FF2B5EF4-FFF2-40B4-BE49-F238E27FC236}">
                <a16:creationId xmlns:a16="http://schemas.microsoft.com/office/drawing/2014/main" id="{8FFB9AD0-A6F5-CA4D-8115-0B8375CFBD3D}"/>
              </a:ext>
            </a:extLst>
          </p:cNvPr>
          <p:cNvSpPr>
            <a:spLocks noGrp="1"/>
          </p:cNvSpPr>
          <p:nvPr>
            <p:ph type="dt" sz="half" idx="10"/>
          </p:nvPr>
        </p:nvSpPr>
        <p:spPr/>
        <p:txBody>
          <a:bodyPr/>
          <a:lstStyle/>
          <a:p>
            <a:fld id="{32FB5EF4-B7A2-4707-A885-BB23F7F10B67}" type="datetime1">
              <a:rPr lang="en-GB" smtClean="0"/>
              <a:t>29/03/2023</a:t>
            </a:fld>
            <a:endParaRPr lang="en-GB"/>
          </a:p>
        </p:txBody>
      </p:sp>
      <p:sp>
        <p:nvSpPr>
          <p:cNvPr id="5" name="Footer Placeholder 4">
            <a:extLst>
              <a:ext uri="{FF2B5EF4-FFF2-40B4-BE49-F238E27FC236}">
                <a16:creationId xmlns:a16="http://schemas.microsoft.com/office/drawing/2014/main" id="{35F00295-A656-D64D-A0C9-A0518335C916}"/>
              </a:ext>
            </a:extLst>
          </p:cNvPr>
          <p:cNvSpPr>
            <a:spLocks noGrp="1"/>
          </p:cNvSpPr>
          <p:nvPr>
            <p:ph type="ftr" sz="quarter" idx="11"/>
          </p:nvPr>
        </p:nvSpPr>
        <p:spPr/>
        <p:txBody>
          <a:bodyPr/>
          <a:lstStyle/>
          <a:p>
            <a:r>
              <a:rPr lang="en-GB"/>
              <a:t>Salil Meech Mazumdar Cuckooing Presentation</a:t>
            </a:r>
          </a:p>
        </p:txBody>
      </p:sp>
      <p:sp>
        <p:nvSpPr>
          <p:cNvPr id="6" name="Slide Number Placeholder 5">
            <a:extLst>
              <a:ext uri="{FF2B5EF4-FFF2-40B4-BE49-F238E27FC236}">
                <a16:creationId xmlns:a16="http://schemas.microsoft.com/office/drawing/2014/main" id="{93B9985B-1C66-154C-85D3-71523AA0BDB2}"/>
              </a:ext>
            </a:extLst>
          </p:cNvPr>
          <p:cNvSpPr>
            <a:spLocks noGrp="1"/>
          </p:cNvSpPr>
          <p:nvPr>
            <p:ph type="sldNum" sz="quarter" idx="12"/>
          </p:nvPr>
        </p:nvSpPr>
        <p:spPr/>
        <p:txBody>
          <a:bodyPr/>
          <a:lstStyle/>
          <a:p>
            <a:fld id="{B9F1D033-0F2B-4A91-A3BE-A6E888F59A17}" type="slidenum">
              <a:rPr lang="en-GB" smtClean="0"/>
              <a:t>15</a:t>
            </a:fld>
            <a:endParaRPr lang="en-GB"/>
          </a:p>
        </p:txBody>
      </p:sp>
    </p:spTree>
    <p:extLst>
      <p:ext uri="{BB962C8B-B14F-4D97-AF65-F5344CB8AC3E}">
        <p14:creationId xmlns:p14="http://schemas.microsoft.com/office/powerpoint/2010/main" val="38125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578A8-D753-FE48-B0BD-42AF7B002184}"/>
              </a:ext>
            </a:extLst>
          </p:cNvPr>
          <p:cNvSpPr>
            <a:spLocks noGrp="1"/>
          </p:cNvSpPr>
          <p:nvPr>
            <p:ph type="title"/>
          </p:nvPr>
        </p:nvSpPr>
        <p:spPr>
          <a:xfrm>
            <a:off x="539552" y="324000"/>
            <a:ext cx="8208912" cy="1692771"/>
          </a:xfrm>
        </p:spPr>
        <p:txBody>
          <a:bodyPr/>
          <a:lstStyle/>
          <a:p>
            <a:r>
              <a:rPr lang="en-US" sz="3600" dirty="0"/>
              <a:t>Loneliness</a:t>
            </a:r>
          </a:p>
        </p:txBody>
      </p:sp>
      <p:sp>
        <p:nvSpPr>
          <p:cNvPr id="3" name="Content Placeholder 2">
            <a:extLst>
              <a:ext uri="{FF2B5EF4-FFF2-40B4-BE49-F238E27FC236}">
                <a16:creationId xmlns:a16="http://schemas.microsoft.com/office/drawing/2014/main" id="{4A05DB19-C760-2A44-B79D-6E3EF2CFC624}"/>
              </a:ext>
            </a:extLst>
          </p:cNvPr>
          <p:cNvSpPr>
            <a:spLocks noGrp="1"/>
          </p:cNvSpPr>
          <p:nvPr>
            <p:ph idx="1"/>
          </p:nvPr>
        </p:nvSpPr>
        <p:spPr>
          <a:xfrm>
            <a:off x="611560" y="1700808"/>
            <a:ext cx="8136904" cy="4491192"/>
          </a:xfrm>
        </p:spPr>
        <p:txBody>
          <a:bodyPr>
            <a:normAutofit/>
          </a:bodyPr>
          <a:lstStyle/>
          <a:p>
            <a:pPr indent="0" algn="ctr">
              <a:buNone/>
            </a:pPr>
            <a:r>
              <a:rPr lang="en-GB" sz="2400" i="1" dirty="0"/>
              <a:t>“she’s my friend, why are you trying to get rid of my friend?” </a:t>
            </a:r>
          </a:p>
          <a:p>
            <a:pPr indent="0">
              <a:buNone/>
            </a:pPr>
            <a:endParaRPr lang="en-GB" i="1" dirty="0"/>
          </a:p>
          <a:p>
            <a:pPr indent="0">
              <a:buNone/>
            </a:pPr>
            <a:r>
              <a:rPr lang="en-GB" sz="2000" dirty="0"/>
              <a:t>The most resonant determinant that participants conveyed was ‘social </a:t>
            </a:r>
          </a:p>
          <a:p>
            <a:pPr indent="0">
              <a:buNone/>
            </a:pPr>
            <a:r>
              <a:rPr lang="en-GB" sz="2000" dirty="0"/>
              <a:t>isolation’.  </a:t>
            </a:r>
          </a:p>
          <a:p>
            <a:pPr indent="0">
              <a:buNone/>
            </a:pPr>
            <a:r>
              <a:rPr lang="en-GB" sz="2000" dirty="0"/>
              <a:t/>
            </a:r>
            <a:br>
              <a:rPr lang="en-GB" sz="2000" dirty="0"/>
            </a:br>
            <a:r>
              <a:rPr lang="en-GB" sz="2000" dirty="0"/>
              <a:t>Accordingly, the apparent offer of friendship and company from </a:t>
            </a:r>
          </a:p>
          <a:p>
            <a:pPr indent="0">
              <a:buNone/>
            </a:pPr>
            <a:r>
              <a:rPr lang="en-GB" sz="2000" dirty="0"/>
              <a:t>perpetrators served to address the emotional state of ‘loneliness’ that </a:t>
            </a:r>
          </a:p>
          <a:p>
            <a:pPr indent="0">
              <a:buNone/>
            </a:pPr>
            <a:r>
              <a:rPr lang="en-GB" sz="2000" dirty="0"/>
              <a:t>those targeted experienced.</a:t>
            </a:r>
          </a:p>
          <a:p>
            <a:pPr indent="0">
              <a:buNone/>
            </a:pPr>
            <a:endParaRPr lang="en-GB" sz="2000" dirty="0"/>
          </a:p>
          <a:p>
            <a:pPr indent="0">
              <a:buNone/>
            </a:pPr>
            <a:r>
              <a:rPr lang="en-GB" sz="2000" dirty="0"/>
              <a:t>The majority of individuals perceived the perpetrators as genuine </a:t>
            </a:r>
          </a:p>
          <a:p>
            <a:pPr indent="0">
              <a:buNone/>
            </a:pPr>
            <a:r>
              <a:rPr lang="en-GB" sz="2000" dirty="0"/>
              <a:t>friends, the ensuing loyalty rendering it difficult to acknowledge or </a:t>
            </a:r>
          </a:p>
          <a:p>
            <a:pPr indent="0">
              <a:buNone/>
            </a:pPr>
            <a:r>
              <a:rPr lang="en-GB" sz="2000" dirty="0"/>
              <a:t>recognise that in fact such associations were largely exploitative with </a:t>
            </a:r>
          </a:p>
          <a:p>
            <a:pPr indent="0">
              <a:buNone/>
            </a:pPr>
            <a:r>
              <a:rPr lang="en-GB" sz="2000" dirty="0"/>
              <a:t>clear power imbalances taking place.</a:t>
            </a:r>
            <a:endParaRPr lang="en-GB" sz="2000" i="1" dirty="0"/>
          </a:p>
          <a:p>
            <a:pPr indent="0">
              <a:buNone/>
            </a:pPr>
            <a:endParaRPr lang="en-GB" sz="2000" i="1" dirty="0"/>
          </a:p>
          <a:p>
            <a:pPr indent="0">
              <a:buNone/>
            </a:pPr>
            <a:endParaRPr lang="en-US" dirty="0"/>
          </a:p>
        </p:txBody>
      </p:sp>
      <p:sp>
        <p:nvSpPr>
          <p:cNvPr id="4" name="Date Placeholder 3">
            <a:extLst>
              <a:ext uri="{FF2B5EF4-FFF2-40B4-BE49-F238E27FC236}">
                <a16:creationId xmlns:a16="http://schemas.microsoft.com/office/drawing/2014/main" id="{7D5E2D47-D6C5-C147-B4A4-46CAEE9C9918}"/>
              </a:ext>
            </a:extLst>
          </p:cNvPr>
          <p:cNvSpPr>
            <a:spLocks noGrp="1"/>
          </p:cNvSpPr>
          <p:nvPr>
            <p:ph type="dt" sz="half" idx="10"/>
          </p:nvPr>
        </p:nvSpPr>
        <p:spPr/>
        <p:txBody>
          <a:bodyPr/>
          <a:lstStyle/>
          <a:p>
            <a:fld id="{32FB5EF4-B7A2-4707-A885-BB23F7F10B67}" type="datetime1">
              <a:rPr lang="en-GB" smtClean="0"/>
              <a:t>29/03/2023</a:t>
            </a:fld>
            <a:endParaRPr lang="en-GB"/>
          </a:p>
        </p:txBody>
      </p:sp>
      <p:sp>
        <p:nvSpPr>
          <p:cNvPr id="5" name="Footer Placeholder 4">
            <a:extLst>
              <a:ext uri="{FF2B5EF4-FFF2-40B4-BE49-F238E27FC236}">
                <a16:creationId xmlns:a16="http://schemas.microsoft.com/office/drawing/2014/main" id="{D64831CC-9E1F-8747-8898-4CD91F07B943}"/>
              </a:ext>
            </a:extLst>
          </p:cNvPr>
          <p:cNvSpPr>
            <a:spLocks noGrp="1"/>
          </p:cNvSpPr>
          <p:nvPr>
            <p:ph type="ftr" sz="quarter" idx="11"/>
          </p:nvPr>
        </p:nvSpPr>
        <p:spPr/>
        <p:txBody>
          <a:bodyPr/>
          <a:lstStyle/>
          <a:p>
            <a:r>
              <a:rPr lang="en-GB"/>
              <a:t>Salil Meech Mazumdar Cuckooing Presentation</a:t>
            </a:r>
          </a:p>
        </p:txBody>
      </p:sp>
      <p:sp>
        <p:nvSpPr>
          <p:cNvPr id="6" name="Slide Number Placeholder 5">
            <a:extLst>
              <a:ext uri="{FF2B5EF4-FFF2-40B4-BE49-F238E27FC236}">
                <a16:creationId xmlns:a16="http://schemas.microsoft.com/office/drawing/2014/main" id="{86A65D53-93C7-3342-9CCE-BF52F17C056A}"/>
              </a:ext>
            </a:extLst>
          </p:cNvPr>
          <p:cNvSpPr>
            <a:spLocks noGrp="1"/>
          </p:cNvSpPr>
          <p:nvPr>
            <p:ph type="sldNum" sz="quarter" idx="12"/>
          </p:nvPr>
        </p:nvSpPr>
        <p:spPr/>
        <p:txBody>
          <a:bodyPr/>
          <a:lstStyle/>
          <a:p>
            <a:fld id="{B9F1D033-0F2B-4A91-A3BE-A6E888F59A17}" type="slidenum">
              <a:rPr lang="en-GB" smtClean="0"/>
              <a:t>16</a:t>
            </a:fld>
            <a:endParaRPr lang="en-GB"/>
          </a:p>
        </p:txBody>
      </p:sp>
    </p:spTree>
    <p:extLst>
      <p:ext uri="{BB962C8B-B14F-4D97-AF65-F5344CB8AC3E}">
        <p14:creationId xmlns:p14="http://schemas.microsoft.com/office/powerpoint/2010/main" val="19188434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5EB8C-15A9-B443-9F31-55B155F467F4}"/>
              </a:ext>
            </a:extLst>
          </p:cNvPr>
          <p:cNvSpPr>
            <a:spLocks noGrp="1"/>
          </p:cNvSpPr>
          <p:nvPr>
            <p:ph type="title"/>
          </p:nvPr>
        </p:nvSpPr>
        <p:spPr>
          <a:xfrm>
            <a:off x="360000" y="324000"/>
            <a:ext cx="8388464" cy="1692771"/>
          </a:xfrm>
        </p:spPr>
        <p:txBody>
          <a:bodyPr/>
          <a:lstStyle/>
          <a:p>
            <a:r>
              <a:rPr lang="en-US" sz="3600" dirty="0"/>
              <a:t>Cuckooing contexts and women</a:t>
            </a:r>
          </a:p>
        </p:txBody>
      </p:sp>
      <p:sp>
        <p:nvSpPr>
          <p:cNvPr id="3" name="Content Placeholder 2">
            <a:extLst>
              <a:ext uri="{FF2B5EF4-FFF2-40B4-BE49-F238E27FC236}">
                <a16:creationId xmlns:a16="http://schemas.microsoft.com/office/drawing/2014/main" id="{07A69A70-D592-754D-AA15-D9F5FCE1C153}"/>
              </a:ext>
            </a:extLst>
          </p:cNvPr>
          <p:cNvSpPr>
            <a:spLocks noGrp="1"/>
          </p:cNvSpPr>
          <p:nvPr>
            <p:ph idx="1"/>
          </p:nvPr>
        </p:nvSpPr>
        <p:spPr>
          <a:xfrm>
            <a:off x="611560" y="1484784"/>
            <a:ext cx="8136904" cy="4707216"/>
          </a:xfrm>
        </p:spPr>
        <p:txBody>
          <a:bodyPr>
            <a:normAutofit/>
          </a:bodyPr>
          <a:lstStyle/>
          <a:p>
            <a:pPr indent="0">
              <a:buNone/>
            </a:pPr>
            <a:endParaRPr lang="en-GB" sz="2400" dirty="0"/>
          </a:p>
          <a:p>
            <a:pPr indent="0">
              <a:buNone/>
            </a:pPr>
            <a:r>
              <a:rPr lang="en-GB" sz="2400" dirty="0"/>
              <a:t>Intersectionality of gender, drug use and the subjugation of </a:t>
            </a:r>
          </a:p>
          <a:p>
            <a:pPr indent="0">
              <a:buNone/>
            </a:pPr>
            <a:r>
              <a:rPr lang="en-GB" sz="2400" dirty="0"/>
              <a:t>sex work, inherently heightening the caveats of vulnerability </a:t>
            </a:r>
          </a:p>
          <a:p>
            <a:pPr indent="0">
              <a:buNone/>
            </a:pPr>
            <a:r>
              <a:rPr lang="en-GB" sz="2400" dirty="0"/>
              <a:t>and level of risk.</a:t>
            </a:r>
            <a:endParaRPr lang="en-US" sz="2400" dirty="0"/>
          </a:p>
          <a:p>
            <a:pPr indent="0">
              <a:buNone/>
            </a:pPr>
            <a:endParaRPr lang="en-US" sz="2400" dirty="0"/>
          </a:p>
          <a:p>
            <a:pPr indent="0">
              <a:buNone/>
            </a:pPr>
            <a:r>
              <a:rPr lang="en-US" sz="2400" dirty="0"/>
              <a:t>4 of 25 cuckooed cases were women</a:t>
            </a:r>
          </a:p>
          <a:p>
            <a:pPr indent="0">
              <a:buNone/>
            </a:pPr>
            <a:endParaRPr lang="en-US" sz="2400" dirty="0"/>
          </a:p>
          <a:p>
            <a:pPr indent="0">
              <a:buNone/>
            </a:pPr>
            <a:r>
              <a:rPr lang="en-US" sz="2400" dirty="0"/>
              <a:t>Women found in cuckooed flats</a:t>
            </a:r>
          </a:p>
          <a:p>
            <a:pPr indent="0">
              <a:buNone/>
            </a:pPr>
            <a:endParaRPr lang="en-US" sz="2400" dirty="0"/>
          </a:p>
          <a:p>
            <a:pPr indent="0">
              <a:buNone/>
            </a:pPr>
            <a:r>
              <a:rPr lang="en-US" sz="2400" dirty="0"/>
              <a:t>Sex work</a:t>
            </a:r>
          </a:p>
          <a:p>
            <a:pPr indent="0">
              <a:buNone/>
            </a:pPr>
            <a:endParaRPr lang="en-US" sz="2400" dirty="0"/>
          </a:p>
          <a:p>
            <a:pPr indent="0">
              <a:buNone/>
            </a:pPr>
            <a:r>
              <a:rPr lang="en-US" sz="2400" dirty="0"/>
              <a:t>Chronic substance users</a:t>
            </a:r>
          </a:p>
          <a:p>
            <a:pPr indent="0">
              <a:buNone/>
            </a:pPr>
            <a:endParaRPr lang="en-US" sz="2400" dirty="0"/>
          </a:p>
          <a:p>
            <a:pPr indent="0">
              <a:buNone/>
            </a:pPr>
            <a:r>
              <a:rPr lang="en-US" sz="2400" dirty="0"/>
              <a:t>Sexual assault and violence</a:t>
            </a:r>
          </a:p>
        </p:txBody>
      </p:sp>
      <p:sp>
        <p:nvSpPr>
          <p:cNvPr id="4" name="Date Placeholder 3">
            <a:extLst>
              <a:ext uri="{FF2B5EF4-FFF2-40B4-BE49-F238E27FC236}">
                <a16:creationId xmlns:a16="http://schemas.microsoft.com/office/drawing/2014/main" id="{FDB154FD-28ED-FA47-8B4C-90529387574A}"/>
              </a:ext>
            </a:extLst>
          </p:cNvPr>
          <p:cNvSpPr>
            <a:spLocks noGrp="1"/>
          </p:cNvSpPr>
          <p:nvPr>
            <p:ph type="dt" sz="half" idx="10"/>
          </p:nvPr>
        </p:nvSpPr>
        <p:spPr/>
        <p:txBody>
          <a:bodyPr/>
          <a:lstStyle/>
          <a:p>
            <a:fld id="{32FB5EF4-B7A2-4707-A885-BB23F7F10B67}" type="datetime1">
              <a:rPr lang="en-GB" smtClean="0"/>
              <a:t>29/03/2023</a:t>
            </a:fld>
            <a:endParaRPr lang="en-GB"/>
          </a:p>
        </p:txBody>
      </p:sp>
      <p:sp>
        <p:nvSpPr>
          <p:cNvPr id="5" name="Footer Placeholder 4">
            <a:extLst>
              <a:ext uri="{FF2B5EF4-FFF2-40B4-BE49-F238E27FC236}">
                <a16:creationId xmlns:a16="http://schemas.microsoft.com/office/drawing/2014/main" id="{32087EE6-61E7-C846-A685-0835D046810F}"/>
              </a:ext>
            </a:extLst>
          </p:cNvPr>
          <p:cNvSpPr>
            <a:spLocks noGrp="1"/>
          </p:cNvSpPr>
          <p:nvPr>
            <p:ph type="ftr" sz="quarter" idx="11"/>
          </p:nvPr>
        </p:nvSpPr>
        <p:spPr/>
        <p:txBody>
          <a:bodyPr/>
          <a:lstStyle/>
          <a:p>
            <a:r>
              <a:rPr lang="en-GB"/>
              <a:t>Salil Meech Mazumdar Cuckooing Presentation</a:t>
            </a:r>
          </a:p>
        </p:txBody>
      </p:sp>
      <p:sp>
        <p:nvSpPr>
          <p:cNvPr id="6" name="Slide Number Placeholder 5">
            <a:extLst>
              <a:ext uri="{FF2B5EF4-FFF2-40B4-BE49-F238E27FC236}">
                <a16:creationId xmlns:a16="http://schemas.microsoft.com/office/drawing/2014/main" id="{E118EB91-B5A7-F14B-B92E-A24FB7AB7237}"/>
              </a:ext>
            </a:extLst>
          </p:cNvPr>
          <p:cNvSpPr>
            <a:spLocks noGrp="1"/>
          </p:cNvSpPr>
          <p:nvPr>
            <p:ph type="sldNum" sz="quarter" idx="12"/>
          </p:nvPr>
        </p:nvSpPr>
        <p:spPr/>
        <p:txBody>
          <a:bodyPr/>
          <a:lstStyle/>
          <a:p>
            <a:fld id="{B9F1D033-0F2B-4A91-A3BE-A6E888F59A17}" type="slidenum">
              <a:rPr lang="en-GB" smtClean="0"/>
              <a:t>17</a:t>
            </a:fld>
            <a:endParaRPr lang="en-GB"/>
          </a:p>
        </p:txBody>
      </p:sp>
    </p:spTree>
    <p:extLst>
      <p:ext uri="{BB962C8B-B14F-4D97-AF65-F5344CB8AC3E}">
        <p14:creationId xmlns:p14="http://schemas.microsoft.com/office/powerpoint/2010/main" val="16328392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4494B-FC74-764E-8A30-9F51EE598113}"/>
              </a:ext>
            </a:extLst>
          </p:cNvPr>
          <p:cNvSpPr>
            <a:spLocks noGrp="1"/>
          </p:cNvSpPr>
          <p:nvPr>
            <p:ph type="title"/>
          </p:nvPr>
        </p:nvSpPr>
        <p:spPr>
          <a:xfrm>
            <a:off x="467544" y="324000"/>
            <a:ext cx="8280920" cy="1692771"/>
          </a:xfrm>
        </p:spPr>
        <p:txBody>
          <a:bodyPr/>
          <a:lstStyle/>
          <a:p>
            <a:r>
              <a:rPr lang="en-US" sz="3600" dirty="0"/>
              <a:t>‘Perpetrator’ and/or ‘victim’?</a:t>
            </a:r>
          </a:p>
        </p:txBody>
      </p:sp>
      <p:sp>
        <p:nvSpPr>
          <p:cNvPr id="3" name="Content Placeholder 2">
            <a:extLst>
              <a:ext uri="{FF2B5EF4-FFF2-40B4-BE49-F238E27FC236}">
                <a16:creationId xmlns:a16="http://schemas.microsoft.com/office/drawing/2014/main" id="{E3E07402-8A1F-454D-8FC3-5DC22357585C}"/>
              </a:ext>
            </a:extLst>
          </p:cNvPr>
          <p:cNvSpPr>
            <a:spLocks noGrp="1"/>
          </p:cNvSpPr>
          <p:nvPr>
            <p:ph idx="1"/>
          </p:nvPr>
        </p:nvSpPr>
        <p:spPr>
          <a:xfrm>
            <a:off x="647096" y="1819321"/>
            <a:ext cx="8136904" cy="4491192"/>
          </a:xfrm>
        </p:spPr>
        <p:txBody>
          <a:bodyPr>
            <a:normAutofit/>
          </a:bodyPr>
          <a:lstStyle/>
          <a:p>
            <a:pPr indent="0">
              <a:buNone/>
            </a:pPr>
            <a:r>
              <a:rPr lang="en-GB" sz="2400" i="1" dirty="0"/>
              <a:t>“I think it’s so difficult to separate the victims, and I don’t </a:t>
            </a:r>
          </a:p>
          <a:p>
            <a:pPr indent="0">
              <a:buNone/>
            </a:pPr>
            <a:r>
              <a:rPr lang="en-GB" sz="2400" i="1" dirty="0"/>
              <a:t>really like the word ‘victim’, but who is the victim and who is </a:t>
            </a:r>
          </a:p>
          <a:p>
            <a:pPr indent="0">
              <a:buNone/>
            </a:pPr>
            <a:r>
              <a:rPr lang="en-GB" sz="2400" i="1" dirty="0"/>
              <a:t>the perpetrator?  I think a lot of the perpetrators are also </a:t>
            </a:r>
          </a:p>
          <a:p>
            <a:pPr indent="0">
              <a:buNone/>
            </a:pPr>
            <a:r>
              <a:rPr lang="en-GB" sz="2400" i="1" dirty="0"/>
              <a:t>vulnerable, some of them are victims themselves, they are </a:t>
            </a:r>
          </a:p>
          <a:p>
            <a:pPr indent="0">
              <a:buNone/>
            </a:pPr>
            <a:r>
              <a:rPr lang="en-GB" sz="2400" i="1" dirty="0"/>
              <a:t>often using drugs or alcohol, or have a history of  </a:t>
            </a:r>
          </a:p>
          <a:p>
            <a:pPr indent="0">
              <a:buNone/>
            </a:pPr>
            <a:r>
              <a:rPr lang="en-GB" sz="2400" i="1" dirty="0"/>
              <a:t>homelessness, or sex working, maybe been abused.  So </a:t>
            </a:r>
          </a:p>
          <a:p>
            <a:pPr indent="0">
              <a:buNone/>
            </a:pPr>
            <a:r>
              <a:rPr lang="en-GB" sz="2400" i="1" dirty="0"/>
              <a:t>unless you can help them, you’re not going to solve it.” </a:t>
            </a:r>
          </a:p>
          <a:p>
            <a:pPr indent="0">
              <a:buNone/>
            </a:pPr>
            <a:endParaRPr lang="en-GB" sz="2400" i="1" dirty="0"/>
          </a:p>
          <a:p>
            <a:pPr indent="0">
              <a:buNone/>
            </a:pPr>
            <a:endParaRPr lang="en-GB" sz="2400" i="1" dirty="0"/>
          </a:p>
          <a:p>
            <a:pPr indent="0">
              <a:buNone/>
            </a:pPr>
            <a:r>
              <a:rPr lang="en-GB" sz="2400" i="1" dirty="0"/>
              <a:t>“some equally have their own vulnerabilities and it’s about </a:t>
            </a:r>
          </a:p>
          <a:p>
            <a:pPr indent="0">
              <a:buNone/>
            </a:pPr>
            <a:r>
              <a:rPr lang="en-GB" sz="2400" i="1" dirty="0"/>
              <a:t>trying to get them engaged in services and housing, support </a:t>
            </a:r>
          </a:p>
          <a:p>
            <a:pPr indent="0">
              <a:buNone/>
            </a:pPr>
            <a:r>
              <a:rPr lang="en-GB" sz="2400" i="1" dirty="0"/>
              <a:t>to try and break some of this.” </a:t>
            </a:r>
            <a:endParaRPr lang="en-US" sz="2400" dirty="0"/>
          </a:p>
        </p:txBody>
      </p:sp>
      <p:sp>
        <p:nvSpPr>
          <p:cNvPr id="4" name="Date Placeholder 3">
            <a:extLst>
              <a:ext uri="{FF2B5EF4-FFF2-40B4-BE49-F238E27FC236}">
                <a16:creationId xmlns:a16="http://schemas.microsoft.com/office/drawing/2014/main" id="{F1E66A8B-D499-864D-BC02-7D348587D9B7}"/>
              </a:ext>
            </a:extLst>
          </p:cNvPr>
          <p:cNvSpPr>
            <a:spLocks noGrp="1"/>
          </p:cNvSpPr>
          <p:nvPr>
            <p:ph type="dt" sz="half" idx="10"/>
          </p:nvPr>
        </p:nvSpPr>
        <p:spPr/>
        <p:txBody>
          <a:bodyPr/>
          <a:lstStyle/>
          <a:p>
            <a:fld id="{32FB5EF4-B7A2-4707-A885-BB23F7F10B67}" type="datetime1">
              <a:rPr lang="en-GB" smtClean="0"/>
              <a:t>29/03/2023</a:t>
            </a:fld>
            <a:endParaRPr lang="en-GB"/>
          </a:p>
        </p:txBody>
      </p:sp>
      <p:sp>
        <p:nvSpPr>
          <p:cNvPr id="5" name="Footer Placeholder 4">
            <a:extLst>
              <a:ext uri="{FF2B5EF4-FFF2-40B4-BE49-F238E27FC236}">
                <a16:creationId xmlns:a16="http://schemas.microsoft.com/office/drawing/2014/main" id="{6FE99998-93F8-AB46-8BE2-46BCC63C02F6}"/>
              </a:ext>
            </a:extLst>
          </p:cNvPr>
          <p:cNvSpPr>
            <a:spLocks noGrp="1"/>
          </p:cNvSpPr>
          <p:nvPr>
            <p:ph type="ftr" sz="quarter" idx="11"/>
          </p:nvPr>
        </p:nvSpPr>
        <p:spPr/>
        <p:txBody>
          <a:bodyPr/>
          <a:lstStyle/>
          <a:p>
            <a:r>
              <a:rPr lang="en-GB"/>
              <a:t>Salil Meech Mazumdar Cuckooing Presentation</a:t>
            </a:r>
          </a:p>
        </p:txBody>
      </p:sp>
      <p:sp>
        <p:nvSpPr>
          <p:cNvPr id="6" name="Slide Number Placeholder 5">
            <a:extLst>
              <a:ext uri="{FF2B5EF4-FFF2-40B4-BE49-F238E27FC236}">
                <a16:creationId xmlns:a16="http://schemas.microsoft.com/office/drawing/2014/main" id="{42DB7C03-86F1-5C48-9A44-966CA20235CD}"/>
              </a:ext>
            </a:extLst>
          </p:cNvPr>
          <p:cNvSpPr>
            <a:spLocks noGrp="1"/>
          </p:cNvSpPr>
          <p:nvPr>
            <p:ph type="sldNum" sz="quarter" idx="12"/>
          </p:nvPr>
        </p:nvSpPr>
        <p:spPr/>
        <p:txBody>
          <a:bodyPr/>
          <a:lstStyle/>
          <a:p>
            <a:fld id="{B9F1D033-0F2B-4A91-A3BE-A6E888F59A17}" type="slidenum">
              <a:rPr lang="en-GB" smtClean="0"/>
              <a:t>18</a:t>
            </a:fld>
            <a:endParaRPr lang="en-GB"/>
          </a:p>
        </p:txBody>
      </p:sp>
    </p:spTree>
    <p:extLst>
      <p:ext uri="{BB962C8B-B14F-4D97-AF65-F5344CB8AC3E}">
        <p14:creationId xmlns:p14="http://schemas.microsoft.com/office/powerpoint/2010/main" val="14916476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24000"/>
            <a:ext cx="7812400" cy="872752"/>
          </a:xfrm>
        </p:spPr>
        <p:txBody>
          <a:bodyPr/>
          <a:lstStyle/>
          <a:p>
            <a:r>
              <a:rPr lang="en-GB" sz="3600" dirty="0" smtClean="0"/>
              <a:t>Some signs of cuckooing activities</a:t>
            </a:r>
            <a:endParaRPr lang="en-GB" sz="3600" dirty="0"/>
          </a:p>
        </p:txBody>
      </p:sp>
      <p:sp>
        <p:nvSpPr>
          <p:cNvPr id="3" name="Content Placeholder 2"/>
          <p:cNvSpPr>
            <a:spLocks noGrp="1"/>
          </p:cNvSpPr>
          <p:nvPr>
            <p:ph idx="1"/>
          </p:nvPr>
        </p:nvSpPr>
        <p:spPr>
          <a:xfrm>
            <a:off x="534072" y="1412776"/>
            <a:ext cx="6385128" cy="4779224"/>
          </a:xfrm>
        </p:spPr>
        <p:txBody>
          <a:bodyPr>
            <a:normAutofit fontScale="92500"/>
          </a:bodyPr>
          <a:lstStyle/>
          <a:p>
            <a:pPr marL="342900" lvl="0" indent="-342900">
              <a:lnSpc>
                <a:spcPct val="170000"/>
              </a:lnSpc>
            </a:pPr>
            <a:r>
              <a:rPr lang="en-GB" b="1" dirty="0">
                <a:latin typeface="Arial" panose="020B0604020202020204" pitchFamily="34" charset="0"/>
                <a:cs typeface="Arial" panose="020B0604020202020204" pitchFamily="34" charset="0"/>
              </a:rPr>
              <a:t>Security doors wedged </a:t>
            </a:r>
            <a:r>
              <a:rPr lang="en-GB" b="1" dirty="0" smtClean="0">
                <a:latin typeface="Arial" panose="020B0604020202020204" pitchFamily="34" charset="0"/>
                <a:cs typeface="Arial" panose="020B0604020202020204" pitchFamily="34" charset="0"/>
              </a:rPr>
              <a:t>open</a:t>
            </a:r>
          </a:p>
          <a:p>
            <a:pPr marL="342900" lvl="0" indent="-342900">
              <a:lnSpc>
                <a:spcPct val="170000"/>
              </a:lnSpc>
            </a:pPr>
            <a:r>
              <a:rPr lang="en-GB" b="1" dirty="0" smtClean="0">
                <a:latin typeface="Arial" panose="020B0604020202020204" pitchFamily="34" charset="0"/>
                <a:cs typeface="Arial" panose="020B0604020202020204" pitchFamily="34" charset="0"/>
              </a:rPr>
              <a:t>Increase </a:t>
            </a:r>
            <a:r>
              <a:rPr lang="en-GB" b="1" dirty="0">
                <a:latin typeface="Arial" panose="020B0604020202020204" pitchFamily="34" charset="0"/>
                <a:cs typeface="Arial" panose="020B0604020202020204" pitchFamily="34" charset="0"/>
              </a:rPr>
              <a:t>in people entering or leaving the building</a:t>
            </a:r>
          </a:p>
          <a:p>
            <a:pPr marL="342900" lvl="0" indent="-342900">
              <a:lnSpc>
                <a:spcPct val="170000"/>
              </a:lnSpc>
            </a:pPr>
            <a:r>
              <a:rPr lang="en-GB" b="1" dirty="0">
                <a:latin typeface="Arial" panose="020B0604020202020204" pitchFamily="34" charset="0"/>
                <a:cs typeface="Arial" panose="020B0604020202020204" pitchFamily="34" charset="0"/>
              </a:rPr>
              <a:t>Increase in cars and bikes parked outside</a:t>
            </a:r>
          </a:p>
          <a:p>
            <a:pPr marL="342900" indent="-342900">
              <a:lnSpc>
                <a:spcPct val="170000"/>
              </a:lnSpc>
            </a:pPr>
            <a:r>
              <a:rPr lang="en-GB" b="1" dirty="0">
                <a:latin typeface="Arial" panose="020B0604020202020204" pitchFamily="34" charset="0"/>
                <a:cs typeface="Arial" panose="020B0604020202020204" pitchFamily="34" charset="0"/>
              </a:rPr>
              <a:t>Anti- social behaviour including noise nuisance and parties</a:t>
            </a:r>
          </a:p>
          <a:p>
            <a:pPr marL="342900" indent="-342900">
              <a:lnSpc>
                <a:spcPct val="170000"/>
              </a:lnSpc>
            </a:pPr>
            <a:r>
              <a:rPr lang="en-GB" b="1" dirty="0">
                <a:latin typeface="Arial" panose="020B0604020202020204" pitchFamily="34" charset="0"/>
                <a:cs typeface="Arial" panose="020B0604020202020204" pitchFamily="34" charset="0"/>
              </a:rPr>
              <a:t>Increased litter including evidence of drug use</a:t>
            </a:r>
          </a:p>
          <a:p>
            <a:pPr marL="342900" lvl="0" indent="-342900">
              <a:lnSpc>
                <a:spcPct val="170000"/>
              </a:lnSpc>
            </a:pPr>
            <a:r>
              <a:rPr lang="en-GB" b="1" dirty="0">
                <a:latin typeface="Arial" panose="020B0604020202020204" pitchFamily="34" charset="0"/>
                <a:cs typeface="Arial" panose="020B0604020202020204" pitchFamily="34" charset="0"/>
              </a:rPr>
              <a:t>Large amounts of cash or mobile phones in the property</a:t>
            </a:r>
          </a:p>
          <a:p>
            <a:pPr marL="342900" lvl="0" indent="-342900">
              <a:lnSpc>
                <a:spcPct val="170000"/>
              </a:lnSpc>
            </a:pPr>
            <a:r>
              <a:rPr lang="en-GB" b="1" dirty="0">
                <a:latin typeface="Arial" panose="020B0604020202020204" pitchFamily="34" charset="0"/>
                <a:cs typeface="Arial" panose="020B0604020202020204" pitchFamily="34" charset="0"/>
              </a:rPr>
              <a:t>Staff being unable to gain access</a:t>
            </a:r>
          </a:p>
          <a:p>
            <a:pPr marL="342900" lvl="0" indent="-342900">
              <a:lnSpc>
                <a:spcPct val="170000"/>
              </a:lnSpc>
            </a:pPr>
            <a:r>
              <a:rPr lang="en-GB" b="1" dirty="0">
                <a:latin typeface="Arial" panose="020B0604020202020204" pitchFamily="34" charset="0"/>
                <a:cs typeface="Arial" panose="020B0604020202020204" pitchFamily="34" charset="0"/>
              </a:rPr>
              <a:t>Curtains/ blinds closed</a:t>
            </a:r>
          </a:p>
          <a:p>
            <a:pPr marL="342900" lvl="0" indent="-342900">
              <a:lnSpc>
                <a:spcPct val="170000"/>
              </a:lnSpc>
            </a:pPr>
            <a:r>
              <a:rPr lang="en-GB" b="1" dirty="0">
                <a:latin typeface="Arial" panose="020B0604020202020204" pitchFamily="34" charset="0"/>
                <a:cs typeface="Arial" panose="020B0604020202020204" pitchFamily="34" charset="0"/>
              </a:rPr>
              <a:t>Increase in property crime</a:t>
            </a:r>
          </a:p>
          <a:p>
            <a:pPr marL="342900" lvl="0" indent="-342900">
              <a:lnSpc>
                <a:spcPct val="170000"/>
              </a:lnSpc>
            </a:pPr>
            <a:r>
              <a:rPr lang="en-GB" b="1" dirty="0">
                <a:latin typeface="Arial" panose="020B0604020202020204" pitchFamily="34" charset="0"/>
                <a:cs typeface="Arial" panose="020B0604020202020204" pitchFamily="34" charset="0"/>
              </a:rPr>
              <a:t>Locks on internal doors within the property</a:t>
            </a:r>
          </a:p>
          <a:p>
            <a:endParaRPr lang="en-GB" dirty="0"/>
          </a:p>
        </p:txBody>
      </p:sp>
      <p:sp>
        <p:nvSpPr>
          <p:cNvPr id="4" name="Date Placeholder 3"/>
          <p:cNvSpPr>
            <a:spLocks noGrp="1"/>
          </p:cNvSpPr>
          <p:nvPr>
            <p:ph type="dt" sz="half" idx="10"/>
          </p:nvPr>
        </p:nvSpPr>
        <p:spPr/>
        <p:txBody>
          <a:bodyPr/>
          <a:lstStyle/>
          <a:p>
            <a:fld id="{1B21C530-E459-4647-AABC-9751105DE614}"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pPr/>
              <a:t>19</a:t>
            </a:fld>
            <a:endParaRPr lang="en-GB"/>
          </a:p>
        </p:txBody>
      </p:sp>
    </p:spTree>
    <p:extLst>
      <p:ext uri="{BB962C8B-B14F-4D97-AF65-F5344CB8AC3E}">
        <p14:creationId xmlns:p14="http://schemas.microsoft.com/office/powerpoint/2010/main" val="3910487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360000" y="188640"/>
            <a:ext cx="6559200" cy="135360"/>
          </a:xfrm>
        </p:spPr>
        <p:txBody>
          <a:bodyPr>
            <a:normAutofit fontScale="90000"/>
          </a:bodyPr>
          <a:lstStyle/>
          <a:p>
            <a:r>
              <a:rPr lang="en-GB" dirty="0"/>
              <a:t/>
            </a:r>
            <a:br>
              <a:rPr lang="en-GB" dirty="0"/>
            </a:br>
            <a:r>
              <a:rPr lang="en-GB" dirty="0" smtClean="0"/>
              <a:t/>
            </a:r>
            <a:br>
              <a:rPr lang="en-GB" dirty="0" smtClean="0"/>
            </a:br>
            <a:endParaRPr lang="en-GB" dirty="0"/>
          </a:p>
        </p:txBody>
      </p:sp>
      <p:sp>
        <p:nvSpPr>
          <p:cNvPr id="3" name="Date Placeholder 2"/>
          <p:cNvSpPr>
            <a:spLocks noGrp="1"/>
          </p:cNvSpPr>
          <p:nvPr>
            <p:ph type="dt" sz="half" idx="10"/>
          </p:nvPr>
        </p:nvSpPr>
        <p:spPr/>
        <p:txBody>
          <a:bodyPr/>
          <a:lstStyle/>
          <a:p>
            <a:fld id="{EF8CF699-7276-44EE-8CF2-73FAB6068386}" type="datetime1">
              <a:rPr lang="en-GB" smtClean="0"/>
              <a:t>29/03/2023</a:t>
            </a:fld>
            <a:endParaRPr lang="en-GB"/>
          </a:p>
        </p:txBody>
      </p:sp>
      <p:sp>
        <p:nvSpPr>
          <p:cNvPr id="4" name="Footer Placeholder 3"/>
          <p:cNvSpPr>
            <a:spLocks noGrp="1"/>
          </p:cNvSpPr>
          <p:nvPr>
            <p:ph type="ftr" sz="quarter" idx="11"/>
          </p:nvPr>
        </p:nvSpPr>
        <p:spPr/>
        <p:txBody>
          <a:bodyPr/>
          <a:lstStyle/>
          <a:p>
            <a:r>
              <a:rPr lang="en-GB" dirty="0" smtClean="0"/>
              <a:t>Salil Meech Mazumdar Cuckooing Presentation</a:t>
            </a:r>
            <a:endParaRPr lang="en-GB" dirty="0"/>
          </a:p>
        </p:txBody>
      </p:sp>
      <p:sp>
        <p:nvSpPr>
          <p:cNvPr id="5" name="Slide Number Placeholder 4"/>
          <p:cNvSpPr>
            <a:spLocks noGrp="1"/>
          </p:cNvSpPr>
          <p:nvPr>
            <p:ph type="sldNum" sz="quarter" idx="12"/>
          </p:nvPr>
        </p:nvSpPr>
        <p:spPr/>
        <p:txBody>
          <a:bodyPr/>
          <a:lstStyle/>
          <a:p>
            <a:fld id="{B9F1D033-0F2B-4A91-A3BE-A6E888F59A17}" type="slidenum">
              <a:rPr lang="en-GB" smtClean="0"/>
              <a:pPr/>
              <a:t>2</a:t>
            </a:fld>
            <a:endParaRPr lang="en-GB"/>
          </a:p>
        </p:txBody>
      </p:sp>
      <p:sp>
        <p:nvSpPr>
          <p:cNvPr id="6" name="Rectangle 5"/>
          <p:cNvSpPr/>
          <p:nvPr/>
        </p:nvSpPr>
        <p:spPr>
          <a:xfrm>
            <a:off x="683568" y="1484784"/>
            <a:ext cx="7704856" cy="4216539"/>
          </a:xfrm>
          <a:prstGeom prst="rect">
            <a:avLst/>
          </a:prstGeom>
        </p:spPr>
        <p:txBody>
          <a:bodyPr wrap="square">
            <a:spAutoFit/>
          </a:bodyPr>
          <a:lstStyle/>
          <a:p>
            <a:pPr algn="just"/>
            <a:r>
              <a:rPr lang="en-GB" sz="2800" i="1" dirty="0"/>
              <a:t>“Cuckooing…involves a disabled person (usually someone with learning disabilities or mental-ill health) who is living on their own being ‘befriended’ by someone who appears to be a benign or even helpful influence, but in reality has targeted the person in order to use their home for criminal activity.”   </a:t>
            </a:r>
            <a:endParaRPr lang="en-GB" sz="2800" i="1" dirty="0" smtClean="0"/>
          </a:p>
          <a:p>
            <a:pPr algn="r"/>
            <a:r>
              <a:rPr lang="en-GB" dirty="0" smtClean="0"/>
              <a:t>(</a:t>
            </a:r>
            <a:r>
              <a:rPr lang="en-GB" dirty="0"/>
              <a:t>Chakraborti &amp; Garland, </a:t>
            </a:r>
            <a:r>
              <a:rPr lang="en-GB" dirty="0" smtClean="0"/>
              <a:t>2015)</a:t>
            </a:r>
          </a:p>
          <a:p>
            <a:pPr algn="r"/>
            <a:endParaRPr lang="en-GB" dirty="0"/>
          </a:p>
          <a:p>
            <a:r>
              <a:rPr lang="en-GB" dirty="0" smtClean="0"/>
              <a:t>It is named after the cuckoo bird’s practice of taking over the other birds’ nests for its young.</a:t>
            </a:r>
            <a:endParaRPr lang="en-GB" dirty="0"/>
          </a:p>
        </p:txBody>
      </p:sp>
    </p:spTree>
    <p:extLst>
      <p:ext uri="{BB962C8B-B14F-4D97-AF65-F5344CB8AC3E}">
        <p14:creationId xmlns:p14="http://schemas.microsoft.com/office/powerpoint/2010/main" val="33358723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24000"/>
            <a:ext cx="8172440" cy="872752"/>
          </a:xfrm>
        </p:spPr>
        <p:txBody>
          <a:bodyPr/>
          <a:lstStyle/>
          <a:p>
            <a:r>
              <a:rPr lang="en-GB" sz="3600" dirty="0" smtClean="0"/>
              <a:t>Impact on vulnerable people</a:t>
            </a:r>
            <a:endParaRPr lang="en-GB" sz="3600" dirty="0"/>
          </a:p>
        </p:txBody>
      </p:sp>
      <p:sp>
        <p:nvSpPr>
          <p:cNvPr id="3" name="Content Placeholder 2"/>
          <p:cNvSpPr>
            <a:spLocks noGrp="1"/>
          </p:cNvSpPr>
          <p:nvPr>
            <p:ph idx="1"/>
          </p:nvPr>
        </p:nvSpPr>
        <p:spPr>
          <a:xfrm>
            <a:off x="827584" y="1700808"/>
            <a:ext cx="7560840" cy="4176464"/>
          </a:xfrm>
        </p:spPr>
        <p:txBody>
          <a:bodyPr/>
          <a:lstStyle/>
          <a:p>
            <a:pPr marL="342900" lvl="0" indent="-342900"/>
            <a:r>
              <a:rPr lang="en-GB" sz="2000" dirty="0">
                <a:latin typeface="Arial" panose="020B0604020202020204" pitchFamily="34" charset="0"/>
                <a:cs typeface="Arial" panose="020B0604020202020204" pitchFamily="34" charset="0"/>
              </a:rPr>
              <a:t>Physical, sexual or emotional abuse. </a:t>
            </a:r>
          </a:p>
          <a:p>
            <a:pPr marL="342900" lvl="0" indent="-342900"/>
            <a:r>
              <a:rPr lang="en-GB" sz="2000" dirty="0">
                <a:latin typeface="Arial" panose="020B0604020202020204" pitchFamily="34" charset="0"/>
                <a:cs typeface="Arial" panose="020B0604020202020204" pitchFamily="34" charset="0"/>
              </a:rPr>
              <a:t>Financial exploitation</a:t>
            </a:r>
          </a:p>
          <a:p>
            <a:pPr marL="342900" lvl="0" indent="-342900"/>
            <a:r>
              <a:rPr lang="en-GB" sz="2000" dirty="0">
                <a:latin typeface="Arial" panose="020B0604020202020204" pitchFamily="34" charset="0"/>
                <a:cs typeface="Arial" panose="020B0604020202020204" pitchFamily="34" charset="0"/>
              </a:rPr>
              <a:t>Items in their home damaged or stolen.</a:t>
            </a:r>
          </a:p>
          <a:p>
            <a:pPr marL="342900" lvl="0" indent="-342900"/>
            <a:r>
              <a:rPr lang="en-GB" sz="2000" dirty="0">
                <a:latin typeface="Arial" panose="020B0604020202020204" pitchFamily="34" charset="0"/>
                <a:cs typeface="Arial" panose="020B0604020202020204" pitchFamily="34" charset="0"/>
              </a:rPr>
              <a:t>Increased drug use, even if they have no previous </a:t>
            </a:r>
            <a:r>
              <a:rPr lang="en-GB" sz="2000" dirty="0" smtClean="0">
                <a:latin typeface="Arial" panose="020B0604020202020204" pitchFamily="34" charset="0"/>
                <a:cs typeface="Arial" panose="020B0604020202020204" pitchFamily="34" charset="0"/>
              </a:rPr>
              <a:t>history </a:t>
            </a:r>
            <a:r>
              <a:rPr lang="en-GB" sz="2000" dirty="0">
                <a:latin typeface="Arial" panose="020B0604020202020204" pitchFamily="34" charset="0"/>
                <a:cs typeface="Arial" panose="020B0604020202020204" pitchFamily="34" charset="0"/>
              </a:rPr>
              <a:t>of </a:t>
            </a:r>
            <a:r>
              <a:rPr lang="en-GB" sz="2000" dirty="0" smtClean="0">
                <a:latin typeface="Arial" panose="020B0604020202020204" pitchFamily="34" charset="0"/>
                <a:cs typeface="Arial" panose="020B0604020202020204" pitchFamily="34" charset="0"/>
              </a:rPr>
              <a:t>this</a:t>
            </a:r>
            <a:endParaRPr lang="en-GB" sz="2000" dirty="0">
              <a:latin typeface="Arial" panose="020B0604020202020204" pitchFamily="34" charset="0"/>
              <a:cs typeface="Arial" panose="020B0604020202020204" pitchFamily="34" charset="0"/>
            </a:endParaRPr>
          </a:p>
          <a:p>
            <a:pPr marL="342900" lvl="0" indent="-342900"/>
            <a:r>
              <a:rPr lang="en-GB" sz="2000" dirty="0">
                <a:latin typeface="Arial" panose="020B0604020202020204" pitchFamily="34" charset="0"/>
                <a:cs typeface="Arial" panose="020B0604020202020204" pitchFamily="34" charset="0"/>
              </a:rPr>
              <a:t>Disengagement from support services</a:t>
            </a:r>
          </a:p>
          <a:p>
            <a:pPr marL="342900" lvl="0" indent="-342900"/>
            <a:r>
              <a:rPr lang="en-GB" sz="2000" dirty="0">
                <a:latin typeface="Arial" panose="020B0604020202020204" pitchFamily="34" charset="0"/>
                <a:cs typeface="Arial" panose="020B0604020202020204" pitchFamily="34" charset="0"/>
              </a:rPr>
              <a:t>Refusal of access to family and friends</a:t>
            </a:r>
          </a:p>
          <a:p>
            <a:pPr marL="342900" lvl="0" indent="-342900"/>
            <a:r>
              <a:rPr lang="en-GB" sz="2000" dirty="0">
                <a:latin typeface="Arial" panose="020B0604020202020204" pitchFamily="34" charset="0"/>
                <a:cs typeface="Arial" panose="020B0604020202020204" pitchFamily="34" charset="0"/>
              </a:rPr>
              <a:t>Risk of arrest</a:t>
            </a:r>
          </a:p>
          <a:p>
            <a:pPr marL="342900" lvl="0" indent="-342900"/>
            <a:r>
              <a:rPr lang="en-GB" sz="2000" dirty="0">
                <a:latin typeface="Arial" panose="020B0604020202020204" pitchFamily="34" charset="0"/>
                <a:cs typeface="Arial" panose="020B0604020202020204" pitchFamily="34" charset="0"/>
              </a:rPr>
              <a:t>Risk of eviction and homelessness</a:t>
            </a:r>
          </a:p>
          <a:p>
            <a:pPr marL="342900" lvl="0" indent="-342900"/>
            <a:r>
              <a:rPr lang="en-GB" sz="2000" dirty="0">
                <a:latin typeface="Arial" panose="020B0604020202020204" pitchFamily="34" charset="0"/>
                <a:cs typeface="Arial" panose="020B0604020202020204" pitchFamily="34" charset="0"/>
              </a:rPr>
              <a:t>Witnessing violence or other </a:t>
            </a:r>
            <a:r>
              <a:rPr lang="en-GB" sz="2000" dirty="0" smtClean="0">
                <a:latin typeface="Arial" panose="020B0604020202020204" pitchFamily="34" charset="0"/>
                <a:cs typeface="Arial" panose="020B0604020202020204" pitchFamily="34" charset="0"/>
              </a:rPr>
              <a:t>anti-social </a:t>
            </a:r>
            <a:r>
              <a:rPr lang="en-GB" sz="2000" dirty="0">
                <a:latin typeface="Arial" panose="020B0604020202020204" pitchFamily="34" charset="0"/>
                <a:cs typeface="Arial" panose="020B0604020202020204" pitchFamily="34" charset="0"/>
              </a:rPr>
              <a:t>behaviour in their home</a:t>
            </a:r>
          </a:p>
          <a:p>
            <a:pPr marL="342900" lvl="0" indent="-342900"/>
            <a:r>
              <a:rPr lang="en-GB" sz="2000" dirty="0">
                <a:latin typeface="Arial" panose="020B0604020202020204" pitchFamily="34" charset="0"/>
                <a:cs typeface="Arial" panose="020B0604020202020204" pitchFamily="34" charset="0"/>
              </a:rPr>
              <a:t>Deterioration in mental health</a:t>
            </a:r>
          </a:p>
          <a:p>
            <a:endParaRPr lang="en-GB" sz="1600" dirty="0"/>
          </a:p>
        </p:txBody>
      </p:sp>
      <p:sp>
        <p:nvSpPr>
          <p:cNvPr id="4" name="Date Placeholder 3"/>
          <p:cNvSpPr>
            <a:spLocks noGrp="1"/>
          </p:cNvSpPr>
          <p:nvPr>
            <p:ph type="dt" sz="half" idx="10"/>
          </p:nvPr>
        </p:nvSpPr>
        <p:spPr/>
        <p:txBody>
          <a:bodyPr/>
          <a:lstStyle/>
          <a:p>
            <a:fld id="{49116429-0DC4-4CB5-BDF9-D0711B6D5891}"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pPr/>
              <a:t>20</a:t>
            </a:fld>
            <a:endParaRPr lang="en-GB"/>
          </a:p>
        </p:txBody>
      </p:sp>
    </p:spTree>
    <p:extLst>
      <p:ext uri="{BB962C8B-B14F-4D97-AF65-F5344CB8AC3E}">
        <p14:creationId xmlns:p14="http://schemas.microsoft.com/office/powerpoint/2010/main" val="41348020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24000"/>
            <a:ext cx="6559200" cy="1088776"/>
          </a:xfrm>
        </p:spPr>
        <p:txBody>
          <a:bodyPr/>
          <a:lstStyle/>
          <a:p>
            <a:r>
              <a:rPr lang="en-GB" sz="3600" dirty="0" smtClean="0"/>
              <a:t>Interventions</a:t>
            </a:r>
            <a:endParaRPr lang="en-GB" sz="3600" dirty="0"/>
          </a:p>
        </p:txBody>
      </p:sp>
      <p:sp>
        <p:nvSpPr>
          <p:cNvPr id="3" name="Content Placeholder 2"/>
          <p:cNvSpPr>
            <a:spLocks noGrp="1"/>
          </p:cNvSpPr>
          <p:nvPr>
            <p:ph idx="1"/>
          </p:nvPr>
        </p:nvSpPr>
        <p:spPr>
          <a:xfrm>
            <a:off x="683568" y="1268760"/>
            <a:ext cx="7272808" cy="4824536"/>
          </a:xfrm>
        </p:spPr>
        <p:txBody>
          <a:bodyPr>
            <a:normAutofit fontScale="25000" lnSpcReduction="20000"/>
          </a:bodyPr>
          <a:lstStyle/>
          <a:p>
            <a:pPr marL="342900" lvl="0" indent="-342900">
              <a:lnSpc>
                <a:spcPct val="150000"/>
              </a:lnSpc>
            </a:pPr>
            <a:r>
              <a:rPr lang="en-GB" sz="6400" dirty="0">
                <a:latin typeface="Arial" panose="020B0604020202020204" pitchFamily="34" charset="0"/>
                <a:cs typeface="Arial" panose="020B0604020202020204" pitchFamily="34" charset="0"/>
              </a:rPr>
              <a:t>Increased police visits</a:t>
            </a:r>
          </a:p>
          <a:p>
            <a:pPr marL="342900" lvl="0" indent="-342900">
              <a:lnSpc>
                <a:spcPct val="150000"/>
              </a:lnSpc>
            </a:pPr>
            <a:r>
              <a:rPr lang="en-GB" sz="6400" dirty="0">
                <a:latin typeface="Arial" panose="020B0604020202020204" pitchFamily="34" charset="0"/>
                <a:cs typeface="Arial" panose="020B0604020202020204" pitchFamily="34" charset="0"/>
              </a:rPr>
              <a:t>Police </a:t>
            </a:r>
            <a:r>
              <a:rPr lang="en-GB" sz="6400" dirty="0" smtClean="0">
                <a:latin typeface="Arial" panose="020B0604020202020204" pitchFamily="34" charset="0"/>
                <a:cs typeface="Arial" panose="020B0604020202020204" pitchFamily="34" charset="0"/>
              </a:rPr>
              <a:t>enforcement</a:t>
            </a:r>
          </a:p>
          <a:p>
            <a:pPr marL="342900" lvl="0" indent="-342900">
              <a:lnSpc>
                <a:spcPct val="150000"/>
              </a:lnSpc>
            </a:pPr>
            <a:r>
              <a:rPr lang="en-GB" sz="6400" dirty="0" smtClean="0">
                <a:latin typeface="Arial" panose="020B0604020202020204" pitchFamily="34" charset="0"/>
                <a:cs typeface="Arial" panose="020B0604020202020204" pitchFamily="34" charset="0"/>
              </a:rPr>
              <a:t>Referral to Southwark’s Cuckooing Forum, MARAC</a:t>
            </a:r>
            <a:endParaRPr lang="en-GB" sz="6400" dirty="0">
              <a:latin typeface="Arial" panose="020B0604020202020204" pitchFamily="34" charset="0"/>
              <a:cs typeface="Arial" panose="020B0604020202020204" pitchFamily="34" charset="0"/>
            </a:endParaRPr>
          </a:p>
          <a:p>
            <a:pPr marL="342900" lvl="0" indent="-342900">
              <a:lnSpc>
                <a:spcPct val="150000"/>
              </a:lnSpc>
            </a:pPr>
            <a:r>
              <a:rPr lang="en-GB" sz="6400" dirty="0">
                <a:latin typeface="Arial" panose="020B0604020202020204" pitchFamily="34" charset="0"/>
                <a:cs typeface="Arial" panose="020B0604020202020204" pitchFamily="34" charset="0"/>
              </a:rPr>
              <a:t>Increased support </a:t>
            </a:r>
            <a:r>
              <a:rPr lang="en-GB" sz="6400" dirty="0" smtClean="0">
                <a:latin typeface="Arial" panose="020B0604020202020204" pitchFamily="34" charset="0"/>
                <a:cs typeface="Arial" panose="020B0604020202020204" pitchFamily="34" charset="0"/>
              </a:rPr>
              <a:t>packages</a:t>
            </a:r>
          </a:p>
          <a:p>
            <a:pPr marL="342900" lvl="0" indent="-342900">
              <a:lnSpc>
                <a:spcPct val="150000"/>
              </a:lnSpc>
            </a:pPr>
            <a:r>
              <a:rPr lang="en-GB" sz="6400" dirty="0" smtClean="0">
                <a:latin typeface="Arial" panose="020B0604020202020204" pitchFamily="34" charset="0"/>
                <a:cs typeface="Arial" panose="020B0604020202020204" pitchFamily="34" charset="0"/>
              </a:rPr>
              <a:t>Statutory safeguarding</a:t>
            </a:r>
            <a:endParaRPr lang="en-GB" sz="6400" dirty="0">
              <a:latin typeface="Arial" panose="020B0604020202020204" pitchFamily="34" charset="0"/>
              <a:cs typeface="Arial" panose="020B0604020202020204" pitchFamily="34" charset="0"/>
            </a:endParaRPr>
          </a:p>
          <a:p>
            <a:pPr marL="342900" lvl="0" indent="-342900">
              <a:lnSpc>
                <a:spcPct val="150000"/>
              </a:lnSpc>
            </a:pPr>
            <a:r>
              <a:rPr lang="en-GB" sz="6400" dirty="0">
                <a:latin typeface="Arial" panose="020B0604020202020204" pitchFamily="34" charset="0"/>
                <a:cs typeface="Arial" panose="020B0604020202020204" pitchFamily="34" charset="0"/>
              </a:rPr>
              <a:t>Securing </a:t>
            </a:r>
            <a:r>
              <a:rPr lang="en-GB" sz="6400" dirty="0" smtClean="0">
                <a:latin typeface="Arial" panose="020B0604020202020204" pitchFamily="34" charset="0"/>
                <a:cs typeface="Arial" panose="020B0604020202020204" pitchFamily="34" charset="0"/>
              </a:rPr>
              <a:t>premises / Closure </a:t>
            </a:r>
            <a:r>
              <a:rPr lang="en-GB" sz="6400" dirty="0">
                <a:latin typeface="Arial" panose="020B0604020202020204" pitchFamily="34" charset="0"/>
                <a:cs typeface="Arial" panose="020B0604020202020204" pitchFamily="34" charset="0"/>
              </a:rPr>
              <a:t>of premises</a:t>
            </a:r>
          </a:p>
          <a:p>
            <a:pPr marL="342900" lvl="0" indent="-342900">
              <a:lnSpc>
                <a:spcPct val="150000"/>
              </a:lnSpc>
            </a:pPr>
            <a:r>
              <a:rPr lang="en-GB" sz="6400" dirty="0">
                <a:latin typeface="Arial" panose="020B0604020202020204" pitchFamily="34" charset="0"/>
                <a:cs typeface="Arial" panose="020B0604020202020204" pitchFamily="34" charset="0"/>
              </a:rPr>
              <a:t>Use of CCTV or other technology</a:t>
            </a:r>
          </a:p>
          <a:p>
            <a:pPr marL="342900" lvl="0" indent="-342900">
              <a:lnSpc>
                <a:spcPct val="150000"/>
              </a:lnSpc>
            </a:pPr>
            <a:r>
              <a:rPr lang="en-GB" sz="6400" dirty="0">
                <a:latin typeface="Arial" panose="020B0604020202020204" pitchFamily="34" charset="0"/>
                <a:cs typeface="Arial" panose="020B0604020202020204" pitchFamily="34" charset="0"/>
              </a:rPr>
              <a:t>Increased staffing in supported housing</a:t>
            </a:r>
          </a:p>
          <a:p>
            <a:pPr marL="342900" lvl="0" indent="-342900">
              <a:lnSpc>
                <a:spcPct val="150000"/>
              </a:lnSpc>
            </a:pPr>
            <a:r>
              <a:rPr lang="en-GB" sz="6400" dirty="0">
                <a:latin typeface="Arial" panose="020B0604020202020204" pitchFamily="34" charset="0"/>
                <a:cs typeface="Arial" panose="020B0604020202020204" pitchFamily="34" charset="0"/>
              </a:rPr>
              <a:t>Moving people to supported housing where there are staff on </a:t>
            </a:r>
            <a:r>
              <a:rPr lang="en-GB" sz="6400" dirty="0" smtClean="0">
                <a:latin typeface="Arial" panose="020B0604020202020204" pitchFamily="34" charset="0"/>
                <a:cs typeface="Arial" panose="020B0604020202020204" pitchFamily="34" charset="0"/>
              </a:rPr>
              <a:t>site</a:t>
            </a:r>
          </a:p>
          <a:p>
            <a:pPr marL="342900" lvl="0" indent="-342900">
              <a:lnSpc>
                <a:spcPct val="150000"/>
              </a:lnSpc>
            </a:pPr>
            <a:r>
              <a:rPr lang="en-GB" sz="6400" dirty="0" smtClean="0">
                <a:latin typeface="Arial" panose="020B0604020202020204" pitchFamily="34" charset="0"/>
                <a:cs typeface="Arial" panose="020B0604020202020204" pitchFamily="34" charset="0"/>
              </a:rPr>
              <a:t>Support </a:t>
            </a:r>
            <a:r>
              <a:rPr lang="en-GB" sz="6400" dirty="0">
                <a:latin typeface="Arial" panose="020B0604020202020204" pitchFamily="34" charset="0"/>
                <a:cs typeface="Arial" panose="020B0604020202020204" pitchFamily="34" charset="0"/>
              </a:rPr>
              <a:t>to alleged perpetrators</a:t>
            </a:r>
          </a:p>
          <a:p>
            <a:pPr marL="342900" lvl="0" indent="-342900">
              <a:lnSpc>
                <a:spcPct val="150000"/>
              </a:lnSpc>
            </a:pPr>
            <a:r>
              <a:rPr lang="en-GB" sz="6400" dirty="0">
                <a:latin typeface="Arial" panose="020B0604020202020204" pitchFamily="34" charset="0"/>
                <a:cs typeface="Arial" panose="020B0604020202020204" pitchFamily="34" charset="0"/>
              </a:rPr>
              <a:t>Injunctions</a:t>
            </a:r>
          </a:p>
          <a:p>
            <a:endParaRPr lang="en-GB" dirty="0"/>
          </a:p>
        </p:txBody>
      </p:sp>
      <p:sp>
        <p:nvSpPr>
          <p:cNvPr id="4" name="Date Placeholder 3"/>
          <p:cNvSpPr>
            <a:spLocks noGrp="1"/>
          </p:cNvSpPr>
          <p:nvPr>
            <p:ph type="dt" sz="half" idx="10"/>
          </p:nvPr>
        </p:nvSpPr>
        <p:spPr/>
        <p:txBody>
          <a:bodyPr/>
          <a:lstStyle/>
          <a:p>
            <a:fld id="{5B179938-6BF3-42D7-8DE6-1A8A75641181}"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pPr/>
              <a:t>21</a:t>
            </a:fld>
            <a:endParaRPr lang="en-GB"/>
          </a:p>
        </p:txBody>
      </p:sp>
    </p:spTree>
    <p:extLst>
      <p:ext uri="{BB962C8B-B14F-4D97-AF65-F5344CB8AC3E}">
        <p14:creationId xmlns:p14="http://schemas.microsoft.com/office/powerpoint/2010/main" val="24441583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Further information</a:t>
            </a:r>
            <a:endParaRPr lang="en-GB" sz="3600" dirty="0"/>
          </a:p>
        </p:txBody>
      </p:sp>
      <p:sp>
        <p:nvSpPr>
          <p:cNvPr id="3" name="Content Placeholder 2"/>
          <p:cNvSpPr>
            <a:spLocks noGrp="1"/>
          </p:cNvSpPr>
          <p:nvPr>
            <p:ph idx="1"/>
          </p:nvPr>
        </p:nvSpPr>
        <p:spPr>
          <a:xfrm>
            <a:off x="360000" y="1556792"/>
            <a:ext cx="8207976" cy="4068008"/>
          </a:xfrm>
        </p:spPr>
        <p:txBody>
          <a:bodyPr/>
          <a:lstStyle/>
          <a:p>
            <a:pPr indent="0">
              <a:buNone/>
            </a:pPr>
            <a:endParaRPr lang="en-GB" sz="2400" dirty="0" smtClean="0"/>
          </a:p>
          <a:p>
            <a:pPr indent="0">
              <a:buNone/>
            </a:pPr>
            <a:r>
              <a:rPr lang="en-GB" sz="2400" dirty="0" smtClean="0"/>
              <a:t>	</a:t>
            </a:r>
          </a:p>
          <a:p>
            <a:pPr indent="0">
              <a:buNone/>
            </a:pPr>
            <a:endParaRPr lang="en-GB" sz="2400" dirty="0"/>
          </a:p>
          <a:p>
            <a:pPr indent="0">
              <a:buNone/>
            </a:pPr>
            <a:r>
              <a:rPr lang="en-GB" sz="2400" dirty="0" smtClean="0"/>
              <a:t>	Salil </a:t>
            </a:r>
            <a:r>
              <a:rPr lang="en-GB" sz="2400" dirty="0"/>
              <a:t>Meech </a:t>
            </a:r>
            <a:r>
              <a:rPr lang="en-GB" sz="2400" dirty="0" smtClean="0"/>
              <a:t>Mazumdar / Service Manager</a:t>
            </a:r>
            <a:endParaRPr lang="en-GB" sz="2400" dirty="0"/>
          </a:p>
          <a:p>
            <a:pPr indent="0">
              <a:buNone/>
            </a:pPr>
            <a:endParaRPr lang="en-GB" sz="2400" dirty="0" smtClean="0"/>
          </a:p>
          <a:p>
            <a:pPr indent="0">
              <a:buNone/>
            </a:pPr>
            <a:r>
              <a:rPr lang="en-GB" sz="2400" dirty="0" smtClean="0"/>
              <a:t>	020 </a:t>
            </a:r>
            <a:r>
              <a:rPr lang="en-GB" sz="2400" dirty="0"/>
              <a:t>7525 2751</a:t>
            </a:r>
          </a:p>
          <a:p>
            <a:pPr indent="0">
              <a:buNone/>
            </a:pPr>
            <a:endParaRPr lang="en-GB" sz="2400" dirty="0" smtClean="0"/>
          </a:p>
          <a:p>
            <a:pPr indent="0">
              <a:buNone/>
            </a:pPr>
            <a:r>
              <a:rPr lang="en-GB" sz="2400" dirty="0" smtClean="0"/>
              <a:t>	</a:t>
            </a:r>
            <a:r>
              <a:rPr lang="en-GB" sz="2400" dirty="0" smtClean="0">
                <a:hlinkClick r:id="rId3"/>
              </a:rPr>
              <a:t>Salil.Meechmazumdar@southwark.gov.uk</a:t>
            </a:r>
            <a:endParaRPr lang="en-GB" sz="2400" dirty="0" smtClean="0"/>
          </a:p>
          <a:p>
            <a:pPr indent="0">
              <a:buNone/>
            </a:pPr>
            <a:endParaRPr lang="en-GB" sz="2400" dirty="0"/>
          </a:p>
          <a:p>
            <a:pPr indent="0">
              <a:buNone/>
            </a:pPr>
            <a:r>
              <a:rPr lang="en-GB" sz="2400" dirty="0" smtClean="0"/>
              <a:t>	</a:t>
            </a:r>
            <a:r>
              <a:rPr lang="en-GB" sz="2400" dirty="0" smtClean="0">
                <a:hlinkClick r:id="rId4"/>
              </a:rPr>
              <a:t>cuckooingforum@southwark.gov.uk</a:t>
            </a:r>
            <a:r>
              <a:rPr lang="en-GB" sz="2400" dirty="0" smtClean="0"/>
              <a:t> </a:t>
            </a:r>
          </a:p>
          <a:p>
            <a:pPr indent="0">
              <a:buNone/>
            </a:pPr>
            <a:endParaRPr lang="en-GB" dirty="0" smtClean="0"/>
          </a:p>
          <a:p>
            <a:pPr indent="0">
              <a:buNone/>
            </a:pPr>
            <a:endParaRPr lang="en-GB" dirty="0"/>
          </a:p>
        </p:txBody>
      </p:sp>
      <p:sp>
        <p:nvSpPr>
          <p:cNvPr id="4" name="Date Placeholder 3"/>
          <p:cNvSpPr>
            <a:spLocks noGrp="1"/>
          </p:cNvSpPr>
          <p:nvPr>
            <p:ph type="dt" sz="half" idx="10"/>
          </p:nvPr>
        </p:nvSpPr>
        <p:spPr/>
        <p:txBody>
          <a:bodyPr/>
          <a:lstStyle/>
          <a:p>
            <a:fld id="{EB3ACAD3-07DC-42CB-B0EF-3FE909377DC3}"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pPr/>
              <a:t>22</a:t>
            </a:fld>
            <a:endParaRPr lang="en-GB"/>
          </a:p>
        </p:txBody>
      </p:sp>
    </p:spTree>
    <p:extLst>
      <p:ext uri="{BB962C8B-B14F-4D97-AF65-F5344CB8AC3E}">
        <p14:creationId xmlns:p14="http://schemas.microsoft.com/office/powerpoint/2010/main" val="25371260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500"/>
            <a:ext cx="8424936" cy="1692771"/>
          </a:xfrm>
        </p:spPr>
        <p:txBody>
          <a:bodyPr/>
          <a:lstStyle/>
          <a:p>
            <a:r>
              <a:rPr lang="en-GB" sz="3200" dirty="0"/>
              <a:t>Southwark </a:t>
            </a:r>
            <a:r>
              <a:rPr lang="en-GB" sz="3200" dirty="0" smtClean="0"/>
              <a:t>Multi </a:t>
            </a:r>
            <a:r>
              <a:rPr lang="en-GB" sz="3200" dirty="0"/>
              <a:t>Agency Cuckooing </a:t>
            </a:r>
            <a:r>
              <a:rPr lang="en-GB" sz="3200" dirty="0" smtClean="0"/>
              <a:t>Forum</a:t>
            </a:r>
            <a:endParaRPr lang="en-GB" sz="3200" dirty="0"/>
          </a:p>
        </p:txBody>
      </p:sp>
      <p:sp>
        <p:nvSpPr>
          <p:cNvPr id="3" name="Content Placeholder 2"/>
          <p:cNvSpPr>
            <a:spLocks noGrp="1"/>
          </p:cNvSpPr>
          <p:nvPr>
            <p:ph idx="1"/>
          </p:nvPr>
        </p:nvSpPr>
        <p:spPr>
          <a:xfrm>
            <a:off x="827584" y="1124744"/>
            <a:ext cx="7632848" cy="5067256"/>
          </a:xfrm>
        </p:spPr>
        <p:txBody>
          <a:bodyPr/>
          <a:lstStyle/>
          <a:p>
            <a:pPr indent="0" algn="just">
              <a:buNone/>
            </a:pPr>
            <a:endParaRPr lang="en-GB" sz="2000" dirty="0" smtClean="0">
              <a:solidFill>
                <a:schemeClr val="bg1">
                  <a:lumMod val="50000"/>
                </a:schemeClr>
              </a:solidFill>
            </a:endParaRPr>
          </a:p>
          <a:p>
            <a:pPr indent="0">
              <a:buNone/>
            </a:pPr>
            <a:r>
              <a:rPr lang="en-GB" sz="2000" dirty="0" smtClean="0">
                <a:solidFill>
                  <a:schemeClr val="bg1">
                    <a:lumMod val="50000"/>
                  </a:schemeClr>
                </a:solidFill>
              </a:rPr>
              <a:t>The </a:t>
            </a:r>
            <a:r>
              <a:rPr lang="en-GB" sz="2000" dirty="0">
                <a:solidFill>
                  <a:schemeClr val="bg1">
                    <a:lumMod val="50000"/>
                  </a:schemeClr>
                </a:solidFill>
              </a:rPr>
              <a:t>forum brings together a range of relevant agencies and </a:t>
            </a:r>
            <a:endParaRPr lang="en-GB" sz="2000" dirty="0" smtClean="0">
              <a:solidFill>
                <a:schemeClr val="bg1">
                  <a:lumMod val="50000"/>
                </a:schemeClr>
              </a:solidFill>
            </a:endParaRPr>
          </a:p>
          <a:p>
            <a:pPr indent="0">
              <a:buNone/>
            </a:pPr>
            <a:r>
              <a:rPr lang="en-GB" sz="2000" dirty="0" smtClean="0">
                <a:solidFill>
                  <a:schemeClr val="bg1">
                    <a:lumMod val="50000"/>
                  </a:schemeClr>
                </a:solidFill>
              </a:rPr>
              <a:t>services </a:t>
            </a:r>
            <a:r>
              <a:rPr lang="en-GB" sz="2000" dirty="0">
                <a:solidFill>
                  <a:schemeClr val="bg1">
                    <a:lumMod val="50000"/>
                  </a:schemeClr>
                </a:solidFill>
              </a:rPr>
              <a:t>to work in partnership to ensure those subjected to </a:t>
            </a:r>
            <a:endParaRPr lang="en-GB" sz="2000" dirty="0" smtClean="0">
              <a:solidFill>
                <a:schemeClr val="bg1">
                  <a:lumMod val="50000"/>
                </a:schemeClr>
              </a:solidFill>
            </a:endParaRPr>
          </a:p>
          <a:p>
            <a:pPr indent="0">
              <a:buNone/>
            </a:pPr>
            <a:r>
              <a:rPr lang="en-GB" sz="2000" dirty="0" smtClean="0">
                <a:solidFill>
                  <a:schemeClr val="bg1">
                    <a:lumMod val="50000"/>
                  </a:schemeClr>
                </a:solidFill>
              </a:rPr>
              <a:t>cuckooing </a:t>
            </a:r>
            <a:r>
              <a:rPr lang="en-GB" sz="2000" dirty="0">
                <a:solidFill>
                  <a:schemeClr val="bg1">
                    <a:lumMod val="50000"/>
                  </a:schemeClr>
                </a:solidFill>
              </a:rPr>
              <a:t>are supported and safeguarded, and to identify </a:t>
            </a:r>
            <a:endParaRPr lang="en-GB" sz="2000" dirty="0" smtClean="0">
              <a:solidFill>
                <a:schemeClr val="bg1">
                  <a:lumMod val="50000"/>
                </a:schemeClr>
              </a:solidFill>
            </a:endParaRPr>
          </a:p>
          <a:p>
            <a:pPr indent="0">
              <a:buNone/>
            </a:pPr>
            <a:r>
              <a:rPr lang="en-GB" sz="2000" dirty="0" smtClean="0">
                <a:solidFill>
                  <a:schemeClr val="bg1">
                    <a:lumMod val="50000"/>
                  </a:schemeClr>
                </a:solidFill>
              </a:rPr>
              <a:t>contextual </a:t>
            </a:r>
            <a:r>
              <a:rPr lang="en-GB" sz="2000" dirty="0">
                <a:solidFill>
                  <a:schemeClr val="bg1">
                    <a:lumMod val="50000"/>
                  </a:schemeClr>
                </a:solidFill>
              </a:rPr>
              <a:t>themes pertinent to the borough</a:t>
            </a:r>
            <a:r>
              <a:rPr lang="en-GB" sz="2000" dirty="0" smtClean="0">
                <a:solidFill>
                  <a:schemeClr val="bg1">
                    <a:lumMod val="50000"/>
                  </a:schemeClr>
                </a:solidFill>
              </a:rPr>
              <a:t>.  Advice rather than </a:t>
            </a:r>
          </a:p>
          <a:p>
            <a:pPr indent="0">
              <a:buNone/>
            </a:pPr>
            <a:r>
              <a:rPr lang="en-GB" sz="2000" dirty="0" smtClean="0">
                <a:solidFill>
                  <a:schemeClr val="bg1">
                    <a:lumMod val="50000"/>
                  </a:schemeClr>
                </a:solidFill>
              </a:rPr>
              <a:t>case management.</a:t>
            </a:r>
          </a:p>
          <a:p>
            <a:pPr indent="0">
              <a:buNone/>
            </a:pPr>
            <a:endParaRPr lang="en-GB" sz="2000" dirty="0">
              <a:solidFill>
                <a:schemeClr val="bg1">
                  <a:lumMod val="50000"/>
                </a:schemeClr>
              </a:solidFill>
            </a:endParaRPr>
          </a:p>
          <a:p>
            <a:pPr indent="0">
              <a:buNone/>
            </a:pPr>
            <a:r>
              <a:rPr lang="en-GB" sz="1800" b="1" dirty="0" smtClean="0">
                <a:solidFill>
                  <a:schemeClr val="bg1">
                    <a:lumMod val="50000"/>
                  </a:schemeClr>
                </a:solidFill>
              </a:rPr>
              <a:t>Monthly</a:t>
            </a:r>
            <a:r>
              <a:rPr lang="en-GB" sz="1800" b="1" dirty="0">
                <a:solidFill>
                  <a:schemeClr val="bg1">
                    <a:lumMod val="50000"/>
                  </a:schemeClr>
                </a:solidFill>
              </a:rPr>
              <a:t> </a:t>
            </a:r>
            <a:r>
              <a:rPr lang="en-GB" sz="1800" b="1" dirty="0" smtClean="0">
                <a:solidFill>
                  <a:schemeClr val="bg1">
                    <a:lumMod val="50000"/>
                  </a:schemeClr>
                </a:solidFill>
              </a:rPr>
              <a:t> </a:t>
            </a:r>
            <a:r>
              <a:rPr lang="en-GB" sz="1800" dirty="0" smtClean="0">
                <a:solidFill>
                  <a:schemeClr val="bg1">
                    <a:lumMod val="50000"/>
                  </a:schemeClr>
                </a:solidFill>
              </a:rPr>
              <a:t>First Friday of the month, 10am – 12pm via MS Teams</a:t>
            </a:r>
            <a:r>
              <a:rPr lang="en-GB" sz="1800" dirty="0">
                <a:solidFill>
                  <a:schemeClr val="bg1">
                    <a:lumMod val="50000"/>
                  </a:schemeClr>
                </a:solidFill>
              </a:rPr>
              <a:t/>
            </a:r>
            <a:br>
              <a:rPr lang="en-GB" sz="1800" dirty="0">
                <a:solidFill>
                  <a:schemeClr val="bg1">
                    <a:lumMod val="50000"/>
                  </a:schemeClr>
                </a:solidFill>
              </a:rPr>
            </a:br>
            <a:endParaRPr lang="en-GB" sz="1800" b="1" dirty="0" smtClean="0">
              <a:solidFill>
                <a:schemeClr val="bg1">
                  <a:lumMod val="50000"/>
                </a:schemeClr>
              </a:solidFill>
            </a:endParaRPr>
          </a:p>
          <a:p>
            <a:pPr indent="0">
              <a:buNone/>
            </a:pPr>
            <a:r>
              <a:rPr lang="en-GB" sz="1800" b="1" dirty="0" smtClean="0">
                <a:solidFill>
                  <a:schemeClr val="bg1">
                    <a:lumMod val="50000"/>
                  </a:schemeClr>
                </a:solidFill>
              </a:rPr>
              <a:t>Members</a:t>
            </a:r>
            <a:r>
              <a:rPr lang="en-GB" sz="1800" dirty="0">
                <a:solidFill>
                  <a:schemeClr val="bg1">
                    <a:lumMod val="50000"/>
                  </a:schemeClr>
                </a:solidFill>
              </a:rPr>
              <a:t> </a:t>
            </a:r>
            <a:r>
              <a:rPr lang="en-GB" sz="1800" dirty="0" smtClean="0">
                <a:solidFill>
                  <a:schemeClr val="bg1">
                    <a:lumMod val="50000"/>
                  </a:schemeClr>
                </a:solidFill>
              </a:rPr>
              <a:t> Adult Social Care, SLaM, Housing, Police, SASBU, CGL, </a:t>
            </a:r>
          </a:p>
          <a:p>
            <a:pPr indent="0">
              <a:buNone/>
            </a:pPr>
            <a:r>
              <a:rPr lang="en-GB" sz="1800" dirty="0" smtClean="0">
                <a:solidFill>
                  <a:schemeClr val="bg1">
                    <a:lumMod val="50000"/>
                  </a:schemeClr>
                </a:solidFill>
              </a:rPr>
              <a:t>Probation.</a:t>
            </a:r>
          </a:p>
          <a:p>
            <a:pPr indent="0">
              <a:buNone/>
            </a:pPr>
            <a:endParaRPr lang="en-GB" sz="1800" dirty="0" smtClean="0">
              <a:solidFill>
                <a:schemeClr val="bg1">
                  <a:lumMod val="50000"/>
                </a:schemeClr>
              </a:solidFill>
            </a:endParaRPr>
          </a:p>
          <a:p>
            <a:pPr indent="0">
              <a:buNone/>
            </a:pPr>
            <a:r>
              <a:rPr lang="en-GB" sz="1800" b="1" dirty="0" smtClean="0">
                <a:solidFill>
                  <a:schemeClr val="bg1">
                    <a:lumMod val="50000"/>
                  </a:schemeClr>
                </a:solidFill>
              </a:rPr>
              <a:t>Refer  </a:t>
            </a:r>
            <a:r>
              <a:rPr lang="en-GB" sz="1800" dirty="0">
                <a:hlinkClick r:id="rId2"/>
              </a:rPr>
              <a:t>Safeguarding The London Borough of Southwark • SMC </a:t>
            </a:r>
            <a:r>
              <a:rPr lang="en-GB" sz="1800" dirty="0" smtClean="0">
                <a:hlinkClick r:id="rId2"/>
              </a:rPr>
              <a:t>Forum</a:t>
            </a:r>
            <a:endParaRPr lang="en-GB" sz="1800" dirty="0" smtClean="0"/>
          </a:p>
          <a:p>
            <a:pPr indent="0">
              <a:buNone/>
            </a:pPr>
            <a:endParaRPr lang="en-GB" sz="1800" b="1" dirty="0" smtClean="0"/>
          </a:p>
          <a:p>
            <a:pPr indent="0">
              <a:buNone/>
            </a:pPr>
            <a:r>
              <a:rPr lang="en-GB" sz="1800" b="1" dirty="0" smtClean="0"/>
              <a:t>Contact  </a:t>
            </a:r>
            <a:r>
              <a:rPr lang="en-GB" sz="1800" dirty="0" smtClean="0">
                <a:hlinkClick r:id="rId3"/>
              </a:rPr>
              <a:t>cuckooingforum@southwark.gov.uk</a:t>
            </a:r>
            <a:r>
              <a:rPr lang="en-GB" sz="1800" dirty="0" smtClean="0"/>
              <a:t> </a:t>
            </a:r>
            <a:endParaRPr lang="en-GB" sz="1800" dirty="0"/>
          </a:p>
        </p:txBody>
      </p:sp>
      <p:sp>
        <p:nvSpPr>
          <p:cNvPr id="4" name="Date Placeholder 3"/>
          <p:cNvSpPr>
            <a:spLocks noGrp="1"/>
          </p:cNvSpPr>
          <p:nvPr>
            <p:ph type="dt" sz="half" idx="10"/>
          </p:nvPr>
        </p:nvSpPr>
        <p:spPr/>
        <p:txBody>
          <a:bodyPr/>
          <a:lstStyle/>
          <a:p>
            <a:fld id="{85FCB7CF-094E-4C4B-B0E9-742FAF0AEB44}"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t>23</a:t>
            </a:fld>
            <a:endParaRPr lang="en-GB"/>
          </a:p>
        </p:txBody>
      </p:sp>
    </p:spTree>
    <p:extLst>
      <p:ext uri="{BB962C8B-B14F-4D97-AF65-F5344CB8AC3E}">
        <p14:creationId xmlns:p14="http://schemas.microsoft.com/office/powerpoint/2010/main" val="2414970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24000"/>
            <a:ext cx="6559200" cy="224680"/>
          </a:xfrm>
        </p:spPr>
        <p:txBody>
          <a:bodyPr>
            <a:normAutofit fontScale="90000"/>
          </a:bodyPr>
          <a:lstStyle/>
          <a:p>
            <a:r>
              <a:rPr lang="en-GB" dirty="0" smtClean="0"/>
              <a:t/>
            </a:r>
            <a:br>
              <a:rPr lang="en-GB" dirty="0" smtClean="0"/>
            </a:br>
            <a:r>
              <a:rPr lang="en-GB" dirty="0" smtClean="0"/>
              <a:t/>
            </a:r>
            <a:br>
              <a:rPr lang="en-GB" dirty="0" smtClean="0"/>
            </a:br>
            <a:r>
              <a:rPr lang="en-GB" dirty="0"/>
              <a:t/>
            </a:r>
            <a:br>
              <a:rPr lang="en-GB" dirty="0"/>
            </a:br>
            <a:r>
              <a:rPr lang="en-GB" dirty="0" smtClean="0"/>
              <a:t/>
            </a:r>
            <a:br>
              <a:rPr lang="en-GB" dirty="0" smtClean="0"/>
            </a:br>
            <a:endParaRPr lang="en-GB" dirty="0"/>
          </a:p>
        </p:txBody>
      </p:sp>
      <p:sp>
        <p:nvSpPr>
          <p:cNvPr id="3" name="Date Placeholder 2"/>
          <p:cNvSpPr>
            <a:spLocks noGrp="1"/>
          </p:cNvSpPr>
          <p:nvPr>
            <p:ph type="dt" sz="half" idx="10"/>
          </p:nvPr>
        </p:nvSpPr>
        <p:spPr/>
        <p:txBody>
          <a:bodyPr/>
          <a:lstStyle/>
          <a:p>
            <a:fld id="{9AAAF8A1-5A4B-4340-9BCD-D80855818212}" type="datetime1">
              <a:rPr lang="en-GB" smtClean="0"/>
              <a:t>29/03/2023</a:t>
            </a:fld>
            <a:endParaRPr lang="en-GB"/>
          </a:p>
        </p:txBody>
      </p:sp>
      <p:sp>
        <p:nvSpPr>
          <p:cNvPr id="4" name="Footer Placeholder 3"/>
          <p:cNvSpPr>
            <a:spLocks noGrp="1"/>
          </p:cNvSpPr>
          <p:nvPr>
            <p:ph type="ftr" sz="quarter" idx="11"/>
          </p:nvPr>
        </p:nvSpPr>
        <p:spPr/>
        <p:txBody>
          <a:bodyPr/>
          <a:lstStyle/>
          <a:p>
            <a:r>
              <a:rPr lang="en-GB" smtClean="0"/>
              <a:t>Salil Meech Mazumdar Cuckooing Presentation</a:t>
            </a:r>
            <a:endParaRPr lang="en-GB"/>
          </a:p>
        </p:txBody>
      </p:sp>
      <p:sp>
        <p:nvSpPr>
          <p:cNvPr id="5" name="Slide Number Placeholder 4"/>
          <p:cNvSpPr>
            <a:spLocks noGrp="1"/>
          </p:cNvSpPr>
          <p:nvPr>
            <p:ph type="sldNum" sz="quarter" idx="12"/>
          </p:nvPr>
        </p:nvSpPr>
        <p:spPr/>
        <p:txBody>
          <a:bodyPr/>
          <a:lstStyle/>
          <a:p>
            <a:fld id="{B9F1D033-0F2B-4A91-A3BE-A6E888F59A17}" type="slidenum">
              <a:rPr lang="en-GB" smtClean="0"/>
              <a:pPr/>
              <a:t>3</a:t>
            </a:fld>
            <a:endParaRPr lang="en-GB"/>
          </a:p>
        </p:txBody>
      </p:sp>
      <p:sp>
        <p:nvSpPr>
          <p:cNvPr id="6" name="Rectangle 5"/>
          <p:cNvSpPr/>
          <p:nvPr/>
        </p:nvSpPr>
        <p:spPr>
          <a:xfrm>
            <a:off x="683568" y="1028343"/>
            <a:ext cx="7920880" cy="5262979"/>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Cuckooing almost always exploits children </a:t>
            </a:r>
            <a:r>
              <a:rPr lang="en-GB" sz="2400" dirty="0" smtClean="0">
                <a:latin typeface="Arial" panose="020B0604020202020204" pitchFamily="34" charset="0"/>
                <a:cs typeface="Arial" panose="020B0604020202020204" pitchFamily="34" charset="0"/>
              </a:rPr>
              <a:t>and/or </a:t>
            </a:r>
            <a:r>
              <a:rPr lang="en-GB" sz="2400" dirty="0">
                <a:latin typeface="Arial" panose="020B0604020202020204" pitchFamily="34" charset="0"/>
                <a:cs typeface="Arial" panose="020B0604020202020204" pitchFamily="34" charset="0"/>
              </a:rPr>
              <a:t>vulnerable adults. Those at risk include:</a:t>
            </a:r>
          </a:p>
          <a:p>
            <a:r>
              <a:rPr lang="en-GB" sz="2400" dirty="0">
                <a:latin typeface="Arial" panose="020B0604020202020204" pitchFamily="34" charset="0"/>
                <a:cs typeface="Arial" panose="020B0604020202020204" pitchFamily="34" charset="0"/>
              </a:rPr>
              <a:t> </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People using drugs or alcohol or in recovery</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People with mental health needs</a:t>
            </a: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Ex-homeless </a:t>
            </a:r>
            <a:r>
              <a:rPr lang="en-GB" sz="2400" dirty="0">
                <a:latin typeface="Arial" panose="020B0604020202020204" pitchFamily="34" charset="0"/>
                <a:cs typeface="Arial" panose="020B0604020202020204" pitchFamily="34" charset="0"/>
              </a:rPr>
              <a:t>people</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Young people, particularly those living alone for the first </a:t>
            </a:r>
            <a:r>
              <a:rPr lang="en-GB" sz="2400" dirty="0" smtClean="0">
                <a:latin typeface="Arial" panose="020B0604020202020204" pitchFamily="34" charset="0"/>
                <a:cs typeface="Arial" panose="020B0604020202020204" pitchFamily="34" charset="0"/>
              </a:rPr>
              <a:t>time, </a:t>
            </a:r>
            <a:r>
              <a:rPr lang="en-GB" sz="2400" dirty="0">
                <a:latin typeface="Arial" panose="020B0604020202020204" pitchFamily="34" charset="0"/>
                <a:cs typeface="Arial" panose="020B0604020202020204" pitchFamily="34" charset="0"/>
              </a:rPr>
              <a:t>leaving care or with mental health or drug problems</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People with learning disabilities</a:t>
            </a: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Older </a:t>
            </a:r>
            <a:r>
              <a:rPr lang="en-GB" sz="2400" dirty="0">
                <a:latin typeface="Arial" panose="020B0604020202020204" pitchFamily="34" charset="0"/>
                <a:cs typeface="Arial" panose="020B0604020202020204" pitchFamily="34" charset="0"/>
              </a:rPr>
              <a:t>people</a:t>
            </a:r>
          </a:p>
          <a:p>
            <a:pPr lvl="0"/>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People in these groups may be vulnerable due to lack of support, and feeling lonely or isolated. </a:t>
            </a:r>
          </a:p>
        </p:txBody>
      </p:sp>
    </p:spTree>
    <p:extLst>
      <p:ext uri="{BB962C8B-B14F-4D97-AF65-F5344CB8AC3E}">
        <p14:creationId xmlns:p14="http://schemas.microsoft.com/office/powerpoint/2010/main" val="3553789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360000" y="188640"/>
            <a:ext cx="6559200" cy="135360"/>
          </a:xfrm>
        </p:spPr>
        <p:txBody>
          <a:bodyPr>
            <a:normAutofit fontScale="90000"/>
          </a:bodyPr>
          <a:lstStyle/>
          <a:p>
            <a:r>
              <a:rPr lang="en-GB" dirty="0"/>
              <a:t/>
            </a:r>
            <a:br>
              <a:rPr lang="en-GB" dirty="0"/>
            </a:br>
            <a:r>
              <a:rPr lang="en-GB" dirty="0" smtClean="0"/>
              <a:t/>
            </a:r>
            <a:br>
              <a:rPr lang="en-GB" dirty="0" smtClean="0"/>
            </a:br>
            <a:endParaRPr lang="en-GB" dirty="0"/>
          </a:p>
        </p:txBody>
      </p:sp>
      <p:sp>
        <p:nvSpPr>
          <p:cNvPr id="3" name="Date Placeholder 2"/>
          <p:cNvSpPr>
            <a:spLocks noGrp="1"/>
          </p:cNvSpPr>
          <p:nvPr>
            <p:ph type="dt" sz="half" idx="10"/>
          </p:nvPr>
        </p:nvSpPr>
        <p:spPr/>
        <p:txBody>
          <a:bodyPr/>
          <a:lstStyle/>
          <a:p>
            <a:fld id="{EF8CF699-7276-44EE-8CF2-73FAB6068386}" type="datetime1">
              <a:rPr lang="en-GB" smtClean="0"/>
              <a:t>29/03/2023</a:t>
            </a:fld>
            <a:endParaRPr lang="en-GB"/>
          </a:p>
        </p:txBody>
      </p:sp>
      <p:sp>
        <p:nvSpPr>
          <p:cNvPr id="4" name="Footer Placeholder 3"/>
          <p:cNvSpPr>
            <a:spLocks noGrp="1"/>
          </p:cNvSpPr>
          <p:nvPr>
            <p:ph type="ftr" sz="quarter" idx="11"/>
          </p:nvPr>
        </p:nvSpPr>
        <p:spPr/>
        <p:txBody>
          <a:bodyPr/>
          <a:lstStyle/>
          <a:p>
            <a:r>
              <a:rPr lang="en-GB" dirty="0" smtClean="0"/>
              <a:t>Salil Meech Mazumdar Cuckooing Presentation</a:t>
            </a:r>
            <a:endParaRPr lang="en-GB" dirty="0"/>
          </a:p>
        </p:txBody>
      </p:sp>
      <p:sp>
        <p:nvSpPr>
          <p:cNvPr id="5" name="Slide Number Placeholder 4"/>
          <p:cNvSpPr>
            <a:spLocks noGrp="1"/>
          </p:cNvSpPr>
          <p:nvPr>
            <p:ph type="sldNum" sz="quarter" idx="12"/>
          </p:nvPr>
        </p:nvSpPr>
        <p:spPr/>
        <p:txBody>
          <a:bodyPr/>
          <a:lstStyle/>
          <a:p>
            <a:fld id="{B9F1D033-0F2B-4A91-A3BE-A6E888F59A17}" type="slidenum">
              <a:rPr lang="en-GB" smtClean="0"/>
              <a:pPr/>
              <a:t>4</a:t>
            </a:fld>
            <a:endParaRPr lang="en-GB"/>
          </a:p>
        </p:txBody>
      </p:sp>
      <p:sp>
        <p:nvSpPr>
          <p:cNvPr id="6" name="Rectangle 5"/>
          <p:cNvSpPr/>
          <p:nvPr/>
        </p:nvSpPr>
        <p:spPr>
          <a:xfrm>
            <a:off x="683568" y="1484784"/>
            <a:ext cx="8064896" cy="4893647"/>
          </a:xfrm>
          <a:prstGeom prst="rect">
            <a:avLst/>
          </a:prstGeom>
        </p:spPr>
        <p:txBody>
          <a:bodyPr wrap="square">
            <a:spAutoFit/>
          </a:bodyPr>
          <a:lstStyle/>
          <a:p>
            <a:pPr marL="342900" indent="-342900"/>
            <a:r>
              <a:rPr lang="en-GB" sz="2400" dirty="0"/>
              <a:t>Cuckooing remains a live safeguarding issue in Southwark with a steady growth of cases in recent years.  </a:t>
            </a:r>
          </a:p>
          <a:p>
            <a:endParaRPr lang="en-GB" sz="2400" dirty="0"/>
          </a:p>
          <a:p>
            <a:pPr marL="342900" indent="-342900"/>
            <a:r>
              <a:rPr lang="en-GB" sz="2400" dirty="0"/>
              <a:t>The impact of cuckooing on subjected individuals is multiple; the resulting harm experienced supersedes the usual Safeguarding Adults abuse categories.  </a:t>
            </a:r>
          </a:p>
          <a:p>
            <a:endParaRPr lang="en-GB" sz="2400" dirty="0"/>
          </a:p>
          <a:p>
            <a:pPr marL="342900" indent="-342900"/>
            <a:r>
              <a:rPr lang="en-GB" sz="2400" dirty="0"/>
              <a:t>It includes violence, increased drug use, psychological distress, criminal exploitation - subjugated by the power imbalance via control, indebtedness and dependency.  For women, the risk is compounded by reports of sexual coercion and assault.  </a:t>
            </a:r>
            <a:endParaRPr lang="en-GB" sz="2400" dirty="0"/>
          </a:p>
        </p:txBody>
      </p:sp>
    </p:spTree>
    <p:extLst>
      <p:ext uri="{BB962C8B-B14F-4D97-AF65-F5344CB8AC3E}">
        <p14:creationId xmlns:p14="http://schemas.microsoft.com/office/powerpoint/2010/main" val="4148800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24000"/>
            <a:ext cx="7884408" cy="656728"/>
          </a:xfrm>
        </p:spPr>
        <p:txBody>
          <a:bodyPr>
            <a:normAutofit fontScale="90000"/>
          </a:bodyPr>
          <a:lstStyle/>
          <a:p>
            <a:pPr algn="ctr"/>
            <a:r>
              <a:rPr lang="en-GB" dirty="0" smtClean="0"/>
              <a:t/>
            </a:r>
            <a:br>
              <a:rPr lang="en-GB" dirty="0" smtClean="0"/>
            </a:br>
            <a:r>
              <a:rPr lang="en-GB" dirty="0"/>
              <a:t/>
            </a:r>
            <a:br>
              <a:rPr lang="en-GB" dirty="0"/>
            </a:br>
            <a:r>
              <a:rPr lang="en-GB" dirty="0" smtClean="0"/>
              <a:t> </a:t>
            </a:r>
            <a:r>
              <a:rPr lang="en-GB" sz="3600" dirty="0" smtClean="0"/>
              <a:t>In the last year, there were 53 known cases of cuckooing in Southwark </a:t>
            </a:r>
            <a:endParaRPr lang="en-GB" sz="3600" dirty="0"/>
          </a:p>
        </p:txBody>
      </p:sp>
      <p:sp>
        <p:nvSpPr>
          <p:cNvPr id="3" name="Date Placeholder 2"/>
          <p:cNvSpPr>
            <a:spLocks noGrp="1"/>
          </p:cNvSpPr>
          <p:nvPr>
            <p:ph type="dt" sz="half" idx="10"/>
          </p:nvPr>
        </p:nvSpPr>
        <p:spPr/>
        <p:txBody>
          <a:bodyPr/>
          <a:lstStyle/>
          <a:p>
            <a:fld id="{31DB78C5-7FCA-409E-BFE8-DA4796D7EBAC}" type="datetime1">
              <a:rPr lang="en-GB" smtClean="0"/>
              <a:t>29/03/2023</a:t>
            </a:fld>
            <a:endParaRPr lang="en-GB"/>
          </a:p>
        </p:txBody>
      </p:sp>
      <p:sp>
        <p:nvSpPr>
          <p:cNvPr id="4" name="Footer Placeholder 3"/>
          <p:cNvSpPr>
            <a:spLocks noGrp="1"/>
          </p:cNvSpPr>
          <p:nvPr>
            <p:ph type="ftr" sz="quarter" idx="11"/>
          </p:nvPr>
        </p:nvSpPr>
        <p:spPr/>
        <p:txBody>
          <a:bodyPr/>
          <a:lstStyle/>
          <a:p>
            <a:r>
              <a:rPr lang="en-GB" smtClean="0"/>
              <a:t>Salil Meech Mazumdar Cuckooing Presentation</a:t>
            </a:r>
            <a:endParaRPr lang="en-GB"/>
          </a:p>
        </p:txBody>
      </p:sp>
      <p:sp>
        <p:nvSpPr>
          <p:cNvPr id="5" name="Slide Number Placeholder 4"/>
          <p:cNvSpPr>
            <a:spLocks noGrp="1"/>
          </p:cNvSpPr>
          <p:nvPr>
            <p:ph type="sldNum" sz="quarter" idx="12"/>
          </p:nvPr>
        </p:nvSpPr>
        <p:spPr/>
        <p:txBody>
          <a:bodyPr/>
          <a:lstStyle/>
          <a:p>
            <a:fld id="{B9F1D033-0F2B-4A91-A3BE-A6E888F59A17}" type="slidenum">
              <a:rPr lang="en-GB" smtClean="0"/>
              <a:pPr/>
              <a:t>5</a:t>
            </a:fld>
            <a:endParaRPr lang="en-GB"/>
          </a:p>
        </p:txBody>
      </p:sp>
    </p:spTree>
    <p:extLst>
      <p:ext uri="{BB962C8B-B14F-4D97-AF65-F5344CB8AC3E}">
        <p14:creationId xmlns:p14="http://schemas.microsoft.com/office/powerpoint/2010/main" val="1931082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Cuckooing by gender</a:t>
            </a:r>
            <a:endParaRPr lang="en-GB" sz="36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22153010"/>
              </p:ext>
            </p:extLst>
          </p:nvPr>
        </p:nvGraphicFramePr>
        <p:xfrm>
          <a:off x="1187624" y="1340768"/>
          <a:ext cx="6559550" cy="4778474"/>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p:cNvSpPr>
            <a:spLocks noGrp="1"/>
          </p:cNvSpPr>
          <p:nvPr>
            <p:ph type="dt" sz="half" idx="10"/>
          </p:nvPr>
        </p:nvSpPr>
        <p:spPr/>
        <p:txBody>
          <a:bodyPr/>
          <a:lstStyle/>
          <a:p>
            <a:fld id="{F93173F4-E834-4A58-ACC9-F35865BB6C6C}"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pPr/>
              <a:t>6</a:t>
            </a:fld>
            <a:endParaRPr lang="en-GB"/>
          </a:p>
        </p:txBody>
      </p:sp>
    </p:spTree>
    <p:extLst>
      <p:ext uri="{BB962C8B-B14F-4D97-AF65-F5344CB8AC3E}">
        <p14:creationId xmlns:p14="http://schemas.microsoft.com/office/powerpoint/2010/main" val="2793829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24000"/>
            <a:ext cx="7308344" cy="1692771"/>
          </a:xfrm>
        </p:spPr>
        <p:txBody>
          <a:bodyPr/>
          <a:lstStyle/>
          <a:p>
            <a:r>
              <a:rPr lang="en-GB" sz="3600" dirty="0" smtClean="0"/>
              <a:t>Cuckooing by accommodation type</a:t>
            </a:r>
            <a:endParaRPr lang="en-GB" sz="36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17824760"/>
              </p:ext>
            </p:extLst>
          </p:nvPr>
        </p:nvGraphicFramePr>
        <p:xfrm>
          <a:off x="1547664" y="1700808"/>
          <a:ext cx="6559550" cy="3995737"/>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p:cNvSpPr>
            <a:spLocks noGrp="1"/>
          </p:cNvSpPr>
          <p:nvPr>
            <p:ph type="dt" sz="half" idx="10"/>
          </p:nvPr>
        </p:nvSpPr>
        <p:spPr/>
        <p:txBody>
          <a:bodyPr/>
          <a:lstStyle/>
          <a:p>
            <a:fld id="{2B8D818F-AA2C-4CD8-84E8-72F54165778B}"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pPr/>
              <a:t>7</a:t>
            </a:fld>
            <a:endParaRPr lang="en-GB"/>
          </a:p>
        </p:txBody>
      </p:sp>
    </p:spTree>
    <p:extLst>
      <p:ext uri="{BB962C8B-B14F-4D97-AF65-F5344CB8AC3E}">
        <p14:creationId xmlns:p14="http://schemas.microsoft.com/office/powerpoint/2010/main" val="259279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Cuckooing by age and gender</a:t>
            </a:r>
            <a:endParaRPr lang="en-GB" sz="36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0000477"/>
              </p:ext>
            </p:extLst>
          </p:nvPr>
        </p:nvGraphicFramePr>
        <p:xfrm>
          <a:off x="611560" y="1700808"/>
          <a:ext cx="7639670" cy="4392488"/>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p:cNvSpPr>
            <a:spLocks noGrp="1"/>
          </p:cNvSpPr>
          <p:nvPr>
            <p:ph type="dt" sz="half" idx="10"/>
          </p:nvPr>
        </p:nvSpPr>
        <p:spPr/>
        <p:txBody>
          <a:bodyPr/>
          <a:lstStyle/>
          <a:p>
            <a:fld id="{ECAC59C9-F29B-4D3C-A21A-D502B4B9F57A}"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pPr/>
              <a:t>8</a:t>
            </a:fld>
            <a:endParaRPr lang="en-GB"/>
          </a:p>
        </p:txBody>
      </p:sp>
    </p:spTree>
    <p:extLst>
      <p:ext uri="{BB962C8B-B14F-4D97-AF65-F5344CB8AC3E}">
        <p14:creationId xmlns:p14="http://schemas.microsoft.com/office/powerpoint/2010/main" val="507030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24000"/>
            <a:ext cx="6559200" cy="800744"/>
          </a:xfrm>
        </p:spPr>
        <p:txBody>
          <a:bodyPr/>
          <a:lstStyle/>
          <a:p>
            <a:r>
              <a:rPr lang="en-GB" sz="3600" dirty="0" smtClean="0"/>
              <a:t>Cuckooing by ethnicity</a:t>
            </a:r>
            <a:endParaRPr lang="en-GB" sz="3600" dirty="0"/>
          </a:p>
        </p:txBody>
      </p:sp>
      <p:sp>
        <p:nvSpPr>
          <p:cNvPr id="4" name="Date Placeholder 3"/>
          <p:cNvSpPr>
            <a:spLocks noGrp="1"/>
          </p:cNvSpPr>
          <p:nvPr>
            <p:ph type="dt" sz="half" idx="10"/>
          </p:nvPr>
        </p:nvSpPr>
        <p:spPr/>
        <p:txBody>
          <a:bodyPr/>
          <a:lstStyle/>
          <a:p>
            <a:fld id="{A552A1E4-B0D9-49F2-814A-ACF3C41B8322}" type="datetime1">
              <a:rPr lang="en-GB" smtClean="0"/>
              <a:t>29/03/2023</a:t>
            </a:fld>
            <a:endParaRPr lang="en-GB"/>
          </a:p>
        </p:txBody>
      </p:sp>
      <p:sp>
        <p:nvSpPr>
          <p:cNvPr id="5" name="Footer Placeholder 4"/>
          <p:cNvSpPr>
            <a:spLocks noGrp="1"/>
          </p:cNvSpPr>
          <p:nvPr>
            <p:ph type="ftr" sz="quarter" idx="11"/>
          </p:nvPr>
        </p:nvSpPr>
        <p:spPr/>
        <p:txBody>
          <a:bodyPr/>
          <a:lstStyle/>
          <a:p>
            <a:r>
              <a:rPr lang="en-GB" smtClean="0"/>
              <a:t>Salil Meech Mazumdar Cuckooing Presentation</a:t>
            </a:r>
            <a:endParaRPr lang="en-GB"/>
          </a:p>
        </p:txBody>
      </p:sp>
      <p:sp>
        <p:nvSpPr>
          <p:cNvPr id="6" name="Slide Number Placeholder 5"/>
          <p:cNvSpPr>
            <a:spLocks noGrp="1"/>
          </p:cNvSpPr>
          <p:nvPr>
            <p:ph type="sldNum" sz="quarter" idx="12"/>
          </p:nvPr>
        </p:nvSpPr>
        <p:spPr/>
        <p:txBody>
          <a:bodyPr/>
          <a:lstStyle/>
          <a:p>
            <a:fld id="{B9F1D033-0F2B-4A91-A3BE-A6E888F59A17}" type="slidenum">
              <a:rPr lang="en-GB" smtClean="0"/>
              <a:pPr/>
              <a:t>9</a:t>
            </a:fld>
            <a:endParaRPr lang="en-GB"/>
          </a:p>
        </p:txBody>
      </p:sp>
      <p:graphicFrame>
        <p:nvGraphicFramePr>
          <p:cNvPr id="11" name="Chart 10"/>
          <p:cNvGraphicFramePr>
            <a:graphicFrameLocks/>
          </p:cNvGraphicFramePr>
          <p:nvPr>
            <p:extLst>
              <p:ext uri="{D42A27DB-BD31-4B8C-83A1-F6EECF244321}">
                <p14:modId xmlns:p14="http://schemas.microsoft.com/office/powerpoint/2010/main" val="3011406192"/>
              </p:ext>
            </p:extLst>
          </p:nvPr>
        </p:nvGraphicFramePr>
        <p:xfrm>
          <a:off x="395536" y="1196752"/>
          <a:ext cx="7776864" cy="46932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69351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Southwark presentation">
  <a:themeElements>
    <a:clrScheme name="Southwark PwP Gold">
      <a:dk1>
        <a:srgbClr val="F0AB00"/>
      </a:dk1>
      <a:lt1>
        <a:srgbClr val="FFFFFF"/>
      </a:lt1>
      <a:dk2>
        <a:srgbClr val="CF0072"/>
      </a:dk2>
      <a:lt2>
        <a:srgbClr val="34B233"/>
      </a:lt2>
      <a:accent1>
        <a:srgbClr val="B6BF00"/>
      </a:accent1>
      <a:accent2>
        <a:srgbClr val="00C0B5"/>
      </a:accent2>
      <a:accent3>
        <a:srgbClr val="00A9E0"/>
      </a:accent3>
      <a:accent4>
        <a:srgbClr val="0065BD"/>
      </a:accent4>
      <a:accent5>
        <a:srgbClr val="80379B"/>
      </a:accent5>
      <a:accent6>
        <a:srgbClr val="CF0072"/>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al">
  <a:themeElements>
    <a:clrScheme name="Southwark PwP Teal">
      <a:dk1>
        <a:srgbClr val="00C0B5"/>
      </a:dk1>
      <a:lt1>
        <a:srgbClr val="FFFFFF"/>
      </a:lt1>
      <a:dk2>
        <a:srgbClr val="FF6319"/>
      </a:dk2>
      <a:lt2>
        <a:srgbClr val="34B233"/>
      </a:lt2>
      <a:accent1>
        <a:srgbClr val="B6BF00"/>
      </a:accent1>
      <a:accent2>
        <a:srgbClr val="F0AB00"/>
      </a:accent2>
      <a:accent3>
        <a:srgbClr val="00A9E0"/>
      </a:accent3>
      <a:accent4>
        <a:srgbClr val="0065BD"/>
      </a:accent4>
      <a:accent5>
        <a:srgbClr val="80379B"/>
      </a:accent5>
      <a:accent6>
        <a:srgbClr val="CF0072"/>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urple">
  <a:themeElements>
    <a:clrScheme name="Southwark PwP Purple">
      <a:dk1>
        <a:srgbClr val="80379B"/>
      </a:dk1>
      <a:lt1>
        <a:srgbClr val="FFFFFF"/>
      </a:lt1>
      <a:dk2>
        <a:srgbClr val="00A9E0"/>
      </a:dk2>
      <a:lt2>
        <a:srgbClr val="34B233"/>
      </a:lt2>
      <a:accent1>
        <a:srgbClr val="B6BF00"/>
      </a:accent1>
      <a:accent2>
        <a:srgbClr val="00C0B5"/>
      </a:accent2>
      <a:accent3>
        <a:srgbClr val="00A9E0"/>
      </a:accent3>
      <a:accent4>
        <a:srgbClr val="0065BD"/>
      </a:accent4>
      <a:accent5>
        <a:srgbClr val="F0AB00"/>
      </a:accent5>
      <a:accent6>
        <a:srgbClr val="CF0072"/>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Dark Yellow">
  <a:themeElements>
    <a:clrScheme name="Southwark PwP Purple">
      <a:dk1>
        <a:srgbClr val="B6BF00"/>
      </a:dk1>
      <a:lt1>
        <a:srgbClr val="FFFFFF"/>
      </a:lt1>
      <a:dk2>
        <a:srgbClr val="CF0072"/>
      </a:dk2>
      <a:lt2>
        <a:srgbClr val="34B233"/>
      </a:lt2>
      <a:accent1>
        <a:srgbClr val="B6BF00"/>
      </a:accent1>
      <a:accent2>
        <a:srgbClr val="00C0B5"/>
      </a:accent2>
      <a:accent3>
        <a:srgbClr val="00A9E0"/>
      </a:accent3>
      <a:accent4>
        <a:srgbClr val="0065BD"/>
      </a:accent4>
      <a:accent5>
        <a:srgbClr val="F0AB00"/>
      </a:accent5>
      <a:accent6>
        <a:srgbClr val="CF0072"/>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CCG Document" ma:contentTypeID="0x01010009DF25CF94082642959723941C1AE33300BAFF81C7741517498D718622E8129CE7" ma:contentTypeVersion="22" ma:contentTypeDescription="Extension of document type to include extra info eg HideFromDelve, retention, classification" ma:contentTypeScope="" ma:versionID="df3569b59a7d5458b64fc8535ff52bf2">
  <xsd:schema xmlns:xsd="http://www.w3.org/2001/XMLSchema" xmlns:xs="http://www.w3.org/2001/XMLSchema" xmlns:p="http://schemas.microsoft.com/office/2006/metadata/properties" xmlns:ns2="3fc7b4f3-a0e9-46ca-b4f0-2556f21f87bd" xmlns:ns3="9e7fd114-9621-45b8-9c7a-5c1d714b3901" targetNamespace="http://schemas.microsoft.com/office/2006/metadata/properties" ma:root="true" ma:fieldsID="5fd89a0ac86f760879764c3f0bef85a6" ns2:_="" ns3:_="">
    <xsd:import namespace="3fc7b4f3-a0e9-46ca-b4f0-2556f21f87bd"/>
    <xsd:import namespace="9e7fd114-9621-45b8-9c7a-5c1d714b3901"/>
    <xsd:element name="properties">
      <xsd:complexType>
        <xsd:sequence>
          <xsd:element name="documentManagement">
            <xsd:complexType>
              <xsd:all>
                <xsd:element ref="ns2:HideFromDelv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c7b4f3-a0e9-46ca-b4f0-2556f21f87bd" elementFormDefault="qualified">
    <xsd:import namespace="http://schemas.microsoft.com/office/2006/documentManagement/types"/>
    <xsd:import namespace="http://schemas.microsoft.com/office/infopath/2007/PartnerControls"/>
    <xsd:element name="HideFromDelve" ma:index="4" nillable="true" ma:displayName="HideFromDelve" ma:default="1" ma:description="Set to Yes (initial default) to hide documents and other information from delve" ma:internalName="HideFromDelve" ma:readOnly="false">
      <xsd:simpleType>
        <xsd:restriction base="dms:Boolean"/>
      </xsd:simpleType>
    </xsd:element>
    <xsd:element name="SharedWithUsers" ma:index="5"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a8ae5e1-c286-4bc4-9287-4d89ece0434e}" ma:internalName="TaxCatchAll" ma:showField="CatchAllData" ma:web="3fc7b4f3-a0e9-46ca-b4f0-2556f21f87b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e7fd114-9621-45b8-9c7a-5c1d714b390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65629fe-fa3b-4d8f-b0ac-4a13011ce303"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HideFromDelve xmlns="3fc7b4f3-a0e9-46ca-b4f0-2556f21f87bd">true</HideFromDelve>
    <lcf76f155ced4ddcb4097134ff3c332f xmlns="9e7fd114-9621-45b8-9c7a-5c1d714b3901">
      <Terms xmlns="http://schemas.microsoft.com/office/infopath/2007/PartnerControls"/>
    </lcf76f155ced4ddcb4097134ff3c332f>
    <TaxCatchAll xmlns="3fc7b4f3-a0e9-46ca-b4f0-2556f21f87bd" xsi:nil="true"/>
  </documentManagement>
</p:properties>
</file>

<file path=customXml/itemProps1.xml><?xml version="1.0" encoding="utf-8"?>
<ds:datastoreItem xmlns:ds="http://schemas.openxmlformats.org/officeDocument/2006/customXml" ds:itemID="{64DF5912-1418-479D-A2BB-FDD92E36B921}"/>
</file>

<file path=customXml/itemProps2.xml><?xml version="1.0" encoding="utf-8"?>
<ds:datastoreItem xmlns:ds="http://schemas.openxmlformats.org/officeDocument/2006/customXml" ds:itemID="{1D7D5FAB-A0F3-42C0-9E8A-5DE7B2536D40}"/>
</file>

<file path=customXml/itemProps3.xml><?xml version="1.0" encoding="utf-8"?>
<ds:datastoreItem xmlns:ds="http://schemas.openxmlformats.org/officeDocument/2006/customXml" ds:itemID="{3452CDD2-85E8-44EA-8E6C-A4853FBF77A5}"/>
</file>

<file path=docProps/app.xml><?xml version="1.0" encoding="utf-8"?>
<Properties xmlns="http://schemas.openxmlformats.org/officeDocument/2006/extended-properties" xmlns:vt="http://schemas.openxmlformats.org/officeDocument/2006/docPropsVTypes">
  <Template>Southwark presentation</Template>
  <TotalTime>681</TotalTime>
  <Words>1954</Words>
  <Application>Microsoft Office PowerPoint</Application>
  <PresentationFormat>On-screen Show (4:3)</PresentationFormat>
  <Paragraphs>413</Paragraphs>
  <Slides>23</Slides>
  <Notes>21</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23</vt:i4>
      </vt:variant>
    </vt:vector>
  </HeadingPairs>
  <TitlesOfParts>
    <vt:vector size="29" baseType="lpstr">
      <vt:lpstr>Arial</vt:lpstr>
      <vt:lpstr>Calibri</vt:lpstr>
      <vt:lpstr>Southwark presentation</vt:lpstr>
      <vt:lpstr>Teal</vt:lpstr>
      <vt:lpstr>Purple</vt:lpstr>
      <vt:lpstr>Dark Yellow</vt:lpstr>
      <vt:lpstr>Cuckooing</vt:lpstr>
      <vt:lpstr>  </vt:lpstr>
      <vt:lpstr>    </vt:lpstr>
      <vt:lpstr>  </vt:lpstr>
      <vt:lpstr>   In the last year, there were 53 known cases of cuckooing in Southwark </vt:lpstr>
      <vt:lpstr>Cuckooing by gender</vt:lpstr>
      <vt:lpstr>Cuckooing by accommodation type</vt:lpstr>
      <vt:lpstr>Cuckooing by age and gender</vt:lpstr>
      <vt:lpstr>Cuckooing by ethnicity</vt:lpstr>
      <vt:lpstr>Cuckooing by postcode</vt:lpstr>
      <vt:lpstr>Southwark hotspots</vt:lpstr>
      <vt:lpstr>Victim exploitation factors </vt:lpstr>
      <vt:lpstr>Southwark picture</vt:lpstr>
      <vt:lpstr>The Nest</vt:lpstr>
      <vt:lpstr>Impact, displacement &amp; loss of home</vt:lpstr>
      <vt:lpstr>Loneliness</vt:lpstr>
      <vt:lpstr>Cuckooing contexts and women</vt:lpstr>
      <vt:lpstr>‘Perpetrator’ and/or ‘victim’?</vt:lpstr>
      <vt:lpstr>Some signs of cuckooing activities</vt:lpstr>
      <vt:lpstr>Impact on vulnerable people</vt:lpstr>
      <vt:lpstr>Interventions</vt:lpstr>
      <vt:lpstr>Further information</vt:lpstr>
      <vt:lpstr>Southwark Multi Agency Cuckooing Forum</vt:lpstr>
    </vt:vector>
  </TitlesOfParts>
  <Company>Southwark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Cuckooing</dc:title>
  <dc:creator>Meech Mazumdar, Salil</dc:creator>
  <cp:lastModifiedBy>Meech Mazumdar, Salil</cp:lastModifiedBy>
  <cp:revision>41</cp:revision>
  <dcterms:created xsi:type="dcterms:W3CDTF">2019-04-09T21:08:15Z</dcterms:created>
  <dcterms:modified xsi:type="dcterms:W3CDTF">2023-03-29T12:45:00Z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0x01010009DF25CF94082642959723941C1AE33300BAFF81C7741517498D718622E8129CE7</vt:lpwstr>
  </property>
</Properties>
</file>