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  <p:sldMasterId id="2147483704" r:id="rId6"/>
  </p:sldMasterIdLst>
  <p:notesMasterIdLst>
    <p:notesMasterId r:id="rId22"/>
  </p:notesMasterIdLst>
  <p:sldIdLst>
    <p:sldId id="552" r:id="rId7"/>
    <p:sldId id="851" r:id="rId8"/>
    <p:sldId id="869" r:id="rId9"/>
    <p:sldId id="857" r:id="rId10"/>
    <p:sldId id="860" r:id="rId11"/>
    <p:sldId id="871" r:id="rId12"/>
    <p:sldId id="872" r:id="rId13"/>
    <p:sldId id="870" r:id="rId14"/>
    <p:sldId id="873" r:id="rId15"/>
    <p:sldId id="875" r:id="rId16"/>
    <p:sldId id="876" r:id="rId17"/>
    <p:sldId id="874" r:id="rId18"/>
    <p:sldId id="878" r:id="rId19"/>
    <p:sldId id="877" r:id="rId20"/>
    <p:sldId id="879" r:id="rId21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le Christina" initials="WC" lastIdx="1" clrIdx="0"/>
  <p:cmAuthor id="2" name="Robert Shaw" initials="RS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4ECA"/>
    <a:srgbClr val="FC7C88"/>
    <a:srgbClr val="FDA9AB"/>
    <a:srgbClr val="005EC0"/>
    <a:srgbClr val="B4C7E7"/>
    <a:srgbClr val="FC7073"/>
    <a:srgbClr val="9DC3E6"/>
    <a:srgbClr val="FA7676"/>
    <a:srgbClr val="6600CC"/>
    <a:srgbClr val="E46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118" autoAdjust="0"/>
  </p:normalViewPr>
  <p:slideViewPr>
    <p:cSldViewPr snapToGrid="0">
      <p:cViewPr varScale="1">
        <p:scale>
          <a:sx n="85" d="100"/>
          <a:sy n="85" d="100"/>
        </p:scale>
        <p:origin x="9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6400" cy="4945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91" y="2"/>
            <a:ext cx="2946400" cy="4945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AA224-9EF0-4F07-AA97-E1DAE67F4278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5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5" y="4751092"/>
            <a:ext cx="5438775" cy="38876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378157"/>
            <a:ext cx="2946400" cy="4945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91" y="9378157"/>
            <a:ext cx="2946400" cy="4945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BC237-33D0-47D7-B90C-445C18192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6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3100" y="798513"/>
            <a:ext cx="5316538" cy="3989387"/>
          </a:xfrm>
          <a:ln/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6954" indent="-271906" algn="ctr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7622" indent="-217524" algn="ctr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22669" indent="-217524" algn="ctr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57719" indent="-217524" algn="ctr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92766" indent="-217524" algn="ctr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27816" indent="-217524" algn="ctr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62864" indent="-217524" algn="ctr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97914" indent="-217524" algn="ctr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0FC67BA1-EF16-4D7B-9438-41D4E58FB472}" type="slidenum">
              <a:rPr lang="en-GB" smtClean="0">
                <a:solidFill>
                  <a:prstClr val="black"/>
                </a:solidFill>
                <a:latin typeface="Effra" panose="02000506080000020004" pitchFamily="2" charset="0"/>
              </a:rPr>
              <a:pPr algn="r"/>
              <a:t>1</a:t>
            </a:fld>
            <a:endParaRPr lang="en-GB">
              <a:solidFill>
                <a:prstClr val="black"/>
              </a:solidFill>
              <a:latin typeface="Effra" panose="0200050608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884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102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152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056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64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873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91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443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918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1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347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986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915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0974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BC237-33D0-47D7-B90C-445C181924D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065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A72A-ECA9-4897-94AA-632DDD9EEE5F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D9B-8D08-46F5-B4C2-A76034C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2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A72A-ECA9-4897-94AA-632DDD9EEE5F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D9B-8D08-46F5-B4C2-A76034C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95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A72A-ECA9-4897-94AA-632DDD9EEE5F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D9B-8D08-46F5-B4C2-A76034C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803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8313" y="6538730"/>
            <a:ext cx="2895600" cy="2555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5" y="650696"/>
            <a:ext cx="8218487" cy="321627"/>
          </a:xfrm>
        </p:spPr>
        <p:txBody>
          <a:bodyPr/>
          <a:lstStyle>
            <a:lvl1pPr>
              <a:lnSpc>
                <a:spcPct val="95000"/>
              </a:lnSpc>
              <a:spcAft>
                <a:spcPts val="0"/>
              </a:spcAft>
              <a:defRPr sz="1015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</a:t>
            </a:r>
            <a:br>
              <a:rPr lang="en-US"/>
            </a:br>
            <a:r>
              <a:rPr lang="en-US"/>
              <a:t>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422041" fontAlgn="base">
              <a:spcBef>
                <a:spcPct val="0"/>
              </a:spcBef>
              <a:spcAft>
                <a:spcPct val="0"/>
              </a:spcAft>
            </a:pPr>
            <a:fld id="{902D5018-2030-2046-84FC-87E41EA86E42}" type="slidenum">
              <a:rPr lang="en-US" smtClean="0">
                <a:solidFill>
                  <a:srgbClr val="0072C6"/>
                </a:solidFill>
              </a:rPr>
              <a:pPr defTabSz="42204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72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72140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8313" y="6538730"/>
            <a:ext cx="2895600" cy="2555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5" y="650696"/>
            <a:ext cx="8218487" cy="321627"/>
          </a:xfrm>
        </p:spPr>
        <p:txBody>
          <a:bodyPr/>
          <a:lstStyle>
            <a:lvl1pPr>
              <a:lnSpc>
                <a:spcPct val="95000"/>
              </a:lnSpc>
              <a:spcAft>
                <a:spcPts val="0"/>
              </a:spcAft>
              <a:defRPr sz="1015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</a:t>
            </a:r>
            <a:br>
              <a:rPr lang="en-US"/>
            </a:br>
            <a:r>
              <a:rPr lang="en-US"/>
              <a:t>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422041" fontAlgn="base">
              <a:spcBef>
                <a:spcPct val="0"/>
              </a:spcBef>
              <a:spcAft>
                <a:spcPct val="0"/>
              </a:spcAft>
            </a:pPr>
            <a:fld id="{902D5018-2030-2046-84FC-87E41EA86E42}" type="slidenum">
              <a:rPr lang="en-US" smtClean="0">
                <a:solidFill>
                  <a:srgbClr val="0072C6"/>
                </a:solidFill>
              </a:rPr>
              <a:pPr defTabSz="42204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72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993000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fld id="{902D5018-2030-2046-84FC-87E41EA86E42}" type="slidenum">
              <a:rPr lang="en-US" smtClean="0">
                <a:solidFill>
                  <a:srgbClr val="0072C6"/>
                </a:solidFill>
              </a:rPr>
              <a:pPr/>
              <a:t>‹#›</a:t>
            </a:fld>
            <a:endParaRPr lang="en-US">
              <a:solidFill>
                <a:srgbClr val="0072C6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2" y="749914"/>
            <a:ext cx="7356815" cy="6677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53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fld id="{902D5018-2030-2046-84FC-87E41EA86E42}" type="slidenum">
              <a:rPr lang="en-US" smtClean="0">
                <a:solidFill>
                  <a:srgbClr val="0072C6"/>
                </a:solidFill>
              </a:rPr>
              <a:pPr/>
              <a:t>‹#›</a:t>
            </a:fld>
            <a:endParaRPr lang="en-US">
              <a:solidFill>
                <a:srgbClr val="0072C6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2" y="749914"/>
            <a:ext cx="7356815" cy="6677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1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A72A-ECA9-4897-94AA-632DDD9EEE5F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D9B-8D08-46F5-B4C2-A76034C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43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A72A-ECA9-4897-94AA-632DDD9EEE5F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D9B-8D08-46F5-B4C2-A76034C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96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A72A-ECA9-4897-94AA-632DDD9EEE5F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D9B-8D08-46F5-B4C2-A76034C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A72A-ECA9-4897-94AA-632DDD9EEE5F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D9B-8D08-46F5-B4C2-A76034C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47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A72A-ECA9-4897-94AA-632DDD9EEE5F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D9B-8D08-46F5-B4C2-A76034C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21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A72A-ECA9-4897-94AA-632DDD9EEE5F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D9B-8D08-46F5-B4C2-A76034C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44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A72A-ECA9-4897-94AA-632DDD9EEE5F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D9B-8D08-46F5-B4C2-A76034C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88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A72A-ECA9-4897-94AA-632DDD9EEE5F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D9B-8D08-46F5-B4C2-A76034C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16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CA72A-ECA9-4897-94AA-632DDD9EEE5F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9D9B-8D08-46F5-B4C2-A76034C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41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8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680295"/>
            <a:ext cx="7841707" cy="395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422041" fontAlgn="base">
              <a:spcBef>
                <a:spcPct val="0"/>
              </a:spcBef>
              <a:spcAft>
                <a:spcPct val="0"/>
              </a:spcAft>
            </a:pPr>
            <a:fld id="{902D5018-2030-2046-84FC-87E41EA86E42}" type="slidenum">
              <a:rPr lang="en-US" smtClean="0">
                <a:solidFill>
                  <a:srgbClr val="0072C6"/>
                </a:solidFill>
              </a:rPr>
              <a:pPr defTabSz="42204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72C6"/>
              </a:solidFill>
            </a:endParaRPr>
          </a:p>
        </p:txBody>
      </p:sp>
      <p:sp>
        <p:nvSpPr>
          <p:cNvPr id="26" name="Title Placeholder 1"/>
          <p:cNvSpPr>
            <a:spLocks noGrp="1"/>
          </p:cNvSpPr>
          <p:nvPr>
            <p:ph type="title"/>
          </p:nvPr>
        </p:nvSpPr>
        <p:spPr>
          <a:xfrm>
            <a:off x="457202" y="749914"/>
            <a:ext cx="7356815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3323" b="1">
                <a:solidFill>
                  <a:schemeClr val="tx2"/>
                </a:solidFill>
                <a:latin typeface="+mj-lt"/>
                <a:cs typeface="Arial"/>
              </a:rPr>
              <a:t>Click</a:t>
            </a:r>
            <a:r>
              <a:rPr lang="en-GB" sz="3323" b="1" baseline="0">
                <a:solidFill>
                  <a:schemeClr val="tx2"/>
                </a:solidFill>
                <a:latin typeface="+mj-lt"/>
                <a:cs typeface="Arial"/>
              </a:rPr>
              <a:t> to edit the master title style</a:t>
            </a:r>
            <a:endParaRPr lang="en-GB" sz="3323" b="1">
              <a:solidFill>
                <a:schemeClr val="tx2"/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680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422041" rtl="0" eaLnBrk="1" latinLnBrk="0" hangingPunct="1">
        <a:spcBef>
          <a:spcPct val="0"/>
        </a:spcBef>
        <a:buNone/>
        <a:defRPr lang="en-GB" sz="3323" b="1" i="0" kern="1200" baseline="0" smtClean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16531" indent="-316531" algn="l" defTabSz="422041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422041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422041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422041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680295"/>
            <a:ext cx="7841707" cy="395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422041" fontAlgn="base">
              <a:spcBef>
                <a:spcPct val="0"/>
              </a:spcBef>
              <a:spcAft>
                <a:spcPct val="0"/>
              </a:spcAft>
            </a:pPr>
            <a:fld id="{902D5018-2030-2046-84FC-87E41EA86E42}" type="slidenum">
              <a:rPr lang="en-US" smtClean="0">
                <a:solidFill>
                  <a:srgbClr val="0072C6"/>
                </a:solidFill>
              </a:rPr>
              <a:pPr defTabSz="42204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72C6"/>
              </a:solidFill>
            </a:endParaRPr>
          </a:p>
        </p:txBody>
      </p:sp>
      <p:sp>
        <p:nvSpPr>
          <p:cNvPr id="26" name="Title Placeholder 1"/>
          <p:cNvSpPr>
            <a:spLocks noGrp="1"/>
          </p:cNvSpPr>
          <p:nvPr>
            <p:ph type="title"/>
          </p:nvPr>
        </p:nvSpPr>
        <p:spPr>
          <a:xfrm>
            <a:off x="457202" y="749914"/>
            <a:ext cx="7356815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3323" b="1">
                <a:solidFill>
                  <a:schemeClr val="tx2"/>
                </a:solidFill>
                <a:latin typeface="+mj-lt"/>
                <a:cs typeface="Arial"/>
              </a:rPr>
              <a:t>Click</a:t>
            </a:r>
            <a:r>
              <a:rPr lang="en-GB" sz="3323" b="1" baseline="0">
                <a:solidFill>
                  <a:schemeClr val="tx2"/>
                </a:solidFill>
                <a:latin typeface="+mj-lt"/>
                <a:cs typeface="Arial"/>
              </a:rPr>
              <a:t> to edit the master title style</a:t>
            </a:r>
            <a:endParaRPr lang="en-GB" sz="3323" b="1">
              <a:solidFill>
                <a:schemeClr val="tx2"/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676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hf hdr="0" ftr="0" dt="0"/>
  <p:txStyles>
    <p:titleStyle>
      <a:lvl1pPr algn="l" defTabSz="422041" rtl="0" eaLnBrk="1" latinLnBrk="0" hangingPunct="1">
        <a:spcBef>
          <a:spcPct val="0"/>
        </a:spcBef>
        <a:buNone/>
        <a:defRPr lang="en-GB" sz="3323" b="1" i="0" kern="1200" baseline="0" smtClean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16531" indent="-316531" algn="l" defTabSz="422041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422041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422041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422041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8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9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5" Type="http://schemas.openxmlformats.org/officeDocument/2006/relationships/image" Target="../media/image10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.jpeg"/><Relationship Id="rId4" Type="http://schemas.openxmlformats.org/officeDocument/2006/relationships/hyperlink" Target="https://www.lambethsab.org.uk/what-is-the-mental-capacity-act#MCAprofessionalguid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480712" y="2494301"/>
            <a:ext cx="7757765" cy="3220699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396" tIns="42198" rIns="84396" bIns="42198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662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Title 1"/>
          <p:cNvSpPr txBox="1">
            <a:spLocks/>
          </p:cNvSpPr>
          <p:nvPr/>
        </p:nvSpPr>
        <p:spPr bwMode="auto">
          <a:xfrm>
            <a:off x="710213" y="2667001"/>
            <a:ext cx="732407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2191" rIns="84381" bIns="42191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chemeClr val="accent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chemeClr val="accent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chemeClr val="accent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chemeClr val="accent1"/>
                </a:solidFill>
                <a:latin typeface="Arial" charset="0"/>
              </a:defRPr>
            </a:lvl5pPr>
            <a:lvl6pPr marL="457119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239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35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477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4400" b="1" baseline="30000" dirty="0">
                <a:solidFill>
                  <a:srgbClr val="FFFFFF"/>
                </a:solidFill>
                <a:latin typeface="Arial"/>
                <a:cs typeface="Arial"/>
              </a:rPr>
              <a:t>Mental Capacity Act and Deprivation of Liberty for Primary Care</a:t>
            </a:r>
          </a:p>
          <a:p>
            <a:endParaRPr lang="en-GB" sz="3000" b="1" baseline="300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sz="3000" b="1" baseline="30000" dirty="0">
                <a:solidFill>
                  <a:srgbClr val="FFFFFF"/>
                </a:solidFill>
                <a:latin typeface="Arial"/>
                <a:cs typeface="Arial"/>
              </a:rPr>
              <a:t>David Rowley</a:t>
            </a:r>
          </a:p>
          <a:p>
            <a:endParaRPr lang="en-GB" sz="3000" b="1" baseline="300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sz="3000" b="1" baseline="30000" dirty="0">
                <a:solidFill>
                  <a:srgbClr val="FFFFFF"/>
                </a:solidFill>
                <a:latin typeface="Arial"/>
                <a:cs typeface="Arial"/>
              </a:rPr>
              <a:t>Designated Lead for the Mental Capacity Act and Liberty Protection Safeguards, SEL ICB </a:t>
            </a:r>
          </a:p>
          <a:p>
            <a:endParaRPr lang="en-GB" sz="3000" b="1" baseline="300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sz="3000" b="1" baseline="30000" dirty="0">
                <a:solidFill>
                  <a:srgbClr val="FFFFFF"/>
                </a:solidFill>
                <a:latin typeface="Arial"/>
                <a:cs typeface="Arial"/>
              </a:rPr>
              <a:t>david.rowley@selondonics.nhs.uk</a:t>
            </a:r>
          </a:p>
          <a:p>
            <a:endParaRPr lang="en-GB" sz="3000" b="1" baseline="30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5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579" y="124644"/>
            <a:ext cx="1997923" cy="77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1846564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046190"/>
            <a:ext cx="7886700" cy="64449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Liberty Protection Safeguards – ethos overview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646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199178-E96B-4640-AFD3-89FDB60CD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8293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b="1" dirty="0"/>
              <a:t>Ethos of LPS </a:t>
            </a:r>
            <a:r>
              <a:rPr lang="en-GB" dirty="0"/>
              <a:t>– aims to incorporate consideration of liberty into mainstream care planning.</a:t>
            </a:r>
          </a:p>
          <a:p>
            <a:r>
              <a:rPr lang="en-GB" dirty="0"/>
              <a:t>Aims to discourage creation of separate processes/teams as per the current </a:t>
            </a:r>
            <a:r>
              <a:rPr lang="en-GB" dirty="0" err="1"/>
              <a:t>DoLS</a:t>
            </a:r>
            <a:r>
              <a:rPr lang="en-GB" dirty="0"/>
              <a:t> system</a:t>
            </a:r>
          </a:p>
          <a:p>
            <a:r>
              <a:rPr lang="en-GB" dirty="0"/>
              <a:t>How? By integrating assessments where possible into everyday practice/ transferability of assessments</a:t>
            </a:r>
          </a:p>
        </p:txBody>
      </p:sp>
      <p:pic>
        <p:nvPicPr>
          <p:cNvPr id="4098" name="Picture 2" descr="Image result for liberty protection safeguards">
            <a:extLst>
              <a:ext uri="{FF2B5EF4-FFF2-40B4-BE49-F238E27FC236}">
                <a16:creationId xmlns:a16="http://schemas.microsoft.com/office/drawing/2014/main" id="{B3B350C4-C77D-4DD9-A2A9-9C0E7D418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2286794"/>
            <a:ext cx="15811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43448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046190"/>
            <a:ext cx="7886700" cy="64449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Liberty Protection Safeguards – an overview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646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199178-E96B-4640-AFD3-89FDB60CD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829300" cy="4530726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LPS was due to come into force October 2020</a:t>
            </a:r>
          </a:p>
          <a:p>
            <a:r>
              <a:rPr lang="en-GB" dirty="0"/>
              <a:t>Delayed due to Covid-19</a:t>
            </a:r>
          </a:p>
          <a:p>
            <a:r>
              <a:rPr lang="en-GB" dirty="0"/>
              <a:t>Next date was set for April 2022</a:t>
            </a:r>
          </a:p>
          <a:p>
            <a:r>
              <a:rPr lang="en-GB" dirty="0"/>
              <a:t>Further delay in 2021 as Code of Practice (CoP) was not finalised. No new date set at this stage</a:t>
            </a:r>
          </a:p>
          <a:p>
            <a:r>
              <a:rPr lang="en-GB" dirty="0"/>
              <a:t>Draft CoP has now been published and consulted upon (July 2022)</a:t>
            </a:r>
          </a:p>
          <a:p>
            <a:r>
              <a:rPr lang="en-GB" dirty="0"/>
              <a:t>We await final version of the CoP and implementation date. Likely to be in 2024</a:t>
            </a:r>
          </a:p>
          <a:p>
            <a:r>
              <a:rPr lang="en-GB" dirty="0"/>
              <a:t>On commencement - there will be a 12 month transition period</a:t>
            </a:r>
          </a:p>
        </p:txBody>
      </p:sp>
      <p:pic>
        <p:nvPicPr>
          <p:cNvPr id="5122" name="Picture 2" descr="Image result for delays">
            <a:extLst>
              <a:ext uri="{FF2B5EF4-FFF2-40B4-BE49-F238E27FC236}">
                <a16:creationId xmlns:a16="http://schemas.microsoft.com/office/drawing/2014/main" id="{688924EA-BA36-44AE-B52D-BE04E191D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2754326"/>
            <a:ext cx="23431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01493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046190"/>
            <a:ext cx="7886700" cy="64449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Liberty Protection Safeguards – SEL progress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646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199178-E96B-4640-AFD3-89FDB60CD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78932" cy="4351338"/>
          </a:xfrm>
        </p:spPr>
        <p:txBody>
          <a:bodyPr>
            <a:noAutofit/>
          </a:bodyPr>
          <a:lstStyle/>
          <a:p>
            <a:r>
              <a:rPr lang="en-GB" sz="3200" dirty="0"/>
              <a:t>Key challenges with implementation</a:t>
            </a:r>
          </a:p>
          <a:p>
            <a:pPr lvl="1"/>
            <a:r>
              <a:rPr lang="en-GB" sz="3200" dirty="0"/>
              <a:t>Collaborative working </a:t>
            </a:r>
          </a:p>
          <a:p>
            <a:pPr lvl="1"/>
            <a:r>
              <a:rPr lang="en-GB" sz="3200" dirty="0"/>
              <a:t>Integrating new responsibilities to front-line practice</a:t>
            </a:r>
          </a:p>
          <a:p>
            <a:pPr lvl="1"/>
            <a:r>
              <a:rPr lang="en-GB" sz="3200" dirty="0"/>
              <a:t>Developing skills in the new Responsible Bodies</a:t>
            </a:r>
          </a:p>
          <a:p>
            <a:pPr lvl="1"/>
            <a:r>
              <a:rPr lang="en-GB" sz="3200" dirty="0"/>
              <a:t>Training</a:t>
            </a:r>
          </a:p>
          <a:p>
            <a:pPr lvl="1"/>
            <a:r>
              <a:rPr lang="en-GB" sz="3200" dirty="0"/>
              <a:t>Developing IT </a:t>
            </a:r>
          </a:p>
          <a:p>
            <a:pPr lvl="1"/>
            <a:r>
              <a:rPr lang="en-GB" sz="3200" dirty="0"/>
              <a:t>Embedding a culture which protects liberty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6791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046190"/>
            <a:ext cx="7886700" cy="64449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Liberty Protection Safeguards – SEL progress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646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199178-E96B-4640-AFD3-89FDB60CD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9971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200" dirty="0"/>
              <a:t>What are SEL Responsible Bodies doing now to prepare for LPS?</a:t>
            </a:r>
          </a:p>
          <a:p>
            <a:endParaRPr lang="en-GB" sz="3600" dirty="0"/>
          </a:p>
          <a:p>
            <a:pPr lvl="1"/>
            <a:r>
              <a:rPr lang="en-GB" sz="3600" dirty="0"/>
              <a:t>SEL ICS LPS Steering Group </a:t>
            </a:r>
          </a:p>
          <a:p>
            <a:pPr lvl="1"/>
            <a:r>
              <a:rPr lang="en-GB" sz="3600" dirty="0"/>
              <a:t>Borough LPS Groups </a:t>
            </a:r>
          </a:p>
          <a:p>
            <a:pPr lvl="1"/>
            <a:r>
              <a:rPr lang="en-GB" sz="3600" dirty="0"/>
              <a:t>BIA Training</a:t>
            </a:r>
          </a:p>
          <a:p>
            <a:pPr lvl="1"/>
            <a:r>
              <a:rPr lang="en-GB" sz="3600" dirty="0"/>
              <a:t>LPS Implementation Plan </a:t>
            </a:r>
          </a:p>
          <a:p>
            <a:pPr lvl="1"/>
            <a:r>
              <a:rPr lang="en-GB" sz="3600" dirty="0"/>
              <a:t>LPS Process Maps </a:t>
            </a:r>
          </a:p>
          <a:p>
            <a:pPr lvl="1"/>
            <a:r>
              <a:rPr lang="en-GB" sz="3600" dirty="0"/>
              <a:t>LPS Scoping </a:t>
            </a:r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6002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046190"/>
            <a:ext cx="7886700" cy="64449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Liberty Protection Safeguards – Protecting Liberty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646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199178-E96B-4640-AFD3-89FDB60CD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What can practitioners do now to prepare for LPS?</a:t>
            </a:r>
          </a:p>
          <a:p>
            <a:pPr marL="0" indent="0">
              <a:buNone/>
            </a:pPr>
            <a:r>
              <a:rPr lang="en-GB" b="1" dirty="0"/>
              <a:t>The process has been delayed, but the ethos is relevant now!</a:t>
            </a:r>
          </a:p>
          <a:p>
            <a:pPr marL="0" indent="0">
              <a:buNone/>
            </a:pPr>
            <a:r>
              <a:rPr lang="en-GB" dirty="0"/>
              <a:t>Effective MCA practice, </a:t>
            </a:r>
          </a:p>
          <a:p>
            <a:pPr marL="457200" lvl="1" indent="0">
              <a:buNone/>
            </a:pPr>
            <a:r>
              <a:rPr lang="en-GB" dirty="0"/>
              <a:t>support a person to make their own decisions.</a:t>
            </a:r>
          </a:p>
          <a:p>
            <a:pPr marL="0" indent="0">
              <a:buNone/>
            </a:pPr>
            <a:r>
              <a:rPr lang="en-GB" dirty="0"/>
              <a:t>Effective care planning</a:t>
            </a:r>
          </a:p>
          <a:p>
            <a:pPr marL="457200" lvl="1" indent="0">
              <a:buNone/>
            </a:pPr>
            <a:r>
              <a:rPr lang="en-GB" dirty="0"/>
              <a:t>Adopt a strengths based approach,</a:t>
            </a:r>
          </a:p>
          <a:p>
            <a:pPr marL="457200" lvl="1" indent="0">
              <a:buNone/>
            </a:pPr>
            <a:r>
              <a:rPr lang="en-GB" dirty="0"/>
              <a:t>Promote </a:t>
            </a:r>
            <a:r>
              <a:rPr lang="en-GB" b="1" dirty="0"/>
              <a:t>conversations</a:t>
            </a:r>
            <a:r>
              <a:rPr lang="en-GB" dirty="0"/>
              <a:t> with the person</a:t>
            </a:r>
          </a:p>
          <a:p>
            <a:pPr marL="457200" lvl="1" indent="0">
              <a:buNone/>
            </a:pPr>
            <a:r>
              <a:rPr lang="en-GB" dirty="0"/>
              <a:t>Consider risks – what level of intrusion is</a:t>
            </a:r>
            <a:r>
              <a:rPr lang="en-GB" b="1" dirty="0"/>
              <a:t> necessary</a:t>
            </a:r>
            <a:r>
              <a:rPr lang="en-GB" dirty="0"/>
              <a:t>? </a:t>
            </a:r>
          </a:p>
          <a:p>
            <a:pPr marL="457200" lvl="1" indent="0">
              <a:buNone/>
            </a:pPr>
            <a:r>
              <a:rPr lang="en-GB" dirty="0"/>
              <a:t>What is a </a:t>
            </a:r>
            <a:r>
              <a:rPr lang="en-GB" b="1" dirty="0"/>
              <a:t>proportionate </a:t>
            </a:r>
            <a:r>
              <a:rPr lang="en-GB" dirty="0"/>
              <a:t>level of support for the persons needs?</a:t>
            </a:r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5650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046190"/>
            <a:ext cx="7886700" cy="64449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Liberty Protection Safeguards – GP implications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646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199178-E96B-4640-AFD3-89FDB60CD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6042314" cy="453072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3500" b="1" dirty="0"/>
              <a:t>Likely ask for GP’s</a:t>
            </a:r>
          </a:p>
          <a:p>
            <a:pPr marL="0" indent="0">
              <a:buNone/>
            </a:pPr>
            <a:endParaRPr lang="en-GB" sz="3500" dirty="0"/>
          </a:p>
          <a:p>
            <a:r>
              <a:rPr lang="en-GB" sz="3500" dirty="0"/>
              <a:t>Providing evidence of diagnosis of Mental Disorder</a:t>
            </a:r>
          </a:p>
          <a:p>
            <a:r>
              <a:rPr lang="en-GB" sz="3500" dirty="0"/>
              <a:t>Training needs: recognition of a </a:t>
            </a:r>
            <a:r>
              <a:rPr lang="en-GB" sz="3500" dirty="0" err="1"/>
              <a:t>DoL</a:t>
            </a:r>
            <a:r>
              <a:rPr lang="en-GB" sz="3500" dirty="0"/>
              <a:t>, action</a:t>
            </a:r>
          </a:p>
          <a:p>
            <a:r>
              <a:rPr lang="en-GB" sz="3500" dirty="0"/>
              <a:t>Capacity Assessments (possible but unlikely)</a:t>
            </a:r>
          </a:p>
          <a:p>
            <a:r>
              <a:rPr lang="en-GB" sz="3500" dirty="0"/>
              <a:t>Necessary and Proportionate Assessments (unlikely)</a:t>
            </a:r>
          </a:p>
          <a:p>
            <a:pPr marL="0" indent="0">
              <a:buNone/>
            </a:pPr>
            <a:endParaRPr lang="en-GB" sz="3500" dirty="0"/>
          </a:p>
          <a:p>
            <a:pPr marL="0" indent="0">
              <a:buNone/>
            </a:pPr>
            <a:r>
              <a:rPr lang="en-GB" sz="3500" u="sng" dirty="0"/>
              <a:t>No funds currently earmarked for this</a:t>
            </a:r>
          </a:p>
          <a:p>
            <a:pPr marL="0" indent="0">
              <a:buNone/>
            </a:pPr>
            <a:endParaRPr lang="en-GB" sz="3500" dirty="0"/>
          </a:p>
          <a:p>
            <a:pPr marL="0" indent="0">
              <a:buNone/>
            </a:pPr>
            <a:r>
              <a:rPr lang="en-GB" sz="3500" dirty="0"/>
              <a:t>However, GP’s have role (along with all of health staff) to support the ethos of LPS.</a:t>
            </a:r>
          </a:p>
          <a:p>
            <a:pPr marL="0" indent="0">
              <a:buNone/>
            </a:pPr>
            <a:endParaRPr lang="en-GB" sz="3500" dirty="0"/>
          </a:p>
          <a:p>
            <a:pPr lvl="1"/>
            <a:r>
              <a:rPr lang="en-GB" sz="3500" dirty="0"/>
              <a:t>Knowing and following the MCA principles</a:t>
            </a:r>
          </a:p>
          <a:p>
            <a:pPr lvl="1"/>
            <a:r>
              <a:rPr lang="en-GB" sz="3500" dirty="0"/>
              <a:t>Supporting rights and strengths based practice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146" name="Picture 2" descr="Image result for gp practice">
            <a:extLst>
              <a:ext uri="{FF2B5EF4-FFF2-40B4-BE49-F238E27FC236}">
                <a16:creationId xmlns:a16="http://schemas.microsoft.com/office/drawing/2014/main" id="{FF79189F-DAC9-4FBA-BA57-25F29EA26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220" y="2409058"/>
            <a:ext cx="2047875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93630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183907"/>
            <a:ext cx="7886700" cy="506782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What</a:t>
            </a:r>
            <a:r>
              <a:rPr lang="en-GB" b="1" dirty="0"/>
              <a:t> </a:t>
            </a:r>
            <a:r>
              <a:rPr lang="en-GB" b="1" dirty="0">
                <a:solidFill>
                  <a:schemeClr val="bg1"/>
                </a:solidFill>
              </a:rPr>
              <a:t>is the Mental Capacity Act?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3283719"/>
            <a:ext cx="4946650" cy="289324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GB" dirty="0"/>
              <a:t>Framework on decision making for people who may be unable to do so </a:t>
            </a:r>
          </a:p>
          <a:p>
            <a:pPr algn="just"/>
            <a:r>
              <a:rPr lang="en-GB" dirty="0"/>
              <a:t>Article 8 HRA - </a:t>
            </a:r>
            <a:r>
              <a:rPr lang="en-GB" b="1" dirty="0"/>
              <a:t>Right to a Private and Family Life</a:t>
            </a:r>
          </a:p>
          <a:p>
            <a:pPr algn="just"/>
            <a:r>
              <a:rPr lang="en-GB" dirty="0"/>
              <a:t>Underpinned by 5 principles</a:t>
            </a:r>
          </a:p>
          <a:p>
            <a:pPr algn="just"/>
            <a:r>
              <a:rPr lang="en-GB" dirty="0"/>
              <a:t>Decisions are time and situation specific</a:t>
            </a:r>
          </a:p>
          <a:p>
            <a:pPr algn="just"/>
            <a:endParaRPr lang="en-GB" dirty="0"/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endParaRPr lang="en-GB" i="1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646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739C962-A5D5-4B33-BC74-2F5D4C21757D}"/>
              </a:ext>
            </a:extLst>
          </p:cNvPr>
          <p:cNvSpPr txBox="1"/>
          <p:nvPr/>
        </p:nvSpPr>
        <p:spPr>
          <a:xfrm>
            <a:off x="628650" y="2025539"/>
            <a:ext cx="78867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Mental Capacity Act (MCA) is designed to protect and empower people who may lack the mental capacity to make their own decisions about their care and treatment   -  NHS website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134EC89F-521A-4FB9-9BC1-E5B78DA65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800" y="2948869"/>
            <a:ext cx="2520950" cy="3073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3649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183907"/>
            <a:ext cx="7886700" cy="50678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Five Principles of the Mental Capacity Act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646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id="{2BC037AD-C5DB-4F1B-A6A2-C01492AF7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" y="2007794"/>
            <a:ext cx="7689850" cy="457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04474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046190"/>
            <a:ext cx="7886700" cy="64449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Capacity Assessments and Best Interests decisions  -Top Tips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3072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Identify the decision.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Who is the decision maker?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Is the decision simple or more complex?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Prepare! Give relevant information to the person.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Assess capacity = </a:t>
            </a:r>
            <a:r>
              <a:rPr lang="en-GB" u="sng" dirty="0"/>
              <a:t>have a structured conversation</a:t>
            </a:r>
            <a:r>
              <a:rPr lang="en-GB" dirty="0"/>
              <a:t>!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If person lacks capacity, make a best interests decision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Follow Best Interests checklist (key elements)</a:t>
            </a:r>
          </a:p>
          <a:p>
            <a:pPr marL="914400" lvl="2" indent="0">
              <a:buNone/>
            </a:pPr>
            <a:r>
              <a:rPr lang="en-GB" dirty="0"/>
              <a:t>Present wishes and feelings</a:t>
            </a:r>
          </a:p>
          <a:p>
            <a:pPr marL="914400" lvl="2" indent="0">
              <a:buNone/>
            </a:pPr>
            <a:r>
              <a:rPr lang="en-GB" dirty="0"/>
              <a:t>Previous wishes (an advance statement?)</a:t>
            </a:r>
          </a:p>
          <a:p>
            <a:pPr marL="914400" lvl="2" indent="0">
              <a:buNone/>
            </a:pPr>
            <a:r>
              <a:rPr lang="en-GB" dirty="0"/>
              <a:t>Views of others (family, professionals)</a:t>
            </a:r>
          </a:p>
          <a:p>
            <a:pPr marL="914400" lvl="2" indent="0">
              <a:buNone/>
            </a:pPr>
            <a:r>
              <a:rPr lang="en-GB" dirty="0"/>
              <a:t>Less restrictive option</a:t>
            </a:r>
          </a:p>
          <a:p>
            <a:pPr marL="0" indent="0">
              <a:buNone/>
            </a:pPr>
            <a:r>
              <a:rPr lang="en-GB" dirty="0"/>
              <a:t>8. Record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>
                <a:hlinkClick r:id="rId4"/>
              </a:rPr>
              <a:t>What is the Mental Capacity Act | Lambeth Safeguarding Adults Board (lambethsab.org.uk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646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01251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046190"/>
            <a:ext cx="7886700" cy="64449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What is a Deprivation of Liberty?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825625"/>
            <a:ext cx="5356514" cy="435133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Article 5 of the Human Rights Act - Right to Liberty</a:t>
            </a:r>
          </a:p>
          <a:p>
            <a:r>
              <a:rPr lang="en-GB" dirty="0"/>
              <a:t>Right to Liberty is a qualified right</a:t>
            </a:r>
          </a:p>
          <a:p>
            <a:r>
              <a:rPr lang="en-GB" dirty="0"/>
              <a:t>A deprivation of liberty occurs when</a:t>
            </a:r>
          </a:p>
          <a:p>
            <a:pPr marL="971550" lvl="1" indent="-514350">
              <a:buAutoNum type="arabicPeriod"/>
            </a:pPr>
            <a:r>
              <a:rPr lang="en-GB" dirty="0"/>
              <a:t>Person lacks capacity </a:t>
            </a:r>
            <a:r>
              <a:rPr lang="en-GB" dirty="0">
                <a:solidFill>
                  <a:srgbClr val="FF0000"/>
                </a:solidFill>
              </a:rPr>
              <a:t>(subjective element)</a:t>
            </a:r>
          </a:p>
          <a:p>
            <a:pPr marL="971550" lvl="1" indent="-514350">
              <a:buAutoNum type="arabicPeriod"/>
            </a:pPr>
            <a:r>
              <a:rPr lang="en-GB" dirty="0"/>
              <a:t>The person is under </a:t>
            </a:r>
            <a:r>
              <a:rPr lang="en-GB" i="1" dirty="0"/>
              <a:t>‘continuous supervision and control &amp; not free to leave</a:t>
            </a:r>
            <a:r>
              <a:rPr lang="en-GB" dirty="0"/>
              <a:t>’ because of their care </a:t>
            </a:r>
            <a:r>
              <a:rPr lang="en-GB" dirty="0">
                <a:solidFill>
                  <a:srgbClr val="FF0000"/>
                </a:solidFill>
              </a:rPr>
              <a:t>(objective element)</a:t>
            </a:r>
          </a:p>
          <a:p>
            <a:pPr marL="971550" lvl="1" indent="-514350">
              <a:buAutoNum type="arabicPeriod"/>
            </a:pPr>
            <a:r>
              <a:rPr lang="en-GB" dirty="0"/>
              <a:t>The state has involvement in/ is aware of the care </a:t>
            </a:r>
            <a:r>
              <a:rPr lang="en-GB" dirty="0">
                <a:solidFill>
                  <a:srgbClr val="FF0000"/>
                </a:solidFill>
              </a:rPr>
              <a:t>(imputable to the state)</a:t>
            </a:r>
          </a:p>
          <a:p>
            <a:r>
              <a:rPr lang="en-GB" dirty="0"/>
              <a:t>A deprivation of liberty can only be authorised by due legal process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646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7EA08D13-6359-47C5-AC79-17C0E6D325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45" r="21952"/>
          <a:stretch/>
        </p:blipFill>
        <p:spPr bwMode="auto">
          <a:xfrm>
            <a:off x="5985164" y="2000685"/>
            <a:ext cx="2997432" cy="3531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88365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046190"/>
            <a:ext cx="7886700" cy="64449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The </a:t>
            </a:r>
            <a:r>
              <a:rPr lang="en-GB" sz="2400" b="1" dirty="0" err="1">
                <a:solidFill>
                  <a:schemeClr val="bg1"/>
                </a:solidFill>
              </a:rPr>
              <a:t>Bournewood</a:t>
            </a:r>
            <a:r>
              <a:rPr lang="en-GB" sz="2400" b="1" dirty="0">
                <a:solidFill>
                  <a:schemeClr val="bg1"/>
                </a:solidFill>
              </a:rPr>
              <a:t> case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49 year old autistic man, HL</a:t>
            </a:r>
          </a:p>
          <a:p>
            <a:r>
              <a:rPr lang="en-GB" dirty="0"/>
              <a:t>HL lived with Mr and Mrs E, under resettlement scheme from </a:t>
            </a:r>
            <a:r>
              <a:rPr lang="en-GB" dirty="0" err="1"/>
              <a:t>Bournewood</a:t>
            </a:r>
            <a:r>
              <a:rPr lang="en-GB" dirty="0"/>
              <a:t> Hospital</a:t>
            </a:r>
          </a:p>
          <a:p>
            <a:r>
              <a:rPr lang="en-GB" dirty="0"/>
              <a:t>Re-admitted to hospital in ‘best interests’ under common law doctrine of necessity</a:t>
            </a:r>
          </a:p>
          <a:p>
            <a:r>
              <a:rPr lang="en-GB" dirty="0"/>
              <a:t>MHA not appropriate, HL lacked capacity</a:t>
            </a:r>
          </a:p>
          <a:p>
            <a:r>
              <a:rPr lang="en-GB" dirty="0"/>
              <a:t>No right of challenge to the clinician</a:t>
            </a:r>
          </a:p>
          <a:p>
            <a:r>
              <a:rPr lang="en-GB" dirty="0"/>
              <a:t>Following various court hearings ECHR decided HL Deprived of his Liberty.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646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7604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046190"/>
            <a:ext cx="7886700" cy="64449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Deprivation of Liberty Safeguards, COPDOL 11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825625"/>
            <a:ext cx="5829300" cy="4351338"/>
          </a:xfrm>
        </p:spPr>
        <p:txBody>
          <a:bodyPr>
            <a:noAutofit/>
          </a:bodyPr>
          <a:lstStyle/>
          <a:p>
            <a:r>
              <a:rPr lang="en-GB" sz="2000" dirty="0" err="1"/>
              <a:t>DoLS</a:t>
            </a:r>
            <a:r>
              <a:rPr lang="en-GB" sz="2000" dirty="0"/>
              <a:t> is the ‘due process’ to authorise a </a:t>
            </a:r>
            <a:r>
              <a:rPr lang="en-GB" sz="2000" dirty="0" err="1"/>
              <a:t>DoL</a:t>
            </a:r>
            <a:endParaRPr lang="en-GB" sz="2000" dirty="0"/>
          </a:p>
          <a:p>
            <a:r>
              <a:rPr lang="en-GB" sz="2000" dirty="0" err="1"/>
              <a:t>DoLS</a:t>
            </a:r>
            <a:r>
              <a:rPr lang="en-GB" sz="2000" dirty="0"/>
              <a:t> is administered by local authorities only</a:t>
            </a:r>
          </a:p>
          <a:p>
            <a:r>
              <a:rPr lang="en-GB" sz="2000" dirty="0" err="1"/>
              <a:t>DoLS</a:t>
            </a:r>
            <a:r>
              <a:rPr lang="en-GB" sz="2000" dirty="0"/>
              <a:t> covers registered care homes and hospitals only</a:t>
            </a:r>
          </a:p>
          <a:p>
            <a:r>
              <a:rPr lang="en-GB" sz="2000" dirty="0"/>
              <a:t>Consists of three main assessments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/>
              <a:t>Mental Disorder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/>
              <a:t>Mental Capacity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/>
              <a:t>Best Interests</a:t>
            </a:r>
          </a:p>
          <a:p>
            <a:pPr marL="0" indent="0">
              <a:buNone/>
            </a:pPr>
            <a:r>
              <a:rPr lang="en-GB" sz="2000" dirty="0"/>
              <a:t>Deprivation of liberty can also apply in other settings</a:t>
            </a:r>
          </a:p>
          <a:p>
            <a:pPr marL="0" indent="0">
              <a:buNone/>
            </a:pPr>
            <a:r>
              <a:rPr lang="en-GB" sz="2000" dirty="0"/>
              <a:t>In these cases, Court of Protection authorises directly</a:t>
            </a:r>
          </a:p>
          <a:p>
            <a:pPr marL="0" indent="0">
              <a:buNone/>
            </a:pPr>
            <a:r>
              <a:rPr lang="en-GB" sz="2000" dirty="0"/>
              <a:t>An applicant would need to complete a COPDOL11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646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373DDDB9-FEF8-45E2-B76D-489121F00F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1" r="29621" b="73742"/>
          <a:stretch/>
        </p:blipFill>
        <p:spPr bwMode="auto">
          <a:xfrm>
            <a:off x="6457950" y="2528612"/>
            <a:ext cx="2057400" cy="180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95386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046190"/>
            <a:ext cx="7886700" cy="64449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Issues and criticisms of the current system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646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199178-E96B-4640-AFD3-89FDB60CD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816186" cy="435133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Process led rather than person centred – rubber stamping exercise</a:t>
            </a:r>
          </a:p>
          <a:p>
            <a:r>
              <a:rPr lang="en-GB" dirty="0"/>
              <a:t>Doesn’t meet the needs of the person</a:t>
            </a:r>
          </a:p>
          <a:p>
            <a:r>
              <a:rPr lang="en-GB" dirty="0"/>
              <a:t>New case law broadened definition of a </a:t>
            </a:r>
            <a:r>
              <a:rPr lang="en-GB" dirty="0" err="1"/>
              <a:t>DoL</a:t>
            </a:r>
            <a:r>
              <a:rPr lang="en-GB" dirty="0"/>
              <a:t> and therefore number of cases dramatically increased</a:t>
            </a:r>
          </a:p>
          <a:p>
            <a:r>
              <a:rPr lang="en-GB" dirty="0"/>
              <a:t>Local authorities unable to process applications</a:t>
            </a:r>
          </a:p>
          <a:p>
            <a:r>
              <a:rPr lang="en-GB" dirty="0"/>
              <a:t>Vulnerable people without appropriate protections</a:t>
            </a:r>
          </a:p>
          <a:p>
            <a:r>
              <a:rPr lang="en-GB" dirty="0"/>
              <a:t>In 2014, recognised that system ‘not fit for purpose’</a:t>
            </a:r>
          </a:p>
          <a:p>
            <a:r>
              <a:rPr lang="en-GB" dirty="0"/>
              <a:t>In 2015 Law Commission set about change</a:t>
            </a:r>
          </a:p>
        </p:txBody>
      </p:sp>
      <p:pic>
        <p:nvPicPr>
          <p:cNvPr id="3074" name="Picture 2" descr="Image result for bureaucracy">
            <a:extLst>
              <a:ext uri="{FF2B5EF4-FFF2-40B4-BE49-F238E27FC236}">
                <a16:creationId xmlns:a16="http://schemas.microsoft.com/office/drawing/2014/main" id="{2037DB04-79B2-467D-B3DD-0C368FE50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2286794"/>
            <a:ext cx="24669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0911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046190"/>
            <a:ext cx="7886700" cy="64449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Liberty Protection Safeguards – process overview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8A3C84A-1FDD-433C-87B4-01023552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220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2D5018-2030-2046-84FC-87E41EA86E42}" type="slidenum">
              <a:rPr kumimoji="0" lang="en-US" sz="646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2204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646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2" descr="Q:\CCG Comms and Engagement\Branding\SEL CCG brand\Office Use\NHS SEL_CCG_RGB_Right Align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40" y="111828"/>
            <a:ext cx="1958756" cy="7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199178-E96B-4640-AFD3-89FDB60CD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3 Responsible Bodies </a:t>
            </a:r>
            <a:r>
              <a:rPr lang="en-GB" b="1" i="1" dirty="0"/>
              <a:t>, </a:t>
            </a:r>
            <a:r>
              <a:rPr lang="en-GB" dirty="0"/>
              <a:t>not just local authority</a:t>
            </a:r>
          </a:p>
          <a:p>
            <a:r>
              <a:rPr lang="en-GB" dirty="0"/>
              <a:t>CCG, Hospital Trusts, Local Authority (share the load!)</a:t>
            </a:r>
          </a:p>
          <a:p>
            <a:r>
              <a:rPr lang="en-GB" dirty="0"/>
              <a:t>3 main assessments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Mental Disorder,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Mental Capacity and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Necessary and Proportionate (replaces best interests assessment)</a:t>
            </a:r>
          </a:p>
          <a:p>
            <a:r>
              <a:rPr lang="en-GB" dirty="0"/>
              <a:t>Duty to consult family</a:t>
            </a:r>
          </a:p>
          <a:p>
            <a:r>
              <a:rPr lang="en-GB" dirty="0"/>
              <a:t>New role of Approved Mental Capacity Professional</a:t>
            </a:r>
          </a:p>
          <a:p>
            <a:r>
              <a:rPr lang="en-GB" dirty="0"/>
              <a:t>Extends to 16-17 year olds</a:t>
            </a:r>
          </a:p>
          <a:p>
            <a:r>
              <a:rPr lang="en-GB" dirty="0"/>
              <a:t>IMCA ‘if relevant’ </a:t>
            </a:r>
          </a:p>
          <a:p>
            <a:r>
              <a:rPr lang="en-GB" dirty="0"/>
              <a:t>Reviews – more focused. After year 1, year 2 and three yearly thereafter’ 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14889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NHS England">
      <a:dk1>
        <a:sysClr val="windowText" lastClr="000000"/>
      </a:dk1>
      <a:lt1>
        <a:sysClr val="window" lastClr="FFFFFF"/>
      </a:lt1>
      <a:dk2>
        <a:srgbClr val="0072C6"/>
      </a:dk2>
      <a:lt2>
        <a:srgbClr val="A00054"/>
      </a:lt2>
      <a:accent1>
        <a:srgbClr val="00ADC6"/>
      </a:accent1>
      <a:accent2>
        <a:srgbClr val="0091C9"/>
      </a:accent2>
      <a:accent3>
        <a:srgbClr val="003893"/>
      </a:accent3>
      <a:accent4>
        <a:srgbClr val="FFFFFF"/>
      </a:accent4>
      <a:accent5>
        <a:srgbClr val="FFFFFF"/>
      </a:accent5>
      <a:accent6>
        <a:srgbClr val="FFFFFF"/>
      </a:accent6>
      <a:hlink>
        <a:srgbClr val="A00054"/>
      </a:hlink>
      <a:folHlink>
        <a:srgbClr val="A0005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5_Office Theme">
  <a:themeElements>
    <a:clrScheme name="NHS England">
      <a:dk1>
        <a:sysClr val="windowText" lastClr="000000"/>
      </a:dk1>
      <a:lt1>
        <a:sysClr val="window" lastClr="FFFFFF"/>
      </a:lt1>
      <a:dk2>
        <a:srgbClr val="0072C6"/>
      </a:dk2>
      <a:lt2>
        <a:srgbClr val="A00054"/>
      </a:lt2>
      <a:accent1>
        <a:srgbClr val="00ADC6"/>
      </a:accent1>
      <a:accent2>
        <a:srgbClr val="0091C9"/>
      </a:accent2>
      <a:accent3>
        <a:srgbClr val="003893"/>
      </a:accent3>
      <a:accent4>
        <a:srgbClr val="FFFFFF"/>
      </a:accent4>
      <a:accent5>
        <a:srgbClr val="FFFFFF"/>
      </a:accent5>
      <a:accent6>
        <a:srgbClr val="FFFFFF"/>
      </a:accent6>
      <a:hlink>
        <a:srgbClr val="A00054"/>
      </a:hlink>
      <a:folHlink>
        <a:srgbClr val="A0005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CG Document" ma:contentTypeID="0x01010009DF25CF94082642959723941C1AE33300BAFF81C7741517498D718622E8129CE7" ma:contentTypeVersion="22" ma:contentTypeDescription="Extension of document type to include extra info eg HideFromDelve, retention, classification" ma:contentTypeScope="" ma:versionID="df3569b59a7d5458b64fc8535ff52bf2">
  <xsd:schema xmlns:xsd="http://www.w3.org/2001/XMLSchema" xmlns:xs="http://www.w3.org/2001/XMLSchema" xmlns:p="http://schemas.microsoft.com/office/2006/metadata/properties" xmlns:ns2="3fc7b4f3-a0e9-46ca-b4f0-2556f21f87bd" xmlns:ns3="9e7fd114-9621-45b8-9c7a-5c1d714b3901" targetNamespace="http://schemas.microsoft.com/office/2006/metadata/properties" ma:root="true" ma:fieldsID="5fd89a0ac86f760879764c3f0bef85a6" ns2:_="" ns3:_="">
    <xsd:import namespace="3fc7b4f3-a0e9-46ca-b4f0-2556f21f87bd"/>
    <xsd:import namespace="9e7fd114-9621-45b8-9c7a-5c1d714b3901"/>
    <xsd:element name="properties">
      <xsd:complexType>
        <xsd:sequence>
          <xsd:element name="documentManagement">
            <xsd:complexType>
              <xsd:all>
                <xsd:element ref="ns2:HideFromDelv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7b4f3-a0e9-46ca-b4f0-2556f21f87bd" elementFormDefault="qualified">
    <xsd:import namespace="http://schemas.microsoft.com/office/2006/documentManagement/types"/>
    <xsd:import namespace="http://schemas.microsoft.com/office/infopath/2007/PartnerControls"/>
    <xsd:element name="HideFromDelve" ma:index="4" nillable="true" ma:displayName="HideFromDelve" ma:default="1" ma:description="Set to Yes (initial default) to hide documents and other information from delve" ma:internalName="HideFromDelve" ma:readOnly="false">
      <xsd:simpleType>
        <xsd:restriction base="dms:Boolean"/>
      </xsd:simpleType>
    </xsd:element>
    <xsd:element name="SharedWithUsers" ma:index="5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8ae5e1-c286-4bc4-9287-4d89ece0434e}" ma:internalName="TaxCatchAll" ma:showField="CatchAllData" ma:web="3fc7b4f3-a0e9-46ca-b4f0-2556f21f87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7fd114-9621-45b8-9c7a-5c1d714b3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65629fe-fa3b-4d8f-b0ac-4a13011ce3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3fc7b4f3-a0e9-46ca-b4f0-2556f21f87bd">true</HideFromDelve>
    <lcf76f155ced4ddcb4097134ff3c332f xmlns="9e7fd114-9621-45b8-9c7a-5c1d714b3901">
      <Terms xmlns="http://schemas.microsoft.com/office/infopath/2007/PartnerControls"/>
    </lcf76f155ced4ddcb4097134ff3c332f>
    <TaxCatchAll xmlns="3fc7b4f3-a0e9-46ca-b4f0-2556f21f87b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B5EA3C-57DF-458E-BC6E-FED19C0823A2}"/>
</file>

<file path=customXml/itemProps2.xml><?xml version="1.0" encoding="utf-8"?>
<ds:datastoreItem xmlns:ds="http://schemas.openxmlformats.org/officeDocument/2006/customXml" ds:itemID="{DEC3A065-BC7E-40E0-8C18-4ADD1A6237CF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C6A8860-5AC1-4A68-B42D-E5716E001C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3309</TotalTime>
  <Words>987</Words>
  <Application>Microsoft Office PowerPoint</Application>
  <PresentationFormat>On-screen Show (4:3)</PresentationFormat>
  <Paragraphs>167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Effra</vt:lpstr>
      <vt:lpstr>Office Theme</vt:lpstr>
      <vt:lpstr>4_Office Theme</vt:lpstr>
      <vt:lpstr>5_Office Theme</vt:lpstr>
      <vt:lpstr>PowerPoint Presentation</vt:lpstr>
      <vt:lpstr>What is the Mental Capacity Act?</vt:lpstr>
      <vt:lpstr>Five Principles of the Mental Capacity Act</vt:lpstr>
      <vt:lpstr>Capacity Assessments and Best Interests decisions  -Top Tips</vt:lpstr>
      <vt:lpstr>What is a Deprivation of Liberty?</vt:lpstr>
      <vt:lpstr>The Bournewood case</vt:lpstr>
      <vt:lpstr>Deprivation of Liberty Safeguards, COPDOL 11</vt:lpstr>
      <vt:lpstr>Issues and criticisms of the current system</vt:lpstr>
      <vt:lpstr>Liberty Protection Safeguards – process overview</vt:lpstr>
      <vt:lpstr>Liberty Protection Safeguards – ethos overview</vt:lpstr>
      <vt:lpstr>Liberty Protection Safeguards – an overview</vt:lpstr>
      <vt:lpstr>Liberty Protection Safeguards – SEL progress</vt:lpstr>
      <vt:lpstr>Liberty Protection Safeguards – SEL progress</vt:lpstr>
      <vt:lpstr>Liberty Protection Safeguards – Protecting Liberty</vt:lpstr>
      <vt:lpstr>Liberty Protection Safeguards – GP implications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Swann Kieran</dc:creator>
  <cp:lastModifiedBy>David Rowley (NHS South East London ICB)</cp:lastModifiedBy>
  <cp:revision>40</cp:revision>
  <cp:lastPrinted>2020-02-26T08:30:20Z</cp:lastPrinted>
  <dcterms:created xsi:type="dcterms:W3CDTF">2018-11-27T11:18:34Z</dcterms:created>
  <dcterms:modified xsi:type="dcterms:W3CDTF">2022-12-08T09:25:38Z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0x010100D3557783CE1E8F498A20C0CC650996B4</vt:lpwstr>
  </property>
  <property fmtid="{D5CDD505-2E9C-101B-9397-08002B2CF9AE}" pid="3" name="Order">
    <vt:r8>100</vt:r8>
  </property>
</Properties>
</file>