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3" r:id="rId11"/>
    <p:sldId id="262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BAC8371-92E8-491D-A3E8-71A413C865FA}" v="3" dt="2022-10-05T15:09:35.1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66" d="100"/>
          <a:sy n="66" d="100"/>
        </p:scale>
        <p:origin x="0" y="0"/>
      </p:cViewPr>
      <p:guideLst/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gan Morris (NHS South East London ICB)" userId="8156921d-5f0f-4a72-a6c0-eddd2c9685ea" providerId="ADAL" clId="{7BAC8371-92E8-491D-A3E8-71A413C865FA}"/>
    <pc:docChg chg="custSel addSld modSld sldOrd">
      <pc:chgData name="Megan Morris (NHS South East London ICB)" userId="8156921d-5f0f-4a72-a6c0-eddd2c9685ea" providerId="ADAL" clId="{7BAC8371-92E8-491D-A3E8-71A413C865FA}" dt="2022-10-05T15:10:14.882" v="809" actId="27636"/>
      <pc:docMkLst>
        <pc:docMk/>
      </pc:docMkLst>
      <pc:sldChg chg="modSp mod">
        <pc:chgData name="Megan Morris (NHS South East London ICB)" userId="8156921d-5f0f-4a72-a6c0-eddd2c9685ea" providerId="ADAL" clId="{7BAC8371-92E8-491D-A3E8-71A413C865FA}" dt="2022-10-05T10:49:16.128" v="174" actId="20577"/>
        <pc:sldMkLst>
          <pc:docMk/>
          <pc:sldMk cId="2150658524" sldId="257"/>
        </pc:sldMkLst>
        <pc:spChg chg="mod">
          <ac:chgData name="Megan Morris (NHS South East London ICB)" userId="8156921d-5f0f-4a72-a6c0-eddd2c9685ea" providerId="ADAL" clId="{7BAC8371-92E8-491D-A3E8-71A413C865FA}" dt="2022-10-05T10:49:16.128" v="174" actId="20577"/>
          <ac:spMkLst>
            <pc:docMk/>
            <pc:sldMk cId="2150658524" sldId="257"/>
            <ac:spMk id="3" creationId="{C76029E7-252B-8670-8133-318505F649AD}"/>
          </ac:spMkLst>
        </pc:spChg>
      </pc:sldChg>
      <pc:sldChg chg="modSp mod">
        <pc:chgData name="Megan Morris (NHS South East London ICB)" userId="8156921d-5f0f-4a72-a6c0-eddd2c9685ea" providerId="ADAL" clId="{7BAC8371-92E8-491D-A3E8-71A413C865FA}" dt="2022-10-05T11:32:00.885" v="508" actId="313"/>
        <pc:sldMkLst>
          <pc:docMk/>
          <pc:sldMk cId="1931371650" sldId="258"/>
        </pc:sldMkLst>
        <pc:spChg chg="mod">
          <ac:chgData name="Megan Morris (NHS South East London ICB)" userId="8156921d-5f0f-4a72-a6c0-eddd2c9685ea" providerId="ADAL" clId="{7BAC8371-92E8-491D-A3E8-71A413C865FA}" dt="2022-10-05T11:32:00.885" v="508" actId="313"/>
          <ac:spMkLst>
            <pc:docMk/>
            <pc:sldMk cId="1931371650" sldId="258"/>
            <ac:spMk id="3" creationId="{6893D48D-A234-26DD-FEEE-08C2BDB5E0BE}"/>
          </ac:spMkLst>
        </pc:spChg>
      </pc:sldChg>
      <pc:sldChg chg="modSp mod">
        <pc:chgData name="Megan Morris (NHS South East London ICB)" userId="8156921d-5f0f-4a72-a6c0-eddd2c9685ea" providerId="ADAL" clId="{7BAC8371-92E8-491D-A3E8-71A413C865FA}" dt="2022-10-05T15:10:14.882" v="809" actId="27636"/>
        <pc:sldMkLst>
          <pc:docMk/>
          <pc:sldMk cId="3816084028" sldId="259"/>
        </pc:sldMkLst>
        <pc:spChg chg="mod">
          <ac:chgData name="Megan Morris (NHS South East London ICB)" userId="8156921d-5f0f-4a72-a6c0-eddd2c9685ea" providerId="ADAL" clId="{7BAC8371-92E8-491D-A3E8-71A413C865FA}" dt="2022-10-05T15:10:14.882" v="809" actId="27636"/>
          <ac:spMkLst>
            <pc:docMk/>
            <pc:sldMk cId="3816084028" sldId="259"/>
            <ac:spMk id="3" creationId="{A136FD8B-B7AA-356F-5CA1-BD5A0BEDED4C}"/>
          </ac:spMkLst>
        </pc:spChg>
      </pc:sldChg>
      <pc:sldChg chg="modSp mod">
        <pc:chgData name="Megan Morris (NHS South East London ICB)" userId="8156921d-5f0f-4a72-a6c0-eddd2c9685ea" providerId="ADAL" clId="{7BAC8371-92E8-491D-A3E8-71A413C865FA}" dt="2022-10-05T14:49:39.510" v="762" actId="27636"/>
        <pc:sldMkLst>
          <pc:docMk/>
          <pc:sldMk cId="4076500284" sldId="260"/>
        </pc:sldMkLst>
        <pc:spChg chg="mod">
          <ac:chgData name="Megan Morris (NHS South East London ICB)" userId="8156921d-5f0f-4a72-a6c0-eddd2c9685ea" providerId="ADAL" clId="{7BAC8371-92E8-491D-A3E8-71A413C865FA}" dt="2022-10-05T14:49:39.510" v="762" actId="27636"/>
          <ac:spMkLst>
            <pc:docMk/>
            <pc:sldMk cId="4076500284" sldId="260"/>
            <ac:spMk id="3" creationId="{4EE6A127-E30A-FEC4-A4D9-27F6106C6049}"/>
          </ac:spMkLst>
        </pc:spChg>
      </pc:sldChg>
      <pc:sldChg chg="modSp new mod ord">
        <pc:chgData name="Megan Morris (NHS South East London ICB)" userId="8156921d-5f0f-4a72-a6c0-eddd2c9685ea" providerId="ADAL" clId="{7BAC8371-92E8-491D-A3E8-71A413C865FA}" dt="2022-10-05T11:55:01.346" v="758" actId="20577"/>
        <pc:sldMkLst>
          <pc:docMk/>
          <pc:sldMk cId="4154236046" sldId="263"/>
        </pc:sldMkLst>
        <pc:spChg chg="mod">
          <ac:chgData name="Megan Morris (NHS South East London ICB)" userId="8156921d-5f0f-4a72-a6c0-eddd2c9685ea" providerId="ADAL" clId="{7BAC8371-92E8-491D-A3E8-71A413C865FA}" dt="2022-10-05T10:51:02.637" v="208" actId="20577"/>
          <ac:spMkLst>
            <pc:docMk/>
            <pc:sldMk cId="4154236046" sldId="263"/>
            <ac:spMk id="2" creationId="{154B2100-11FD-1B3A-7089-F97DF298F44F}"/>
          </ac:spMkLst>
        </pc:spChg>
        <pc:spChg chg="mod">
          <ac:chgData name="Megan Morris (NHS South East London ICB)" userId="8156921d-5f0f-4a72-a6c0-eddd2c9685ea" providerId="ADAL" clId="{7BAC8371-92E8-491D-A3E8-71A413C865FA}" dt="2022-10-05T11:55:01.346" v="758" actId="20577"/>
          <ac:spMkLst>
            <pc:docMk/>
            <pc:sldMk cId="4154236046" sldId="263"/>
            <ac:spMk id="3" creationId="{3EA0BB66-D16B-9C1D-02BD-C0E83818410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04E08D-2421-B7D6-B1A6-03199934C9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8B01A8-6133-AC10-A590-E0E31F2965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31EB39-5B26-C5E6-7927-B0B54BAE9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EFF52-FBBB-475F-9725-3EE47A448056}" type="datetimeFigureOut">
              <a:rPr lang="en-GB" smtClean="0"/>
              <a:t>07/12/2022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C1B4E2-999A-9EAB-0B85-8E94284C35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BC313A-4BE9-CF60-3223-45270CB50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5A7E4-3E44-4919-B84C-983973C04B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5263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42523-730D-75DE-0678-5E9D7A914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5F87D5-0F98-7C15-CE98-CC146BA369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8067C1-D8DB-E3FC-4557-646AC7881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EFF52-FBBB-475F-9725-3EE47A448056}" type="datetimeFigureOut">
              <a:rPr lang="en-GB" smtClean="0"/>
              <a:t>07/12/2022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01CBB2-1EE3-F034-7A59-C665745E41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4D1403-BCA9-3F4C-F612-A45B91AEB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5A7E4-3E44-4919-B84C-983973C04B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7162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AD6888D-BEA2-EC9F-19B3-213A8B39A1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55D303-1D2B-5FAE-33BA-EE22050C07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B95385-D156-7255-7697-F7F54580DB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EFF52-FBBB-475F-9725-3EE47A448056}" type="datetimeFigureOut">
              <a:rPr lang="en-GB" smtClean="0"/>
              <a:t>07/12/2022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6EC514-E1BB-6A57-D6D4-EA5AA6D4AC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1DACA7-71F6-4983-17B6-445C1FB44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5A7E4-3E44-4919-B84C-983973C04B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661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C0E7A3-2EE4-4FB3-8136-73EBB38CC3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4CEFE8-BF91-F2FE-41A7-C9D3D4526B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90B2F4-7E6B-3189-ED70-D808394DBC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EFF52-FBBB-475F-9725-3EE47A448056}" type="datetimeFigureOut">
              <a:rPr lang="en-GB" smtClean="0"/>
              <a:t>07/12/2022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DB68C4-B1B5-05A5-4C75-D897BA739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6D4811-A432-E52A-69A7-FB0653789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5A7E4-3E44-4919-B84C-983973C04B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4980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9B839-71CC-D955-6EBF-2F79F6936C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EFB7CE-9248-C4DB-ACE7-95FBFBFCC4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299F20-BF8D-14B9-004E-12DCDF0B8F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EFF52-FBBB-475F-9725-3EE47A448056}" type="datetimeFigureOut">
              <a:rPr lang="en-GB" smtClean="0"/>
              <a:t>07/12/2022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4CFFF4-DA51-5AC5-1383-2D2451531E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9E8956-85DA-93CF-1FD6-D8E452C94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5A7E4-3E44-4919-B84C-983973C04B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4223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4811F8-44E9-D152-6DE9-8574289B45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98DA08-A36A-8AF0-13A1-4842901E5E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B5EA3E-7DF8-859E-61EB-12370CD2C8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249AFB-B77B-6648-3C01-BB25E2C64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EFF52-FBBB-475F-9725-3EE47A448056}" type="datetimeFigureOut">
              <a:rPr lang="en-GB" smtClean="0"/>
              <a:t>07/12/2022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0F3188-D122-EC38-5735-9588272442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AD83C2-7EC9-15E5-483D-5F9394945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5A7E4-3E44-4919-B84C-983973C04B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6383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FBDDAB-F261-0C1F-0027-83C94C80A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CA73D8-27DE-F902-9B0D-160770DAE6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2E50CC-7655-D2A1-879C-8F8A4D8A53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3994B76-B8CD-B571-5F2B-A227D9B0C8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F6DB892-2F4A-CE27-CDCF-6ED58260C7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D85202B-A09C-4934-0C49-B076362CF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EFF52-FBBB-475F-9725-3EE47A448056}" type="datetimeFigureOut">
              <a:rPr lang="en-GB" smtClean="0"/>
              <a:t>07/12/2022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D18BE28-BD6C-65B6-AA3D-DAD0763550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C5E3F3D-89A3-8FD6-7C4D-C2C34DE8D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5A7E4-3E44-4919-B84C-983973C04B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3878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914B18-C774-89C7-B354-C2426DC0C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5A86D1-3AAC-DA72-7F42-7DF5930F54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EFF52-FBBB-475F-9725-3EE47A448056}" type="datetimeFigureOut">
              <a:rPr lang="en-GB" smtClean="0"/>
              <a:t>07/12/2022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B20089-DEC9-30EC-E0D5-90D08802E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E5253D-74F2-2B19-0D86-EB075EF6B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5A7E4-3E44-4919-B84C-983973C04B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7937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AFFDB50-E5AA-9A6E-94AF-B8B4B1988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EFF52-FBBB-475F-9725-3EE47A448056}" type="datetimeFigureOut">
              <a:rPr lang="en-GB" smtClean="0"/>
              <a:t>07/12/2022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C3D0396-506C-7827-F11A-91C94223D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243DFA-BD99-0B4D-5D2F-48D23257C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5A7E4-3E44-4919-B84C-983973C04B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0536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BCF56B-E153-85D0-C4C3-20A942E8DD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46526D-75D1-66C5-DECE-D4F198DCB3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25CF85-BBA5-2B84-A7B7-9800F28C0D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3C9252-9C96-F13C-2FF5-B7B73049D9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EFF52-FBBB-475F-9725-3EE47A448056}" type="datetimeFigureOut">
              <a:rPr lang="en-GB" smtClean="0"/>
              <a:t>07/12/2022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ED116A-6BEE-B0EC-215A-F58B8D185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1CC69A-2490-E7E3-47AB-87D78B5C5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5A7E4-3E44-4919-B84C-983973C04B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7501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FE1AB5-1655-8FEB-30FF-B305FB6BB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119B7E9-F912-412B-9428-1AB03D4EA0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F117A3-7790-FB85-23BB-B6AFB2D71D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08285A-7566-BE4F-BCDC-AD79CD7D4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EFF52-FBBB-475F-9725-3EE47A448056}" type="datetimeFigureOut">
              <a:rPr lang="en-GB" smtClean="0"/>
              <a:t>07/12/2022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889116-054E-4A5E-88DE-F7B5C498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EAD96D-5826-E3A1-7303-B4307D312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5A7E4-3E44-4919-B84C-983973C04B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8713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BF03D80-A5EC-A5F7-2EC8-10293CB2DB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7AEC19-C433-0F94-73D0-A43D11E966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2E312D-8651-0A69-2089-1D8CFD1AF1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0EFF52-FBBB-475F-9725-3EE47A448056}" type="datetimeFigureOut">
              <a:rPr lang="en-GB" smtClean="0"/>
              <a:t>07/12/2022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4C2977-4E34-7BB3-61D5-BB1BD5ACDD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A7B02F-28A4-600C-91BB-F95772E2C5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5A7E4-3E44-4919-B84C-983973C04B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0040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leder.nhs.uk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afeguarding.southwark.gov.uk/learning-from-case-reviews/sars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octorsoftheworld.org.uk/safesurgeries/safe-surgeries-network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modernslaveryreferrals@southwark.gov.uk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5272F-E4BB-7BB4-DA62-D2AC6A68A6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Adult Safeguarding:</a:t>
            </a:r>
            <a:br>
              <a:rPr lang="en-GB"/>
            </a:br>
            <a:r>
              <a:rPr lang="en-GB"/>
              <a:t>Updates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191C46-9F16-A57D-3B4C-45BE077878A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/>
              <a:t>GP Safeguarding Leads Forum </a:t>
            </a:r>
          </a:p>
          <a:p>
            <a:r>
              <a:rPr lang="en-GB"/>
              <a:t>Wednesday 5</a:t>
            </a:r>
            <a:r>
              <a:rPr lang="en-GB" baseline="30000"/>
              <a:t>th</a:t>
            </a:r>
            <a:r>
              <a:rPr lang="en-GB"/>
              <a:t> October 1pm</a:t>
            </a:r>
          </a:p>
        </p:txBody>
      </p:sp>
    </p:spTree>
    <p:extLst>
      <p:ext uri="{BB962C8B-B14F-4D97-AF65-F5344CB8AC3E}">
        <p14:creationId xmlns:p14="http://schemas.microsoft.com/office/powerpoint/2010/main" val="4183892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C42E65-D247-39E8-1507-1B962CC9D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Referring cases for multi-agency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6029E7-252B-8670-8133-318505F649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/>
              <a:t>Safeguarding Adults Reviews</a:t>
            </a:r>
          </a:p>
          <a:p>
            <a:pPr lvl="1"/>
            <a:r>
              <a:rPr lang="en-GB"/>
              <a:t>If an adult at risk has died or has come to significant harm and you think agencies could have worked better together</a:t>
            </a:r>
          </a:p>
          <a:p>
            <a:pPr lvl="1"/>
            <a:endParaRPr lang="en-GB"/>
          </a:p>
          <a:p>
            <a:r>
              <a:rPr lang="en-GB" err="1"/>
              <a:t>LeDeR</a:t>
            </a:r>
            <a:r>
              <a:rPr lang="en-GB"/>
              <a:t> – Learning Disability and Autism Death Reviews</a:t>
            </a:r>
          </a:p>
          <a:p>
            <a:pPr lvl="1"/>
            <a:r>
              <a:rPr lang="en-GB"/>
              <a:t>Anyone who has died (in any circumstances) and is</a:t>
            </a:r>
          </a:p>
          <a:p>
            <a:pPr lvl="2"/>
            <a:r>
              <a:rPr lang="en-GB"/>
              <a:t>aged 4+ and had a learning disability  </a:t>
            </a:r>
          </a:p>
          <a:p>
            <a:pPr lvl="2"/>
            <a:r>
              <a:rPr lang="en-GB"/>
              <a:t>An adult (18+) with a confirmed diagnosis of autism </a:t>
            </a:r>
          </a:p>
          <a:p>
            <a:pPr lvl="1"/>
            <a:endParaRPr lang="en-GB"/>
          </a:p>
          <a:p>
            <a:r>
              <a:rPr lang="en-GB"/>
              <a:t>Both under-reported into and GPs have a responsibility to refer, like any other agency.</a:t>
            </a:r>
          </a:p>
          <a:p>
            <a:r>
              <a:rPr lang="en-GB"/>
              <a:t>Neither are seeking blame but are to inform development of more robust systems and improve quality of care</a:t>
            </a:r>
          </a:p>
        </p:txBody>
      </p:sp>
    </p:spTree>
    <p:extLst>
      <p:ext uri="{BB962C8B-B14F-4D97-AF65-F5344CB8AC3E}">
        <p14:creationId xmlns:p14="http://schemas.microsoft.com/office/powerpoint/2010/main" val="2150658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5AEB2-2F4A-154A-D6CD-86B9AFC19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To refer into </a:t>
            </a:r>
            <a:r>
              <a:rPr lang="en-GB" err="1"/>
              <a:t>LeDeR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93D48D-A234-26DD-FEEE-08C2BDB5E0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GB" sz="3200">
              <a:solidFill>
                <a:srgbClr val="00000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ctr">
              <a:buNone/>
            </a:pPr>
            <a:r>
              <a:rPr lang="en-GB" sz="3200">
                <a:solidFill>
                  <a:srgbClr val="000000"/>
                </a:solidFill>
                <a:cs typeface="Calibri Light" panose="020F0302020204030204" pitchFamily="34" charset="0"/>
              </a:rPr>
              <a:t>C</a:t>
            </a:r>
            <a:r>
              <a:rPr lang="en-GB" sz="3200" b="0" i="0" u="none" strike="noStrike" baseline="0">
                <a:solidFill>
                  <a:srgbClr val="000000"/>
                </a:solidFill>
                <a:cs typeface="Calibri Light" panose="020F0302020204030204" pitchFamily="34" charset="0"/>
              </a:rPr>
              <a:t>omplete a </a:t>
            </a:r>
            <a:r>
              <a:rPr lang="en-GB" sz="3200" b="0" i="0" u="none" strike="noStrike" baseline="0" err="1">
                <a:solidFill>
                  <a:srgbClr val="000000"/>
                </a:solidFill>
                <a:cs typeface="Calibri Light" panose="020F0302020204030204" pitchFamily="34" charset="0"/>
              </a:rPr>
              <a:t>LeDeR</a:t>
            </a:r>
            <a:r>
              <a:rPr lang="en-GB" sz="3200" b="0" i="0" u="none" strike="noStrike" baseline="0">
                <a:solidFill>
                  <a:srgbClr val="000000"/>
                </a:solidFill>
                <a:cs typeface="Calibri Light" panose="020F0302020204030204" pitchFamily="34" charset="0"/>
              </a:rPr>
              <a:t> notification form through the website </a:t>
            </a:r>
          </a:p>
          <a:p>
            <a:pPr marL="0" indent="0" algn="ctr">
              <a:buNone/>
            </a:pPr>
            <a:r>
              <a:rPr lang="en-GB" sz="3200" b="0" i="0" u="none" strike="noStrike" baseline="0">
                <a:solidFill>
                  <a:srgbClr val="0462C1"/>
                </a:solidFill>
                <a:cs typeface="Calibri Light" panose="020F0302020204030204" pitchFamily="34" charset="0"/>
                <a:hlinkClick r:id="rId2"/>
              </a:rPr>
              <a:t>https://leder.nhs.uk </a:t>
            </a:r>
            <a:endParaRPr lang="en-GB" sz="3200" b="0" i="0" u="none" strike="noStrike" baseline="0">
              <a:solidFill>
                <a:srgbClr val="0462C1"/>
              </a:solidFill>
              <a:cs typeface="Calibri Light" panose="020F0302020204030204" pitchFamily="34" charset="0"/>
            </a:endParaRPr>
          </a:p>
          <a:p>
            <a:pPr marL="0" indent="0" algn="ctr">
              <a:buNone/>
            </a:pPr>
            <a:endParaRPr lang="en-GB" sz="3200">
              <a:solidFill>
                <a:srgbClr val="0462C1"/>
              </a:solidFill>
              <a:cs typeface="Calibri Light" panose="020F0302020204030204" pitchFamily="34" charset="0"/>
            </a:endParaRPr>
          </a:p>
          <a:p>
            <a:pPr marL="0" indent="0" algn="ctr">
              <a:buNone/>
            </a:pPr>
            <a:r>
              <a:rPr lang="en-GB" sz="3200">
                <a:solidFill>
                  <a:srgbClr val="0462C1"/>
                </a:solidFill>
                <a:cs typeface="Calibri Light" panose="020F0302020204030204" pitchFamily="34" charset="0"/>
              </a:rPr>
              <a:t>Link given via </a:t>
            </a:r>
            <a:r>
              <a:rPr lang="en-GB" sz="3200" err="1">
                <a:solidFill>
                  <a:srgbClr val="0462C1"/>
                </a:solidFill>
                <a:cs typeface="Calibri Light" panose="020F0302020204030204" pitchFamily="34" charset="0"/>
              </a:rPr>
              <a:t>Ardens</a:t>
            </a:r>
            <a:r>
              <a:rPr lang="en-GB" sz="3200">
                <a:solidFill>
                  <a:srgbClr val="0462C1"/>
                </a:solidFill>
                <a:cs typeface="Calibri Light" panose="020F0302020204030204" pitchFamily="34" charset="0"/>
              </a:rPr>
              <a:t> template: “Death documentation V16”</a:t>
            </a:r>
            <a:endParaRPr lang="en-GB" sz="4400"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1371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603042-D284-46F0-5368-F425B32744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To make a recommendation for a SAR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36FD8B-B7AA-356F-5CA1-BD5A0BEDED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GB"/>
          </a:p>
          <a:p>
            <a:pPr marL="0" indent="0" algn="ctr">
              <a:buNone/>
            </a:pPr>
            <a:r>
              <a:rPr lang="en-GB"/>
              <a:t>Complete a SAR consideration and referral form from the Southwark Safeguarding Adults Board webpage:</a:t>
            </a:r>
          </a:p>
          <a:p>
            <a:pPr marL="0" indent="0" algn="ctr">
              <a:buNone/>
            </a:pPr>
            <a:endParaRPr lang="en-GB"/>
          </a:p>
          <a:p>
            <a:pPr marL="0" indent="0" algn="ctr">
              <a:buNone/>
            </a:pPr>
            <a:r>
              <a:rPr lang="en-GB">
                <a:solidFill>
                  <a:srgbClr val="FF0000"/>
                </a:solidFill>
                <a:hlinkClick r:id="rId2"/>
              </a:rPr>
              <a:t>www.safeguarding.southwark.gov.uk/learning-from-case-reviews/sars/</a:t>
            </a:r>
            <a:endParaRPr lang="en-GB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GB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GB">
                <a:solidFill>
                  <a:srgbClr val="FF0000"/>
                </a:solidFill>
              </a:rPr>
              <a:t>Email referrals to SSAB@southwark.gov.uk</a:t>
            </a:r>
          </a:p>
          <a:p>
            <a:pPr marL="0" indent="0" algn="ctr">
              <a:buNone/>
            </a:pPr>
            <a:endParaRPr lang="en-GB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60840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AED465-97D1-33E1-B152-A02927BB65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Doctors of the World Safe Surgeries Network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E6A127-E30A-FEC4-A4D9-27F6106C60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/>
              <a:t>Only 3 practices not signed up in Southwark</a:t>
            </a:r>
          </a:p>
          <a:p>
            <a:r>
              <a:rPr lang="en-GB"/>
              <a:t>Aiming for 100% membership to display Southwark’s commitment to inclusivity and fairness.</a:t>
            </a:r>
          </a:p>
          <a:p>
            <a:r>
              <a:rPr lang="en-GB"/>
              <a:t>Primary care is freely available to everyone regardless of immigration status or ability to provide ID</a:t>
            </a:r>
          </a:p>
          <a:p>
            <a:r>
              <a:rPr lang="en-GB"/>
              <a:t>Once signed up practice can demonstrate how they are making their practice more accessible </a:t>
            </a:r>
          </a:p>
          <a:p>
            <a:pPr lvl="1"/>
            <a:r>
              <a:rPr lang="en-GB" err="1"/>
              <a:t>Eg</a:t>
            </a:r>
            <a:r>
              <a:rPr lang="en-GB"/>
              <a:t> use of posters in various languages to invite people to join for free confidential healthcare advice </a:t>
            </a:r>
          </a:p>
          <a:p>
            <a:pPr lvl="1"/>
            <a:endParaRPr lang="en-GB"/>
          </a:p>
          <a:p>
            <a:pPr lvl="1"/>
            <a:r>
              <a:rPr lang="en-GB">
                <a:hlinkClick r:id="rId2"/>
              </a:rPr>
              <a:t>Safe surgeries network - Doctors of the World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65002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82A90-7CE6-9DAA-24CE-FBDFACB23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Domestic Abuse Services in Southwark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412798-CCD8-43E9-F1CA-C84D5F0139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Solace is due to be decommissioned in next few months and Local Authority is seeking a new provider.</a:t>
            </a:r>
          </a:p>
          <a:p>
            <a:r>
              <a:rPr lang="en-GB"/>
              <a:t>No news as yet as to who that provider will be and how to refer etc</a:t>
            </a:r>
          </a:p>
          <a:p>
            <a:r>
              <a:rPr lang="en-GB"/>
              <a:t>Currently Solace is running a slightly reduced service (including an effect on IRIS training, which is on hold) – but is still the first point of contact for survivors. There is an IRIS advocate and IRIS Clinical Lead still in post.</a:t>
            </a:r>
          </a:p>
          <a:p>
            <a:endParaRPr lang="en-GB"/>
          </a:p>
          <a:p>
            <a:r>
              <a:rPr lang="en-GB"/>
              <a:t>Take home message: STILL REFER AS USUAL for now.</a:t>
            </a:r>
          </a:p>
        </p:txBody>
      </p:sp>
    </p:spTree>
    <p:extLst>
      <p:ext uri="{BB962C8B-B14F-4D97-AF65-F5344CB8AC3E}">
        <p14:creationId xmlns:p14="http://schemas.microsoft.com/office/powerpoint/2010/main" val="21437488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4B2100-11FD-1B3A-7089-F97DF298F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Modern Slavery Awareness Training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A0BB66-D16B-9C1D-02BD-C0E8381841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Thanks to those who attended</a:t>
            </a:r>
          </a:p>
          <a:p>
            <a:r>
              <a:rPr lang="en-GB"/>
              <a:t>Video has just been sent to me so is finally going to be available for others to watch</a:t>
            </a:r>
          </a:p>
          <a:p>
            <a:r>
              <a:rPr lang="en-GB"/>
              <a:t>Will be uploaded onto the SEL Training Hub website</a:t>
            </a:r>
          </a:p>
          <a:p>
            <a:endParaRPr lang="en-GB"/>
          </a:p>
          <a:p>
            <a:r>
              <a:rPr lang="en-GB"/>
              <a:t>Referrals: </a:t>
            </a:r>
          </a:p>
          <a:p>
            <a:r>
              <a:rPr lang="en-GB"/>
              <a:t>Complete an adult safeguarding referral form and send to email </a:t>
            </a:r>
            <a:r>
              <a:rPr lang="en-GB" u="sng">
                <a:solidFill>
                  <a:schemeClr val="accent1"/>
                </a:solidFill>
                <a:hlinkClick r:id="rId2"/>
              </a:rPr>
              <a:t>modernslaveryreferrals@southwark.gov.uk</a:t>
            </a:r>
            <a:endParaRPr lang="en-GB" u="sng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42360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2FA6EA-3588-DCF8-78E2-B0F2677F0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Complex Case Pathway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7639E6-65E5-6F57-5EFB-E1611D2954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Whilst progress still slow, SSAB have agreed to re-evaluate the way the pathway can be applied practically </a:t>
            </a:r>
          </a:p>
          <a:p>
            <a:r>
              <a:rPr lang="en-GB"/>
              <a:t>Discussions are in progress to build on existing forums in the Local Authority to support GPs (and other agencies) in multi-agency discussions around people who self-neglect (so moving away from asking YOU to co-ordinate and chair meetings!)</a:t>
            </a:r>
          </a:p>
          <a:p>
            <a:r>
              <a:rPr lang="en-GB"/>
              <a:t>Hands up if pathway used by anyone in their practice?</a:t>
            </a:r>
          </a:p>
          <a:p>
            <a:pPr lvl="1"/>
            <a:r>
              <a:rPr lang="en-GB"/>
              <a:t>Feedback</a:t>
            </a:r>
          </a:p>
        </p:txBody>
      </p:sp>
    </p:spTree>
    <p:extLst>
      <p:ext uri="{BB962C8B-B14F-4D97-AF65-F5344CB8AC3E}">
        <p14:creationId xmlns:p14="http://schemas.microsoft.com/office/powerpoint/2010/main" val="16467845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CCG Document" ma:contentTypeID="0x01010009DF25CF94082642959723941C1AE33300BAFF81C7741517498D718622E8129CE7" ma:contentTypeVersion="22" ma:contentTypeDescription="Extension of document type to include extra info eg HideFromDelve, retention, classification" ma:contentTypeScope="" ma:versionID="df3569b59a7d5458b64fc8535ff52bf2">
  <xsd:schema xmlns:xsd="http://www.w3.org/2001/XMLSchema" xmlns:xs="http://www.w3.org/2001/XMLSchema" xmlns:p="http://schemas.microsoft.com/office/2006/metadata/properties" xmlns:ns2="3fc7b4f3-a0e9-46ca-b4f0-2556f21f87bd" xmlns:ns3="9e7fd114-9621-45b8-9c7a-5c1d714b3901" targetNamespace="http://schemas.microsoft.com/office/2006/metadata/properties" ma:root="true" ma:fieldsID="5fd89a0ac86f760879764c3f0bef85a6" ns2:_="" ns3:_="">
    <xsd:import namespace="3fc7b4f3-a0e9-46ca-b4f0-2556f21f87bd"/>
    <xsd:import namespace="9e7fd114-9621-45b8-9c7a-5c1d714b3901"/>
    <xsd:element name="properties">
      <xsd:complexType>
        <xsd:sequence>
          <xsd:element name="documentManagement">
            <xsd:complexType>
              <xsd:all>
                <xsd:element ref="ns2:HideFromDelve" minOccurs="0"/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c7b4f3-a0e9-46ca-b4f0-2556f21f87bd" elementFormDefault="qualified">
    <xsd:import namespace="http://schemas.microsoft.com/office/2006/documentManagement/types"/>
    <xsd:import namespace="http://schemas.microsoft.com/office/infopath/2007/PartnerControls"/>
    <xsd:element name="HideFromDelve" ma:index="4" nillable="true" ma:displayName="HideFromDelve" ma:default="1" ma:description="Set to Yes (initial default) to hide documents and other information from delve" ma:internalName="HideFromDelve" ma:readOnly="false">
      <xsd:simpleType>
        <xsd:restriction base="dms:Boolean"/>
      </xsd:simpleType>
    </xsd:element>
    <xsd:element name="SharedWithUsers" ma:index="5" nillable="true" ma:displayName="Shared With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0a8ae5e1-c286-4bc4-9287-4d89ece0434e}" ma:internalName="TaxCatchAll" ma:showField="CatchAllData" ma:web="3fc7b4f3-a0e9-46ca-b4f0-2556f21f87b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7fd114-9621-45b8-9c7a-5c1d714b390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c65629fe-fa3b-4d8f-b0ac-4a13011ce30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7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3fc7b4f3-a0e9-46ca-b4f0-2556f21f87bd">true</HideFromDelve>
    <lcf76f155ced4ddcb4097134ff3c332f xmlns="9e7fd114-9621-45b8-9c7a-5c1d714b3901">
      <Terms xmlns="http://schemas.microsoft.com/office/infopath/2007/PartnerControls"/>
    </lcf76f155ced4ddcb4097134ff3c332f>
    <TaxCatchAll xmlns="3fc7b4f3-a0e9-46ca-b4f0-2556f21f87bd" xsi:nil="true"/>
  </documentManagement>
</p:properties>
</file>

<file path=customXml/itemProps1.xml><?xml version="1.0" encoding="utf-8"?>
<ds:datastoreItem xmlns:ds="http://schemas.openxmlformats.org/officeDocument/2006/customXml" ds:itemID="{B2A5F387-054F-4F55-833A-FA882D00A9BE}">
  <ds:schemaRefs>
    <ds:schemaRef ds:uri="3fc7b4f3-a0e9-46ca-b4f0-2556f21f87bd"/>
    <ds:schemaRef ds:uri="9e7fd114-9621-45b8-9c7a-5c1d714b390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2CE2A6D1-E4D2-4394-9E69-1697B24468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798E423-97BA-4230-8AAF-5F9113715206}">
  <ds:schemaRefs>
    <ds:schemaRef ds:uri="3fc7b4f3-a0e9-46ca-b4f0-2556f21f87bd"/>
    <ds:schemaRef ds:uri="9e7fd114-9621-45b8-9c7a-5c1d714b3901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501</Words>
  <Application>Microsoft Office PowerPoint</Application>
  <PresentationFormat>Widescreen</PresentationFormat>
  <Paragraphs>53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Adult Safeguarding: Updates</vt:lpstr>
      <vt:lpstr>Referring cases for multi-agency review</vt:lpstr>
      <vt:lpstr>To refer into LeDeR</vt:lpstr>
      <vt:lpstr>To make a recommendation for a SAR</vt:lpstr>
      <vt:lpstr>Doctors of the World Safe Surgeries Network</vt:lpstr>
      <vt:lpstr>Domestic Abuse Services in Southwark</vt:lpstr>
      <vt:lpstr>Modern Slavery Awareness Training</vt:lpstr>
      <vt:lpstr>Complex Case Pathway</vt:lpstr>
    </vt:vector>
  </TitlesOfParts>
  <Company>South East London CCG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Adult Safeguarding: Updates</dc:title>
  <dc:creator>Megan Morris (NHS South East London ICB)</dc:creator>
  <cp:lastModifiedBy>Megan Morris (NHS South East London ICB)</cp:lastModifiedBy>
  <cp:revision>1</cp:revision>
  <dcterms:created xsi:type="dcterms:W3CDTF">2022-09-28T13:59:33Z</dcterms:created>
  <dcterms:modified xsi:type="dcterms:W3CDTF">2022-12-07T16:10:24Z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0x01010009DF25CF94082642959723941C1AE33300BAFF81C7741517498D718622E8129CE7</vt:lpwstr>
  </property>
  <property fmtid="{D5CDD505-2E9C-101B-9397-08002B2CF9AE}" pid="3" name="MediaServiceImageTags">
    <vt:lpwstr/>
  </property>
</Properties>
</file>