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5D67B4-2045-46B3-9F65-9B33E44430D6}" v="4" dt="2022-06-29T10:47:13.6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64" d="100"/>
          <a:sy n="64" d="100"/>
        </p:scale>
        <p:origin x="72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Morris" userId="8156921d-5f0f-4a72-a6c0-eddd2c9685ea" providerId="ADAL" clId="{6E5D67B4-2045-46B3-9F65-9B33E44430D6}"/>
    <pc:docChg chg="custSel addSld delSld modSld">
      <pc:chgData name="Megan Morris" userId="8156921d-5f0f-4a72-a6c0-eddd2c9685ea" providerId="ADAL" clId="{6E5D67B4-2045-46B3-9F65-9B33E44430D6}" dt="2022-06-29T10:53:06.409" v="3356" actId="20577"/>
      <pc:docMkLst>
        <pc:docMk/>
      </pc:docMkLst>
      <pc:sldChg chg="modSp mod">
        <pc:chgData name="Megan Morris" userId="8156921d-5f0f-4a72-a6c0-eddd2c9685ea" providerId="ADAL" clId="{6E5D67B4-2045-46B3-9F65-9B33E44430D6}" dt="2022-06-29T10:52:05.730" v="3337" actId="20577"/>
        <pc:sldMkLst>
          <pc:docMk/>
          <pc:sldMk cId="2940999055" sldId="257"/>
        </pc:sldMkLst>
        <pc:spChg chg="mod">
          <ac:chgData name="Megan Morris" userId="8156921d-5f0f-4a72-a6c0-eddd2c9685ea" providerId="ADAL" clId="{6E5D67B4-2045-46B3-9F65-9B33E44430D6}" dt="2022-06-29T10:52:05.730" v="3337" actId="20577"/>
          <ac:spMkLst>
            <pc:docMk/>
            <pc:sldMk cId="2940999055" sldId="257"/>
            <ac:spMk id="3" creationId="{6912E5C2-2677-41CE-BEFF-995827762550}"/>
          </ac:spMkLst>
        </pc:spChg>
      </pc:sldChg>
      <pc:sldChg chg="addSp modSp new mod">
        <pc:chgData name="Megan Morris" userId="8156921d-5f0f-4a72-a6c0-eddd2c9685ea" providerId="ADAL" clId="{6E5D67B4-2045-46B3-9F65-9B33E44430D6}" dt="2022-06-29T10:52:23.854" v="3338" actId="113"/>
        <pc:sldMkLst>
          <pc:docMk/>
          <pc:sldMk cId="2969703963" sldId="258"/>
        </pc:sldMkLst>
        <pc:spChg chg="mod">
          <ac:chgData name="Megan Morris" userId="8156921d-5f0f-4a72-a6c0-eddd2c9685ea" providerId="ADAL" clId="{6E5D67B4-2045-46B3-9F65-9B33E44430D6}" dt="2022-06-29T10:52:23.854" v="3338" actId="113"/>
          <ac:spMkLst>
            <pc:docMk/>
            <pc:sldMk cId="2969703963" sldId="258"/>
            <ac:spMk id="2" creationId="{6840FD85-00AA-D707-1040-C319FE47CA15}"/>
          </ac:spMkLst>
        </pc:spChg>
        <pc:spChg chg="mod">
          <ac:chgData name="Megan Morris" userId="8156921d-5f0f-4a72-a6c0-eddd2c9685ea" providerId="ADAL" clId="{6E5D67B4-2045-46B3-9F65-9B33E44430D6}" dt="2022-06-29T10:40:29.620" v="3034" actId="20577"/>
          <ac:spMkLst>
            <pc:docMk/>
            <pc:sldMk cId="2969703963" sldId="258"/>
            <ac:spMk id="3" creationId="{58092B9B-4E45-E904-30C1-97C33B0DD84E}"/>
          </ac:spMkLst>
        </pc:spChg>
        <pc:picChg chg="add mod">
          <ac:chgData name="Megan Morris" userId="8156921d-5f0f-4a72-a6c0-eddd2c9685ea" providerId="ADAL" clId="{6E5D67B4-2045-46B3-9F65-9B33E44430D6}" dt="2022-06-29T10:46:40.844" v="3248"/>
          <ac:picMkLst>
            <pc:docMk/>
            <pc:sldMk cId="2969703963" sldId="258"/>
            <ac:picMk id="4" creationId="{C6D171DC-49AE-B576-0A9D-605AFD995911}"/>
          </ac:picMkLst>
        </pc:picChg>
      </pc:sldChg>
      <pc:sldChg chg="del">
        <pc:chgData name="Megan Morris" userId="8156921d-5f0f-4a72-a6c0-eddd2c9685ea" providerId="ADAL" clId="{6E5D67B4-2045-46B3-9F65-9B33E44430D6}" dt="2022-06-29T10:08:07.546" v="479" actId="47"/>
        <pc:sldMkLst>
          <pc:docMk/>
          <pc:sldMk cId="3450994065" sldId="258"/>
        </pc:sldMkLst>
      </pc:sldChg>
      <pc:sldChg chg="del">
        <pc:chgData name="Megan Morris" userId="8156921d-5f0f-4a72-a6c0-eddd2c9685ea" providerId="ADAL" clId="{6E5D67B4-2045-46B3-9F65-9B33E44430D6}" dt="2022-06-29T10:08:05.131" v="478" actId="47"/>
        <pc:sldMkLst>
          <pc:docMk/>
          <pc:sldMk cId="2925615411" sldId="259"/>
        </pc:sldMkLst>
      </pc:sldChg>
      <pc:sldChg chg="addSp modSp new mod">
        <pc:chgData name="Megan Morris" userId="8156921d-5f0f-4a72-a6c0-eddd2c9685ea" providerId="ADAL" clId="{6E5D67B4-2045-46B3-9F65-9B33E44430D6}" dt="2022-06-29T10:47:09.633" v="3251"/>
        <pc:sldMkLst>
          <pc:docMk/>
          <pc:sldMk cId="3547277776" sldId="259"/>
        </pc:sldMkLst>
        <pc:spChg chg="mod">
          <ac:chgData name="Megan Morris" userId="8156921d-5f0f-4a72-a6c0-eddd2c9685ea" providerId="ADAL" clId="{6E5D67B4-2045-46B3-9F65-9B33E44430D6}" dt="2022-06-29T10:43:09.557" v="3110" actId="20577"/>
          <ac:spMkLst>
            <pc:docMk/>
            <pc:sldMk cId="3547277776" sldId="259"/>
            <ac:spMk id="3" creationId="{8C86E3FA-09C4-4CE2-068E-59791B92E51A}"/>
          </ac:spMkLst>
        </pc:spChg>
        <pc:picChg chg="add mod">
          <ac:chgData name="Megan Morris" userId="8156921d-5f0f-4a72-a6c0-eddd2c9685ea" providerId="ADAL" clId="{6E5D67B4-2045-46B3-9F65-9B33E44430D6}" dt="2022-06-29T10:47:09.633" v="3251"/>
          <ac:picMkLst>
            <pc:docMk/>
            <pc:sldMk cId="3547277776" sldId="259"/>
            <ac:picMk id="4" creationId="{1B8E91C2-422C-6215-55A7-F551454D921C}"/>
          </ac:picMkLst>
        </pc:picChg>
      </pc:sldChg>
      <pc:sldChg chg="del">
        <pc:chgData name="Megan Morris" userId="8156921d-5f0f-4a72-a6c0-eddd2c9685ea" providerId="ADAL" clId="{6E5D67B4-2045-46B3-9F65-9B33E44430D6}" dt="2022-06-29T10:08:04.367" v="477" actId="47"/>
        <pc:sldMkLst>
          <pc:docMk/>
          <pc:sldMk cId="1552209827" sldId="260"/>
        </pc:sldMkLst>
      </pc:sldChg>
      <pc:sldChg chg="addSp modSp new mod">
        <pc:chgData name="Megan Morris" userId="8156921d-5f0f-4a72-a6c0-eddd2c9685ea" providerId="ADAL" clId="{6E5D67B4-2045-46B3-9F65-9B33E44430D6}" dt="2022-06-29T10:52:29.792" v="3339" actId="113"/>
        <pc:sldMkLst>
          <pc:docMk/>
          <pc:sldMk cId="3058597442" sldId="260"/>
        </pc:sldMkLst>
        <pc:spChg chg="mod">
          <ac:chgData name="Megan Morris" userId="8156921d-5f0f-4a72-a6c0-eddd2c9685ea" providerId="ADAL" clId="{6E5D67B4-2045-46B3-9F65-9B33E44430D6}" dt="2022-06-29T10:52:29.792" v="3339" actId="113"/>
          <ac:spMkLst>
            <pc:docMk/>
            <pc:sldMk cId="3058597442" sldId="260"/>
            <ac:spMk id="2" creationId="{123B615E-A683-2169-6F19-5D34AA8F7725}"/>
          </ac:spMkLst>
        </pc:spChg>
        <pc:spChg chg="mod">
          <ac:chgData name="Megan Morris" userId="8156921d-5f0f-4a72-a6c0-eddd2c9685ea" providerId="ADAL" clId="{6E5D67B4-2045-46B3-9F65-9B33E44430D6}" dt="2022-06-29T10:34:39.479" v="2636" actId="20577"/>
          <ac:spMkLst>
            <pc:docMk/>
            <pc:sldMk cId="3058597442" sldId="260"/>
            <ac:spMk id="3" creationId="{D534111D-EE97-9FA4-5FF5-A43646A0A78F}"/>
          </ac:spMkLst>
        </pc:spChg>
        <pc:picChg chg="add mod">
          <ac:chgData name="Megan Morris" userId="8156921d-5f0f-4a72-a6c0-eddd2c9685ea" providerId="ADAL" clId="{6E5D67B4-2045-46B3-9F65-9B33E44430D6}" dt="2022-06-29T10:47:03.322" v="3250"/>
          <ac:picMkLst>
            <pc:docMk/>
            <pc:sldMk cId="3058597442" sldId="260"/>
            <ac:picMk id="4" creationId="{2C4AD90D-65EA-E5BE-5B3E-10DF2340B283}"/>
          </ac:picMkLst>
        </pc:picChg>
      </pc:sldChg>
      <pc:sldChg chg="del">
        <pc:chgData name="Megan Morris" userId="8156921d-5f0f-4a72-a6c0-eddd2c9685ea" providerId="ADAL" clId="{6E5D67B4-2045-46B3-9F65-9B33E44430D6}" dt="2022-06-29T10:08:03.382" v="476" actId="47"/>
        <pc:sldMkLst>
          <pc:docMk/>
          <pc:sldMk cId="1285125490" sldId="261"/>
        </pc:sldMkLst>
      </pc:sldChg>
      <pc:sldChg chg="addSp modSp new mod">
        <pc:chgData name="Megan Morris" userId="8156921d-5f0f-4a72-a6c0-eddd2c9685ea" providerId="ADAL" clId="{6E5D67B4-2045-46B3-9F65-9B33E44430D6}" dt="2022-06-29T10:53:06.409" v="3356" actId="20577"/>
        <pc:sldMkLst>
          <pc:docMk/>
          <pc:sldMk cId="3703935294" sldId="261"/>
        </pc:sldMkLst>
        <pc:spChg chg="mod">
          <ac:chgData name="Megan Morris" userId="8156921d-5f0f-4a72-a6c0-eddd2c9685ea" providerId="ADAL" clId="{6E5D67B4-2045-46B3-9F65-9B33E44430D6}" dt="2022-06-29T10:52:37.861" v="3340" actId="113"/>
          <ac:spMkLst>
            <pc:docMk/>
            <pc:sldMk cId="3703935294" sldId="261"/>
            <ac:spMk id="2" creationId="{2D2996CF-0DA4-D62E-EBFB-F07188C0C46F}"/>
          </ac:spMkLst>
        </pc:spChg>
        <pc:spChg chg="mod">
          <ac:chgData name="Megan Morris" userId="8156921d-5f0f-4a72-a6c0-eddd2c9685ea" providerId="ADAL" clId="{6E5D67B4-2045-46B3-9F65-9B33E44430D6}" dt="2022-06-29T10:53:06.409" v="3356" actId="20577"/>
          <ac:spMkLst>
            <pc:docMk/>
            <pc:sldMk cId="3703935294" sldId="261"/>
            <ac:spMk id="3" creationId="{EA7861C8-0B6C-9181-7496-9FB9DDD44412}"/>
          </ac:spMkLst>
        </pc:spChg>
        <pc:picChg chg="add mod">
          <ac:chgData name="Megan Morris" userId="8156921d-5f0f-4a72-a6c0-eddd2c9685ea" providerId="ADAL" clId="{6E5D67B4-2045-46B3-9F65-9B33E44430D6}" dt="2022-06-29T10:47:13.674" v="3252"/>
          <ac:picMkLst>
            <pc:docMk/>
            <pc:sldMk cId="3703935294" sldId="261"/>
            <ac:picMk id="4" creationId="{A80720A6-A372-1EAC-F22C-32C4F7F5E58D}"/>
          </ac:picMkLst>
        </pc:picChg>
      </pc:sldChg>
      <pc:sldChg chg="del">
        <pc:chgData name="Megan Morris" userId="8156921d-5f0f-4a72-a6c0-eddd2c9685ea" providerId="ADAL" clId="{6E5D67B4-2045-46B3-9F65-9B33E44430D6}" dt="2022-06-29T10:08:02.589" v="475" actId="47"/>
        <pc:sldMkLst>
          <pc:docMk/>
          <pc:sldMk cId="1054101150" sldId="262"/>
        </pc:sldMkLst>
      </pc:sldChg>
      <pc:sldChg chg="del">
        <pc:chgData name="Megan Morris" userId="8156921d-5f0f-4a72-a6c0-eddd2c9685ea" providerId="ADAL" clId="{6E5D67B4-2045-46B3-9F65-9B33E44430D6}" dt="2022-06-29T10:08:00.897" v="473" actId="47"/>
        <pc:sldMkLst>
          <pc:docMk/>
          <pc:sldMk cId="1021879328" sldId="263"/>
        </pc:sldMkLst>
      </pc:sldChg>
      <pc:sldChg chg="del">
        <pc:chgData name="Megan Morris" userId="8156921d-5f0f-4a72-a6c0-eddd2c9685ea" providerId="ADAL" clId="{6E5D67B4-2045-46B3-9F65-9B33E44430D6}" dt="2022-06-29T10:07:59.734" v="472" actId="47"/>
        <pc:sldMkLst>
          <pc:docMk/>
          <pc:sldMk cId="1295831014" sldId="264"/>
        </pc:sldMkLst>
      </pc:sldChg>
      <pc:sldChg chg="del">
        <pc:chgData name="Megan Morris" userId="8156921d-5f0f-4a72-a6c0-eddd2c9685ea" providerId="ADAL" clId="{6E5D67B4-2045-46B3-9F65-9B33E44430D6}" dt="2022-06-29T10:07:52.961" v="468" actId="47"/>
        <pc:sldMkLst>
          <pc:docMk/>
          <pc:sldMk cId="2370090270" sldId="265"/>
        </pc:sldMkLst>
      </pc:sldChg>
      <pc:sldChg chg="del">
        <pc:chgData name="Megan Morris" userId="8156921d-5f0f-4a72-a6c0-eddd2c9685ea" providerId="ADAL" clId="{6E5D67B4-2045-46B3-9F65-9B33E44430D6}" dt="2022-06-29T10:07:58.718" v="471" actId="47"/>
        <pc:sldMkLst>
          <pc:docMk/>
          <pc:sldMk cId="1389776658" sldId="266"/>
        </pc:sldMkLst>
      </pc:sldChg>
      <pc:sldChg chg="del">
        <pc:chgData name="Megan Morris" userId="8156921d-5f0f-4a72-a6c0-eddd2c9685ea" providerId="ADAL" clId="{6E5D67B4-2045-46B3-9F65-9B33E44430D6}" dt="2022-06-29T10:08:01.753" v="474" actId="47"/>
        <pc:sldMkLst>
          <pc:docMk/>
          <pc:sldMk cId="1027215727" sldId="267"/>
        </pc:sldMkLst>
      </pc:sldChg>
      <pc:sldChg chg="del">
        <pc:chgData name="Megan Morris" userId="8156921d-5f0f-4a72-a6c0-eddd2c9685ea" providerId="ADAL" clId="{6E5D67B4-2045-46B3-9F65-9B33E44430D6}" dt="2022-06-29T10:07:47.994" v="467" actId="47"/>
        <pc:sldMkLst>
          <pc:docMk/>
          <pc:sldMk cId="300380519" sldId="268"/>
        </pc:sldMkLst>
      </pc:sldChg>
      <pc:sldChg chg="del">
        <pc:chgData name="Megan Morris" userId="8156921d-5f0f-4a72-a6c0-eddd2c9685ea" providerId="ADAL" clId="{6E5D67B4-2045-46B3-9F65-9B33E44430D6}" dt="2022-06-29T10:07:57.469" v="470" actId="47"/>
        <pc:sldMkLst>
          <pc:docMk/>
          <pc:sldMk cId="3496178111" sldId="269"/>
        </pc:sldMkLst>
      </pc:sldChg>
      <pc:sldChg chg="del">
        <pc:chgData name="Megan Morris" userId="8156921d-5f0f-4a72-a6c0-eddd2c9685ea" providerId="ADAL" clId="{6E5D67B4-2045-46B3-9F65-9B33E44430D6}" dt="2022-06-29T10:07:55.372" v="469" actId="47"/>
        <pc:sldMkLst>
          <pc:docMk/>
          <pc:sldMk cId="462661217" sldId="27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F7159-67EE-4D8A-8881-7F1E5A6818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4D5E775-E77B-4166-AFDC-5DE6EFEF45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37EEAF9-E7C3-4458-8F51-705DE8B60C8D}"/>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5" name="Footer Placeholder 4">
            <a:extLst>
              <a:ext uri="{FF2B5EF4-FFF2-40B4-BE49-F238E27FC236}">
                <a16:creationId xmlns:a16="http://schemas.microsoft.com/office/drawing/2014/main" id="{EBA0FCA5-1477-473F-A2F7-44368976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1682F3-6567-431B-975D-FF84166AE766}"/>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2315547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4B6A7-8022-4314-A28D-37F8FE9B06E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2D4536-1769-44EE-B868-B7B2917C3C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70AFAE-2DDE-4B30-845A-66636EF30A1F}"/>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5" name="Footer Placeholder 4">
            <a:extLst>
              <a:ext uri="{FF2B5EF4-FFF2-40B4-BE49-F238E27FC236}">
                <a16:creationId xmlns:a16="http://schemas.microsoft.com/office/drawing/2014/main" id="{E4A8F44A-EBB5-4037-A7E0-4D5C94141A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C7BF1B-CE81-4B56-83F5-9B16968F1D58}"/>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74699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B843DF-CD26-42D5-A5CC-DA43C50F86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0595E44-9ED1-49C0-9686-896CFC943B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16C1B4-7E4E-4B39-B36E-1B44074BB771}"/>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5" name="Footer Placeholder 4">
            <a:extLst>
              <a:ext uri="{FF2B5EF4-FFF2-40B4-BE49-F238E27FC236}">
                <a16:creationId xmlns:a16="http://schemas.microsoft.com/office/drawing/2014/main" id="{9F5967B0-6124-481C-A841-E411027631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1D7412-49FB-44BD-961E-B52CA68960B0}"/>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3574778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90EAB-6582-48BE-BBE2-CC453D984FB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945804-32E8-40DF-861C-CB71E8C5A3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58CF93-2635-4C51-A38F-39737A3DF998}"/>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5" name="Footer Placeholder 4">
            <a:extLst>
              <a:ext uri="{FF2B5EF4-FFF2-40B4-BE49-F238E27FC236}">
                <a16:creationId xmlns:a16="http://schemas.microsoft.com/office/drawing/2014/main" id="{0BB28E73-376B-49F9-A8C1-3105BA4B444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88450F-0E54-46E8-A4BF-16805A7DA1EA}"/>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1571450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604A7-141D-4E7E-909A-9C80448F15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73C52E4-9EF7-4E3F-8B53-5E5E2326B1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999DAC-6E8F-434A-9C10-8ADC578309F6}"/>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5" name="Footer Placeholder 4">
            <a:extLst>
              <a:ext uri="{FF2B5EF4-FFF2-40B4-BE49-F238E27FC236}">
                <a16:creationId xmlns:a16="http://schemas.microsoft.com/office/drawing/2014/main" id="{0BFC4C86-EF24-4E25-8CE0-59F0E4F237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798C10-3900-4232-A65A-156FAF2DC5A0}"/>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2626111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5C9B6-E4B1-4CC5-A3FF-E042A8E738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C45DAB1-34E1-4E0C-86D3-F3831F2AEF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0CA4D92-A14F-4CE5-8F76-AF58CEDC15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76A9BD5-D873-4DD4-B340-442318429647}"/>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6" name="Footer Placeholder 5">
            <a:extLst>
              <a:ext uri="{FF2B5EF4-FFF2-40B4-BE49-F238E27FC236}">
                <a16:creationId xmlns:a16="http://schemas.microsoft.com/office/drawing/2014/main" id="{335B3390-6C82-461F-B355-C5E06F8CB0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E3FD0C-B2E9-4833-A9DC-0D1F7831EDA5}"/>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4202248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82769-5BF8-40ED-9400-1905C6E2C6A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E4DAB5-FC53-435A-85F4-D26B31A7DD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CED400-EF17-4A95-9CFC-3C484E7ECB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EBC87A2-C7E7-45D5-97EE-F4C41FB3B6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07BB72-CA47-4B09-9DA5-E187B1D043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2199259-0A26-41FF-ABD7-F2DD48C4E904}"/>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8" name="Footer Placeholder 7">
            <a:extLst>
              <a:ext uri="{FF2B5EF4-FFF2-40B4-BE49-F238E27FC236}">
                <a16:creationId xmlns:a16="http://schemas.microsoft.com/office/drawing/2014/main" id="{66C48A28-F6E0-405A-96BC-DB2A96053A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EFC5EE5-D68E-4900-B469-283CE696D0C3}"/>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386494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12CD3-76D4-4E2B-9551-731FB6C12C3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335C9D7-42BD-4072-A995-BFCC1200C245}"/>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4" name="Footer Placeholder 3">
            <a:extLst>
              <a:ext uri="{FF2B5EF4-FFF2-40B4-BE49-F238E27FC236}">
                <a16:creationId xmlns:a16="http://schemas.microsoft.com/office/drawing/2014/main" id="{F860C0D9-71FC-45AD-A271-17A92FE4FF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4C346B0-EAA0-4E0B-92B9-877832D911A1}"/>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1898769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BE10E8-AC1F-43D0-8D41-4A82D81F2BB0}"/>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3" name="Footer Placeholder 2">
            <a:extLst>
              <a:ext uri="{FF2B5EF4-FFF2-40B4-BE49-F238E27FC236}">
                <a16:creationId xmlns:a16="http://schemas.microsoft.com/office/drawing/2014/main" id="{C3F14287-9745-41E0-8F8F-CDF7E6D8D86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E76FD3-1419-4978-BFE6-73CFC31410C3}"/>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4259428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33AC8-991F-46FF-AB65-C7DB44ACE7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E850886-D089-4551-959F-5D8C5AA494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B29AAF4-3565-4A8A-8345-8C089D33BE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2570C6-4510-473C-9BB5-6CA0291D54E7}"/>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6" name="Footer Placeholder 5">
            <a:extLst>
              <a:ext uri="{FF2B5EF4-FFF2-40B4-BE49-F238E27FC236}">
                <a16:creationId xmlns:a16="http://schemas.microsoft.com/office/drawing/2014/main" id="{9509FC82-9F0D-48DE-B863-A8327C5A40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9E9423-A422-47EB-B990-6ABFE5921A15}"/>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2944097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55804-9469-44F6-90CD-EFE54D116F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6BC3050-B9F5-4435-911E-EAED74259E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3928A66-C5D4-4698-9D52-12CD2D03ED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832EF4-AAC9-47D6-BA3A-3B42E2149ED9}"/>
              </a:ext>
            </a:extLst>
          </p:cNvPr>
          <p:cNvSpPr>
            <a:spLocks noGrp="1"/>
          </p:cNvSpPr>
          <p:nvPr>
            <p:ph type="dt" sz="half" idx="10"/>
          </p:nvPr>
        </p:nvSpPr>
        <p:spPr/>
        <p:txBody>
          <a:bodyPr/>
          <a:lstStyle/>
          <a:p>
            <a:fld id="{2488FEE6-F265-4F81-9155-85B17248E608}" type="datetimeFigureOut">
              <a:rPr lang="en-GB" smtClean="0"/>
              <a:t>29/06/2022</a:t>
            </a:fld>
            <a:endParaRPr lang="en-GB"/>
          </a:p>
        </p:txBody>
      </p:sp>
      <p:sp>
        <p:nvSpPr>
          <p:cNvPr id="6" name="Footer Placeholder 5">
            <a:extLst>
              <a:ext uri="{FF2B5EF4-FFF2-40B4-BE49-F238E27FC236}">
                <a16:creationId xmlns:a16="http://schemas.microsoft.com/office/drawing/2014/main" id="{0BEFB0C9-87AE-40D5-A153-25CF95C561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D72D85-5C82-462E-83DC-E33D0AF0FCC2}"/>
              </a:ext>
            </a:extLst>
          </p:cNvPr>
          <p:cNvSpPr>
            <a:spLocks noGrp="1"/>
          </p:cNvSpPr>
          <p:nvPr>
            <p:ph type="sldNum" sz="quarter" idx="12"/>
          </p:nvPr>
        </p:nvSpPr>
        <p:spPr/>
        <p:txBody>
          <a:bodyPr/>
          <a:lstStyle/>
          <a:p>
            <a:fld id="{0721461B-4EAA-44C6-8863-5E7E9E0E924E}" type="slidenum">
              <a:rPr lang="en-GB" smtClean="0"/>
              <a:t>‹#›</a:t>
            </a:fld>
            <a:endParaRPr lang="en-GB"/>
          </a:p>
        </p:txBody>
      </p:sp>
    </p:spTree>
    <p:extLst>
      <p:ext uri="{BB962C8B-B14F-4D97-AF65-F5344CB8AC3E}">
        <p14:creationId xmlns:p14="http://schemas.microsoft.com/office/powerpoint/2010/main" val="713586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F93B81-C25D-4C5A-9823-BA0F02DD8A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9E9D87-73F6-43CD-85F8-0021EC1056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5F2C8F-596E-4CBC-97E4-025813888B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8FEE6-F265-4F81-9155-85B17248E608}" type="datetimeFigureOut">
              <a:rPr lang="en-GB" smtClean="0"/>
              <a:t>29/06/2022</a:t>
            </a:fld>
            <a:endParaRPr lang="en-GB"/>
          </a:p>
        </p:txBody>
      </p:sp>
      <p:sp>
        <p:nvSpPr>
          <p:cNvPr id="5" name="Footer Placeholder 4">
            <a:extLst>
              <a:ext uri="{FF2B5EF4-FFF2-40B4-BE49-F238E27FC236}">
                <a16:creationId xmlns:a16="http://schemas.microsoft.com/office/drawing/2014/main" id="{3F6571F1-F95A-42D5-A706-85FE250690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F91906B-4F09-4203-9457-756A35A997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21461B-4EAA-44C6-8863-5E7E9E0E924E}" type="slidenum">
              <a:rPr lang="en-GB" smtClean="0"/>
              <a:t>‹#›</a:t>
            </a:fld>
            <a:endParaRPr lang="en-GB"/>
          </a:p>
        </p:txBody>
      </p:sp>
    </p:spTree>
    <p:extLst>
      <p:ext uri="{BB962C8B-B14F-4D97-AF65-F5344CB8AC3E}">
        <p14:creationId xmlns:p14="http://schemas.microsoft.com/office/powerpoint/2010/main" val="2483331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3F9D7D-8B7D-49DF-AA94-0A9A8D6710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707F116-8EC0-4822-9067-186AC8C96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838596" y="1327668"/>
            <a:ext cx="4225136" cy="422513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3" name="Freeform: Shape 12">
            <a:extLst>
              <a:ext uri="{FF2B5EF4-FFF2-40B4-BE49-F238E27FC236}">
                <a16:creationId xmlns:a16="http://schemas.microsoft.com/office/drawing/2014/main" id="{49F1A7E4-819D-4D21-8E8B-32671A9F9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274246" y="753376"/>
            <a:ext cx="5353835" cy="5353835"/>
          </a:xfrm>
          <a:custGeom>
            <a:avLst/>
            <a:gdLst>
              <a:gd name="connsiteX0" fmla="*/ 690507 w 5353835"/>
              <a:gd name="connsiteY0" fmla="*/ 5273742 h 5353835"/>
              <a:gd name="connsiteX1" fmla="*/ 4938299 w 5353835"/>
              <a:gd name="connsiteY1" fmla="*/ 5273742 h 5353835"/>
              <a:gd name="connsiteX2" fmla="*/ 4858206 w 5353835"/>
              <a:gd name="connsiteY2" fmla="*/ 5353835 h 5353835"/>
              <a:gd name="connsiteX3" fmla="*/ 770600 w 5353835"/>
              <a:gd name="connsiteY3" fmla="*/ 5353835 h 5353835"/>
              <a:gd name="connsiteX4" fmla="*/ 433255 w 5353835"/>
              <a:gd name="connsiteY4" fmla="*/ 80093 h 5353835"/>
              <a:gd name="connsiteX5" fmla="*/ 513348 w 5353835"/>
              <a:gd name="connsiteY5" fmla="*/ 0 h 5353835"/>
              <a:gd name="connsiteX6" fmla="*/ 5353835 w 5353835"/>
              <a:gd name="connsiteY6" fmla="*/ 0 h 5353835"/>
              <a:gd name="connsiteX7" fmla="*/ 5353835 w 5353835"/>
              <a:gd name="connsiteY7" fmla="*/ 4858206 h 5353835"/>
              <a:gd name="connsiteX8" fmla="*/ 5273742 w 5353835"/>
              <a:gd name="connsiteY8" fmla="*/ 4938299 h 5353835"/>
              <a:gd name="connsiteX9" fmla="*/ 5273742 w 5353835"/>
              <a:gd name="connsiteY9" fmla="*/ 80093 h 5353835"/>
              <a:gd name="connsiteX10" fmla="*/ 0 w 5353835"/>
              <a:gd name="connsiteY10" fmla="*/ 513348 h 5353835"/>
              <a:gd name="connsiteX11" fmla="*/ 80093 w 5353835"/>
              <a:gd name="connsiteY11" fmla="*/ 433255 h 5353835"/>
              <a:gd name="connsiteX12" fmla="*/ 80093 w 5353835"/>
              <a:gd name="connsiteY12" fmla="*/ 4663328 h 5353835"/>
              <a:gd name="connsiteX13" fmla="*/ 0 w 5353835"/>
              <a:gd name="connsiteY13" fmla="*/ 4583235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7" y="5273742"/>
                </a:moveTo>
                <a:lnTo>
                  <a:pt x="4938299" y="5273742"/>
                </a:lnTo>
                <a:lnTo>
                  <a:pt x="4858206" y="5353835"/>
                </a:lnTo>
                <a:lnTo>
                  <a:pt x="770600" y="5353835"/>
                </a:lnTo>
                <a:close/>
                <a:moveTo>
                  <a:pt x="433255" y="80093"/>
                </a:moveTo>
                <a:lnTo>
                  <a:pt x="513348" y="0"/>
                </a:lnTo>
                <a:lnTo>
                  <a:pt x="5353835" y="0"/>
                </a:lnTo>
                <a:lnTo>
                  <a:pt x="5353835" y="4858206"/>
                </a:lnTo>
                <a:lnTo>
                  <a:pt x="5273742" y="4938299"/>
                </a:lnTo>
                <a:lnTo>
                  <a:pt x="5273742" y="80093"/>
                </a:lnTo>
                <a:close/>
                <a:moveTo>
                  <a:pt x="0" y="513348"/>
                </a:moveTo>
                <a:lnTo>
                  <a:pt x="80093" y="433255"/>
                </a:lnTo>
                <a:lnTo>
                  <a:pt x="80093" y="4663328"/>
                </a:lnTo>
                <a:lnTo>
                  <a:pt x="0" y="45832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2353EFFF-5430-4348-9E27-6AB9ED378C9C}"/>
              </a:ext>
            </a:extLst>
          </p:cNvPr>
          <p:cNvSpPr>
            <a:spLocks noGrp="1"/>
          </p:cNvSpPr>
          <p:nvPr>
            <p:ph type="ctrTitle"/>
          </p:nvPr>
        </p:nvSpPr>
        <p:spPr>
          <a:xfrm>
            <a:off x="6826981" y="2452526"/>
            <a:ext cx="4248318" cy="1952947"/>
          </a:xfrm>
          <a:noFill/>
        </p:spPr>
        <p:txBody>
          <a:bodyPr anchor="ctr">
            <a:normAutofit/>
          </a:bodyPr>
          <a:lstStyle/>
          <a:p>
            <a:r>
              <a:rPr lang="en-GB" sz="3600" b="1" dirty="0">
                <a:solidFill>
                  <a:srgbClr val="080808"/>
                </a:solidFill>
              </a:rPr>
              <a:t>GP Safeguarding Leads Forum</a:t>
            </a:r>
          </a:p>
        </p:txBody>
      </p:sp>
      <p:sp>
        <p:nvSpPr>
          <p:cNvPr id="3" name="Subtitle 2">
            <a:extLst>
              <a:ext uri="{FF2B5EF4-FFF2-40B4-BE49-F238E27FC236}">
                <a16:creationId xmlns:a16="http://schemas.microsoft.com/office/drawing/2014/main" id="{E8F56496-3584-40CC-B93D-0323C9727C11}"/>
              </a:ext>
            </a:extLst>
          </p:cNvPr>
          <p:cNvSpPr>
            <a:spLocks noGrp="1"/>
          </p:cNvSpPr>
          <p:nvPr>
            <p:ph type="subTitle" idx="1"/>
          </p:nvPr>
        </p:nvSpPr>
        <p:spPr>
          <a:xfrm>
            <a:off x="7757565" y="4557900"/>
            <a:ext cx="2442690" cy="915772"/>
          </a:xfrm>
          <a:noFill/>
        </p:spPr>
        <p:txBody>
          <a:bodyPr>
            <a:normAutofit/>
          </a:bodyPr>
          <a:lstStyle/>
          <a:p>
            <a:r>
              <a:rPr lang="en-GB" sz="2000" dirty="0">
                <a:solidFill>
                  <a:srgbClr val="080808"/>
                </a:solidFill>
              </a:rPr>
              <a:t>29</a:t>
            </a:r>
            <a:r>
              <a:rPr lang="en-GB" sz="2000" baseline="30000" dirty="0">
                <a:solidFill>
                  <a:srgbClr val="080808"/>
                </a:solidFill>
              </a:rPr>
              <a:t>th</a:t>
            </a:r>
            <a:r>
              <a:rPr lang="en-GB" sz="2000" dirty="0">
                <a:solidFill>
                  <a:srgbClr val="080808"/>
                </a:solidFill>
              </a:rPr>
              <a:t> June 2022</a:t>
            </a:r>
          </a:p>
          <a:p>
            <a:r>
              <a:rPr lang="en-GB" sz="2000" dirty="0">
                <a:solidFill>
                  <a:srgbClr val="080808"/>
                </a:solidFill>
              </a:rPr>
              <a:t>1pm-2.30pm</a:t>
            </a:r>
          </a:p>
        </p:txBody>
      </p:sp>
      <p:sp>
        <p:nvSpPr>
          <p:cNvPr id="15" name="Freeform: Shape 14">
            <a:extLst>
              <a:ext uri="{FF2B5EF4-FFF2-40B4-BE49-F238E27FC236}">
                <a16:creationId xmlns:a16="http://schemas.microsoft.com/office/drawing/2014/main" id="{6D6E3EFD-925A-40CD-8E14-FDD4E6DDC6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7170340" cy="5062213"/>
          </a:xfrm>
          <a:custGeom>
            <a:avLst/>
            <a:gdLst>
              <a:gd name="connsiteX0" fmla="*/ 7170340 w 7170340"/>
              <a:gd name="connsiteY0" fmla="*/ 0 h 5062213"/>
              <a:gd name="connsiteX1" fmla="*/ 7170340 w 7170340"/>
              <a:gd name="connsiteY1" fmla="*/ 2954084 h 5062213"/>
              <a:gd name="connsiteX2" fmla="*/ 5062211 w 7170340"/>
              <a:gd name="connsiteY2" fmla="*/ 5062213 h 5062213"/>
              <a:gd name="connsiteX3" fmla="*/ 0 w 7170340"/>
              <a:gd name="connsiteY3" fmla="*/ 2 h 5062213"/>
            </a:gdLst>
            <a:ahLst/>
            <a:cxnLst>
              <a:cxn ang="0">
                <a:pos x="connsiteX0" y="connsiteY0"/>
              </a:cxn>
              <a:cxn ang="0">
                <a:pos x="connsiteX1" y="connsiteY1"/>
              </a:cxn>
              <a:cxn ang="0">
                <a:pos x="connsiteX2" y="connsiteY2"/>
              </a:cxn>
              <a:cxn ang="0">
                <a:pos x="connsiteX3" y="connsiteY3"/>
              </a:cxn>
            </a:cxnLst>
            <a:rect l="l" t="t" r="r" b="b"/>
            <a:pathLst>
              <a:path w="7170340" h="5062213">
                <a:moveTo>
                  <a:pt x="7170340" y="0"/>
                </a:moveTo>
                <a:lnTo>
                  <a:pt x="7170340" y="2954084"/>
                </a:lnTo>
                <a:lnTo>
                  <a:pt x="5062211" y="5062213"/>
                </a:lnTo>
                <a:lnTo>
                  <a:pt x="0" y="2"/>
                </a:lnTo>
                <a:close/>
              </a:path>
            </a:pathLst>
          </a:cu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ED0EB94F-24F3-4C36-B0DF-CF8FE32C1AF3}"/>
              </a:ext>
            </a:extLst>
          </p:cNvPr>
          <p:cNvPicPr>
            <a:picLocks noChangeAspect="1"/>
          </p:cNvPicPr>
          <p:nvPr/>
        </p:nvPicPr>
        <p:blipFill>
          <a:blip r:embed="rId2"/>
          <a:stretch>
            <a:fillRect/>
          </a:stretch>
        </p:blipFill>
        <p:spPr>
          <a:xfrm>
            <a:off x="321735" y="826684"/>
            <a:ext cx="3887408" cy="1510745"/>
          </a:xfrm>
          <a:prstGeom prst="rect">
            <a:avLst/>
          </a:prstGeom>
        </p:spPr>
      </p:pic>
      <p:sp>
        <p:nvSpPr>
          <p:cNvPr id="17" name="Rectangle 16">
            <a:extLst>
              <a:ext uri="{FF2B5EF4-FFF2-40B4-BE49-F238E27FC236}">
                <a16:creationId xmlns:a16="http://schemas.microsoft.com/office/drawing/2014/main" id="{3A91C067-F707-44D1-A9C2-9913E6ADC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11832" y="4010957"/>
            <a:ext cx="870888" cy="87088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2329D9A-3D48-4B69-939D-2A480F14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61203" y="5394406"/>
            <a:ext cx="856138" cy="85613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D5CC4CB-7B78-480A-A0AE-A8A35C08E1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314455" y="5398229"/>
            <a:ext cx="381459" cy="381459"/>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C580C66-5435-4F00-873E-679D3D5049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675779" y="5848285"/>
            <a:ext cx="714978" cy="71497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24">
            <a:extLst>
              <a:ext uri="{FF2B5EF4-FFF2-40B4-BE49-F238E27FC236}">
                <a16:creationId xmlns:a16="http://schemas.microsoft.com/office/drawing/2014/main" id="{B4AFD177-1A38-4FAE-87D4-840AE22C86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2600" y="5474491"/>
            <a:ext cx="2767017" cy="1383509"/>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3174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8B9F-3CDC-4426-A743-2E07482E554D}"/>
              </a:ext>
            </a:extLst>
          </p:cNvPr>
          <p:cNvSpPr>
            <a:spLocks noGrp="1"/>
          </p:cNvSpPr>
          <p:nvPr>
            <p:ph type="title"/>
          </p:nvPr>
        </p:nvSpPr>
        <p:spPr/>
        <p:txBody>
          <a:bodyPr/>
          <a:lstStyle/>
          <a:p>
            <a:pPr algn="ctr"/>
            <a:r>
              <a:rPr lang="en-GB" b="1" dirty="0"/>
              <a:t>Agenda</a:t>
            </a:r>
          </a:p>
        </p:txBody>
      </p:sp>
      <p:sp>
        <p:nvSpPr>
          <p:cNvPr id="3" name="Content Placeholder 2">
            <a:extLst>
              <a:ext uri="{FF2B5EF4-FFF2-40B4-BE49-F238E27FC236}">
                <a16:creationId xmlns:a16="http://schemas.microsoft.com/office/drawing/2014/main" id="{6912E5C2-2677-41CE-BEFF-995827762550}"/>
              </a:ext>
            </a:extLst>
          </p:cNvPr>
          <p:cNvSpPr>
            <a:spLocks noGrp="1"/>
          </p:cNvSpPr>
          <p:nvPr>
            <p:ph idx="1"/>
          </p:nvPr>
        </p:nvSpPr>
        <p:spPr/>
        <p:txBody>
          <a:bodyPr>
            <a:normAutofit/>
          </a:bodyPr>
          <a:lstStyle/>
          <a:p>
            <a:r>
              <a:rPr lang="en-GB" b="1" dirty="0"/>
              <a:t>Adult Safeguarding Update: </a:t>
            </a:r>
            <a:r>
              <a:rPr lang="en-GB" dirty="0"/>
              <a:t>(Meg Morris, </a:t>
            </a:r>
            <a:r>
              <a:rPr lang="en-GB" sz="1900" dirty="0"/>
              <a:t>Named GP for SG Adults</a:t>
            </a:r>
            <a:r>
              <a:rPr lang="en-GB" dirty="0"/>
              <a:t>)</a:t>
            </a:r>
          </a:p>
          <a:p>
            <a:pPr marL="0" indent="0">
              <a:buNone/>
            </a:pPr>
            <a:r>
              <a:rPr lang="en-GB" dirty="0"/>
              <a:t>	</a:t>
            </a:r>
            <a:r>
              <a:rPr lang="en-GB" b="1" dirty="0"/>
              <a:t>Introduction to Faiza Mehdi as new Clinical Lead for IRIS in 	Southwark </a:t>
            </a:r>
          </a:p>
          <a:p>
            <a:endParaRPr lang="en-GB" dirty="0"/>
          </a:p>
          <a:p>
            <a:r>
              <a:rPr lang="en-GB" b="1" dirty="0"/>
              <a:t>Children’s Safeguarding Update </a:t>
            </a:r>
            <a:r>
              <a:rPr lang="en-GB" dirty="0"/>
              <a:t>(Shimona Gayle – </a:t>
            </a:r>
            <a:r>
              <a:rPr lang="en-GB" sz="1800" dirty="0"/>
              <a:t>Named GP for SG Children</a:t>
            </a:r>
            <a:r>
              <a:rPr lang="en-GB" dirty="0"/>
              <a:t>)</a:t>
            </a:r>
          </a:p>
          <a:p>
            <a:pPr marL="0" indent="0">
              <a:buNone/>
            </a:pPr>
            <a:endParaRPr lang="en-GB" dirty="0"/>
          </a:p>
          <a:p>
            <a:r>
              <a:rPr lang="en-GB" b="1" dirty="0"/>
              <a:t>Modern Slavery and Human Trafficking Awareness Training for Southwark GPs – </a:t>
            </a:r>
            <a:r>
              <a:rPr lang="en-GB" dirty="0"/>
              <a:t>(Livia Kestenbaum, Stop The </a:t>
            </a:r>
            <a:r>
              <a:rPr lang="en-GB" dirty="0" err="1"/>
              <a:t>Traffik</a:t>
            </a:r>
            <a:r>
              <a:rPr lang="en-GB" dirty="0"/>
              <a:t>)</a:t>
            </a:r>
          </a:p>
          <a:p>
            <a:endParaRPr lang="en-GB" b="1" dirty="0"/>
          </a:p>
          <a:p>
            <a:endParaRPr lang="en-GB" sz="1800" dirty="0">
              <a:effectLst/>
              <a:latin typeface="Calibri" panose="020F0502020204030204" pitchFamily="34" charset="0"/>
              <a:ea typeface="Calibri" panose="020F0502020204030204" pitchFamily="34" charset="0"/>
            </a:endParaRPr>
          </a:p>
          <a:p>
            <a:endParaRPr lang="en-GB" sz="1800" b="1" dirty="0">
              <a:effectLst/>
              <a:latin typeface="Calibri" panose="020F0502020204030204" pitchFamily="34" charset="0"/>
              <a:ea typeface="Calibri" panose="020F0502020204030204" pitchFamily="34" charset="0"/>
            </a:endParaRPr>
          </a:p>
          <a:p>
            <a:endParaRPr lang="en-GB" dirty="0"/>
          </a:p>
        </p:txBody>
      </p:sp>
      <p:pic>
        <p:nvPicPr>
          <p:cNvPr id="4" name="Picture 3">
            <a:extLst>
              <a:ext uri="{FF2B5EF4-FFF2-40B4-BE49-F238E27FC236}">
                <a16:creationId xmlns:a16="http://schemas.microsoft.com/office/drawing/2014/main" id="{15AF7F2D-EC08-438D-A76D-FEED80DF9E1B}"/>
              </a:ext>
            </a:extLst>
          </p:cNvPr>
          <p:cNvPicPr>
            <a:picLocks noChangeAspect="1"/>
          </p:cNvPicPr>
          <p:nvPr/>
        </p:nvPicPr>
        <p:blipFill>
          <a:blip r:embed="rId2"/>
          <a:stretch>
            <a:fillRect/>
          </a:stretch>
        </p:blipFill>
        <p:spPr>
          <a:xfrm>
            <a:off x="9853738" y="290561"/>
            <a:ext cx="2009524" cy="780952"/>
          </a:xfrm>
          <a:prstGeom prst="rect">
            <a:avLst/>
          </a:prstGeom>
        </p:spPr>
      </p:pic>
    </p:spTree>
    <p:extLst>
      <p:ext uri="{BB962C8B-B14F-4D97-AF65-F5344CB8AC3E}">
        <p14:creationId xmlns:p14="http://schemas.microsoft.com/office/powerpoint/2010/main" val="2940999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0FD85-00AA-D707-1040-C319FE47CA15}"/>
              </a:ext>
            </a:extLst>
          </p:cNvPr>
          <p:cNvSpPr>
            <a:spLocks noGrp="1"/>
          </p:cNvSpPr>
          <p:nvPr>
            <p:ph type="title"/>
          </p:nvPr>
        </p:nvSpPr>
        <p:spPr/>
        <p:txBody>
          <a:bodyPr>
            <a:normAutofit fontScale="90000"/>
          </a:bodyPr>
          <a:lstStyle/>
          <a:p>
            <a:pPr algn="ctr"/>
            <a:r>
              <a:rPr lang="en-GB" b="1" dirty="0"/>
              <a:t>Exploitation of vulnerable adults </a:t>
            </a:r>
            <a:br>
              <a:rPr lang="en-GB" b="1" dirty="0"/>
            </a:br>
            <a:r>
              <a:rPr lang="en-GB" b="1" dirty="0"/>
              <a:t>in Southwark:</a:t>
            </a:r>
            <a:br>
              <a:rPr lang="en-GB" b="1" dirty="0"/>
            </a:br>
            <a:r>
              <a:rPr lang="en-GB" b="1" dirty="0"/>
              <a:t>Context</a:t>
            </a:r>
          </a:p>
        </p:txBody>
      </p:sp>
      <p:sp>
        <p:nvSpPr>
          <p:cNvPr id="3" name="Content Placeholder 2">
            <a:extLst>
              <a:ext uri="{FF2B5EF4-FFF2-40B4-BE49-F238E27FC236}">
                <a16:creationId xmlns:a16="http://schemas.microsoft.com/office/drawing/2014/main" id="{58092B9B-4E45-E904-30C1-97C33B0DD84E}"/>
              </a:ext>
            </a:extLst>
          </p:cNvPr>
          <p:cNvSpPr>
            <a:spLocks noGrp="1"/>
          </p:cNvSpPr>
          <p:nvPr>
            <p:ph idx="1"/>
          </p:nvPr>
        </p:nvSpPr>
        <p:spPr/>
        <p:txBody>
          <a:bodyPr>
            <a:normAutofit fontScale="92500" lnSpcReduction="10000"/>
          </a:bodyPr>
          <a:lstStyle/>
          <a:p>
            <a:r>
              <a:rPr lang="en-GB" dirty="0"/>
              <a:t>It is likely GPs are coming across adults (and children) who are being exploited without us knowing. </a:t>
            </a:r>
          </a:p>
          <a:p>
            <a:r>
              <a:rPr lang="en-GB" dirty="0"/>
              <a:t>GPs are the most accessible public service, proudly open to anyone, and therefore a crucial point at which disclosures (both frank and more hidden) can be identified and acted upon. </a:t>
            </a:r>
          </a:p>
          <a:p>
            <a:r>
              <a:rPr lang="en-GB" dirty="0"/>
              <a:t>However, there have been no referrals to Southwark Council’s Harm and Exploitation Hub from GPs since the service started. </a:t>
            </a:r>
          </a:p>
          <a:p>
            <a:endParaRPr lang="en-GB" dirty="0"/>
          </a:p>
          <a:p>
            <a:r>
              <a:rPr lang="en-GB" dirty="0"/>
              <a:t>It is very likely we are failing to identify victims.</a:t>
            </a:r>
          </a:p>
          <a:p>
            <a:r>
              <a:rPr lang="en-GB" dirty="0"/>
              <a:t>Referral pathways need to be clear and robust to get necessary help when needed.</a:t>
            </a:r>
          </a:p>
        </p:txBody>
      </p:sp>
      <p:pic>
        <p:nvPicPr>
          <p:cNvPr id="4" name="Picture 3">
            <a:extLst>
              <a:ext uri="{FF2B5EF4-FFF2-40B4-BE49-F238E27FC236}">
                <a16:creationId xmlns:a16="http://schemas.microsoft.com/office/drawing/2014/main" id="{C6D171DC-49AE-B576-0A9D-605AFD995911}"/>
              </a:ext>
            </a:extLst>
          </p:cNvPr>
          <p:cNvPicPr>
            <a:picLocks noChangeAspect="1"/>
          </p:cNvPicPr>
          <p:nvPr/>
        </p:nvPicPr>
        <p:blipFill>
          <a:blip r:embed="rId2"/>
          <a:stretch>
            <a:fillRect/>
          </a:stretch>
        </p:blipFill>
        <p:spPr>
          <a:xfrm>
            <a:off x="9853738" y="290561"/>
            <a:ext cx="2009524" cy="780952"/>
          </a:xfrm>
          <a:prstGeom prst="rect">
            <a:avLst/>
          </a:prstGeom>
        </p:spPr>
      </p:pic>
    </p:spTree>
    <p:extLst>
      <p:ext uri="{BB962C8B-B14F-4D97-AF65-F5344CB8AC3E}">
        <p14:creationId xmlns:p14="http://schemas.microsoft.com/office/powerpoint/2010/main" val="2969703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B615E-A683-2169-6F19-5D34AA8F7725}"/>
              </a:ext>
            </a:extLst>
          </p:cNvPr>
          <p:cNvSpPr>
            <a:spLocks noGrp="1"/>
          </p:cNvSpPr>
          <p:nvPr>
            <p:ph type="title"/>
          </p:nvPr>
        </p:nvSpPr>
        <p:spPr/>
        <p:txBody>
          <a:bodyPr/>
          <a:lstStyle/>
          <a:p>
            <a:r>
              <a:rPr lang="en-GB" b="1" dirty="0"/>
              <a:t>Case Review</a:t>
            </a:r>
          </a:p>
        </p:txBody>
      </p:sp>
      <p:sp>
        <p:nvSpPr>
          <p:cNvPr id="3" name="Content Placeholder 2">
            <a:extLst>
              <a:ext uri="{FF2B5EF4-FFF2-40B4-BE49-F238E27FC236}">
                <a16:creationId xmlns:a16="http://schemas.microsoft.com/office/drawing/2014/main" id="{D534111D-EE97-9FA4-5FF5-A43646A0A78F}"/>
              </a:ext>
            </a:extLst>
          </p:cNvPr>
          <p:cNvSpPr>
            <a:spLocks noGrp="1"/>
          </p:cNvSpPr>
          <p:nvPr>
            <p:ph idx="1"/>
          </p:nvPr>
        </p:nvSpPr>
        <p:spPr/>
        <p:txBody>
          <a:bodyPr>
            <a:normAutofit lnSpcReduction="10000"/>
          </a:bodyPr>
          <a:lstStyle/>
          <a:p>
            <a:r>
              <a:rPr lang="en-GB" dirty="0"/>
              <a:t>Currently reviewing a domestic homicide (DHR) which involves the murder of an elderly man with no family in the UK, and possible psychiatric problems, who was the victim of cuckooing. </a:t>
            </a:r>
          </a:p>
          <a:p>
            <a:r>
              <a:rPr lang="en-GB" dirty="0"/>
              <a:t>Cuckooing means that people moved into his home, initially posing as his friends, and then proceeded to use his home for dealing drugs and potentially co-ordinating other criminal offences, under the radar, whilst threatening and abusing him to prevent him seeking help. </a:t>
            </a:r>
          </a:p>
          <a:p>
            <a:r>
              <a:rPr lang="en-GB" dirty="0"/>
              <a:t>The GP practice was where he came to seek help eventually, and a safeguarding referral was made for him. But he did not receive support he needed because he declined police involvement, and the influence of coercion and control was not identified. </a:t>
            </a:r>
          </a:p>
        </p:txBody>
      </p:sp>
      <p:pic>
        <p:nvPicPr>
          <p:cNvPr id="4" name="Picture 3">
            <a:extLst>
              <a:ext uri="{FF2B5EF4-FFF2-40B4-BE49-F238E27FC236}">
                <a16:creationId xmlns:a16="http://schemas.microsoft.com/office/drawing/2014/main" id="{2C4AD90D-65EA-E5BE-5B3E-10DF2340B283}"/>
              </a:ext>
            </a:extLst>
          </p:cNvPr>
          <p:cNvPicPr>
            <a:picLocks noChangeAspect="1"/>
          </p:cNvPicPr>
          <p:nvPr/>
        </p:nvPicPr>
        <p:blipFill>
          <a:blip r:embed="rId2"/>
          <a:stretch>
            <a:fillRect/>
          </a:stretch>
        </p:blipFill>
        <p:spPr>
          <a:xfrm>
            <a:off x="9853738" y="290561"/>
            <a:ext cx="2009524" cy="780952"/>
          </a:xfrm>
          <a:prstGeom prst="rect">
            <a:avLst/>
          </a:prstGeom>
        </p:spPr>
      </p:pic>
    </p:spTree>
    <p:extLst>
      <p:ext uri="{BB962C8B-B14F-4D97-AF65-F5344CB8AC3E}">
        <p14:creationId xmlns:p14="http://schemas.microsoft.com/office/powerpoint/2010/main" val="3058597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B40F-AB81-D1A1-E612-A9AAFF315E24}"/>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8C86E3FA-09C4-4CE2-068E-59791B92E51A}"/>
              </a:ext>
            </a:extLst>
          </p:cNvPr>
          <p:cNvSpPr>
            <a:spLocks noGrp="1"/>
          </p:cNvSpPr>
          <p:nvPr>
            <p:ph idx="1"/>
          </p:nvPr>
        </p:nvSpPr>
        <p:spPr/>
        <p:txBody>
          <a:bodyPr/>
          <a:lstStyle/>
          <a:p>
            <a:r>
              <a:rPr lang="en-GB" dirty="0"/>
              <a:t>Important to understand what exploitation is, in all its forms</a:t>
            </a:r>
          </a:p>
          <a:p>
            <a:r>
              <a:rPr lang="en-GB" dirty="0"/>
              <a:t>Important to know how to get victims the right help, at the right time, and without putting them in more danger, and feel confident to question when other agencies make poor judgements.</a:t>
            </a:r>
          </a:p>
          <a:p>
            <a:r>
              <a:rPr lang="en-GB" dirty="0"/>
              <a:t>Important to understand the very real influences of coercion and control when speaking with potential victims, and how this can make disclosures or acting on your advice often very difficult for them (just as in domestic abuse situations). </a:t>
            </a:r>
          </a:p>
        </p:txBody>
      </p:sp>
      <p:pic>
        <p:nvPicPr>
          <p:cNvPr id="4" name="Picture 3">
            <a:extLst>
              <a:ext uri="{FF2B5EF4-FFF2-40B4-BE49-F238E27FC236}">
                <a16:creationId xmlns:a16="http://schemas.microsoft.com/office/drawing/2014/main" id="{1B8E91C2-422C-6215-55A7-F551454D921C}"/>
              </a:ext>
            </a:extLst>
          </p:cNvPr>
          <p:cNvPicPr>
            <a:picLocks noChangeAspect="1"/>
          </p:cNvPicPr>
          <p:nvPr/>
        </p:nvPicPr>
        <p:blipFill>
          <a:blip r:embed="rId2"/>
          <a:stretch>
            <a:fillRect/>
          </a:stretch>
        </p:blipFill>
        <p:spPr>
          <a:xfrm>
            <a:off x="9853738" y="290561"/>
            <a:ext cx="2009524" cy="780952"/>
          </a:xfrm>
          <a:prstGeom prst="rect">
            <a:avLst/>
          </a:prstGeom>
        </p:spPr>
      </p:pic>
    </p:spTree>
    <p:extLst>
      <p:ext uri="{BB962C8B-B14F-4D97-AF65-F5344CB8AC3E}">
        <p14:creationId xmlns:p14="http://schemas.microsoft.com/office/powerpoint/2010/main" val="3547277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96CF-0DA4-D62E-EBFB-F07188C0C46F}"/>
              </a:ext>
            </a:extLst>
          </p:cNvPr>
          <p:cNvSpPr>
            <a:spLocks noGrp="1"/>
          </p:cNvSpPr>
          <p:nvPr>
            <p:ph type="title"/>
          </p:nvPr>
        </p:nvSpPr>
        <p:spPr>
          <a:xfrm>
            <a:off x="838200" y="365125"/>
            <a:ext cx="10515600" cy="2596736"/>
          </a:xfrm>
        </p:spPr>
        <p:txBody>
          <a:bodyPr/>
          <a:lstStyle/>
          <a:p>
            <a:pPr algn="ctr"/>
            <a:r>
              <a:rPr lang="en-GB" b="1" dirty="0"/>
              <a:t>Support for victims of Domestic Abuse</a:t>
            </a:r>
            <a:br>
              <a:rPr lang="en-GB" b="1" dirty="0"/>
            </a:br>
            <a:r>
              <a:rPr lang="en-GB" b="1" dirty="0"/>
              <a:t>In Southwark</a:t>
            </a:r>
          </a:p>
        </p:txBody>
      </p:sp>
      <p:sp>
        <p:nvSpPr>
          <p:cNvPr id="3" name="Content Placeholder 2">
            <a:extLst>
              <a:ext uri="{FF2B5EF4-FFF2-40B4-BE49-F238E27FC236}">
                <a16:creationId xmlns:a16="http://schemas.microsoft.com/office/drawing/2014/main" id="{EA7861C8-0B6C-9181-7496-9FB9DDD44412}"/>
              </a:ext>
            </a:extLst>
          </p:cNvPr>
          <p:cNvSpPr>
            <a:spLocks noGrp="1"/>
          </p:cNvSpPr>
          <p:nvPr>
            <p:ph idx="1"/>
          </p:nvPr>
        </p:nvSpPr>
        <p:spPr>
          <a:xfrm>
            <a:off x="838200" y="2812773"/>
            <a:ext cx="10515600" cy="3364189"/>
          </a:xfrm>
        </p:spPr>
        <p:txBody>
          <a:bodyPr/>
          <a:lstStyle/>
          <a:p>
            <a:r>
              <a:rPr lang="en-GB" dirty="0"/>
              <a:t>Solace Women’s Aid</a:t>
            </a:r>
          </a:p>
          <a:p>
            <a:r>
              <a:rPr lang="en-GB" dirty="0"/>
              <a:t>IRIS Programme: training and advocacy in GP practices, alongside Solace</a:t>
            </a:r>
          </a:p>
          <a:p>
            <a:endParaRPr lang="en-GB" dirty="0"/>
          </a:p>
          <a:p>
            <a:r>
              <a:rPr lang="en-GB" dirty="0"/>
              <a:t>New Clinical Lead for IRIS: Dr </a:t>
            </a:r>
            <a:r>
              <a:rPr lang="en-GB"/>
              <a:t>Faiza Mehdi</a:t>
            </a:r>
            <a:endParaRPr lang="en-GB" dirty="0"/>
          </a:p>
        </p:txBody>
      </p:sp>
      <p:pic>
        <p:nvPicPr>
          <p:cNvPr id="4" name="Picture 3">
            <a:extLst>
              <a:ext uri="{FF2B5EF4-FFF2-40B4-BE49-F238E27FC236}">
                <a16:creationId xmlns:a16="http://schemas.microsoft.com/office/drawing/2014/main" id="{A80720A6-A372-1EAC-F22C-32C4F7F5E58D}"/>
              </a:ext>
            </a:extLst>
          </p:cNvPr>
          <p:cNvPicPr>
            <a:picLocks noChangeAspect="1"/>
          </p:cNvPicPr>
          <p:nvPr/>
        </p:nvPicPr>
        <p:blipFill>
          <a:blip r:embed="rId2"/>
          <a:stretch>
            <a:fillRect/>
          </a:stretch>
        </p:blipFill>
        <p:spPr>
          <a:xfrm>
            <a:off x="9853738" y="290561"/>
            <a:ext cx="2009524" cy="780952"/>
          </a:xfrm>
          <a:prstGeom prst="rect">
            <a:avLst/>
          </a:prstGeom>
        </p:spPr>
      </p:pic>
    </p:spTree>
    <p:extLst>
      <p:ext uri="{BB962C8B-B14F-4D97-AF65-F5344CB8AC3E}">
        <p14:creationId xmlns:p14="http://schemas.microsoft.com/office/powerpoint/2010/main" val="3703935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CG Document" ma:contentTypeID="0x01010009DF25CF94082642959723941C1AE33300BAFF81C7741517498D718622E8129CE7" ma:contentTypeVersion="22" ma:contentTypeDescription="Extension of document type to include extra info eg HideFromDelve, retention, classification" ma:contentTypeScope="" ma:versionID="df3569b59a7d5458b64fc8535ff52bf2">
  <xsd:schema xmlns:xsd="http://www.w3.org/2001/XMLSchema" xmlns:xs="http://www.w3.org/2001/XMLSchema" xmlns:p="http://schemas.microsoft.com/office/2006/metadata/properties" xmlns:ns2="3fc7b4f3-a0e9-46ca-b4f0-2556f21f87bd" xmlns:ns3="9e7fd114-9621-45b8-9c7a-5c1d714b3901" targetNamespace="http://schemas.microsoft.com/office/2006/metadata/properties" ma:root="true" ma:fieldsID="5fd89a0ac86f760879764c3f0bef85a6" ns2:_="" ns3:_="">
    <xsd:import namespace="3fc7b4f3-a0e9-46ca-b4f0-2556f21f87bd"/>
    <xsd:import namespace="9e7fd114-9621-45b8-9c7a-5c1d714b3901"/>
    <xsd:element name="properties">
      <xsd:complexType>
        <xsd:sequence>
          <xsd:element name="documentManagement">
            <xsd:complexType>
              <xsd:all>
                <xsd:element ref="ns2:HideFromDelve" minOccurs="0"/>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c7b4f3-a0e9-46ca-b4f0-2556f21f87bd" elementFormDefault="qualified">
    <xsd:import namespace="http://schemas.microsoft.com/office/2006/documentManagement/types"/>
    <xsd:import namespace="http://schemas.microsoft.com/office/infopath/2007/PartnerControls"/>
    <xsd:element name="HideFromDelve" ma:index="4" nillable="true" ma:displayName="HideFromDelve" ma:default="1" ma:description="Set to Yes (initial default) to hide documents and other information from delve" ma:internalName="HideFromDelve" ma:readOnly="false">
      <xsd:simpleType>
        <xsd:restriction base="dms:Boolean"/>
      </xsd:simpleType>
    </xsd:element>
    <xsd:element name="SharedWithUsers" ma:index="5"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a8ae5e1-c286-4bc4-9287-4d89ece0434e}" ma:internalName="TaxCatchAll" ma:showField="CatchAllData" ma:web="3fc7b4f3-a0e9-46ca-b4f0-2556f21f87b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e7fd114-9621-45b8-9c7a-5c1d714b390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65629fe-fa3b-4d8f-b0ac-4a13011ce303"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HideFromDelve xmlns="3fc7b4f3-a0e9-46ca-b4f0-2556f21f87bd">true</HideFromDelve>
    <lcf76f155ced4ddcb4097134ff3c332f xmlns="9e7fd114-9621-45b8-9c7a-5c1d714b3901">
      <Terms xmlns="http://schemas.microsoft.com/office/infopath/2007/PartnerControls"/>
    </lcf76f155ced4ddcb4097134ff3c332f>
    <TaxCatchAll xmlns="3fc7b4f3-a0e9-46ca-b4f0-2556f21f87bd" xsi:nil="true"/>
  </documentManagement>
</p:properties>
</file>

<file path=customXml/itemProps1.xml><?xml version="1.0" encoding="utf-8"?>
<ds:datastoreItem xmlns:ds="http://schemas.openxmlformats.org/officeDocument/2006/customXml" ds:itemID="{99403DB5-5B01-4A3B-8B57-8CD057775906}"/>
</file>

<file path=customXml/itemProps2.xml><?xml version="1.0" encoding="utf-8"?>
<ds:datastoreItem xmlns:ds="http://schemas.openxmlformats.org/officeDocument/2006/customXml" ds:itemID="{693BA637-EEF3-4532-BC8C-877EE8376F55}"/>
</file>

<file path=customXml/itemProps3.xml><?xml version="1.0" encoding="utf-8"?>
<ds:datastoreItem xmlns:ds="http://schemas.openxmlformats.org/officeDocument/2006/customXml" ds:itemID="{D702C1AA-7E83-479A-B426-0E2E29608156}"/>
</file>

<file path=docProps/app.xml><?xml version="1.0" encoding="utf-8"?>
<Properties xmlns="http://schemas.openxmlformats.org/officeDocument/2006/extended-properties" xmlns:vt="http://schemas.openxmlformats.org/officeDocument/2006/docPropsVTypes">
  <TotalTime>643</TotalTime>
  <Words>432</Words>
  <Application>Microsoft Office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GP Safeguarding Leads Forum</vt:lpstr>
      <vt:lpstr>Agenda</vt:lpstr>
      <vt:lpstr>Exploitation of vulnerable adults  in Southwark: Context</vt:lpstr>
      <vt:lpstr>Case Review</vt:lpstr>
      <vt:lpstr>PowerPoint Presentation</vt:lpstr>
      <vt:lpstr>Support for victims of Domestic Abuse In Southwark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 Safeguarding Leads Forum</dc:title>
  <dc:creator>Megan Morris</dc:creator>
  <cp:lastModifiedBy>Megan Morris</cp:lastModifiedBy>
  <cp:revision>10</cp:revision>
  <dcterms:created xsi:type="dcterms:W3CDTF">2021-11-02T09:06:21Z</dcterms:created>
  <dcterms:modified xsi:type="dcterms:W3CDTF">2022-06-29T10:53:08Z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0x01010009DF25CF94082642959723941C1AE33300BAFF81C7741517498D718622E8129CE7</vt:lpwstr>
  </property>
</Properties>
</file>