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7527" y="2603624"/>
            <a:ext cx="10284460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D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7527" y="4616827"/>
            <a:ext cx="4547235" cy="83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3B5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D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3B5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D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45241" y="1304081"/>
            <a:ext cx="5472430" cy="4678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3B5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D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3B5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23" y="283169"/>
            <a:ext cx="11908876" cy="65748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3B5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3123" y="283169"/>
            <a:ext cx="11608057" cy="8023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440487"/>
            <a:ext cx="12192000" cy="417830"/>
          </a:xfrm>
          <a:custGeom>
            <a:avLst/>
            <a:gdLst/>
            <a:ahLst/>
            <a:cxnLst/>
            <a:rect l="l" t="t" r="r" b="b"/>
            <a:pathLst>
              <a:path w="12192000" h="417829">
                <a:moveTo>
                  <a:pt x="12192000" y="0"/>
                </a:moveTo>
                <a:lnTo>
                  <a:pt x="0" y="0"/>
                </a:lnTo>
                <a:lnTo>
                  <a:pt x="0" y="417512"/>
                </a:lnTo>
                <a:lnTo>
                  <a:pt x="12192000" y="4175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F6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8262" y="268588"/>
            <a:ext cx="6749415" cy="10139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D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562" y="1647795"/>
            <a:ext cx="11205845" cy="295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89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56047" y="6560524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13B5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>
                <a:solidFill>
                  <a:srgbClr val="0091C8"/>
                </a:solidFill>
              </a:rPr>
              <a:t>SEL</a:t>
            </a:r>
            <a:r>
              <a:rPr dirty="0" sz="4800" spc="-260">
                <a:solidFill>
                  <a:srgbClr val="0091C8"/>
                </a:solidFill>
              </a:rPr>
              <a:t> </a:t>
            </a:r>
            <a:r>
              <a:rPr dirty="0" sz="4800">
                <a:solidFill>
                  <a:srgbClr val="0091C8"/>
                </a:solidFill>
              </a:rPr>
              <a:t>Neighbourhood</a:t>
            </a:r>
            <a:r>
              <a:rPr dirty="0" sz="4800" spc="-135">
                <a:solidFill>
                  <a:srgbClr val="0091C8"/>
                </a:solidFill>
              </a:rPr>
              <a:t> </a:t>
            </a:r>
            <a:r>
              <a:rPr dirty="0" sz="4800">
                <a:solidFill>
                  <a:srgbClr val="0091C8"/>
                </a:solidFill>
              </a:rPr>
              <a:t>Health</a:t>
            </a:r>
            <a:r>
              <a:rPr dirty="0" sz="4800" spc="-145">
                <a:solidFill>
                  <a:srgbClr val="0091C8"/>
                </a:solidFill>
              </a:rPr>
              <a:t> </a:t>
            </a:r>
            <a:r>
              <a:rPr dirty="0" sz="4800" spc="-10">
                <a:solidFill>
                  <a:srgbClr val="0091C8"/>
                </a:solidFill>
              </a:rPr>
              <a:t>Service </a:t>
            </a:r>
            <a:r>
              <a:rPr dirty="0" sz="4800">
                <a:solidFill>
                  <a:srgbClr val="0091C8"/>
                </a:solidFill>
              </a:rPr>
              <a:t>Implementation</a:t>
            </a:r>
            <a:r>
              <a:rPr dirty="0" sz="4800" spc="-295">
                <a:solidFill>
                  <a:srgbClr val="0091C8"/>
                </a:solidFill>
              </a:rPr>
              <a:t> </a:t>
            </a:r>
            <a:r>
              <a:rPr dirty="0" sz="4800" spc="-10">
                <a:solidFill>
                  <a:srgbClr val="0091C8"/>
                </a:solidFill>
              </a:rPr>
              <a:t>Update</a:t>
            </a:r>
            <a:endParaRPr sz="4800"/>
          </a:p>
        </p:txBody>
      </p:sp>
      <p:sp>
        <p:nvSpPr>
          <p:cNvPr id="4" name="object 4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 sz="2800" b="1">
                <a:solidFill>
                  <a:srgbClr val="0091C8"/>
                </a:solidFill>
                <a:latin typeface="Arial"/>
                <a:cs typeface="Arial"/>
              </a:rPr>
              <a:t>SEL</a:t>
            </a:r>
            <a:r>
              <a:rPr dirty="0" sz="2800" spc="-114" b="1">
                <a:solidFill>
                  <a:srgbClr val="0091C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91C8"/>
                </a:solidFill>
                <a:latin typeface="Arial"/>
                <a:cs typeface="Arial"/>
              </a:rPr>
              <a:t>Integrated</a:t>
            </a:r>
            <a:r>
              <a:rPr dirty="0" sz="2800" spc="-45" b="1">
                <a:solidFill>
                  <a:srgbClr val="0091C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91C8"/>
                </a:solidFill>
                <a:latin typeface="Arial"/>
                <a:cs typeface="Arial"/>
              </a:rPr>
              <a:t>Care</a:t>
            </a:r>
            <a:r>
              <a:rPr dirty="0" sz="2800" spc="-55" b="1">
                <a:solidFill>
                  <a:srgbClr val="0091C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91C8"/>
                </a:solidFill>
                <a:latin typeface="Arial"/>
                <a:cs typeface="Arial"/>
              </a:rPr>
              <a:t>Board </a:t>
            </a:r>
            <a:r>
              <a:rPr dirty="0" sz="2800" b="1">
                <a:solidFill>
                  <a:srgbClr val="0091C8"/>
                </a:solidFill>
                <a:latin typeface="Arial"/>
                <a:cs typeface="Arial"/>
              </a:rPr>
              <a:t>June</a:t>
            </a:r>
            <a:r>
              <a:rPr dirty="0" sz="2800" spc="-60" b="1">
                <a:solidFill>
                  <a:srgbClr val="0091C8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91C8"/>
                </a:solidFill>
                <a:latin typeface="Arial"/>
                <a:cs typeface="Arial"/>
              </a:rPr>
              <a:t>2025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8834" y="638251"/>
            <a:ext cx="62312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Place</a:t>
            </a:r>
            <a:r>
              <a:rPr dirty="0" spc="-80"/>
              <a:t> </a:t>
            </a:r>
            <a:r>
              <a:rPr dirty="0"/>
              <a:t>Implementation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INTs</a:t>
            </a:r>
            <a:r>
              <a:rPr dirty="0" spc="-70"/>
              <a:t> </a:t>
            </a:r>
            <a:r>
              <a:rPr dirty="0"/>
              <a:t>(1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25"/>
              <a:t>4)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21995" y="1166521"/>
            <a:ext cx="10922000" cy="50292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55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There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25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Neighbourhoods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2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6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SEL</a:t>
            </a:r>
            <a:r>
              <a:rPr dirty="0" sz="2000" spc="-8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endParaRPr sz="2000">
              <a:latin typeface="Arial"/>
              <a:cs typeface="Arial"/>
            </a:endParaRPr>
          </a:p>
          <a:p>
            <a:pPr marL="299085" marR="158115" indent="-287020">
              <a:lnSpc>
                <a:spcPts val="2160"/>
              </a:lnSpc>
              <a:spcBef>
                <a:spcPts val="1025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starting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point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has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different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some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having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well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established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2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footprints,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whilst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others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had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go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process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agree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these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footprints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last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few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months</a:t>
            </a:r>
            <a:endParaRPr sz="2000">
              <a:latin typeface="Arial"/>
              <a:cs typeface="Arial"/>
            </a:endParaRPr>
          </a:p>
          <a:p>
            <a:pPr marL="299085" marR="405130" indent="-287020">
              <a:lnSpc>
                <a:spcPts val="2160"/>
              </a:lnSpc>
              <a:spcBef>
                <a:spcPts val="1010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2000" spc="-8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TORs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recently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amended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increase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focus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understanding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progress</a:t>
            </a:r>
            <a:r>
              <a:rPr dirty="0" sz="20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any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challenges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individual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 Places</a:t>
            </a:r>
            <a:endParaRPr sz="2000">
              <a:latin typeface="Arial"/>
              <a:cs typeface="Arial"/>
            </a:endParaRPr>
          </a:p>
          <a:p>
            <a:pPr marL="299085" marR="210185" indent="-287020">
              <a:lnSpc>
                <a:spcPts val="2160"/>
              </a:lnSpc>
              <a:spcBef>
                <a:spcPts val="994"/>
              </a:spcBef>
              <a:buChar char="•"/>
              <a:tabLst>
                <a:tab pos="299085" algn="l"/>
                <a:tab pos="9799320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2000" spc="-1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simple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highlight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reporting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process</a:t>
            </a:r>
            <a:r>
              <a:rPr dirty="0" sz="20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agreed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commence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July.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	This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will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consistency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reporting,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highlight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good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practice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common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areas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challenge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where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approach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5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monitors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locally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20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endParaRPr sz="2000">
              <a:latin typeface="Arial"/>
              <a:cs typeface="Arial"/>
            </a:endParaRPr>
          </a:p>
          <a:p>
            <a:pPr algn="just" marL="295910" marR="5080" indent="-283845">
              <a:lnSpc>
                <a:spcPts val="2160"/>
              </a:lnSpc>
              <a:spcBef>
                <a:spcPts val="1040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2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focusing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INT</a:t>
            </a:r>
            <a:r>
              <a:rPr dirty="0" sz="2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three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priority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population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groups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(3+LTCs,</a:t>
            </a:r>
            <a:r>
              <a:rPr dirty="0" sz="20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frailty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and 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CYP</a:t>
            </a:r>
            <a:r>
              <a:rPr dirty="0" sz="2000" spc="-7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complex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needs)</a:t>
            </a:r>
            <a:endParaRPr sz="2000">
              <a:latin typeface="Arial"/>
              <a:cs typeface="Arial"/>
            </a:endParaRPr>
          </a:p>
          <a:p>
            <a:pPr algn="just" marL="295910" marR="34290" indent="-283845">
              <a:lnSpc>
                <a:spcPts val="216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following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slides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out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high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what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achieved</a:t>
            </a:r>
            <a:r>
              <a:rPr dirty="0" sz="2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thus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far</a:t>
            </a:r>
            <a:r>
              <a:rPr dirty="0" sz="2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next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steps,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noting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points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above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about</a:t>
            </a:r>
            <a:r>
              <a:rPr dirty="0" sz="2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differential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starting</a:t>
            </a:r>
            <a:r>
              <a:rPr dirty="0" sz="2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points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2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2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consistent</a:t>
            </a:r>
            <a:r>
              <a:rPr dirty="0" sz="2000" spc="-7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reporting</a:t>
            </a:r>
            <a:r>
              <a:rPr dirty="0" sz="2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mechanism </a:t>
            </a:r>
            <a:r>
              <a:rPr dirty="0" sz="2000" spc="-10">
                <a:solidFill>
                  <a:srgbClr val="001D2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2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1D2D"/>
                </a:solidFill>
                <a:latin typeface="Arial"/>
                <a:cs typeface="Arial"/>
              </a:rPr>
              <a:t>July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8834" y="638251"/>
            <a:ext cx="62312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Place</a:t>
            </a:r>
            <a:r>
              <a:rPr dirty="0" spc="-80"/>
              <a:t> </a:t>
            </a:r>
            <a:r>
              <a:rPr dirty="0"/>
              <a:t>Implementation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INTs</a:t>
            </a:r>
            <a:r>
              <a:rPr dirty="0" spc="-70"/>
              <a:t> </a:t>
            </a:r>
            <a:r>
              <a:rPr dirty="0"/>
              <a:t>(2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25"/>
              <a:t>4)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39665" y="1190439"/>
          <a:ext cx="11828145" cy="5247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960"/>
                <a:gridCol w="5382260"/>
                <a:gridCol w="5281295"/>
              </a:tblGrid>
              <a:tr h="37020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steps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</a:tr>
              <a:tr h="2103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Bexley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308610" indent="-34353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neighbourhoods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areas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aligned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Joint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Forward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(CYP,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Ageing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Well/Frailty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3+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LTCs).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neighbourhoods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model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Approved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LTCs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ICHT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cases.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63055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3+LTCs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teams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formed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mixture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recruitment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realignment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live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neighbourhood.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18796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ICHT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developed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ready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mobilise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North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Bexley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LCN;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team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will be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formed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drawing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staff.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123189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Ageing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Well/Frailty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engagement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held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27777" sz="1050" spc="-37">
                          <a:latin typeface="Arial"/>
                          <a:cs typeface="Arial"/>
                        </a:rPr>
                        <a:t>th</a:t>
                      </a:r>
                      <a:r>
                        <a:rPr dirty="0" baseline="27777" sz="1050" spc="7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develop Bexley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end-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to-end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agree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core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components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Frognal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LCN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pilot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aligned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SEL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framework.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138430" indent="-34353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recruitment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Wellbeing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coaches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alignment</a:t>
                      </a:r>
                      <a:r>
                        <a:rPr dirty="0" sz="11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practices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providing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holistic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assessments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LTC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pilot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Clocktower.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25019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Finalise ICHT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live date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North Bexley.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50419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moderately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frail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Frognal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LCN;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develop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implementation plan.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August/September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Frailty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pilot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live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Frognal.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2026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Commence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scaling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models.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Bromley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433705" indent="-34226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geographic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footprints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Bromley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433070" marR="152400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Sub-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Bromley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Executive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drives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governs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neighbourhood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Bromley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433070" marR="840740" indent="-34226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Developed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demographic,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assets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insights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neighbourhood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433070" marR="281305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3+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conditions,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living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frailty,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discharged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admission.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433070" marR="198755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aligned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footprints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expanded: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integrated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network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(ICN),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children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partnership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(B-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CHIP),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discharge 	pathway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433070" marR="143510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model: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multiple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conditions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(mLTC)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pathway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CKD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pilot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433070" marR="302895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Firm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all models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alignment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secure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best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Bromley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pound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91440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phased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roll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geographies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Q1-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463550" indent="-343535">
                        <a:lnSpc>
                          <a:spcPct val="100000"/>
                        </a:lnSpc>
                        <a:buFont typeface="Century Gothic"/>
                        <a:buChar char="-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SW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mLTC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localisation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go-live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QI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approach,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resident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engagement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entury Gothic"/>
                        <a:buChar char="-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Socialisation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three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footprints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200025" indent="-343535">
                        <a:lnSpc>
                          <a:spcPct val="100000"/>
                        </a:lnSpc>
                        <a:buFont typeface="Century Gothic"/>
                        <a:buChar char="-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Review 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ICN,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CHIP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align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footprints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expand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scope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Q3: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494030" indent="-343535">
                        <a:lnSpc>
                          <a:spcPct val="100000"/>
                        </a:lnSpc>
                        <a:buFont typeface="Century Gothic"/>
                        <a:buChar char="-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mLTC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localisation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go-live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QI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approach,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resident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engagement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356870" indent="-343535">
                        <a:lnSpc>
                          <a:spcPct val="100000"/>
                        </a:lnSpc>
                        <a:buFont typeface="Century Gothic"/>
                        <a:buChar char="-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localisation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ICN,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CHIP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footprints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expanded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scope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Q4: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34340" marR="229870" indent="-343535">
                        <a:lnSpc>
                          <a:spcPct val="100000"/>
                        </a:lnSpc>
                        <a:buFont typeface="Century Gothic"/>
                        <a:buChar char="-"/>
                        <a:tabLst>
                          <a:tab pos="434340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mlTC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localisation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go-live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QI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approach,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resident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engagement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1440" marR="52514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Finalisation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ICN,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CHIP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footprints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expanded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scope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8834" y="638251"/>
            <a:ext cx="62312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Place</a:t>
            </a:r>
            <a:r>
              <a:rPr dirty="0" spc="-80"/>
              <a:t> </a:t>
            </a:r>
            <a:r>
              <a:rPr dirty="0"/>
              <a:t>Implementation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INTs</a:t>
            </a:r>
            <a:r>
              <a:rPr dirty="0" spc="-70"/>
              <a:t> </a:t>
            </a:r>
            <a:r>
              <a:rPr dirty="0"/>
              <a:t>(3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25"/>
              <a:t>4)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39665" y="1190439"/>
          <a:ext cx="11828145" cy="4758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900"/>
                <a:gridCol w="5226685"/>
                <a:gridCol w="5280660"/>
              </a:tblGrid>
              <a:tr h="370205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steps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</a:tr>
              <a:tr h="2285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Greenwich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139700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Workstreams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established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x3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design,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Workforce,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 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senior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commencement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workshop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system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partners,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 steering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groups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established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90805" indent="-342900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Enablers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leads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Estates,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Comms,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support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Estates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progressed,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up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Hub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area,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incorporating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emerging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Estates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277495" indent="-342900">
                        <a:lnSpc>
                          <a:spcPct val="100000"/>
                        </a:lnSpc>
                        <a:buChar char="•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HGP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workshop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held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22</a:t>
                      </a:r>
                      <a:r>
                        <a:rPr dirty="0" baseline="24305" sz="1200">
                          <a:latin typeface="Arial"/>
                          <a:cs typeface="Arial"/>
                        </a:rPr>
                        <a:t>nd</a:t>
                      </a:r>
                      <a:r>
                        <a:rPr dirty="0" baseline="24305" sz="1200" spc="12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bring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thinking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influencing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steps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INTs;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Greenwich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 Board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up/meeting.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433705" marR="260350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Engagement,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socialisation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ideally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codesign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general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practices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 beyond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just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 small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representatives,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now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needed.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engagement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collaboratively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this.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196850" indent="-342900">
                        <a:lnSpc>
                          <a:spcPct val="100000"/>
                        </a:lnSpc>
                        <a:buChar char="•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Scaling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pathway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PHM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principles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discussion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basis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community,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acute,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vol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sec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PMS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Premium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distribution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toward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LTCs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pathway: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Proactive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INT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242570" indent="-342900">
                        <a:lnSpc>
                          <a:spcPct val="100000"/>
                        </a:lnSpc>
                        <a:buChar char="•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appointed,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workforce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vol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sector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deployed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utilised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201295" indent="-342900">
                        <a:lnSpc>
                          <a:spcPct val="100000"/>
                        </a:lnSpc>
                        <a:buChar char="•"/>
                        <a:tabLst>
                          <a:tab pos="433705" algn="l"/>
                        </a:tabLst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Hub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locations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x4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establishing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developed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2103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Lambeth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433705" marR="90170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(CYP,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frailty,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MLTCs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MH)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Developed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insights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pathway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leads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partner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17780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tested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along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approach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15938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Drafted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delivery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resources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(aligned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integrator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conversations)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be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17</a:t>
                      </a:r>
                      <a:r>
                        <a:rPr dirty="0" baseline="24305" sz="1200">
                          <a:latin typeface="Arial"/>
                          <a:cs typeface="Arial"/>
                        </a:rPr>
                        <a:t>th</a:t>
                      </a:r>
                      <a:r>
                        <a:rPr dirty="0" baseline="24305" sz="12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Working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24305" sz="1200">
                          <a:latin typeface="Arial"/>
                          <a:cs typeface="Arial"/>
                        </a:rPr>
                        <a:t>rd</a:t>
                      </a:r>
                      <a:r>
                        <a:rPr dirty="0" baseline="24305" sz="1200" spc="15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Lambeth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Together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Partnership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Board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433705" marR="167005" indent="-34290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 December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(led by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integrator):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undertake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detailed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models,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insights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pathway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262255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2026: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review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draft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Lambeth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Together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Partnership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Board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April: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running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8800" y="638016"/>
            <a:ext cx="62299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Place</a:t>
            </a:r>
            <a:r>
              <a:rPr dirty="0" spc="-80"/>
              <a:t> </a:t>
            </a:r>
            <a:r>
              <a:rPr dirty="0"/>
              <a:t>Implementation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INTs</a:t>
            </a:r>
            <a:r>
              <a:rPr dirty="0" spc="-70"/>
              <a:t> </a:t>
            </a:r>
            <a:r>
              <a:rPr dirty="0"/>
              <a:t>(4</a:t>
            </a:r>
            <a:r>
              <a:rPr dirty="0" spc="-9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25"/>
              <a:t>4)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3264" y="1204004"/>
          <a:ext cx="11922125" cy="516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015"/>
                <a:gridCol w="5704205"/>
                <a:gridCol w="4866005"/>
              </a:tblGrid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steps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</a:tr>
              <a:tr h="2858135"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Lewisham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3+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LTCs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23114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collaboration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lived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shape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Team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(INT)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Model.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Memorandum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Understanding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(MOU)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PCNs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signed.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27813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Job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descriptions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roles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Neighbour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Hood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Teams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(INTs)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advertised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16th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until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30th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May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13144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teams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formed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mixture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recruitment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realignment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expected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operational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July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434340" marR="28956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pathway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place.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DPIA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developed,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we’re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now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secure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EMIS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prescriber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roles.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(working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SEL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solution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support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integration).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434340" marR="37719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Equity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Fellows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successfully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recruited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started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engaging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VCSE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groups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project.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433705" indent="-34226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finalised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completed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215900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reporting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tested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Multi-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Disciplinary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Meetings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(MDMs).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Going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July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126364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dashboard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built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HealtheIntent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ready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team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mobilisation.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July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15430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Wider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engagement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GP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voice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integrator/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partnership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governance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June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Finalise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Integrator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arrangement/governance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July –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Aug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24574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Detailed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Children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Complex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July-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35115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Proactive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Ageing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live.</a:t>
                      </a:r>
                      <a:r>
                        <a:rPr dirty="0" sz="1200" spc="3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Lewisham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Older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Board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expand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mobilise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Framework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recently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1872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Southwark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158115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Agreed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cohorts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initially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(CYP,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3+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LTCs).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91821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Drafted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implementation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 up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corresponding implementation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programme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governance.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56515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Gathered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insights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asset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mapping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4340" marR="39306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Established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Task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Finish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challenges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raised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around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transitioning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 footprints.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433705" marR="273685" indent="-34290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83333"/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structure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programme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operational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delivery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deploy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against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(aligned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Integrator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conversation).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232410" indent="-342900">
                        <a:lnSpc>
                          <a:spcPct val="100000"/>
                        </a:lnSpc>
                        <a:buSzPct val="83333"/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Refine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learning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together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insights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mapping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neighbourhood.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33705" marR="541020" indent="-342900">
                        <a:lnSpc>
                          <a:spcPct val="100000"/>
                        </a:lnSpc>
                        <a:buSzPct val="83333"/>
                        <a:buFont typeface="Symbol"/>
                        <a:buChar char=""/>
                        <a:tabLst>
                          <a:tab pos="43370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October: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INTs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launch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programme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iterative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testing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learning.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04179" y="2365774"/>
            <a:ext cx="6967855" cy="27324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algn="ctr"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4800" spc="-15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001D2D"/>
                </a:solidFill>
                <a:latin typeface="Arial"/>
                <a:cs typeface="Arial"/>
              </a:rPr>
              <a:t>Neighbourhood </a:t>
            </a: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4800" spc="-10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4800" spc="-9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001D2D"/>
                </a:solidFill>
                <a:latin typeface="Arial"/>
                <a:cs typeface="Arial"/>
              </a:rPr>
              <a:t>Target </a:t>
            </a: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4800" spc="-17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4800" spc="-18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Case</a:t>
            </a:r>
            <a:r>
              <a:rPr dirty="0" sz="4800" spc="-7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4800" spc="-8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001D2D"/>
                </a:solidFill>
                <a:latin typeface="Arial"/>
                <a:cs typeface="Arial"/>
              </a:rPr>
              <a:t>Change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328" rIns="0" bIns="0" rtlCol="0" vert="horz">
            <a:spAutoFit/>
          </a:bodyPr>
          <a:lstStyle/>
          <a:p>
            <a:pPr marL="1543685" marR="5080" indent="-1221105">
              <a:lnSpc>
                <a:spcPts val="3030"/>
              </a:lnSpc>
              <a:spcBef>
                <a:spcPts val="470"/>
              </a:spcBef>
            </a:pPr>
            <a:r>
              <a:rPr dirty="0"/>
              <a:t>London</a:t>
            </a:r>
            <a:r>
              <a:rPr dirty="0" spc="-85"/>
              <a:t> </a:t>
            </a:r>
            <a:r>
              <a:rPr dirty="0" spc="-20"/>
              <a:t>Target</a:t>
            </a:r>
            <a:r>
              <a:rPr dirty="0" spc="-110"/>
              <a:t> </a:t>
            </a:r>
            <a:r>
              <a:rPr dirty="0"/>
              <a:t>Operating</a:t>
            </a:r>
            <a:r>
              <a:rPr dirty="0" spc="-120"/>
              <a:t> </a:t>
            </a:r>
            <a:r>
              <a:rPr dirty="0"/>
              <a:t>Model</a:t>
            </a:r>
            <a:r>
              <a:rPr dirty="0" spc="-100"/>
              <a:t> </a:t>
            </a:r>
            <a:r>
              <a:rPr dirty="0" spc="-25"/>
              <a:t>and </a:t>
            </a:r>
            <a:r>
              <a:rPr dirty="0"/>
              <a:t>Case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/>
              <a:t>Change</a:t>
            </a:r>
            <a:r>
              <a:rPr dirty="0" spc="-30"/>
              <a:t> </a:t>
            </a:r>
            <a:r>
              <a:rPr dirty="0" spc="-10"/>
              <a:t>(1/2)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6402" y="2274764"/>
            <a:ext cx="3542029" cy="37211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25"/>
              </a:spcBef>
            </a:pP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What</a:t>
            </a:r>
            <a:r>
              <a:rPr dirty="0" sz="2800" spc="-5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do</a:t>
            </a:r>
            <a:r>
              <a:rPr dirty="0" sz="2800" spc="-4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2800" spc="-4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mean</a:t>
            </a:r>
            <a:r>
              <a:rPr dirty="0" sz="2800" spc="-4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003892"/>
                </a:solidFill>
                <a:latin typeface="Arial"/>
                <a:cs typeface="Arial"/>
              </a:rPr>
              <a:t>by </a:t>
            </a: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a</a:t>
            </a:r>
            <a:r>
              <a:rPr dirty="0" sz="2800" spc="-1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3892"/>
                </a:solidFill>
                <a:latin typeface="Arial"/>
                <a:cs typeface="Arial"/>
              </a:rPr>
              <a:t>neighbourhood </a:t>
            </a: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health</a:t>
            </a:r>
            <a:r>
              <a:rPr dirty="0" sz="2800" spc="-6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3892"/>
                </a:solidFill>
                <a:latin typeface="Arial"/>
                <a:cs typeface="Arial"/>
              </a:rPr>
              <a:t>service</a:t>
            </a:r>
            <a:r>
              <a:rPr dirty="0" sz="2800" spc="-7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3892"/>
                </a:solidFill>
                <a:latin typeface="Arial"/>
                <a:cs typeface="Arial"/>
              </a:rPr>
              <a:t>for </a:t>
            </a:r>
            <a:r>
              <a:rPr dirty="0" sz="2800" spc="-10" b="1">
                <a:solidFill>
                  <a:srgbClr val="003892"/>
                </a:solidFill>
                <a:latin typeface="Arial"/>
                <a:cs typeface="Arial"/>
              </a:rPr>
              <a:t>London?</a:t>
            </a:r>
            <a:endParaRPr sz="2800">
              <a:latin typeface="Arial"/>
              <a:cs typeface="Arial"/>
            </a:endParaRPr>
          </a:p>
          <a:p>
            <a:pPr marL="12700" marR="106045">
              <a:lnSpc>
                <a:spcPct val="102000"/>
              </a:lnSpc>
              <a:spcBef>
                <a:spcPts val="775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200" spc="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means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service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provides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high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quality,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coordinated,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accessible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every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neighbourhood;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ages,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from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babies,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children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young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people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age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adults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older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people;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levels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need,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from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those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risk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ill-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but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not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yet</a:t>
            </a:r>
            <a:r>
              <a:rPr dirty="0" sz="1200" spc="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unwell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those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already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receipt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long-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term,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complex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care;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way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works sustainably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wellbeing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communities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professionals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who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them.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5030" y="1296203"/>
            <a:ext cx="11222355" cy="10496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Target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(TOM) and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Case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Change,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published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2025,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outlines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next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steps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Neighbourhood</a:t>
            </a:r>
            <a:r>
              <a:rPr dirty="0" sz="1200" spc="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.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have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developed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between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London’s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five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boards,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NHS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England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Region,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wider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Partnership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(London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Councils,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Greater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10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Authority,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UK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Security</a:t>
            </a:r>
            <a:r>
              <a:rPr dirty="0" sz="1200" spc="-8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Agency,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Office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Improvement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Disparities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London),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from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Londonwide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Medical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Committees.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What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outlined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these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documents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aligns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 we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doing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implement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Service,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clear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alignment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Team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framework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endorsed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January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2025.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91582" y="2305244"/>
            <a:ext cx="6714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3892"/>
                </a:solidFill>
                <a:latin typeface="Arial"/>
                <a:cs typeface="Arial"/>
              </a:rPr>
              <a:t>Neighbourhood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 care</a:t>
            </a:r>
            <a:r>
              <a:rPr dirty="0" sz="1600" spc="-2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in</a:t>
            </a:r>
            <a:r>
              <a:rPr dirty="0" sz="1600" spc="-2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London</a:t>
            </a:r>
            <a:r>
              <a:rPr dirty="0" sz="16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will</a:t>
            </a:r>
            <a:r>
              <a:rPr dirty="0" sz="1600" spc="-4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be</a:t>
            </a:r>
            <a:r>
              <a:rPr dirty="0" sz="1600" spc="-1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delivered</a:t>
            </a:r>
            <a:r>
              <a:rPr dirty="0" sz="1600" spc="2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by</a:t>
            </a:r>
            <a:r>
              <a:rPr dirty="0" sz="1600" spc="-3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a</a:t>
            </a:r>
            <a:r>
              <a:rPr dirty="0" sz="1600" spc="-1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03892"/>
                </a:solidFill>
                <a:latin typeface="Arial"/>
                <a:cs typeface="Arial"/>
              </a:rPr>
              <a:t>Team</a:t>
            </a:r>
            <a:r>
              <a:rPr dirty="0" sz="1600" spc="-2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3892"/>
                </a:solidFill>
                <a:latin typeface="Arial"/>
                <a:cs typeface="Arial"/>
              </a:rPr>
              <a:t>of</a:t>
            </a:r>
            <a:r>
              <a:rPr dirty="0" sz="16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3892"/>
                </a:solidFill>
                <a:latin typeface="Arial"/>
                <a:cs typeface="Arial"/>
              </a:rPr>
              <a:t>Teams: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7638" y="2537794"/>
            <a:ext cx="6640029" cy="391483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969" y="2878733"/>
            <a:ext cx="3350895" cy="18389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865"/>
              </a:spcBef>
              <a:buClr>
                <a:srgbClr val="001D2D"/>
              </a:buClr>
              <a:buFont typeface="Arial"/>
              <a:buAutoNum type="arabicPeriod"/>
              <a:tabLst>
                <a:tab pos="241935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Geography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defining</a:t>
            </a:r>
            <a:r>
              <a:rPr dirty="0" sz="1200" spc="-7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neighbourhoods</a:t>
            </a:r>
            <a:endParaRPr sz="12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241935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Workforce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developing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teams</a:t>
            </a:r>
            <a:endParaRPr sz="1200">
              <a:latin typeface="Arial"/>
              <a:cs typeface="Arial"/>
            </a:endParaRPr>
          </a:p>
          <a:p>
            <a:pPr marL="241300" marR="45085" indent="-228600">
              <a:lnSpc>
                <a:spcPct val="111700"/>
              </a:lnSpc>
              <a:spcBef>
                <a:spcPts val="610"/>
              </a:spcBef>
              <a:buAutoNum type="arabicPeriod"/>
              <a:tabLst>
                <a:tab pos="2413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Relationships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interfaces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enabling</a:t>
            </a:r>
            <a:r>
              <a:rPr dirty="0" sz="1200" spc="-7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joint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endParaRPr sz="12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241935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Participation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communities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ct val="111700"/>
              </a:lnSpc>
              <a:spcBef>
                <a:spcPts val="600"/>
              </a:spcBef>
              <a:buAutoNum type="arabicPeriod"/>
              <a:tabLst>
                <a:tab pos="2413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Population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management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addressing inequalities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23550" y="3157626"/>
            <a:ext cx="3409950" cy="156019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880"/>
              </a:spcBef>
              <a:buAutoNum type="arabicPeriod" startAt="6"/>
              <a:tabLst>
                <a:tab pos="241935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Information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sharing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building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  <a:p>
            <a:pPr marL="241300" marR="135255" indent="-228600">
              <a:lnSpc>
                <a:spcPct val="111700"/>
              </a:lnSpc>
              <a:spcBef>
                <a:spcPts val="610"/>
              </a:spcBef>
              <a:buAutoNum type="arabicPeriod" startAt="6"/>
              <a:tabLst>
                <a:tab pos="2413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Access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technology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making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interaction easier</a:t>
            </a:r>
            <a:endParaRPr sz="1200">
              <a:latin typeface="Arial"/>
              <a:cs typeface="Arial"/>
            </a:endParaRPr>
          </a:p>
          <a:p>
            <a:pPr marL="241300" marR="334645" indent="-228600">
              <a:lnSpc>
                <a:spcPct val="111700"/>
              </a:lnSpc>
              <a:spcBef>
                <a:spcPts val="610"/>
              </a:spcBef>
              <a:buAutoNum type="arabicPeriod" startAt="6"/>
              <a:tabLst>
                <a:tab pos="2413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Governance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together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safely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efficiently</a:t>
            </a:r>
            <a:endParaRPr sz="12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770"/>
              </a:spcBef>
              <a:buAutoNum type="arabicPeriod" startAt="6"/>
              <a:tabLst>
                <a:tab pos="241935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Metrics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evidencing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success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23550" y="4791354"/>
            <a:ext cx="3242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10.</a:t>
            </a:r>
            <a:r>
              <a:rPr dirty="0" sz="1200" spc="10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Resource</a:t>
            </a:r>
            <a:r>
              <a:rPr dirty="0" sz="12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allocation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powering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202129" y="3233826"/>
            <a:ext cx="31769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Managing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transition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national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neighbourhood,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which will</a:t>
            </a:r>
            <a:r>
              <a:rPr dirty="0" sz="1200" spc="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require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02129" y="3719982"/>
            <a:ext cx="3493770" cy="161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12500"/>
              </a:lnSpc>
              <a:spcBef>
                <a:spcPts val="100"/>
              </a:spcBef>
              <a:buAutoNum type="alphaLcParenR"/>
              <a:tabLst>
                <a:tab pos="3556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Clear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leadership,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accountability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at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levels</a:t>
            </a:r>
            <a:endParaRPr sz="1200">
              <a:latin typeface="Arial"/>
              <a:cs typeface="Arial"/>
            </a:endParaRPr>
          </a:p>
          <a:p>
            <a:pPr marL="355600" marR="47625" indent="-342900">
              <a:lnSpc>
                <a:spcPct val="112100"/>
              </a:lnSpc>
              <a:spcBef>
                <a:spcPts val="590"/>
              </a:spcBef>
              <a:buAutoNum type="alphaLcParenR"/>
              <a:tabLst>
                <a:tab pos="3556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infrastructure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of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build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operational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capacity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enable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delivery.</a:t>
            </a:r>
            <a:endParaRPr sz="1200">
              <a:latin typeface="Arial"/>
              <a:cs typeface="Arial"/>
            </a:endParaRPr>
          </a:p>
          <a:p>
            <a:pPr marL="355600" marR="220345" indent="-342900">
              <a:lnSpc>
                <a:spcPct val="112500"/>
              </a:lnSpc>
              <a:spcBef>
                <a:spcPts val="590"/>
              </a:spcBef>
              <a:buAutoNum type="alphaLcParenR"/>
              <a:tabLst>
                <a:tab pos="3556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Collaborative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structures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learning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adaptation.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4963" y="1379693"/>
            <a:ext cx="11099165" cy="15405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90"/>
              </a:spcBef>
            </a:pP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TOM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outlines</a:t>
            </a:r>
            <a:r>
              <a:rPr dirty="0" sz="14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10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key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functions</a:t>
            </a:r>
            <a:r>
              <a:rPr dirty="0" sz="14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(plus</a:t>
            </a:r>
            <a:r>
              <a:rPr dirty="0" sz="14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4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eleventh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around</a:t>
            </a:r>
            <a:r>
              <a:rPr dirty="0" sz="14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management</a:t>
            </a:r>
            <a:r>
              <a:rPr dirty="0" sz="14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transition)</a:t>
            </a:r>
            <a:r>
              <a:rPr dirty="0" sz="14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enable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4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its</a:t>
            </a:r>
            <a:r>
              <a:rPr dirty="0" sz="14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constituent</a:t>
            </a:r>
            <a:r>
              <a:rPr dirty="0" sz="14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sz="14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4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parts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4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London.</a:t>
            </a:r>
            <a:r>
              <a:rPr dirty="0" sz="1400" spc="-7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These</a:t>
            </a:r>
            <a:r>
              <a:rPr dirty="0" sz="14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designed</a:t>
            </a:r>
            <a:r>
              <a:rPr dirty="0" sz="14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4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4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partnerships</a:t>
            </a:r>
            <a:r>
              <a:rPr dirty="0" sz="14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individual</a:t>
            </a:r>
            <a:r>
              <a:rPr dirty="0" sz="14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partner</a:t>
            </a:r>
            <a:r>
              <a:rPr dirty="0" sz="14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organisations</a:t>
            </a:r>
            <a:r>
              <a:rPr dirty="0" sz="14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determine</a:t>
            </a:r>
            <a:r>
              <a:rPr dirty="0" sz="14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necessary</a:t>
            </a:r>
            <a:r>
              <a:rPr dirty="0" sz="14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functions,</a:t>
            </a:r>
            <a:r>
              <a:rPr dirty="0" sz="1400" spc="-7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where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4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already</a:t>
            </a:r>
            <a:r>
              <a:rPr dirty="0" sz="14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well</a:t>
            </a:r>
            <a:r>
              <a:rPr dirty="0" sz="14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established</a:t>
            </a:r>
            <a:r>
              <a:rPr dirty="0" sz="14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where</a:t>
            </a:r>
            <a:r>
              <a:rPr dirty="0" sz="14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4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needed</a:t>
            </a:r>
            <a:r>
              <a:rPr dirty="0" sz="14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4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deliver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4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D2D"/>
                </a:solidFill>
                <a:latin typeface="Arial"/>
                <a:cs typeface="Arial"/>
              </a:rPr>
              <a:t>future neighbourhood</a:t>
            </a:r>
            <a:r>
              <a:rPr dirty="0" sz="14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4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D2D"/>
                </a:solidFill>
                <a:latin typeface="Arial"/>
                <a:cs typeface="Arial"/>
              </a:rPr>
              <a:t>model.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10</a:t>
            </a:r>
            <a:r>
              <a:rPr dirty="0" sz="1600" spc="-4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key</a:t>
            </a:r>
            <a:r>
              <a:rPr dirty="0" sz="1600" spc="-2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functions</a:t>
            </a:r>
            <a:r>
              <a:rPr dirty="0" sz="1600" spc="-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to</a:t>
            </a:r>
            <a:r>
              <a:rPr dirty="0" sz="1600" spc="-1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enable</a:t>
            </a:r>
            <a:r>
              <a:rPr dirty="0" sz="1600" spc="-2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a</a:t>
            </a:r>
            <a:r>
              <a:rPr dirty="0" sz="1600" spc="-2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3892"/>
                </a:solidFill>
                <a:latin typeface="Arial"/>
                <a:cs typeface="Arial"/>
              </a:rPr>
              <a:t>neighbourhood</a:t>
            </a:r>
            <a:r>
              <a:rPr dirty="0" sz="1600" spc="-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health</a:t>
            </a:r>
            <a:r>
              <a:rPr dirty="0" sz="1600" spc="-1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service</a:t>
            </a:r>
            <a:r>
              <a:rPr dirty="0" sz="1600" spc="-2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and</a:t>
            </a:r>
            <a:r>
              <a:rPr dirty="0" sz="1600" spc="-3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its</a:t>
            </a:r>
            <a:r>
              <a:rPr dirty="0" sz="1600" spc="-1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3892"/>
                </a:solidFill>
                <a:latin typeface="Arial"/>
                <a:cs typeface="Arial"/>
              </a:rPr>
              <a:t>constituent</a:t>
            </a:r>
            <a:r>
              <a:rPr dirty="0" sz="1600" spc="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003892"/>
                </a:solidFill>
                <a:latin typeface="Arial"/>
                <a:cs typeface="Arial"/>
              </a:rPr>
              <a:t>INTs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6055" y="5384803"/>
            <a:ext cx="110496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8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Target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8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also</a:t>
            </a:r>
            <a:r>
              <a:rPr dirty="0" sz="18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sets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out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key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systems.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SEL</a:t>
            </a:r>
            <a:r>
              <a:rPr dirty="0" sz="1800" spc="-9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Neighbourhood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has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reviewed</a:t>
            </a:r>
            <a:r>
              <a:rPr dirty="0" sz="1800" spc="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those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key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8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against</a:t>
            </a:r>
            <a:r>
              <a:rPr dirty="0" sz="18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current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programme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work</a:t>
            </a:r>
            <a:r>
              <a:rPr dirty="0" sz="18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ensure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we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8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respond</a:t>
            </a:r>
            <a:r>
              <a:rPr dirty="0" sz="18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those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priorities.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7666" rIns="0" bIns="0" rtlCol="0" vert="horz">
            <a:spAutoFit/>
          </a:bodyPr>
          <a:lstStyle/>
          <a:p>
            <a:pPr marL="1696085" marR="5080" indent="-1221105">
              <a:lnSpc>
                <a:spcPts val="3030"/>
              </a:lnSpc>
              <a:spcBef>
                <a:spcPts val="470"/>
              </a:spcBef>
            </a:pPr>
            <a:r>
              <a:rPr dirty="0"/>
              <a:t>London</a:t>
            </a:r>
            <a:r>
              <a:rPr dirty="0" spc="-85"/>
              <a:t> </a:t>
            </a:r>
            <a:r>
              <a:rPr dirty="0" spc="-20"/>
              <a:t>Target</a:t>
            </a:r>
            <a:r>
              <a:rPr dirty="0" spc="-110"/>
              <a:t> </a:t>
            </a:r>
            <a:r>
              <a:rPr dirty="0"/>
              <a:t>Operating</a:t>
            </a:r>
            <a:r>
              <a:rPr dirty="0" spc="-120"/>
              <a:t> </a:t>
            </a:r>
            <a:r>
              <a:rPr dirty="0"/>
              <a:t>Model</a:t>
            </a:r>
            <a:r>
              <a:rPr dirty="0" spc="-100"/>
              <a:t> </a:t>
            </a:r>
            <a:r>
              <a:rPr dirty="0" spc="-25"/>
              <a:t>and </a:t>
            </a:r>
            <a:r>
              <a:rPr dirty="0"/>
              <a:t>Case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/>
              <a:t>Change</a:t>
            </a:r>
            <a:r>
              <a:rPr dirty="0" spc="-30"/>
              <a:t> </a:t>
            </a:r>
            <a:r>
              <a:rPr dirty="0" spc="-10"/>
              <a:t>(2/2)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328" rIns="0" bIns="0" rtlCol="0" vert="horz">
            <a:spAutoFit/>
          </a:bodyPr>
          <a:lstStyle/>
          <a:p>
            <a:pPr marL="2613660" marR="5080" indent="-2030095">
              <a:lnSpc>
                <a:spcPts val="3030"/>
              </a:lnSpc>
              <a:spcBef>
                <a:spcPts val="470"/>
              </a:spcBef>
            </a:pPr>
            <a:r>
              <a:rPr dirty="0"/>
              <a:t>London</a:t>
            </a:r>
            <a:r>
              <a:rPr dirty="0" spc="-40"/>
              <a:t> </a:t>
            </a:r>
            <a:r>
              <a:rPr dirty="0"/>
              <a:t>TOM</a:t>
            </a:r>
            <a:r>
              <a:rPr dirty="0" spc="-65"/>
              <a:t> </a:t>
            </a:r>
            <a:r>
              <a:rPr dirty="0"/>
              <a:t>key</a:t>
            </a:r>
            <a:r>
              <a:rPr dirty="0" spc="-70"/>
              <a:t> </a:t>
            </a:r>
            <a:r>
              <a:rPr dirty="0"/>
              <a:t>priorities</a:t>
            </a:r>
            <a:r>
              <a:rPr dirty="0" spc="-75"/>
              <a:t> </a:t>
            </a:r>
            <a:r>
              <a:rPr dirty="0"/>
              <a:t>–</a:t>
            </a:r>
            <a:r>
              <a:rPr dirty="0" spc="-70"/>
              <a:t> </a:t>
            </a:r>
            <a:r>
              <a:rPr dirty="0" spc="-25"/>
              <a:t>SEL </a:t>
            </a:r>
            <a:r>
              <a:rPr dirty="0" spc="-10"/>
              <a:t>progress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0933" y="1330007"/>
          <a:ext cx="11877040" cy="4962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6384"/>
                <a:gridCol w="1430654"/>
                <a:gridCol w="3721100"/>
              </a:tblGrid>
              <a:tr h="258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1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1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London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11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1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Agreeing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100" spc="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host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r>
                        <a:rPr dirty="0" sz="11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functions</a:t>
                      </a:r>
                      <a:r>
                        <a:rPr dirty="0" sz="11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locally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Integrator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arrangements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broadly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confirmed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June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Finalising</a:t>
                      </a:r>
                      <a:r>
                        <a:rPr dirty="0" sz="1100" spc="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footprints</a:t>
                      </a:r>
                      <a:r>
                        <a:rPr dirty="0" sz="11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London’s</a:t>
                      </a:r>
                      <a:r>
                        <a:rPr dirty="0" sz="1100" spc="-2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neighbourhoods</a:t>
                      </a:r>
                      <a:r>
                        <a:rPr dirty="0" sz="1100" spc="-1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evidence and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dirty="0" sz="1100" spc="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1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1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100" spc="-1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priority</a:t>
                      </a:r>
                      <a:r>
                        <a:rPr dirty="0" sz="11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cohorts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349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undertaken</a:t>
                      </a:r>
                      <a:r>
                        <a:rPr dirty="0" sz="11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define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population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CYP</a:t>
                      </a:r>
                      <a:r>
                        <a:rPr dirty="0" sz="11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segments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 marR="220345" indent="-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Developing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localised,</a:t>
                      </a:r>
                      <a:r>
                        <a:rPr dirty="0" sz="11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contextualised</a:t>
                      </a:r>
                      <a:r>
                        <a:rPr dirty="0" sz="11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messaging</a:t>
                      </a:r>
                      <a:r>
                        <a:rPr dirty="0" sz="11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describing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“what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service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means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you”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1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borough.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Review of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NBCB.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 marR="8953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Ensuring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dirty="0" sz="1100" spc="-3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1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representation</a:t>
                      </a:r>
                      <a:r>
                        <a:rPr dirty="0" sz="11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leadership</a:t>
                      </a:r>
                      <a:r>
                        <a:rPr dirty="0" sz="1100" spc="-3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decision-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making</a:t>
                      </a:r>
                      <a:r>
                        <a:rPr dirty="0" sz="11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around neighbourhood</a:t>
                      </a:r>
                      <a:r>
                        <a:rPr dirty="0" sz="1100" spc="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structures,</a:t>
                      </a:r>
                      <a:r>
                        <a:rPr dirty="0" sz="11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review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required.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dirty="0" sz="1100" spc="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around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co-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11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makes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sense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Estates</a:t>
                      </a:r>
                      <a:r>
                        <a:rPr dirty="0" sz="11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workstream</a:t>
                      </a:r>
                      <a:r>
                        <a:rPr dirty="0" sz="11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 marR="207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Ensuring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1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domiciliary</a:t>
                      </a:r>
                      <a:r>
                        <a:rPr dirty="0" sz="11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1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100" spc="-6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2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providers</a:t>
                      </a:r>
                      <a:r>
                        <a:rPr dirty="0" sz="1100" spc="-2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co-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designing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r>
                        <a:rPr dirty="0" sz="11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 marR="2794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Bringing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together</a:t>
                      </a:r>
                      <a:r>
                        <a:rPr dirty="0" sz="11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1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100" spc="-3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insights,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gaps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overlaps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1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provision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taken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forward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PHM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Incorporate</a:t>
                      </a:r>
                      <a:r>
                        <a:rPr dirty="0" sz="11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lived</a:t>
                      </a:r>
                      <a:r>
                        <a:rPr dirty="0" sz="1100" spc="-4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r>
                        <a:rPr dirty="0" sz="11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qualitative</a:t>
                      </a:r>
                      <a:r>
                        <a:rPr dirty="0" sz="11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feedback</a:t>
                      </a:r>
                      <a:r>
                        <a:rPr dirty="0" sz="1100" spc="-3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processes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consistent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mechanisms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consistent</a:t>
                      </a:r>
                      <a:r>
                        <a:rPr dirty="0" sz="1100" spc="-7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100" spc="-6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governance</a:t>
                      </a:r>
                      <a:r>
                        <a:rPr dirty="0" sz="11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structures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SEL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Clear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signposting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confusion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services.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54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place,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comprehensive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whole-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91440" marR="477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Mapping</a:t>
                      </a:r>
                      <a:r>
                        <a:rPr dirty="0" sz="11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segment</a:t>
                      </a:r>
                      <a:r>
                        <a:rPr dirty="0" sz="11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granular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geographical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(eg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within individual</a:t>
                      </a:r>
                      <a:r>
                        <a:rPr dirty="0" sz="11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1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super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output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areas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(LSOAs)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1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around</a:t>
                      </a:r>
                      <a:r>
                        <a:rPr dirty="0" sz="11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Frailty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CYP</a:t>
                      </a:r>
                      <a:r>
                        <a:rPr dirty="0" sz="11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cohorts.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91440" marR="1703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Understanding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geographic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trends,</a:t>
                      </a:r>
                      <a:r>
                        <a:rPr dirty="0" sz="11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variation,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drivers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including measures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engagement/disengagement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services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81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theory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1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accompanying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r>
                        <a:rPr dirty="0" sz="11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framework</a:t>
                      </a:r>
                      <a:r>
                        <a:rPr dirty="0" sz="11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June/July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dirty="0"/>
              <a:t>London</a:t>
            </a:r>
            <a:r>
              <a:rPr dirty="0" spc="-25"/>
              <a:t> </a:t>
            </a:r>
            <a:r>
              <a:rPr dirty="0"/>
              <a:t>TOM</a:t>
            </a:r>
            <a:r>
              <a:rPr dirty="0" spc="-60"/>
              <a:t> </a:t>
            </a:r>
            <a:r>
              <a:rPr dirty="0"/>
              <a:t>–</a:t>
            </a:r>
            <a:r>
              <a:rPr dirty="0" spc="-60"/>
              <a:t> </a:t>
            </a:r>
            <a:r>
              <a:rPr dirty="0"/>
              <a:t>Role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Integrator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26609" y="1304080"/>
            <a:ext cx="5470525" cy="511302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The</a:t>
            </a:r>
            <a:r>
              <a:rPr dirty="0" sz="1200" spc="-1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role</a:t>
            </a:r>
            <a:r>
              <a:rPr dirty="0" sz="1200" spc="-1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of</a:t>
            </a:r>
            <a:r>
              <a:rPr dirty="0" sz="1200" spc="-1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the</a:t>
            </a:r>
            <a:r>
              <a:rPr dirty="0" sz="1200" spc="-15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003892"/>
                </a:solidFill>
                <a:latin typeface="Arial"/>
                <a:cs typeface="Arial"/>
              </a:rPr>
              <a:t>Integrator</a:t>
            </a:r>
            <a:endParaRPr sz="1200">
              <a:latin typeface="Arial"/>
              <a:cs typeface="Arial"/>
            </a:endParaRPr>
          </a:p>
          <a:p>
            <a:pPr marL="12700" marR="60325">
              <a:lnSpc>
                <a:spcPct val="112200"/>
              </a:lnSpc>
              <a:spcBef>
                <a:spcPts val="595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London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Target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sets</a:t>
            </a:r>
            <a:r>
              <a:rPr dirty="0" sz="12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out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role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ensure</a:t>
            </a:r>
            <a:r>
              <a:rPr dirty="0" sz="12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effective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001D2D"/>
                </a:solidFill>
                <a:uFill>
                  <a:solidFill>
                    <a:srgbClr val="001D2D"/>
                  </a:solidFill>
                </a:uFill>
                <a:latin typeface="Arial"/>
                <a:cs typeface="Arial"/>
              </a:rPr>
              <a:t>delivery</a:t>
            </a:r>
            <a:r>
              <a:rPr dirty="0" u="none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u="none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spc="-10" b="1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u="none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b="1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u="none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u="none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u="none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001D2D"/>
                </a:solidFill>
                <a:latin typeface="Arial"/>
                <a:cs typeface="Arial"/>
              </a:rPr>
              <a:t>partnerships,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u="none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u="none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u="none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r>
              <a:rPr dirty="0" u="none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u="none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scale</a:t>
            </a:r>
            <a:r>
              <a:rPr dirty="0" u="none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u="none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allow</a:t>
            </a:r>
            <a:r>
              <a:rPr dirty="0" u="none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sufficient</a:t>
            </a:r>
            <a:r>
              <a:rPr dirty="0" u="none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organisational</a:t>
            </a:r>
            <a:r>
              <a:rPr dirty="0" u="none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resources,</a:t>
            </a:r>
            <a:r>
              <a:rPr dirty="0" u="none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001D2D"/>
                </a:solidFill>
                <a:latin typeface="Arial"/>
                <a:cs typeface="Arial"/>
              </a:rPr>
              <a:t>capacity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u="none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capabilities</a:t>
            </a:r>
            <a:r>
              <a:rPr dirty="0" u="none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u="none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u="none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available</a:t>
            </a:r>
            <a:r>
              <a:rPr dirty="0" u="none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u="none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u="none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001D2D"/>
                </a:solidFill>
                <a:latin typeface="Arial"/>
                <a:cs typeface="Arial"/>
              </a:rPr>
              <a:t>associated</a:t>
            </a:r>
            <a:r>
              <a:rPr dirty="0" u="none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u="none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001D2D"/>
                </a:solidFill>
                <a:latin typeface="Arial"/>
                <a:cs typeface="Arial"/>
              </a:rPr>
              <a:t>teams</a:t>
            </a:r>
            <a:endParaRPr sz="1200">
              <a:latin typeface="Arial"/>
              <a:cs typeface="Arial"/>
            </a:endParaRPr>
          </a:p>
          <a:p>
            <a:pPr marL="12700" marR="263525">
              <a:lnSpc>
                <a:spcPct val="111700"/>
              </a:lnSpc>
              <a:spcBef>
                <a:spcPts val="6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role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cannot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operate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isolation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remove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individual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responsibility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accountability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partnering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organisations.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1900"/>
              </a:lnSpc>
              <a:spcBef>
                <a:spcPts val="605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some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places,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these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 be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hosted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single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organisation.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In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others,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 with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one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more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range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required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support.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case,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remain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important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there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clear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line</a:t>
            </a:r>
            <a:r>
              <a:rPr dirty="0" sz="1200" spc="50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organisational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accountability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The</a:t>
            </a:r>
            <a:r>
              <a:rPr dirty="0" sz="1200" spc="-3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integrator</a:t>
            </a:r>
            <a:r>
              <a:rPr dirty="0" sz="1200" spc="-3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will</a:t>
            </a:r>
            <a:r>
              <a:rPr dirty="0" sz="1200" spc="-2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3892"/>
                </a:solidFill>
                <a:latin typeface="Arial"/>
                <a:cs typeface="Arial"/>
              </a:rPr>
              <a:t>help</a:t>
            </a:r>
            <a:r>
              <a:rPr dirty="0" sz="1200" spc="-30" b="1" i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20" b="1" i="1">
                <a:solidFill>
                  <a:srgbClr val="003892"/>
                </a:solidFill>
                <a:latin typeface="Arial"/>
                <a:cs typeface="Arial"/>
              </a:rPr>
              <a:t>with: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Bridging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fragmentation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Flexing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needs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Promoting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consistency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Facilitating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population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improvements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hyper-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Enabling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AutoNum type="alphaLcParenR"/>
              <a:tabLst>
                <a:tab pos="24066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Mediating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challenges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ensuring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inclusive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decision-making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essential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infrastructure: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AutoNum type="alphaLcParenR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Improving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sustainability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/>
              <a:t>This</a:t>
            </a:r>
            <a:r>
              <a:rPr dirty="0" spc="-10"/>
              <a:t> </a:t>
            </a:r>
            <a:r>
              <a:rPr dirty="0"/>
              <a:t>role</a:t>
            </a:r>
            <a:r>
              <a:rPr dirty="0" spc="-10"/>
              <a:t> </a:t>
            </a:r>
            <a:r>
              <a:rPr dirty="0"/>
              <a:t>will</a:t>
            </a:r>
            <a:r>
              <a:rPr dirty="0" spc="-5"/>
              <a:t> </a:t>
            </a:r>
            <a:r>
              <a:rPr dirty="0"/>
              <a:t>require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10"/>
              <a:t> organisational</a:t>
            </a:r>
            <a:r>
              <a:rPr dirty="0" spc="-25"/>
              <a:t> </a:t>
            </a:r>
            <a:r>
              <a:rPr dirty="0"/>
              <a:t>host that</a:t>
            </a:r>
            <a:r>
              <a:rPr dirty="0" spc="-20"/>
              <a:t> </a:t>
            </a:r>
            <a:r>
              <a:rPr dirty="0" spc="-25"/>
              <a:t>is: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drawn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pc="-3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existing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institutions</a:t>
            </a:r>
            <a:r>
              <a:rPr dirty="0" spc="-5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partnership.</a:t>
            </a:r>
          </a:p>
          <a:p>
            <a:pPr marL="12700" marR="433070">
              <a:lnSpc>
                <a:spcPct val="111700"/>
              </a:lnSpc>
              <a:spcBef>
                <a:spcPts val="610"/>
              </a:spcBef>
            </a:pP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organisationally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mature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pc="-3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operate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 scale</a:t>
            </a:r>
            <a:r>
              <a:rPr dirty="0" spc="-3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sufficient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manage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related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budgets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provide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required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infrastructure</a:t>
            </a:r>
          </a:p>
          <a:p>
            <a:pPr marL="12700" marR="287655">
              <a:lnSpc>
                <a:spcPct val="111700"/>
              </a:lnSpc>
              <a:spcBef>
                <a:spcPts val="615"/>
              </a:spcBef>
            </a:pP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senior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3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experienced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enough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credible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3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influential</a:t>
            </a:r>
            <a:r>
              <a:rPr dirty="0" spc="-3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pc="-5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partnership,</a:t>
            </a:r>
            <a:r>
              <a:rPr dirty="0" spc="-5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build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trust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amongst</a:t>
            </a:r>
            <a:r>
              <a:rPr dirty="0" spc="-5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partners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whilst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recognising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role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is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about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hosting</a:t>
            </a:r>
            <a:r>
              <a:rPr dirty="0" spc="-3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facilitating,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not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leading</a:t>
            </a:r>
          </a:p>
          <a:p>
            <a:pPr marL="12700" marR="542290">
              <a:lnSpc>
                <a:spcPct val="111700"/>
              </a:lnSpc>
              <a:spcBef>
                <a:spcPts val="610"/>
              </a:spcBef>
            </a:pP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pc="-3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operate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alignment</a:t>
            </a:r>
            <a:r>
              <a:rPr dirty="0" spc="-5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with the</a:t>
            </a:r>
            <a:r>
              <a:rPr dirty="0" spc="-3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geographical</a:t>
            </a:r>
            <a:r>
              <a:rPr dirty="0" spc="-5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footprints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INTs it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supports.</a:t>
            </a:r>
          </a:p>
          <a:p>
            <a:pPr marL="12700" marR="5080">
              <a:lnSpc>
                <a:spcPct val="111700"/>
              </a:lnSpc>
              <a:spcBef>
                <a:spcPts val="610"/>
              </a:spcBef>
            </a:pP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landscape</a:t>
            </a:r>
            <a:r>
              <a:rPr dirty="0" spc="-5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those</a:t>
            </a:r>
            <a:r>
              <a:rPr dirty="0" spc="-3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–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organisation</a:t>
            </a:r>
            <a:r>
              <a:rPr dirty="0" spc="-6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pc="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“skin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game”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but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pc="-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prepared,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where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appropriate,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pc="-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ignore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short-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term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self-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interest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pc="50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interests</a:t>
            </a:r>
            <a:r>
              <a:rPr dirty="0" spc="-3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pc="-5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population</a:t>
            </a:r>
            <a:r>
              <a:rPr dirty="0" spc="-5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pc="-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whole.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/>
              <a:t>The</a:t>
            </a:r>
            <a:r>
              <a:rPr dirty="0" spc="-30"/>
              <a:t> </a:t>
            </a:r>
            <a:r>
              <a:rPr dirty="0"/>
              <a:t>integrator</a:t>
            </a:r>
            <a:r>
              <a:rPr dirty="0" spc="-35"/>
              <a:t> </a:t>
            </a:r>
            <a:r>
              <a:rPr dirty="0"/>
              <a:t>will</a:t>
            </a:r>
            <a:r>
              <a:rPr dirty="0" spc="-20"/>
              <a:t> NOT:</a:t>
            </a:r>
          </a:p>
          <a:p>
            <a:pPr marL="12700" marR="207010">
              <a:lnSpc>
                <a:spcPct val="112500"/>
              </a:lnSpc>
              <a:spcBef>
                <a:spcPts val="590"/>
              </a:spcBef>
            </a:pP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duplicate</a:t>
            </a:r>
            <a:r>
              <a:rPr dirty="0" spc="-3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or</a:t>
            </a:r>
            <a:r>
              <a:rPr dirty="0" spc="-3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introduce</a:t>
            </a:r>
            <a:r>
              <a:rPr dirty="0" spc="-2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extra</a:t>
            </a:r>
            <a:r>
              <a:rPr dirty="0" spc="-5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layers</a:t>
            </a:r>
            <a:r>
              <a:rPr dirty="0" spc="-3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pc="-2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senior</a:t>
            </a:r>
            <a:r>
              <a:rPr dirty="0" spc="-3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leadership,</a:t>
            </a:r>
            <a:r>
              <a:rPr dirty="0" spc="-4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management,</a:t>
            </a:r>
            <a:r>
              <a:rPr dirty="0" spc="-5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25" i="0">
                <a:solidFill>
                  <a:srgbClr val="001D2D"/>
                </a:solidFill>
                <a:latin typeface="Arial"/>
                <a:cs typeface="Arial"/>
              </a:rPr>
              <a:t>or </a:t>
            </a: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assurance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.</a:t>
            </a:r>
          </a:p>
          <a:p>
            <a:pPr marL="12700" marR="414655">
              <a:lnSpc>
                <a:spcPct val="112500"/>
              </a:lnSpc>
              <a:spcBef>
                <a:spcPts val="585"/>
              </a:spcBef>
            </a:pP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Take</a:t>
            </a:r>
            <a:r>
              <a:rPr dirty="0" spc="-4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away</a:t>
            </a:r>
            <a:r>
              <a:rPr dirty="0" spc="-5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pc="-2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individual</a:t>
            </a:r>
            <a:r>
              <a:rPr dirty="0" spc="2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roles</a:t>
            </a:r>
            <a:r>
              <a:rPr dirty="0" spc="-4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pc="-2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responsibilities</a:t>
            </a:r>
            <a:r>
              <a:rPr dirty="0" spc="-2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integrated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pc="-2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working,</a:t>
            </a:r>
            <a:r>
              <a:rPr dirty="0" spc="-7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including</a:t>
            </a:r>
            <a:r>
              <a:rPr dirty="0" spc="-3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existing</a:t>
            </a:r>
            <a:r>
              <a:rPr dirty="0" spc="-7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contract</a:t>
            </a:r>
            <a:r>
              <a:rPr dirty="0" spc="-7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holders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.</a:t>
            </a:r>
          </a:p>
          <a:p>
            <a:pPr marL="12700" marR="72390">
              <a:lnSpc>
                <a:spcPct val="111700"/>
              </a:lnSpc>
              <a:spcBef>
                <a:spcPts val="600"/>
              </a:spcBef>
            </a:pP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Just</a:t>
            </a:r>
            <a:r>
              <a:rPr dirty="0" spc="-4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focus</a:t>
            </a:r>
            <a:r>
              <a:rPr dirty="0" spc="-2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integration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around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“just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2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top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pc="-15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i="0">
                <a:solidFill>
                  <a:srgbClr val="001D2D"/>
                </a:solidFill>
                <a:latin typeface="Arial"/>
                <a:cs typeface="Arial"/>
              </a:rPr>
              <a:t>pyramid”,</a:t>
            </a:r>
            <a:r>
              <a:rPr dirty="0" spc="-1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pc="-2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whole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population</a:t>
            </a:r>
            <a:r>
              <a:rPr dirty="0" spc="-5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approach</a:t>
            </a:r>
            <a:r>
              <a:rPr dirty="0" spc="-5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focuses</a:t>
            </a:r>
            <a:r>
              <a:rPr dirty="0" spc="-4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pc="-15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improving</a:t>
            </a:r>
            <a:r>
              <a:rPr dirty="0" spc="-4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lives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pc="-20" b="0" i="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="0" i="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pc="-10" b="0" i="0">
                <a:solidFill>
                  <a:srgbClr val="001D2D"/>
                </a:solidFill>
                <a:latin typeface="Arial"/>
                <a:cs typeface="Arial"/>
              </a:rPr>
              <a:t> Londoners.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4418" y="287246"/>
            <a:ext cx="4957580" cy="65707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143" y="2492302"/>
            <a:ext cx="5258435" cy="2585720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algn="ctr" marL="12700" marR="5080">
              <a:lnSpc>
                <a:spcPts val="6480"/>
              </a:lnSpc>
              <a:spcBef>
                <a:spcPts val="915"/>
              </a:spcBef>
            </a:pPr>
            <a:r>
              <a:rPr dirty="0" sz="6000"/>
              <a:t>SEL</a:t>
            </a:r>
            <a:r>
              <a:rPr dirty="0" sz="6000" spc="-135"/>
              <a:t> </a:t>
            </a:r>
            <a:r>
              <a:rPr dirty="0" sz="6000" spc="-10"/>
              <a:t>Integrator Function Arrangements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233934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Background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666791" y="6560524"/>
            <a:ext cx="110489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50" b="1">
                <a:solidFill>
                  <a:srgbClr val="013B5B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652" y="1399235"/>
            <a:ext cx="11136630" cy="412369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84785" marR="230504" indent="-172720">
              <a:lnSpc>
                <a:spcPts val="1300"/>
              </a:lnSpc>
              <a:spcBef>
                <a:spcPts val="260"/>
              </a:spcBef>
              <a:buChar char="•"/>
              <a:tabLst>
                <a:tab pos="18478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SEL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number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 years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 increase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levels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 collaboration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between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health,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social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VCSE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community-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care.</a:t>
            </a:r>
            <a:endParaRPr sz="1200">
              <a:latin typeface="Arial"/>
              <a:cs typeface="Arial"/>
            </a:endParaRPr>
          </a:p>
          <a:p>
            <a:pPr marL="184785" marR="90805" indent="-172720">
              <a:lnSpc>
                <a:spcPts val="1300"/>
              </a:lnSpc>
              <a:spcBef>
                <a:spcPts val="1000"/>
              </a:spcBef>
              <a:buChar char="•"/>
              <a:tabLst>
                <a:tab pos="18478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2022,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Fuller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Report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was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published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outlined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need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pro-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active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level. 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2025,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Government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published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their Neighbourhood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guidelines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which built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need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collaborative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set out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6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key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components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required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(including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developing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Teams).</a:t>
            </a:r>
            <a:endParaRPr sz="1200">
              <a:latin typeface="Arial"/>
              <a:cs typeface="Arial"/>
            </a:endParaRPr>
          </a:p>
          <a:p>
            <a:pPr marL="184785" marR="358140" indent="-172720">
              <a:lnSpc>
                <a:spcPts val="1300"/>
              </a:lnSpc>
              <a:spcBef>
                <a:spcPts val="980"/>
              </a:spcBef>
              <a:buChar char="•"/>
              <a:tabLst>
                <a:tab pos="18478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6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Places,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accountable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community-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care,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worked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(NBCB)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bring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together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6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key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ICS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shape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implementing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SEL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Service.</a:t>
            </a:r>
            <a:endParaRPr sz="1200">
              <a:latin typeface="Arial"/>
              <a:cs typeface="Arial"/>
            </a:endParaRPr>
          </a:p>
          <a:p>
            <a:pPr marL="184785" marR="5080" indent="-172720">
              <a:lnSpc>
                <a:spcPts val="1300"/>
              </a:lnSpc>
              <a:spcBef>
                <a:spcPts val="990"/>
              </a:spcBef>
              <a:buChar char="•"/>
              <a:tabLst>
                <a:tab pos="18478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January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2025,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approved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overarching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SEL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Team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(INT)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framework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guides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ways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consistent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narrative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clear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articulation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common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point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towards,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noting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that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starting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points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different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Place.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Implementation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has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ongoing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since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point,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 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Neighbourhood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Board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collaborative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oversight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design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3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6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core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components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Neighbourhood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supporting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enabler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plans.</a:t>
            </a:r>
            <a:endParaRPr sz="1200">
              <a:latin typeface="Arial"/>
              <a:cs typeface="Arial"/>
            </a:endParaRPr>
          </a:p>
          <a:p>
            <a:pPr marL="184785" marR="39370" indent="-172720">
              <a:lnSpc>
                <a:spcPts val="1300"/>
              </a:lnSpc>
              <a:spcBef>
                <a:spcPts val="990"/>
              </a:spcBef>
              <a:buChar char="•"/>
              <a:tabLst>
                <a:tab pos="18478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2025,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region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published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Case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Change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Target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Neighbourhood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aligns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closely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 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work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already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underway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London.</a:t>
            </a:r>
            <a:r>
              <a:rPr dirty="0" sz="1200" spc="-9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Target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Model,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role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proposed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ensure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effective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50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working.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825"/>
              </a:spcBef>
              <a:buChar char="•"/>
              <a:tabLst>
                <a:tab pos="18605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expected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confirm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its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most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June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2025.</a:t>
            </a:r>
            <a:endParaRPr sz="12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855"/>
              </a:spcBef>
              <a:buChar char="•"/>
              <a:tabLst>
                <a:tab pos="18605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paper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provides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update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on:</a:t>
            </a:r>
            <a:endParaRPr sz="1200">
              <a:latin typeface="Arial"/>
              <a:cs typeface="Arial"/>
            </a:endParaRPr>
          </a:p>
          <a:p>
            <a:pPr lvl="1" marL="643255" indent="-173355">
              <a:lnSpc>
                <a:spcPct val="100000"/>
              </a:lnSpc>
              <a:spcBef>
                <a:spcPts val="360"/>
              </a:spcBef>
              <a:buChar char="•"/>
              <a:tabLst>
                <a:tab pos="64325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implementation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Teams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endParaRPr sz="1200">
              <a:latin typeface="Arial"/>
              <a:cs typeface="Arial"/>
            </a:endParaRPr>
          </a:p>
          <a:p>
            <a:pPr lvl="1" marL="643255" indent="-173355">
              <a:lnSpc>
                <a:spcPct val="100000"/>
              </a:lnSpc>
              <a:spcBef>
                <a:spcPts val="360"/>
              </a:spcBef>
              <a:buChar char="•"/>
              <a:tabLst>
                <a:tab pos="64325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Target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Case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  <a:p>
            <a:pPr lvl="1" marL="643255" indent="-173355">
              <a:lnSpc>
                <a:spcPct val="100000"/>
              </a:lnSpc>
              <a:spcBef>
                <a:spcPts val="345"/>
              </a:spcBef>
              <a:buChar char="•"/>
              <a:tabLst>
                <a:tab pos="64325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London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approach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1983105">
              <a:lnSpc>
                <a:spcPct val="100000"/>
              </a:lnSpc>
              <a:spcBef>
                <a:spcPts val="95"/>
              </a:spcBef>
            </a:pPr>
            <a:r>
              <a:rPr dirty="0"/>
              <a:t>Current</a:t>
            </a:r>
            <a:r>
              <a:rPr dirty="0" spc="-75"/>
              <a:t> </a:t>
            </a:r>
            <a:r>
              <a:rPr dirty="0" spc="-10"/>
              <a:t>Position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71195" y="1393126"/>
            <a:ext cx="11268075" cy="362966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63500" marR="55880" indent="-635">
              <a:lnSpc>
                <a:spcPts val="1730"/>
              </a:lnSpc>
              <a:spcBef>
                <a:spcPts val="310"/>
              </a:spcBef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3</a:t>
            </a:r>
            <a:r>
              <a:rPr dirty="0" baseline="26455" sz="1575">
                <a:solidFill>
                  <a:srgbClr val="001D2D"/>
                </a:solidFill>
                <a:latin typeface="Arial"/>
                <a:cs typeface="Arial"/>
              </a:rPr>
              <a:t>rd</a:t>
            </a:r>
            <a:r>
              <a:rPr dirty="0" baseline="26455" sz="1575" spc="1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June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2025,</a:t>
            </a:r>
            <a:r>
              <a:rPr dirty="0" sz="1600" spc="-9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Andrew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Bland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wrote</a:t>
            </a:r>
            <a:r>
              <a:rPr dirty="0" sz="16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Partnerships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systems to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out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next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steps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delivering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a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London.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included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system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‘Integrator’</a:t>
            </a:r>
            <a:r>
              <a:rPr dirty="0" sz="16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drive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forward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working.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6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Executive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Leads,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behalf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borough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partnership,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been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asked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confirm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by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end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June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2025:</a:t>
            </a:r>
            <a:endParaRPr sz="1600">
              <a:latin typeface="Arial"/>
              <a:cs typeface="Arial"/>
            </a:endParaRPr>
          </a:p>
          <a:p>
            <a:pPr marL="349885" marR="70485" indent="-287020">
              <a:lnSpc>
                <a:spcPts val="1730"/>
              </a:lnSpc>
              <a:spcBef>
                <a:spcPts val="990"/>
              </a:spcBef>
              <a:buChar char="•"/>
              <a:tabLst>
                <a:tab pos="349885" algn="l"/>
              </a:tabLst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adherence</a:t>
            </a:r>
            <a:r>
              <a:rPr dirty="0" sz="16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those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elements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outlined</a:t>
            </a:r>
            <a:r>
              <a:rPr dirty="0" sz="16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6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case</a:t>
            </a:r>
            <a:r>
              <a:rPr dirty="0" sz="16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Bexley,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Lambeth,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Lewisham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Southwark</a:t>
            </a:r>
            <a:endParaRPr sz="1600">
              <a:latin typeface="Arial"/>
              <a:cs typeface="Arial"/>
            </a:endParaRPr>
          </a:p>
          <a:p>
            <a:pPr marL="349885" marR="194945" indent="-287020">
              <a:lnSpc>
                <a:spcPts val="1730"/>
              </a:lnSpc>
              <a:spcBef>
                <a:spcPts val="990"/>
              </a:spcBef>
              <a:buChar char="•"/>
              <a:tabLst>
                <a:tab pos="349885" algn="l"/>
              </a:tabLst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plan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timetable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achieve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these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same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milestones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quarter three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case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Greenwich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Bromley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(who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wish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act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faster</a:t>
            </a:r>
            <a:r>
              <a:rPr dirty="0" sz="16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if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locally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agreed).</a:t>
            </a:r>
            <a:endParaRPr sz="1600">
              <a:latin typeface="Arial"/>
              <a:cs typeface="Arial"/>
            </a:endParaRPr>
          </a:p>
          <a:p>
            <a:pPr marL="62865" marR="285750">
              <a:lnSpc>
                <a:spcPts val="1730"/>
              </a:lnSpc>
              <a:spcBef>
                <a:spcPts val="1005"/>
              </a:spcBef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Sent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alongside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letter,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was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high-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principles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form of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6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(included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two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slides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overleaf)</a:t>
            </a:r>
            <a:endParaRPr sz="1600">
              <a:latin typeface="Arial"/>
              <a:cs typeface="Arial"/>
            </a:endParaRPr>
          </a:p>
          <a:p>
            <a:pPr marL="62865" marR="52069" indent="-635">
              <a:lnSpc>
                <a:spcPts val="1730"/>
              </a:lnSpc>
              <a:spcBef>
                <a:spcPts val="990"/>
              </a:spcBef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600" spc="-10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further</a:t>
            </a:r>
            <a:r>
              <a:rPr dirty="0" sz="16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communication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was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then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12</a:t>
            </a:r>
            <a:r>
              <a:rPr dirty="0" baseline="26455" sz="1575">
                <a:solidFill>
                  <a:srgbClr val="001D2D"/>
                </a:solidFill>
                <a:latin typeface="Arial"/>
                <a:cs typeface="Arial"/>
              </a:rPr>
              <a:t>th</a:t>
            </a:r>
            <a:r>
              <a:rPr dirty="0" baseline="26455" sz="1575" spc="172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June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setting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out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how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ICB,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LCPs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gain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assurance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adherence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these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form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principles</a:t>
            </a:r>
            <a:r>
              <a:rPr dirty="0" sz="16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proposed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arrangements,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ensuring</a:t>
            </a:r>
            <a:r>
              <a:rPr dirty="0" sz="16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proportionate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approach.</a:t>
            </a:r>
            <a:endParaRPr sz="1600">
              <a:latin typeface="Arial"/>
              <a:cs typeface="Arial"/>
            </a:endParaRPr>
          </a:p>
          <a:p>
            <a:pPr marL="62865">
              <a:lnSpc>
                <a:spcPts val="1605"/>
              </a:lnSpc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out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initial</a:t>
            </a:r>
            <a:r>
              <a:rPr dirty="0" sz="16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questions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answered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z="16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initial</a:t>
            </a:r>
            <a:r>
              <a:rPr dirty="0" sz="16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confirmation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process,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well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6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outline</a:t>
            </a:r>
            <a:endParaRPr sz="1600">
              <a:latin typeface="Arial"/>
              <a:cs typeface="Arial"/>
            </a:endParaRPr>
          </a:p>
          <a:p>
            <a:pPr marL="62865">
              <a:lnSpc>
                <a:spcPts val="1825"/>
              </a:lnSpc>
            </a:pP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approach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measuring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baseline</a:t>
            </a:r>
            <a:r>
              <a:rPr dirty="0" sz="16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6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6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6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6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6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D2D"/>
                </a:solidFill>
                <a:latin typeface="Arial"/>
                <a:cs typeface="Arial"/>
              </a:rPr>
              <a:t>time.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364490">
              <a:lnSpc>
                <a:spcPct val="100000"/>
              </a:lnSpc>
              <a:spcBef>
                <a:spcPts val="95"/>
              </a:spcBef>
            </a:pPr>
            <a:r>
              <a:rPr dirty="0"/>
              <a:t>SEL</a:t>
            </a:r>
            <a:r>
              <a:rPr dirty="0" spc="-125"/>
              <a:t> </a:t>
            </a:r>
            <a:r>
              <a:rPr dirty="0"/>
              <a:t>Integrated</a:t>
            </a:r>
            <a:r>
              <a:rPr dirty="0" spc="-60"/>
              <a:t> </a:t>
            </a:r>
            <a:r>
              <a:rPr dirty="0"/>
              <a:t>Principles:</a:t>
            </a:r>
            <a:r>
              <a:rPr dirty="0" spc="-60"/>
              <a:t> </a:t>
            </a:r>
            <a:r>
              <a:rPr dirty="0" spc="-10"/>
              <a:t>Function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043" y="1389062"/>
            <a:ext cx="11741912" cy="4993627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7078" y="638251"/>
            <a:ext cx="53733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SEL</a:t>
            </a:r>
            <a:r>
              <a:rPr dirty="0" spc="-135"/>
              <a:t> </a:t>
            </a:r>
            <a:r>
              <a:rPr dirty="0"/>
              <a:t>Integrator</a:t>
            </a:r>
            <a:r>
              <a:rPr dirty="0" spc="-70"/>
              <a:t> </a:t>
            </a:r>
            <a:r>
              <a:rPr dirty="0"/>
              <a:t>Principles:</a:t>
            </a:r>
            <a:r>
              <a:rPr dirty="0" spc="-85"/>
              <a:t> </a:t>
            </a:r>
            <a:r>
              <a:rPr dirty="0" spc="-20"/>
              <a:t>Form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42321" y="1280431"/>
            <a:ext cx="11286490" cy="478726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performed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by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one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place-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based</a:t>
            </a:r>
            <a:r>
              <a:rPr dirty="0" sz="1300" spc="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organisation</a:t>
            </a:r>
            <a:r>
              <a:rPr dirty="0" sz="1300" spc="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or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partnership,</a:t>
            </a:r>
            <a:r>
              <a:rPr dirty="0" sz="13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drawn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system.</a:t>
            </a:r>
            <a:endParaRPr sz="1300">
              <a:latin typeface="Arial"/>
              <a:cs typeface="Arial"/>
            </a:endParaRPr>
          </a:p>
          <a:p>
            <a:pPr marL="241300" marR="10795" indent="-229235">
              <a:lnSpc>
                <a:spcPts val="14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Integrators</a:t>
            </a:r>
            <a:r>
              <a:rPr dirty="0" sz="13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work</a:t>
            </a:r>
            <a:r>
              <a:rPr dirty="0" sz="1300" spc="-6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other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partners</a:t>
            </a:r>
            <a:r>
              <a:rPr dirty="0" sz="13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/</a:t>
            </a:r>
            <a:r>
              <a:rPr dirty="0" sz="13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partnership,</a:t>
            </a:r>
            <a:r>
              <a:rPr dirty="0" sz="13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provide</a:t>
            </a:r>
            <a:r>
              <a:rPr dirty="0" sz="1300" spc="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range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required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support, however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3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important that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there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clear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organisational</a:t>
            </a:r>
            <a:r>
              <a:rPr dirty="0" sz="1300" spc="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accountability</a:t>
            </a:r>
            <a:r>
              <a:rPr dirty="0" sz="1300" spc="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(e.g.,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single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partnership)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 to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ensuring the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neighbourhood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service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can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effectively,</a:t>
            </a:r>
            <a:r>
              <a:rPr dirty="0" sz="13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efficiently</a:t>
            </a:r>
            <a:r>
              <a:rPr dirty="0" sz="13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sustainably</a:t>
            </a:r>
            <a:r>
              <a:rPr dirty="0" sz="13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3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each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place.</a:t>
            </a:r>
            <a:endParaRPr sz="1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role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cannot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operate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3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isolation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or</a:t>
            </a:r>
            <a:r>
              <a:rPr dirty="0" sz="13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replace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individual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responsibility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accountability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13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partnering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organisations.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1019"/>
              </a:spcBef>
            </a:pP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SEL,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we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recognise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does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not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matter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who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performs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role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there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no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requirement</a:t>
            </a:r>
            <a:r>
              <a:rPr dirty="0" sz="13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certain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type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integrator,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long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can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perform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functions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vehicle.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particularly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pertinent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given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variation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SEL.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However,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likely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be:</a:t>
            </a:r>
            <a:endParaRPr sz="1300">
              <a:latin typeface="Arial"/>
              <a:cs typeface="Arial"/>
            </a:endParaRPr>
          </a:p>
          <a:p>
            <a:pPr marL="241300" marR="33020" indent="-229235">
              <a:lnSpc>
                <a:spcPts val="14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Organisationally</a:t>
            </a:r>
            <a:r>
              <a:rPr dirty="0" sz="13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mature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3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operate</a:t>
            </a:r>
            <a:r>
              <a:rPr dirty="0" sz="13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scale: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manage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related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budgets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provide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required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infrastructure,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including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around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data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sharing,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workforce,</a:t>
            </a:r>
            <a:r>
              <a:rPr dirty="0" sz="13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estates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digital.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need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operating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organisational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scale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allow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sufficient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organisational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resources,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capacity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capabilities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available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associated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teams;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whilst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drawing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local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knowledge,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experience 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relationships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from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professionals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communities.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also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need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offer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additional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any</a:t>
            </a:r>
            <a:r>
              <a:rPr dirty="0" sz="1300" spc="50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partnership,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including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individual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practice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ensure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sustainability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Place.</a:t>
            </a:r>
            <a:endParaRPr sz="1300">
              <a:latin typeface="Arial"/>
              <a:cs typeface="Arial"/>
            </a:endParaRPr>
          </a:p>
          <a:p>
            <a:pPr marL="241300" marR="101600" indent="-229235">
              <a:lnSpc>
                <a:spcPts val="14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existing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landscape:</a:t>
            </a:r>
            <a:r>
              <a:rPr dirty="0" sz="1300" spc="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already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operationally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</a:t>
            </a:r>
            <a:r>
              <a:rPr dirty="0" sz="13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footprints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align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agreed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footprints,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provide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operational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INTs.</a:t>
            </a:r>
            <a:r>
              <a:rPr dirty="0" sz="13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3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have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existing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networks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relationships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Place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can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drawn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upon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utilised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300" spc="3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functional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INTs.</a:t>
            </a:r>
            <a:endParaRPr sz="1300">
              <a:latin typeface="Arial"/>
              <a:cs typeface="Arial"/>
            </a:endParaRPr>
          </a:p>
          <a:p>
            <a:pPr marL="241300" marR="90170" indent="-229235">
              <a:lnSpc>
                <a:spcPts val="14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Recognised</a:t>
            </a:r>
            <a:r>
              <a:rPr dirty="0" sz="13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partner</a:t>
            </a:r>
            <a:r>
              <a:rPr dirty="0" sz="13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D2D"/>
                </a:solidFill>
                <a:latin typeface="Arial"/>
                <a:cs typeface="Arial"/>
              </a:rPr>
              <a:t>collaborator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: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work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system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leadership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structures,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including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primary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government, and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all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providers</a:t>
            </a:r>
            <a:r>
              <a:rPr dirty="0" sz="13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ensure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agreed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strategies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improving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wellbeing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are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being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translated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into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day-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to-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day</a:t>
            </a:r>
            <a:r>
              <a:rPr dirty="0" sz="13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services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care.</a:t>
            </a:r>
            <a:endParaRPr sz="1300">
              <a:latin typeface="Arial"/>
              <a:cs typeface="Arial"/>
            </a:endParaRPr>
          </a:p>
          <a:p>
            <a:pPr algn="just" marL="241300" marR="10795" indent="-229235">
              <a:lnSpc>
                <a:spcPts val="14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Credible</a:t>
            </a:r>
            <a:r>
              <a:rPr dirty="0" sz="13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D2D"/>
                </a:solidFill>
                <a:latin typeface="Arial"/>
                <a:cs typeface="Arial"/>
              </a:rPr>
              <a:t>trusted:</a:t>
            </a:r>
            <a:r>
              <a:rPr dirty="0" sz="13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indeed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wider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</a:t>
            </a:r>
            <a:r>
              <a:rPr dirty="0" sz="1300" spc="-7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requires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trust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confidence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between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organisations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different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staff</a:t>
            </a:r>
            <a:r>
              <a:rPr dirty="0" sz="13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groups.</a:t>
            </a:r>
            <a:r>
              <a:rPr dirty="0" sz="13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needs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sufficiently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experienced</a:t>
            </a:r>
            <a:r>
              <a:rPr dirty="0" sz="13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credible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influential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across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3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deliver</a:t>
            </a:r>
            <a:r>
              <a:rPr dirty="0" sz="13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integration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functions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3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001D2D"/>
                </a:solidFill>
                <a:latin typeface="Arial"/>
                <a:cs typeface="Arial"/>
              </a:rPr>
              <a:t>INTs</a:t>
            </a:r>
            <a:r>
              <a:rPr dirty="0" sz="13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300">
                <a:solidFill>
                  <a:srgbClr val="001D2D"/>
                </a:solidFill>
                <a:latin typeface="Arial"/>
                <a:cs typeface="Arial"/>
              </a:rPr>
              <a:t>operate</a:t>
            </a:r>
            <a:r>
              <a:rPr dirty="0" sz="13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1D2D"/>
                </a:solidFill>
                <a:latin typeface="Arial"/>
                <a:cs typeface="Arial"/>
              </a:rPr>
              <a:t>effectively.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328" rIns="0" bIns="0" rtlCol="0" vert="horz">
            <a:spAutoFit/>
          </a:bodyPr>
          <a:lstStyle/>
          <a:p>
            <a:pPr marL="2890520" marR="5080" indent="-2857500">
              <a:lnSpc>
                <a:spcPts val="3030"/>
              </a:lnSpc>
              <a:spcBef>
                <a:spcPts val="470"/>
              </a:spcBef>
            </a:pPr>
            <a:r>
              <a:rPr dirty="0"/>
              <a:t>Confirming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Integrators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70"/>
              <a:t> </a:t>
            </a:r>
            <a:r>
              <a:rPr dirty="0"/>
              <a:t>SEL:</a:t>
            </a:r>
            <a:r>
              <a:rPr dirty="0" spc="-55"/>
              <a:t> </a:t>
            </a:r>
            <a:r>
              <a:rPr dirty="0" spc="-10"/>
              <a:t>First Steps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11721" y="1471777"/>
            <a:ext cx="11160125" cy="455485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41300" marR="149860" indent="-228600">
              <a:lnSpc>
                <a:spcPts val="1300"/>
              </a:lnSpc>
              <a:spcBef>
                <a:spcPts val="260"/>
              </a:spcBef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statutory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organisations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broader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underpinning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asked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write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Executive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ICB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Chief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Executive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Office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outlining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response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following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four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questions:</a:t>
            </a:r>
            <a:endParaRPr sz="1200">
              <a:latin typeface="Arial"/>
              <a:cs typeface="Arial"/>
            </a:endParaRPr>
          </a:p>
          <a:p>
            <a:pPr lvl="1" marL="698500" marR="600710" indent="-228600">
              <a:lnSpc>
                <a:spcPts val="130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statutory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bodies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partners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included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arrangement</a:t>
            </a:r>
            <a:r>
              <a:rPr dirty="0" sz="1200" spc="-6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being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proposed.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If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arrangement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partnership arrangement,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which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organisation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would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acting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organisation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(as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out within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principles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related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form)</a:t>
            </a:r>
            <a:endParaRPr sz="1200">
              <a:latin typeface="Arial"/>
              <a:cs typeface="Arial"/>
            </a:endParaRPr>
          </a:p>
          <a:p>
            <a:pPr lvl="1" marL="698500" marR="34290" indent="-228600">
              <a:lnSpc>
                <a:spcPts val="130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What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decision-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making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structures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planned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put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arrangements,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how is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parity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voice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being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considered</a:t>
            </a:r>
            <a:r>
              <a:rPr dirty="0" sz="1200" spc="-7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enable</a:t>
            </a:r>
            <a:r>
              <a:rPr dirty="0" sz="1200" spc="-5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effective</a:t>
            </a:r>
            <a:r>
              <a:rPr dirty="0" sz="1200" spc="-5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working?</a:t>
            </a:r>
            <a:endParaRPr sz="1200">
              <a:latin typeface="Arial"/>
              <a:cs typeface="Arial"/>
            </a:endParaRPr>
          </a:p>
          <a:p>
            <a:pPr lvl="1" marL="698500" marR="71755" indent="-228600">
              <a:lnSpc>
                <a:spcPts val="1300"/>
              </a:lnSpc>
              <a:spcBef>
                <a:spcPts val="484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How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arrangement</a:t>
            </a:r>
            <a:r>
              <a:rPr dirty="0" sz="1200" spc="-6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ensure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resources</a:t>
            </a:r>
            <a:r>
              <a:rPr dirty="0" sz="1200" spc="-6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leadership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deliver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of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6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either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through the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organisation,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or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via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broader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approach?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recognised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function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grow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  <a:p>
            <a:pPr lvl="1" marL="698500" marR="38735" indent="-228600">
              <a:lnSpc>
                <a:spcPts val="13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What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first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effective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working,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considering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South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East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London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focus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teams</a:t>
            </a:r>
            <a:r>
              <a:rPr dirty="0" sz="1200" spc="-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our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three</a:t>
            </a:r>
            <a:r>
              <a:rPr dirty="0" sz="12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priority</a:t>
            </a:r>
            <a:r>
              <a:rPr dirty="0" sz="1200" spc="-3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populations?</a:t>
            </a:r>
            <a:endParaRPr sz="1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har char="•"/>
              <a:tabLst>
                <a:tab pos="240665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done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line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 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original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timeframes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set out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letter.</a:t>
            </a:r>
            <a:endParaRPr sz="1200">
              <a:latin typeface="Arial"/>
              <a:cs typeface="Arial"/>
            </a:endParaRPr>
          </a:p>
          <a:p>
            <a:pPr marL="241300" marR="674370" indent="-228600">
              <a:lnSpc>
                <a:spcPts val="1300"/>
              </a:lnSpc>
              <a:spcBef>
                <a:spcPts val="1025"/>
              </a:spcBef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proposed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reviewed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Executive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Chief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Executive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Officer,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before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being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agreed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Care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then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approved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by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endParaRPr sz="1200">
              <a:latin typeface="Arial"/>
              <a:cs typeface="Arial"/>
            </a:endParaRPr>
          </a:p>
          <a:p>
            <a:pPr marL="241300" marR="82550" indent="-228600">
              <a:lnSpc>
                <a:spcPts val="130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summer,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Partnerships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together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 their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assess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initial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using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system-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wide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matrix.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process,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jointly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agree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key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developmental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strengthen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arrangement.</a:t>
            </a:r>
            <a:endParaRPr sz="1200">
              <a:latin typeface="Arial"/>
              <a:cs typeface="Arial"/>
            </a:endParaRPr>
          </a:p>
          <a:p>
            <a:pPr marL="241300" marR="5080" indent="-228600">
              <a:lnSpc>
                <a:spcPts val="130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early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implementation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make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available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non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recurrent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funding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£250k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per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Place.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proposed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utilisation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funding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agreed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(including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arrangements)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team,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recommendation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then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made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 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Board,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final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sign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by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Executive.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should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demonstrably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establishment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500">
                <a:solidFill>
                  <a:srgbClr val="001D2D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implementation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ways</a:t>
            </a:r>
            <a:r>
              <a:rPr dirty="0" sz="1200" spc="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working,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having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reference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 the maturity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process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outlined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above.</a:t>
            </a:r>
            <a:endParaRPr sz="1200">
              <a:latin typeface="Arial"/>
              <a:cs typeface="Arial"/>
            </a:endParaRPr>
          </a:p>
          <a:p>
            <a:pPr marL="241300" marR="90805" indent="-228600">
              <a:lnSpc>
                <a:spcPts val="130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It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 anticipated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that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future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stages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neighbourhood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working,</a:t>
            </a:r>
            <a:r>
              <a:rPr dirty="0" sz="1200" spc="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more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formal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assurance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requirements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need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into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place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proportionate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scale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undertaken.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714" y="638251"/>
            <a:ext cx="51034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SEL</a:t>
            </a:r>
            <a:r>
              <a:rPr dirty="0" spc="-120"/>
              <a:t> </a:t>
            </a:r>
            <a:r>
              <a:rPr dirty="0"/>
              <a:t>Integrator</a:t>
            </a:r>
            <a:r>
              <a:rPr dirty="0" spc="-40"/>
              <a:t> </a:t>
            </a:r>
            <a:r>
              <a:rPr dirty="0"/>
              <a:t>Maturity</a:t>
            </a:r>
            <a:r>
              <a:rPr dirty="0" spc="-55"/>
              <a:t> </a:t>
            </a:r>
            <a:r>
              <a:rPr dirty="0" spc="-10"/>
              <a:t>Matrix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702692" y="1859598"/>
            <a:ext cx="6150610" cy="3844290"/>
            <a:chOff x="5702692" y="1859598"/>
            <a:chExt cx="6150610" cy="3844290"/>
          </a:xfrm>
        </p:grpSpPr>
        <p:sp>
          <p:nvSpPr>
            <p:cNvPr id="4" name="object 4" descr=""/>
            <p:cNvSpPr/>
            <p:nvPr/>
          </p:nvSpPr>
          <p:spPr>
            <a:xfrm>
              <a:off x="5702692" y="1859598"/>
              <a:ext cx="6150610" cy="3844290"/>
            </a:xfrm>
            <a:custGeom>
              <a:avLst/>
              <a:gdLst/>
              <a:ahLst/>
              <a:cxnLst/>
              <a:rect l="l" t="t" r="r" b="b"/>
              <a:pathLst>
                <a:path w="6150609" h="3844290">
                  <a:moveTo>
                    <a:pt x="5135321" y="0"/>
                  </a:moveTo>
                  <a:lnTo>
                    <a:pt x="5189461" y="480491"/>
                  </a:lnTo>
                  <a:lnTo>
                    <a:pt x="5126544" y="492727"/>
                  </a:lnTo>
                  <a:lnTo>
                    <a:pt x="5063988" y="505164"/>
                  </a:lnTo>
                  <a:lnTo>
                    <a:pt x="5001792" y="517804"/>
                  </a:lnTo>
                  <a:lnTo>
                    <a:pt x="4939956" y="530646"/>
                  </a:lnTo>
                  <a:lnTo>
                    <a:pt x="4878481" y="543690"/>
                  </a:lnTo>
                  <a:lnTo>
                    <a:pt x="4817366" y="556937"/>
                  </a:lnTo>
                  <a:lnTo>
                    <a:pt x="4756612" y="570386"/>
                  </a:lnTo>
                  <a:lnTo>
                    <a:pt x="4696218" y="584037"/>
                  </a:lnTo>
                  <a:lnTo>
                    <a:pt x="4636184" y="597890"/>
                  </a:lnTo>
                  <a:lnTo>
                    <a:pt x="4576510" y="611945"/>
                  </a:lnTo>
                  <a:lnTo>
                    <a:pt x="4517197" y="626203"/>
                  </a:lnTo>
                  <a:lnTo>
                    <a:pt x="4458244" y="640663"/>
                  </a:lnTo>
                  <a:lnTo>
                    <a:pt x="4399652" y="655325"/>
                  </a:lnTo>
                  <a:lnTo>
                    <a:pt x="4341420" y="670189"/>
                  </a:lnTo>
                  <a:lnTo>
                    <a:pt x="4283548" y="685256"/>
                  </a:lnTo>
                  <a:lnTo>
                    <a:pt x="4226037" y="700525"/>
                  </a:lnTo>
                  <a:lnTo>
                    <a:pt x="4168885" y="715995"/>
                  </a:lnTo>
                  <a:lnTo>
                    <a:pt x="4112095" y="731669"/>
                  </a:lnTo>
                  <a:lnTo>
                    <a:pt x="4055664" y="747544"/>
                  </a:lnTo>
                  <a:lnTo>
                    <a:pt x="3999594" y="763622"/>
                  </a:lnTo>
                  <a:lnTo>
                    <a:pt x="3943885" y="779902"/>
                  </a:lnTo>
                  <a:lnTo>
                    <a:pt x="3888535" y="796384"/>
                  </a:lnTo>
                  <a:lnTo>
                    <a:pt x="3833546" y="813068"/>
                  </a:lnTo>
                  <a:lnTo>
                    <a:pt x="3778917" y="829955"/>
                  </a:lnTo>
                  <a:lnTo>
                    <a:pt x="3724649" y="847044"/>
                  </a:lnTo>
                  <a:lnTo>
                    <a:pt x="3670741" y="864335"/>
                  </a:lnTo>
                  <a:lnTo>
                    <a:pt x="3617194" y="881828"/>
                  </a:lnTo>
                  <a:lnTo>
                    <a:pt x="3564006" y="899523"/>
                  </a:lnTo>
                  <a:lnTo>
                    <a:pt x="3511179" y="917421"/>
                  </a:lnTo>
                  <a:lnTo>
                    <a:pt x="3458713" y="935521"/>
                  </a:lnTo>
                  <a:lnTo>
                    <a:pt x="3406606" y="953823"/>
                  </a:lnTo>
                  <a:lnTo>
                    <a:pt x="3354860" y="972328"/>
                  </a:lnTo>
                  <a:lnTo>
                    <a:pt x="3303475" y="991034"/>
                  </a:lnTo>
                  <a:lnTo>
                    <a:pt x="3252450" y="1009943"/>
                  </a:lnTo>
                  <a:lnTo>
                    <a:pt x="3201785" y="1029054"/>
                  </a:lnTo>
                  <a:lnTo>
                    <a:pt x="3151480" y="1048368"/>
                  </a:lnTo>
                  <a:lnTo>
                    <a:pt x="3101536" y="1067883"/>
                  </a:lnTo>
                  <a:lnTo>
                    <a:pt x="3051952" y="1087601"/>
                  </a:lnTo>
                  <a:lnTo>
                    <a:pt x="3002729" y="1107521"/>
                  </a:lnTo>
                  <a:lnTo>
                    <a:pt x="2953865" y="1127643"/>
                  </a:lnTo>
                  <a:lnTo>
                    <a:pt x="2905363" y="1147968"/>
                  </a:lnTo>
                  <a:lnTo>
                    <a:pt x="2857220" y="1168494"/>
                  </a:lnTo>
                  <a:lnTo>
                    <a:pt x="2809438" y="1189223"/>
                  </a:lnTo>
                  <a:lnTo>
                    <a:pt x="2762016" y="1210154"/>
                  </a:lnTo>
                  <a:lnTo>
                    <a:pt x="2714955" y="1231288"/>
                  </a:lnTo>
                  <a:lnTo>
                    <a:pt x="2668254" y="1252623"/>
                  </a:lnTo>
                  <a:lnTo>
                    <a:pt x="2621913" y="1274161"/>
                  </a:lnTo>
                  <a:lnTo>
                    <a:pt x="2575932" y="1295901"/>
                  </a:lnTo>
                  <a:lnTo>
                    <a:pt x="2530312" y="1317843"/>
                  </a:lnTo>
                  <a:lnTo>
                    <a:pt x="2485053" y="1339988"/>
                  </a:lnTo>
                  <a:lnTo>
                    <a:pt x="2440153" y="1362335"/>
                  </a:lnTo>
                  <a:lnTo>
                    <a:pt x="2395614" y="1384884"/>
                  </a:lnTo>
                  <a:lnTo>
                    <a:pt x="2351435" y="1407635"/>
                  </a:lnTo>
                  <a:lnTo>
                    <a:pt x="2307617" y="1430588"/>
                  </a:lnTo>
                  <a:lnTo>
                    <a:pt x="2264159" y="1453744"/>
                  </a:lnTo>
                  <a:lnTo>
                    <a:pt x="2221061" y="1477102"/>
                  </a:lnTo>
                  <a:lnTo>
                    <a:pt x="2178324" y="1500662"/>
                  </a:lnTo>
                  <a:lnTo>
                    <a:pt x="2135947" y="1524424"/>
                  </a:lnTo>
                  <a:lnTo>
                    <a:pt x="2093930" y="1548389"/>
                  </a:lnTo>
                  <a:lnTo>
                    <a:pt x="2052274" y="1572556"/>
                  </a:lnTo>
                  <a:lnTo>
                    <a:pt x="2010978" y="1596925"/>
                  </a:lnTo>
                  <a:lnTo>
                    <a:pt x="1970043" y="1621496"/>
                  </a:lnTo>
                  <a:lnTo>
                    <a:pt x="1929467" y="1646270"/>
                  </a:lnTo>
                  <a:lnTo>
                    <a:pt x="1889252" y="1671245"/>
                  </a:lnTo>
                  <a:lnTo>
                    <a:pt x="1849398" y="1696423"/>
                  </a:lnTo>
                  <a:lnTo>
                    <a:pt x="1809903" y="1721804"/>
                  </a:lnTo>
                  <a:lnTo>
                    <a:pt x="1770770" y="1747386"/>
                  </a:lnTo>
                  <a:lnTo>
                    <a:pt x="1731996" y="1773171"/>
                  </a:lnTo>
                  <a:lnTo>
                    <a:pt x="1693583" y="1799158"/>
                  </a:lnTo>
                  <a:lnTo>
                    <a:pt x="1655530" y="1825347"/>
                  </a:lnTo>
                  <a:lnTo>
                    <a:pt x="1617837" y="1851738"/>
                  </a:lnTo>
                  <a:lnTo>
                    <a:pt x="1580505" y="1878332"/>
                  </a:lnTo>
                  <a:lnTo>
                    <a:pt x="1543533" y="1905128"/>
                  </a:lnTo>
                  <a:lnTo>
                    <a:pt x="1506922" y="1932126"/>
                  </a:lnTo>
                  <a:lnTo>
                    <a:pt x="1470671" y="1959326"/>
                  </a:lnTo>
                  <a:lnTo>
                    <a:pt x="1434780" y="1986728"/>
                  </a:lnTo>
                  <a:lnTo>
                    <a:pt x="1399249" y="2014333"/>
                  </a:lnTo>
                  <a:lnTo>
                    <a:pt x="1364079" y="2042140"/>
                  </a:lnTo>
                  <a:lnTo>
                    <a:pt x="1329269" y="2070149"/>
                  </a:lnTo>
                  <a:lnTo>
                    <a:pt x="1294820" y="2098361"/>
                  </a:lnTo>
                  <a:lnTo>
                    <a:pt x="1260731" y="2126775"/>
                  </a:lnTo>
                  <a:lnTo>
                    <a:pt x="1227002" y="2155390"/>
                  </a:lnTo>
                  <a:lnTo>
                    <a:pt x="1193634" y="2184209"/>
                  </a:lnTo>
                  <a:lnTo>
                    <a:pt x="1160626" y="2213229"/>
                  </a:lnTo>
                  <a:lnTo>
                    <a:pt x="1127978" y="2242452"/>
                  </a:lnTo>
                  <a:lnTo>
                    <a:pt x="1095690" y="2271876"/>
                  </a:lnTo>
                  <a:lnTo>
                    <a:pt x="1063763" y="2301504"/>
                  </a:lnTo>
                  <a:lnTo>
                    <a:pt x="1032197" y="2331333"/>
                  </a:lnTo>
                  <a:lnTo>
                    <a:pt x="1000990" y="2361364"/>
                  </a:lnTo>
                  <a:lnTo>
                    <a:pt x="970144" y="2391598"/>
                  </a:lnTo>
                  <a:lnTo>
                    <a:pt x="939659" y="2422034"/>
                  </a:lnTo>
                  <a:lnTo>
                    <a:pt x="909533" y="2452672"/>
                  </a:lnTo>
                  <a:lnTo>
                    <a:pt x="879768" y="2483513"/>
                  </a:lnTo>
                  <a:lnTo>
                    <a:pt x="850364" y="2514556"/>
                  </a:lnTo>
                  <a:lnTo>
                    <a:pt x="821319" y="2545801"/>
                  </a:lnTo>
                  <a:lnTo>
                    <a:pt x="792635" y="2577248"/>
                  </a:lnTo>
                  <a:lnTo>
                    <a:pt x="764312" y="2608897"/>
                  </a:lnTo>
                  <a:lnTo>
                    <a:pt x="736348" y="2640749"/>
                  </a:lnTo>
                  <a:lnTo>
                    <a:pt x="708745" y="2672803"/>
                  </a:lnTo>
                  <a:lnTo>
                    <a:pt x="681503" y="2705059"/>
                  </a:lnTo>
                  <a:lnTo>
                    <a:pt x="654621" y="2737517"/>
                  </a:lnTo>
                  <a:lnTo>
                    <a:pt x="628099" y="2770178"/>
                  </a:lnTo>
                  <a:lnTo>
                    <a:pt x="601937" y="2803041"/>
                  </a:lnTo>
                  <a:lnTo>
                    <a:pt x="576136" y="2836106"/>
                  </a:lnTo>
                  <a:lnTo>
                    <a:pt x="550695" y="2869373"/>
                  </a:lnTo>
                  <a:lnTo>
                    <a:pt x="525614" y="2902843"/>
                  </a:lnTo>
                  <a:lnTo>
                    <a:pt x="500894" y="2936514"/>
                  </a:lnTo>
                  <a:lnTo>
                    <a:pt x="476534" y="2970388"/>
                  </a:lnTo>
                  <a:lnTo>
                    <a:pt x="452535" y="3004465"/>
                  </a:lnTo>
                  <a:lnTo>
                    <a:pt x="428895" y="3038743"/>
                  </a:lnTo>
                  <a:lnTo>
                    <a:pt x="405617" y="3073224"/>
                  </a:lnTo>
                  <a:lnTo>
                    <a:pt x="382698" y="3107907"/>
                  </a:lnTo>
                  <a:lnTo>
                    <a:pt x="360140" y="3142792"/>
                  </a:lnTo>
                  <a:lnTo>
                    <a:pt x="337942" y="3177879"/>
                  </a:lnTo>
                  <a:lnTo>
                    <a:pt x="316105" y="3213169"/>
                  </a:lnTo>
                  <a:lnTo>
                    <a:pt x="294627" y="3248661"/>
                  </a:lnTo>
                  <a:lnTo>
                    <a:pt x="273511" y="3284355"/>
                  </a:lnTo>
                  <a:lnTo>
                    <a:pt x="252754" y="3320251"/>
                  </a:lnTo>
                  <a:lnTo>
                    <a:pt x="232358" y="3356350"/>
                  </a:lnTo>
                  <a:lnTo>
                    <a:pt x="212322" y="3392651"/>
                  </a:lnTo>
                  <a:lnTo>
                    <a:pt x="192647" y="3429154"/>
                  </a:lnTo>
                  <a:lnTo>
                    <a:pt x="173332" y="3465859"/>
                  </a:lnTo>
                  <a:lnTo>
                    <a:pt x="154377" y="3502767"/>
                  </a:lnTo>
                  <a:lnTo>
                    <a:pt x="135783" y="3539877"/>
                  </a:lnTo>
                  <a:lnTo>
                    <a:pt x="117549" y="3577189"/>
                  </a:lnTo>
                  <a:lnTo>
                    <a:pt x="99675" y="3614703"/>
                  </a:lnTo>
                  <a:lnTo>
                    <a:pt x="82161" y="3652419"/>
                  </a:lnTo>
                  <a:lnTo>
                    <a:pt x="65008" y="3690338"/>
                  </a:lnTo>
                  <a:lnTo>
                    <a:pt x="48216" y="3728459"/>
                  </a:lnTo>
                  <a:lnTo>
                    <a:pt x="31783" y="3766782"/>
                  </a:lnTo>
                  <a:lnTo>
                    <a:pt x="15711" y="3805308"/>
                  </a:lnTo>
                  <a:lnTo>
                    <a:pt x="0" y="3844036"/>
                  </a:lnTo>
                  <a:lnTo>
                    <a:pt x="25356" y="3810020"/>
                  </a:lnTo>
                  <a:lnTo>
                    <a:pt x="51011" y="3776241"/>
                  </a:lnTo>
                  <a:lnTo>
                    <a:pt x="76964" y="3742698"/>
                  </a:lnTo>
                  <a:lnTo>
                    <a:pt x="103216" y="3709393"/>
                  </a:lnTo>
                  <a:lnTo>
                    <a:pt x="129767" y="3676324"/>
                  </a:lnTo>
                  <a:lnTo>
                    <a:pt x="156616" y="3643492"/>
                  </a:lnTo>
                  <a:lnTo>
                    <a:pt x="183764" y="3610896"/>
                  </a:lnTo>
                  <a:lnTo>
                    <a:pt x="211211" y="3578538"/>
                  </a:lnTo>
                  <a:lnTo>
                    <a:pt x="238957" y="3546416"/>
                  </a:lnTo>
                  <a:lnTo>
                    <a:pt x="267001" y="3514531"/>
                  </a:lnTo>
                  <a:lnTo>
                    <a:pt x="295343" y="3482882"/>
                  </a:lnTo>
                  <a:lnTo>
                    <a:pt x="323984" y="3451471"/>
                  </a:lnTo>
                  <a:lnTo>
                    <a:pt x="352924" y="3420296"/>
                  </a:lnTo>
                  <a:lnTo>
                    <a:pt x="382163" y="3389358"/>
                  </a:lnTo>
                  <a:lnTo>
                    <a:pt x="411700" y="3358656"/>
                  </a:lnTo>
                  <a:lnTo>
                    <a:pt x="441536" y="3328192"/>
                  </a:lnTo>
                  <a:lnTo>
                    <a:pt x="471670" y="3297964"/>
                  </a:lnTo>
                  <a:lnTo>
                    <a:pt x="502104" y="3267973"/>
                  </a:lnTo>
                  <a:lnTo>
                    <a:pt x="532835" y="3238218"/>
                  </a:lnTo>
                  <a:lnTo>
                    <a:pt x="563866" y="3208700"/>
                  </a:lnTo>
                  <a:lnTo>
                    <a:pt x="595195" y="3179419"/>
                  </a:lnTo>
                  <a:lnTo>
                    <a:pt x="626822" y="3150375"/>
                  </a:lnTo>
                  <a:lnTo>
                    <a:pt x="658749" y="3121568"/>
                  </a:lnTo>
                  <a:lnTo>
                    <a:pt x="690974" y="3092997"/>
                  </a:lnTo>
                  <a:lnTo>
                    <a:pt x="723497" y="3064663"/>
                  </a:lnTo>
                  <a:lnTo>
                    <a:pt x="756320" y="3036566"/>
                  </a:lnTo>
                  <a:lnTo>
                    <a:pt x="789440" y="3008705"/>
                  </a:lnTo>
                  <a:lnTo>
                    <a:pt x="822860" y="2981081"/>
                  </a:lnTo>
                  <a:lnTo>
                    <a:pt x="856578" y="2953694"/>
                  </a:lnTo>
                  <a:lnTo>
                    <a:pt x="890595" y="2926544"/>
                  </a:lnTo>
                  <a:lnTo>
                    <a:pt x="924910" y="2899630"/>
                  </a:lnTo>
                  <a:lnTo>
                    <a:pt x="959524" y="2872954"/>
                  </a:lnTo>
                  <a:lnTo>
                    <a:pt x="994437" y="2846514"/>
                  </a:lnTo>
                  <a:lnTo>
                    <a:pt x="1029649" y="2820310"/>
                  </a:lnTo>
                  <a:lnTo>
                    <a:pt x="1065159" y="2794344"/>
                  </a:lnTo>
                  <a:lnTo>
                    <a:pt x="1100967" y="2768614"/>
                  </a:lnTo>
                  <a:lnTo>
                    <a:pt x="1137075" y="2743121"/>
                  </a:lnTo>
                  <a:lnTo>
                    <a:pt x="1173481" y="2717864"/>
                  </a:lnTo>
                  <a:lnTo>
                    <a:pt x="1210185" y="2692845"/>
                  </a:lnTo>
                  <a:lnTo>
                    <a:pt x="1247188" y="2668062"/>
                  </a:lnTo>
                  <a:lnTo>
                    <a:pt x="1284490" y="2643516"/>
                  </a:lnTo>
                  <a:lnTo>
                    <a:pt x="1322091" y="2619206"/>
                  </a:lnTo>
                  <a:lnTo>
                    <a:pt x="1359990" y="2595134"/>
                  </a:lnTo>
                  <a:lnTo>
                    <a:pt x="1398188" y="2571298"/>
                  </a:lnTo>
                  <a:lnTo>
                    <a:pt x="1436684" y="2547699"/>
                  </a:lnTo>
                  <a:lnTo>
                    <a:pt x="1475479" y="2524336"/>
                  </a:lnTo>
                  <a:lnTo>
                    <a:pt x="1514573" y="2501211"/>
                  </a:lnTo>
                  <a:lnTo>
                    <a:pt x="1553965" y="2478322"/>
                  </a:lnTo>
                  <a:lnTo>
                    <a:pt x="1593656" y="2455670"/>
                  </a:lnTo>
                  <a:lnTo>
                    <a:pt x="1633646" y="2433254"/>
                  </a:lnTo>
                  <a:lnTo>
                    <a:pt x="1673934" y="2411076"/>
                  </a:lnTo>
                  <a:lnTo>
                    <a:pt x="1714521" y="2389134"/>
                  </a:lnTo>
                  <a:lnTo>
                    <a:pt x="1755407" y="2367428"/>
                  </a:lnTo>
                  <a:lnTo>
                    <a:pt x="1796591" y="2345960"/>
                  </a:lnTo>
                  <a:lnTo>
                    <a:pt x="1838074" y="2324728"/>
                  </a:lnTo>
                  <a:lnTo>
                    <a:pt x="1879855" y="2303733"/>
                  </a:lnTo>
                  <a:lnTo>
                    <a:pt x="1921935" y="2282975"/>
                  </a:lnTo>
                  <a:lnTo>
                    <a:pt x="1964314" y="2262454"/>
                  </a:lnTo>
                  <a:lnTo>
                    <a:pt x="2006991" y="2242169"/>
                  </a:lnTo>
                  <a:lnTo>
                    <a:pt x="2049967" y="2222121"/>
                  </a:lnTo>
                  <a:lnTo>
                    <a:pt x="2093242" y="2202310"/>
                  </a:lnTo>
                  <a:lnTo>
                    <a:pt x="2136815" y="2182735"/>
                  </a:lnTo>
                  <a:lnTo>
                    <a:pt x="2180687" y="2163397"/>
                  </a:lnTo>
                  <a:lnTo>
                    <a:pt x="2224858" y="2144296"/>
                  </a:lnTo>
                  <a:lnTo>
                    <a:pt x="2269327" y="2125432"/>
                  </a:lnTo>
                  <a:lnTo>
                    <a:pt x="2314095" y="2106805"/>
                  </a:lnTo>
                  <a:lnTo>
                    <a:pt x="2359162" y="2088414"/>
                  </a:lnTo>
                  <a:lnTo>
                    <a:pt x="2404527" y="2070260"/>
                  </a:lnTo>
                  <a:lnTo>
                    <a:pt x="2450191" y="2052343"/>
                  </a:lnTo>
                  <a:lnTo>
                    <a:pt x="2496153" y="2034662"/>
                  </a:lnTo>
                  <a:lnTo>
                    <a:pt x="2542414" y="2017218"/>
                  </a:lnTo>
                  <a:lnTo>
                    <a:pt x="2588974" y="2000011"/>
                  </a:lnTo>
                  <a:lnTo>
                    <a:pt x="2635832" y="1983041"/>
                  </a:lnTo>
                  <a:lnTo>
                    <a:pt x="2682989" y="1966308"/>
                  </a:lnTo>
                  <a:lnTo>
                    <a:pt x="2730445" y="1949811"/>
                  </a:lnTo>
                  <a:lnTo>
                    <a:pt x="2778199" y="1933551"/>
                  </a:lnTo>
                  <a:lnTo>
                    <a:pt x="2826252" y="1917527"/>
                  </a:lnTo>
                  <a:lnTo>
                    <a:pt x="2874604" y="1901741"/>
                  </a:lnTo>
                  <a:lnTo>
                    <a:pt x="2923254" y="1886191"/>
                  </a:lnTo>
                  <a:lnTo>
                    <a:pt x="2972203" y="1870878"/>
                  </a:lnTo>
                  <a:lnTo>
                    <a:pt x="3021450" y="1855802"/>
                  </a:lnTo>
                  <a:lnTo>
                    <a:pt x="3070997" y="1840962"/>
                  </a:lnTo>
                  <a:lnTo>
                    <a:pt x="3120841" y="1826359"/>
                  </a:lnTo>
                  <a:lnTo>
                    <a:pt x="3170985" y="1811993"/>
                  </a:lnTo>
                  <a:lnTo>
                    <a:pt x="3221427" y="1797864"/>
                  </a:lnTo>
                  <a:lnTo>
                    <a:pt x="3272168" y="1783971"/>
                  </a:lnTo>
                  <a:lnTo>
                    <a:pt x="3323207" y="1770315"/>
                  </a:lnTo>
                  <a:lnTo>
                    <a:pt x="3374545" y="1756896"/>
                  </a:lnTo>
                  <a:lnTo>
                    <a:pt x="3426182" y="1743714"/>
                  </a:lnTo>
                  <a:lnTo>
                    <a:pt x="3478117" y="1730768"/>
                  </a:lnTo>
                  <a:lnTo>
                    <a:pt x="3530351" y="1718060"/>
                  </a:lnTo>
                  <a:lnTo>
                    <a:pt x="3582883" y="1705588"/>
                  </a:lnTo>
                  <a:lnTo>
                    <a:pt x="3635715" y="1693352"/>
                  </a:lnTo>
                  <a:lnTo>
                    <a:pt x="3688844" y="1681354"/>
                  </a:lnTo>
                  <a:lnTo>
                    <a:pt x="3742273" y="1669592"/>
                  </a:lnTo>
                  <a:lnTo>
                    <a:pt x="3796000" y="1658067"/>
                  </a:lnTo>
                  <a:lnTo>
                    <a:pt x="3850026" y="1646778"/>
                  </a:lnTo>
                  <a:lnTo>
                    <a:pt x="3904350" y="1635727"/>
                  </a:lnTo>
                  <a:lnTo>
                    <a:pt x="3958973" y="1624912"/>
                  </a:lnTo>
                  <a:lnTo>
                    <a:pt x="4013895" y="1614334"/>
                  </a:lnTo>
                  <a:lnTo>
                    <a:pt x="4069115" y="1603992"/>
                  </a:lnTo>
                  <a:lnTo>
                    <a:pt x="4124634" y="1593888"/>
                  </a:lnTo>
                  <a:lnTo>
                    <a:pt x="4180452" y="1584020"/>
                  </a:lnTo>
                  <a:lnTo>
                    <a:pt x="4236568" y="1574389"/>
                  </a:lnTo>
                  <a:lnTo>
                    <a:pt x="4292983" y="1564994"/>
                  </a:lnTo>
                  <a:lnTo>
                    <a:pt x="4349697" y="1555837"/>
                  </a:lnTo>
                  <a:lnTo>
                    <a:pt x="4406709" y="1546916"/>
                  </a:lnTo>
                  <a:lnTo>
                    <a:pt x="4464020" y="1538232"/>
                  </a:lnTo>
                  <a:lnTo>
                    <a:pt x="4521629" y="1529785"/>
                  </a:lnTo>
                  <a:lnTo>
                    <a:pt x="4579537" y="1521574"/>
                  </a:lnTo>
                  <a:lnTo>
                    <a:pt x="4637744" y="1513600"/>
                  </a:lnTo>
                  <a:lnTo>
                    <a:pt x="4696249" y="1505863"/>
                  </a:lnTo>
                  <a:lnTo>
                    <a:pt x="4755053" y="1498363"/>
                  </a:lnTo>
                  <a:lnTo>
                    <a:pt x="4814156" y="1491099"/>
                  </a:lnTo>
                  <a:lnTo>
                    <a:pt x="4873557" y="1484072"/>
                  </a:lnTo>
                  <a:lnTo>
                    <a:pt x="4933257" y="1477282"/>
                  </a:lnTo>
                  <a:lnTo>
                    <a:pt x="4993256" y="1470729"/>
                  </a:lnTo>
                  <a:lnTo>
                    <a:pt x="5053553" y="1464412"/>
                  </a:lnTo>
                  <a:lnTo>
                    <a:pt x="5114149" y="1458332"/>
                  </a:lnTo>
                  <a:lnTo>
                    <a:pt x="5175043" y="1452489"/>
                  </a:lnTo>
                  <a:lnTo>
                    <a:pt x="5236237" y="1446883"/>
                  </a:lnTo>
                  <a:lnTo>
                    <a:pt x="5297728" y="1441513"/>
                  </a:lnTo>
                  <a:lnTo>
                    <a:pt x="5351868" y="1922018"/>
                  </a:lnTo>
                  <a:lnTo>
                    <a:pt x="6150470" y="768807"/>
                  </a:lnTo>
                  <a:lnTo>
                    <a:pt x="5135321" y="0"/>
                  </a:lnTo>
                  <a:close/>
                </a:path>
              </a:pathLst>
            </a:custGeom>
            <a:solidFill>
              <a:srgbClr val="CAE2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2163" y="4711675"/>
              <a:ext cx="154165" cy="15415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441501" y="4737952"/>
            <a:ext cx="95186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001D2D"/>
                </a:solidFill>
                <a:latin typeface="Arial"/>
                <a:cs typeface="Arial"/>
              </a:rPr>
              <a:t>Emerging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301613" y="2722769"/>
            <a:ext cx="3115945" cy="1353820"/>
            <a:chOff x="7301613" y="2722769"/>
            <a:chExt cx="3115945" cy="135382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7963" y="3823896"/>
              <a:ext cx="246024" cy="2460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307963" y="3823896"/>
              <a:ext cx="246379" cy="246379"/>
            </a:xfrm>
            <a:custGeom>
              <a:avLst/>
              <a:gdLst/>
              <a:ahLst/>
              <a:cxnLst/>
              <a:rect l="l" t="t" r="r" b="b"/>
              <a:pathLst>
                <a:path w="246379" h="246379">
                  <a:moveTo>
                    <a:pt x="0" y="123012"/>
                  </a:moveTo>
                  <a:lnTo>
                    <a:pt x="9665" y="75132"/>
                  </a:lnTo>
                  <a:lnTo>
                    <a:pt x="36026" y="36031"/>
                  </a:lnTo>
                  <a:lnTo>
                    <a:pt x="75127" y="9667"/>
                  </a:lnTo>
                  <a:lnTo>
                    <a:pt x="123012" y="0"/>
                  </a:lnTo>
                  <a:lnTo>
                    <a:pt x="170891" y="9667"/>
                  </a:lnTo>
                  <a:lnTo>
                    <a:pt x="209992" y="36031"/>
                  </a:lnTo>
                  <a:lnTo>
                    <a:pt x="236356" y="75132"/>
                  </a:lnTo>
                  <a:lnTo>
                    <a:pt x="246024" y="123012"/>
                  </a:lnTo>
                  <a:lnTo>
                    <a:pt x="236356" y="170891"/>
                  </a:lnTo>
                  <a:lnTo>
                    <a:pt x="209992" y="209992"/>
                  </a:lnTo>
                  <a:lnTo>
                    <a:pt x="170891" y="236356"/>
                  </a:lnTo>
                  <a:lnTo>
                    <a:pt x="123012" y="246024"/>
                  </a:lnTo>
                  <a:lnTo>
                    <a:pt x="75127" y="236356"/>
                  </a:lnTo>
                  <a:lnTo>
                    <a:pt x="36026" y="209992"/>
                  </a:lnTo>
                  <a:lnTo>
                    <a:pt x="9665" y="170891"/>
                  </a:lnTo>
                  <a:lnTo>
                    <a:pt x="0" y="1230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584186" y="3165025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162991" y="0"/>
                  </a:moveTo>
                  <a:lnTo>
                    <a:pt x="119662" y="5822"/>
                  </a:lnTo>
                  <a:lnTo>
                    <a:pt x="80726" y="22253"/>
                  </a:lnTo>
                  <a:lnTo>
                    <a:pt x="47739" y="47739"/>
                  </a:lnTo>
                  <a:lnTo>
                    <a:pt x="22253" y="80726"/>
                  </a:lnTo>
                  <a:lnTo>
                    <a:pt x="5822" y="119662"/>
                  </a:lnTo>
                  <a:lnTo>
                    <a:pt x="0" y="162991"/>
                  </a:lnTo>
                  <a:lnTo>
                    <a:pt x="5822" y="206321"/>
                  </a:lnTo>
                  <a:lnTo>
                    <a:pt x="22253" y="245256"/>
                  </a:lnTo>
                  <a:lnTo>
                    <a:pt x="47739" y="278244"/>
                  </a:lnTo>
                  <a:lnTo>
                    <a:pt x="80726" y="303730"/>
                  </a:lnTo>
                  <a:lnTo>
                    <a:pt x="119662" y="320161"/>
                  </a:lnTo>
                  <a:lnTo>
                    <a:pt x="162991" y="325983"/>
                  </a:lnTo>
                  <a:lnTo>
                    <a:pt x="206316" y="320161"/>
                  </a:lnTo>
                  <a:lnTo>
                    <a:pt x="245247" y="303730"/>
                  </a:lnTo>
                  <a:lnTo>
                    <a:pt x="278233" y="278244"/>
                  </a:lnTo>
                  <a:lnTo>
                    <a:pt x="303718" y="245256"/>
                  </a:lnTo>
                  <a:lnTo>
                    <a:pt x="320148" y="206321"/>
                  </a:lnTo>
                  <a:lnTo>
                    <a:pt x="325970" y="162991"/>
                  </a:lnTo>
                  <a:lnTo>
                    <a:pt x="320148" y="119662"/>
                  </a:lnTo>
                  <a:lnTo>
                    <a:pt x="303718" y="80726"/>
                  </a:lnTo>
                  <a:lnTo>
                    <a:pt x="278233" y="47739"/>
                  </a:lnTo>
                  <a:lnTo>
                    <a:pt x="245247" y="22253"/>
                  </a:lnTo>
                  <a:lnTo>
                    <a:pt x="206316" y="5822"/>
                  </a:lnTo>
                  <a:lnTo>
                    <a:pt x="162991" y="0"/>
                  </a:lnTo>
                  <a:close/>
                </a:path>
              </a:pathLst>
            </a:custGeom>
            <a:solidFill>
              <a:srgbClr val="44E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584186" y="3165025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0" y="162991"/>
                  </a:moveTo>
                  <a:lnTo>
                    <a:pt x="5822" y="119662"/>
                  </a:lnTo>
                  <a:lnTo>
                    <a:pt x="22253" y="80726"/>
                  </a:lnTo>
                  <a:lnTo>
                    <a:pt x="47739" y="47739"/>
                  </a:lnTo>
                  <a:lnTo>
                    <a:pt x="80726" y="22253"/>
                  </a:lnTo>
                  <a:lnTo>
                    <a:pt x="119662" y="5822"/>
                  </a:lnTo>
                  <a:lnTo>
                    <a:pt x="162991" y="0"/>
                  </a:lnTo>
                  <a:lnTo>
                    <a:pt x="206316" y="5822"/>
                  </a:lnTo>
                  <a:lnTo>
                    <a:pt x="245247" y="22253"/>
                  </a:lnTo>
                  <a:lnTo>
                    <a:pt x="278233" y="47739"/>
                  </a:lnTo>
                  <a:lnTo>
                    <a:pt x="303718" y="80726"/>
                  </a:lnTo>
                  <a:lnTo>
                    <a:pt x="320148" y="119662"/>
                  </a:lnTo>
                  <a:lnTo>
                    <a:pt x="325970" y="162991"/>
                  </a:lnTo>
                  <a:lnTo>
                    <a:pt x="320148" y="206321"/>
                  </a:lnTo>
                  <a:lnTo>
                    <a:pt x="303718" y="245256"/>
                  </a:lnTo>
                  <a:lnTo>
                    <a:pt x="278233" y="278244"/>
                  </a:lnTo>
                  <a:lnTo>
                    <a:pt x="245247" y="303730"/>
                  </a:lnTo>
                  <a:lnTo>
                    <a:pt x="206316" y="320161"/>
                  </a:lnTo>
                  <a:lnTo>
                    <a:pt x="162991" y="325983"/>
                  </a:lnTo>
                  <a:lnTo>
                    <a:pt x="119662" y="320161"/>
                  </a:lnTo>
                  <a:lnTo>
                    <a:pt x="80726" y="303730"/>
                  </a:lnTo>
                  <a:lnTo>
                    <a:pt x="47739" y="278244"/>
                  </a:lnTo>
                  <a:lnTo>
                    <a:pt x="22253" y="245256"/>
                  </a:lnTo>
                  <a:lnTo>
                    <a:pt x="5822" y="206321"/>
                  </a:lnTo>
                  <a:lnTo>
                    <a:pt x="0" y="1629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74189" y="2729119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79" h="436880">
                  <a:moveTo>
                    <a:pt x="218338" y="0"/>
                  </a:moveTo>
                  <a:lnTo>
                    <a:pt x="168274" y="5766"/>
                  </a:lnTo>
                  <a:lnTo>
                    <a:pt x="122318" y="22191"/>
                  </a:lnTo>
                  <a:lnTo>
                    <a:pt x="81778" y="47966"/>
                  </a:lnTo>
                  <a:lnTo>
                    <a:pt x="47966" y="81778"/>
                  </a:lnTo>
                  <a:lnTo>
                    <a:pt x="22191" y="122318"/>
                  </a:lnTo>
                  <a:lnTo>
                    <a:pt x="5766" y="168274"/>
                  </a:lnTo>
                  <a:lnTo>
                    <a:pt x="0" y="218338"/>
                  </a:lnTo>
                  <a:lnTo>
                    <a:pt x="5766" y="268401"/>
                  </a:lnTo>
                  <a:lnTo>
                    <a:pt x="22191" y="314358"/>
                  </a:lnTo>
                  <a:lnTo>
                    <a:pt x="47966" y="354898"/>
                  </a:lnTo>
                  <a:lnTo>
                    <a:pt x="81778" y="388710"/>
                  </a:lnTo>
                  <a:lnTo>
                    <a:pt x="122318" y="414484"/>
                  </a:lnTo>
                  <a:lnTo>
                    <a:pt x="168274" y="430910"/>
                  </a:lnTo>
                  <a:lnTo>
                    <a:pt x="218338" y="436676"/>
                  </a:lnTo>
                  <a:lnTo>
                    <a:pt x="268401" y="430910"/>
                  </a:lnTo>
                  <a:lnTo>
                    <a:pt x="314358" y="414484"/>
                  </a:lnTo>
                  <a:lnTo>
                    <a:pt x="354898" y="388710"/>
                  </a:lnTo>
                  <a:lnTo>
                    <a:pt x="388710" y="354898"/>
                  </a:lnTo>
                  <a:lnTo>
                    <a:pt x="414484" y="314358"/>
                  </a:lnTo>
                  <a:lnTo>
                    <a:pt x="430910" y="268401"/>
                  </a:lnTo>
                  <a:lnTo>
                    <a:pt x="436676" y="218338"/>
                  </a:lnTo>
                  <a:lnTo>
                    <a:pt x="430910" y="168274"/>
                  </a:lnTo>
                  <a:lnTo>
                    <a:pt x="414484" y="122318"/>
                  </a:lnTo>
                  <a:lnTo>
                    <a:pt x="388710" y="81778"/>
                  </a:lnTo>
                  <a:lnTo>
                    <a:pt x="354898" y="47966"/>
                  </a:lnTo>
                  <a:lnTo>
                    <a:pt x="314358" y="22191"/>
                  </a:lnTo>
                  <a:lnTo>
                    <a:pt x="268401" y="5766"/>
                  </a:lnTo>
                  <a:lnTo>
                    <a:pt x="218338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74189" y="2729119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79" h="436880">
                  <a:moveTo>
                    <a:pt x="0" y="218338"/>
                  </a:moveTo>
                  <a:lnTo>
                    <a:pt x="5766" y="168274"/>
                  </a:lnTo>
                  <a:lnTo>
                    <a:pt x="22191" y="122318"/>
                  </a:lnTo>
                  <a:lnTo>
                    <a:pt x="47966" y="81778"/>
                  </a:lnTo>
                  <a:lnTo>
                    <a:pt x="81778" y="47966"/>
                  </a:lnTo>
                  <a:lnTo>
                    <a:pt x="122318" y="22191"/>
                  </a:lnTo>
                  <a:lnTo>
                    <a:pt x="168274" y="5766"/>
                  </a:lnTo>
                  <a:lnTo>
                    <a:pt x="218338" y="0"/>
                  </a:lnTo>
                  <a:lnTo>
                    <a:pt x="268401" y="5766"/>
                  </a:lnTo>
                  <a:lnTo>
                    <a:pt x="314358" y="22191"/>
                  </a:lnTo>
                  <a:lnTo>
                    <a:pt x="354898" y="47966"/>
                  </a:lnTo>
                  <a:lnTo>
                    <a:pt x="388710" y="81778"/>
                  </a:lnTo>
                  <a:lnTo>
                    <a:pt x="414484" y="122318"/>
                  </a:lnTo>
                  <a:lnTo>
                    <a:pt x="430910" y="168274"/>
                  </a:lnTo>
                  <a:lnTo>
                    <a:pt x="436676" y="218338"/>
                  </a:lnTo>
                  <a:lnTo>
                    <a:pt x="430910" y="268401"/>
                  </a:lnTo>
                  <a:lnTo>
                    <a:pt x="414484" y="314358"/>
                  </a:lnTo>
                  <a:lnTo>
                    <a:pt x="388710" y="354898"/>
                  </a:lnTo>
                  <a:lnTo>
                    <a:pt x="354898" y="388710"/>
                  </a:lnTo>
                  <a:lnTo>
                    <a:pt x="314358" y="414484"/>
                  </a:lnTo>
                  <a:lnTo>
                    <a:pt x="268401" y="430910"/>
                  </a:lnTo>
                  <a:lnTo>
                    <a:pt x="218338" y="436676"/>
                  </a:lnTo>
                  <a:lnTo>
                    <a:pt x="168274" y="430910"/>
                  </a:lnTo>
                  <a:lnTo>
                    <a:pt x="122318" y="414484"/>
                  </a:lnTo>
                  <a:lnTo>
                    <a:pt x="81778" y="388710"/>
                  </a:lnTo>
                  <a:lnTo>
                    <a:pt x="47966" y="354898"/>
                  </a:lnTo>
                  <a:lnTo>
                    <a:pt x="22191" y="314358"/>
                  </a:lnTo>
                  <a:lnTo>
                    <a:pt x="5766" y="268401"/>
                  </a:lnTo>
                  <a:lnTo>
                    <a:pt x="0" y="2183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14542" y="1207452"/>
            <a:ext cx="533082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05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matrix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commonly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used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approach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of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new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functions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particularly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where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they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rely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strong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collaboration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where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requirements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likely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time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relation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need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developing</a:t>
            </a:r>
            <a:r>
              <a:rPr dirty="0" sz="1200" spc="-8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policy.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matrix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provides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description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 how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attributes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 an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may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 core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set 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functional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relational domains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214542" y="2853372"/>
            <a:ext cx="53657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approach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intended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supportive.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Enabling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systems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reach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common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view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 the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current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level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integrator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more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easily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identify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developmental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priorities.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4542" y="3584892"/>
            <a:ext cx="48380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organisation(s)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required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complete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matrix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assessment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current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arrangements,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200" spc="-7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arrangements.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4542" y="4316412"/>
            <a:ext cx="5306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Local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Partnerships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review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assessment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both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organisation(s)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within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cross-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section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place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leadership,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subject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matter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experts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public/patient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representatives.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4542" y="5047932"/>
            <a:ext cx="53092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Key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developmental</a:t>
            </a:r>
            <a:r>
              <a:rPr dirty="0" sz="12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agreed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on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basis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assessment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supported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£250k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non-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recurrent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funding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provided.</a:t>
            </a:r>
            <a:r>
              <a:rPr dirty="0" sz="12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also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reported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ICB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their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continued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oversight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4542" y="5962332"/>
            <a:ext cx="5175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matrix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tool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will be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used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monitor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track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development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of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over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time.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30835" y="5268127"/>
            <a:ext cx="88836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working</a:t>
            </a:r>
            <a:r>
              <a:rPr dirty="0" sz="1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is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identifying</a:t>
            </a:r>
            <a:r>
              <a:rPr dirty="0" sz="10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defining</a:t>
            </a:r>
            <a:r>
              <a:rPr dirty="0" sz="1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how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deliver</a:t>
            </a:r>
            <a:r>
              <a:rPr dirty="0" sz="1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some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elements</a:t>
            </a:r>
            <a:r>
              <a:rPr dirty="0" sz="1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the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48632" y="3831473"/>
            <a:ext cx="1110615" cy="130175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700" spc="-10">
                <a:solidFill>
                  <a:srgbClr val="001D2D"/>
                </a:solidFill>
                <a:latin typeface="Arial"/>
                <a:cs typeface="Arial"/>
              </a:rPr>
              <a:t>Developing</a:t>
            </a:r>
            <a:endParaRPr sz="1700">
              <a:latin typeface="Arial"/>
              <a:cs typeface="Arial"/>
            </a:endParaRPr>
          </a:p>
          <a:p>
            <a:pPr marL="89535" marR="44450">
              <a:lnSpc>
                <a:spcPct val="100000"/>
              </a:lnSpc>
              <a:spcBef>
                <a:spcPts val="295"/>
              </a:spcBef>
            </a:pP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demonstrate developing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relationships</a:t>
            </a:r>
            <a:r>
              <a:rPr dirty="0" sz="1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a</a:t>
            </a:r>
            <a:r>
              <a:rPr dirty="0" sz="1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shared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set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priorities</a:t>
            </a:r>
            <a:r>
              <a:rPr dirty="0" sz="1000" spc="-7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30835" y="5115704"/>
            <a:ext cx="16630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exploring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ways</a:t>
            </a:r>
            <a:r>
              <a:rPr dirty="0" sz="1000" spc="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000" spc="3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baseline="2777" sz="1500">
                <a:solidFill>
                  <a:srgbClr val="001D2D"/>
                </a:solidFill>
                <a:latin typeface="Arial"/>
                <a:cs typeface="Arial"/>
              </a:rPr>
              <a:t>plans</a:t>
            </a:r>
            <a:r>
              <a:rPr dirty="0" baseline="2777" sz="1500" spc="-37">
                <a:solidFill>
                  <a:srgbClr val="001D2D"/>
                </a:solidFill>
                <a:latin typeface="Arial"/>
                <a:cs typeface="Arial"/>
              </a:rPr>
              <a:t> to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25932" y="5260538"/>
            <a:ext cx="103759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expanding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907199" y="3199010"/>
            <a:ext cx="1057910" cy="1780539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700" spc="-10">
                <a:solidFill>
                  <a:srgbClr val="001D2D"/>
                </a:solidFill>
                <a:latin typeface="Arial"/>
                <a:cs typeface="Arial"/>
              </a:rPr>
              <a:t>Maturing</a:t>
            </a:r>
            <a:endParaRPr sz="1700">
              <a:latin typeface="Arial"/>
              <a:cs typeface="Arial"/>
            </a:endParaRPr>
          </a:p>
          <a:p>
            <a:pPr marL="70485" marR="5080">
              <a:lnSpc>
                <a:spcPct val="100000"/>
              </a:lnSpc>
              <a:spcBef>
                <a:spcPts val="355"/>
              </a:spcBef>
            </a:pP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to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demonstrate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0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most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functional requirements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000" spc="2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001D2D"/>
                </a:solidFill>
                <a:latin typeface="Arial"/>
                <a:cs typeface="Arial"/>
              </a:rPr>
              <a:t>a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maturing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000" spc="-6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impact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measured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196376" y="2896657"/>
            <a:ext cx="1309370" cy="193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329">
              <a:lnSpc>
                <a:spcPct val="100000"/>
              </a:lnSpc>
              <a:spcBef>
                <a:spcPts val="105"/>
              </a:spcBef>
            </a:pPr>
            <a:r>
              <a:rPr dirty="0" sz="1700" spc="-10">
                <a:solidFill>
                  <a:srgbClr val="001D2D"/>
                </a:solidFill>
                <a:latin typeface="Arial"/>
                <a:cs typeface="Arial"/>
              </a:rPr>
              <a:t>Thriving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Able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demonstrate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delivery</a:t>
            </a:r>
            <a:r>
              <a:rPr dirty="0" sz="10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full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function</a:t>
            </a:r>
            <a:r>
              <a:rPr dirty="0" sz="1000" spc="-6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001D2D"/>
                </a:solidFill>
                <a:latin typeface="Arial"/>
                <a:cs typeface="Arial"/>
              </a:rPr>
              <a:t>,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supported</a:t>
            </a:r>
            <a:r>
              <a:rPr dirty="0" sz="1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through</a:t>
            </a:r>
            <a:r>
              <a:rPr dirty="0" sz="1000" spc="-5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an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embedded improvement</a:t>
            </a:r>
            <a:r>
              <a:rPr dirty="0" sz="1000" spc="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culture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underpinned</a:t>
            </a:r>
            <a:r>
              <a:rPr dirty="0" sz="10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by</a:t>
            </a:r>
            <a:r>
              <a:rPr dirty="0" sz="10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001D2D"/>
                </a:solidFill>
                <a:latin typeface="Arial"/>
                <a:cs typeface="Arial"/>
              </a:rPr>
              <a:t>a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robust</a:t>
            </a:r>
            <a:r>
              <a:rPr dirty="0" sz="10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partnership</a:t>
            </a:r>
            <a:r>
              <a:rPr dirty="0" sz="10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1D2D"/>
                </a:solidFill>
                <a:latin typeface="Arial"/>
                <a:cs typeface="Arial"/>
              </a:rPr>
              <a:t>that </a:t>
            </a:r>
            <a:r>
              <a:rPr dirty="0" sz="1000">
                <a:solidFill>
                  <a:srgbClr val="001D2D"/>
                </a:solidFill>
                <a:latin typeface="Arial"/>
                <a:cs typeface="Arial"/>
              </a:rPr>
              <a:t>transcends</a:t>
            </a:r>
            <a:r>
              <a:rPr dirty="0" sz="10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individual organisation</a:t>
            </a:r>
            <a:r>
              <a:rPr dirty="0" sz="1000" spc="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D2D"/>
                </a:solidFill>
                <a:latin typeface="Arial"/>
                <a:cs typeface="Arial"/>
              </a:rPr>
              <a:t>objectives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403860">
              <a:lnSpc>
                <a:spcPct val="100000"/>
              </a:lnSpc>
              <a:spcBef>
                <a:spcPts val="95"/>
              </a:spcBef>
            </a:pPr>
            <a:r>
              <a:rPr dirty="0"/>
              <a:t>SEL</a:t>
            </a:r>
            <a:r>
              <a:rPr dirty="0" spc="-135"/>
              <a:t> </a:t>
            </a:r>
            <a:r>
              <a:rPr dirty="0"/>
              <a:t>Integrator</a:t>
            </a:r>
            <a:r>
              <a:rPr dirty="0" spc="-70"/>
              <a:t> </a:t>
            </a:r>
            <a:r>
              <a:rPr dirty="0"/>
              <a:t>Functional</a:t>
            </a:r>
            <a:r>
              <a:rPr dirty="0" spc="-50"/>
              <a:t> </a:t>
            </a:r>
            <a:r>
              <a:rPr dirty="0" spc="-10"/>
              <a:t>Domains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77336" y="1404491"/>
          <a:ext cx="11713845" cy="4784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6105"/>
                <a:gridCol w="3792854"/>
                <a:gridCol w="4705350"/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Functional</a:t>
                      </a:r>
                      <a:r>
                        <a:rPr dirty="0" sz="14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(initial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priorities)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2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(future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priorities)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2EA"/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Operational</a:t>
                      </a:r>
                      <a:r>
                        <a:rPr dirty="0" sz="1400" spc="-9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Coordination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relationships</a:t>
                      </a:r>
                      <a:r>
                        <a:rPr dirty="0" sz="1400" spc="-8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trust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shared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workforce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Shared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functions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(e.g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Core</a:t>
                      </a:r>
                      <a:r>
                        <a:rPr dirty="0" sz="14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518159">
                <a:tc rowSpan="2">
                  <a:txBody>
                    <a:bodyPr/>
                    <a:lstStyle/>
                    <a:p>
                      <a:pPr marL="90805" marR="571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Facilitating</a:t>
                      </a:r>
                      <a:r>
                        <a:rPr dirty="0" sz="1400" spc="-9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400" spc="-9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health management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Facilitating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sharing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03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Supporting</a:t>
                      </a:r>
                      <a:r>
                        <a:rPr dirty="0" sz="1400" spc="-7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segmentation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stratification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(inline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SEL</a:t>
                      </a:r>
                      <a:r>
                        <a:rPr dirty="0" sz="1400" spc="-8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wide</a:t>
                      </a:r>
                      <a:r>
                        <a:rPr dirty="0" sz="14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approaches)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Promoting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Reducing</a:t>
                      </a:r>
                      <a:r>
                        <a:rPr dirty="0" sz="14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unwarranted</a:t>
                      </a:r>
                      <a:r>
                        <a:rPr dirty="0" sz="1400" spc="-7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variation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Improving</a:t>
                      </a:r>
                      <a:r>
                        <a:rPr dirty="0" sz="14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interface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4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pathway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mapping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Reducing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transfers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Scaling</a:t>
                      </a:r>
                      <a:r>
                        <a:rPr dirty="0" sz="14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practice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Cross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boundary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collaboration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Driving</a:t>
                      </a:r>
                      <a:r>
                        <a:rPr dirty="0" sz="1400" spc="-6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Understanding</a:t>
                      </a:r>
                      <a:r>
                        <a:rPr dirty="0" sz="1400" spc="-9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variation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4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structures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tackle</a:t>
                      </a:r>
                      <a:r>
                        <a:rPr dirty="0" sz="14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variation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400" spc="-7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Teams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intermediate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‘Home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First’</a:t>
                      </a:r>
                      <a:r>
                        <a:rPr dirty="0" sz="1400" spc="-9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Urgent</a:t>
                      </a:r>
                      <a:r>
                        <a:rPr dirty="0" sz="14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Prevention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165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Supporting</a:t>
                      </a:r>
                      <a:r>
                        <a:rPr dirty="0" sz="1400" spc="-9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400" spc="-5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sustainability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Encouraging</a:t>
                      </a:r>
                      <a:r>
                        <a:rPr dirty="0" sz="1400" spc="-8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mutual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Sustainability</a:t>
                      </a:r>
                      <a:r>
                        <a:rPr dirty="0" sz="1400" spc="-8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offer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Driving</a:t>
                      </a:r>
                      <a:r>
                        <a:rPr dirty="0" sz="14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Essential</a:t>
                      </a:r>
                      <a:r>
                        <a:rPr dirty="0" sz="1400" spc="-8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optimisation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estates</a:t>
                      </a:r>
                      <a:r>
                        <a:rPr dirty="0" sz="14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optimisation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Education,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workforce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452755">
              <a:lnSpc>
                <a:spcPct val="100000"/>
              </a:lnSpc>
              <a:spcBef>
                <a:spcPts val="95"/>
              </a:spcBef>
            </a:pPr>
            <a:r>
              <a:rPr dirty="0"/>
              <a:t>SEL</a:t>
            </a:r>
            <a:r>
              <a:rPr dirty="0" spc="-130"/>
              <a:t> </a:t>
            </a:r>
            <a:r>
              <a:rPr dirty="0"/>
              <a:t>Integrator</a:t>
            </a:r>
            <a:r>
              <a:rPr dirty="0" spc="-60"/>
              <a:t> </a:t>
            </a:r>
            <a:r>
              <a:rPr dirty="0"/>
              <a:t>Relational</a:t>
            </a:r>
            <a:r>
              <a:rPr dirty="0" spc="-70"/>
              <a:t> </a:t>
            </a:r>
            <a:r>
              <a:rPr dirty="0" spc="-10"/>
              <a:t>Domains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47662" y="1647795"/>
          <a:ext cx="11205845" cy="295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120"/>
                <a:gridCol w="4292600"/>
                <a:gridCol w="3705860"/>
              </a:tblGrid>
              <a:tr h="304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Relational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(initial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priorities)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2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(future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priorities)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2EA"/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91440" marR="421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Organisation</a:t>
                      </a:r>
                      <a:r>
                        <a:rPr dirty="0" sz="14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400" spc="-3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culture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Sharing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“One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team”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approach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Embedding</a:t>
                      </a:r>
                      <a:r>
                        <a:rPr dirty="0" sz="14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holistic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personalised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4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partnerships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Co-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ways</a:t>
                      </a:r>
                      <a:r>
                        <a:rPr dirty="0" sz="1400" spc="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Shared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Accountability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Parity</a:t>
                      </a:r>
                      <a:r>
                        <a:rPr dirty="0" sz="14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voice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Aligned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518159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Resident</a:t>
                      </a:r>
                      <a:r>
                        <a:rPr dirty="0" sz="1400" spc="-6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5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771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Aligned</a:t>
                      </a:r>
                      <a:r>
                        <a:rPr dirty="0" sz="14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communication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around </a:t>
                      </a:r>
                      <a:r>
                        <a:rPr dirty="0" sz="14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07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7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communication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Supporting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infrastructure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Co-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production</a:t>
                      </a:r>
                      <a:r>
                        <a:rPr dirty="0" sz="1400" spc="-8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participative</a:t>
                      </a:r>
                      <a:r>
                        <a:rPr dirty="0" sz="14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models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6FA"/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People,</a:t>
                      </a:r>
                      <a:r>
                        <a:rPr dirty="0" sz="14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4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teams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4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communication</a:t>
                      </a:r>
                      <a:r>
                        <a:rPr dirty="0" sz="14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Collaborative</a:t>
                      </a:r>
                      <a:r>
                        <a:rPr dirty="0" sz="1400" spc="-7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leadership</a:t>
                      </a:r>
                      <a:r>
                        <a:rPr dirty="0" sz="1400" spc="-8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4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activation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4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Wellbeing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1146175">
              <a:lnSpc>
                <a:spcPct val="100000"/>
              </a:lnSpc>
              <a:spcBef>
                <a:spcPts val="95"/>
              </a:spcBef>
            </a:pPr>
            <a:r>
              <a:rPr dirty="0"/>
              <a:t>SEL</a:t>
            </a:r>
            <a:r>
              <a:rPr dirty="0" spc="-114"/>
              <a:t> </a:t>
            </a:r>
            <a:r>
              <a:rPr dirty="0"/>
              <a:t>Integrator</a:t>
            </a:r>
            <a:r>
              <a:rPr dirty="0" spc="-35"/>
              <a:t> </a:t>
            </a:r>
            <a:r>
              <a:rPr dirty="0" spc="-10"/>
              <a:t>Timescales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20982" y="1702056"/>
            <a:ext cx="10783570" cy="4572000"/>
            <a:chOff x="220982" y="1702056"/>
            <a:chExt cx="10783570" cy="4572000"/>
          </a:xfrm>
        </p:grpSpPr>
        <p:sp>
          <p:nvSpPr>
            <p:cNvPr id="4" name="object 4" descr=""/>
            <p:cNvSpPr/>
            <p:nvPr/>
          </p:nvSpPr>
          <p:spPr>
            <a:xfrm>
              <a:off x="1100222" y="1702056"/>
              <a:ext cx="9904095" cy="4572000"/>
            </a:xfrm>
            <a:custGeom>
              <a:avLst/>
              <a:gdLst/>
              <a:ahLst/>
              <a:cxnLst/>
              <a:rect l="l" t="t" r="r" b="b"/>
              <a:pathLst>
                <a:path w="9904095" h="4572000">
                  <a:moveTo>
                    <a:pt x="7618044" y="0"/>
                  </a:moveTo>
                  <a:lnTo>
                    <a:pt x="7618044" y="1143000"/>
                  </a:lnTo>
                  <a:lnTo>
                    <a:pt x="0" y="1143000"/>
                  </a:lnTo>
                  <a:lnTo>
                    <a:pt x="0" y="3429000"/>
                  </a:lnTo>
                  <a:lnTo>
                    <a:pt x="7618044" y="3429000"/>
                  </a:lnTo>
                  <a:lnTo>
                    <a:pt x="7618044" y="4572000"/>
                  </a:lnTo>
                  <a:lnTo>
                    <a:pt x="9904044" y="2286000"/>
                  </a:lnTo>
                  <a:lnTo>
                    <a:pt x="7618044" y="0"/>
                  </a:lnTo>
                  <a:close/>
                </a:path>
              </a:pathLst>
            </a:custGeom>
            <a:solidFill>
              <a:srgbClr val="CAD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7332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89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7332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89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64166" y="3328380"/>
            <a:ext cx="1322705" cy="125412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June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2025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86300"/>
              </a:lnSpc>
              <a:spcBef>
                <a:spcPts val="484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outlines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role of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asks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LCP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confirm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its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arrangements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96640" y="3067305"/>
            <a:ext cx="1609090" cy="1841500"/>
            <a:chOff x="1896640" y="3067305"/>
            <a:chExt cx="1609090" cy="1841500"/>
          </a:xfrm>
        </p:grpSpPr>
        <p:sp>
          <p:nvSpPr>
            <p:cNvPr id="9" name="object 9" descr=""/>
            <p:cNvSpPr/>
            <p:nvPr/>
          </p:nvSpPr>
          <p:spPr>
            <a:xfrm>
              <a:off x="1902990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89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02990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89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59668" y="3328380"/>
            <a:ext cx="1282065" cy="125412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End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June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 algn="ctr" marL="13970" marR="5080">
              <a:lnSpc>
                <a:spcPct val="86300"/>
              </a:lnSpc>
              <a:spcBef>
                <a:spcPts val="484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LCPs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confirm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their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forward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timeline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where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this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not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possible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572299" y="3067305"/>
            <a:ext cx="1609090" cy="1841500"/>
            <a:chOff x="3572299" y="3067305"/>
            <a:chExt cx="1609090" cy="1841500"/>
          </a:xfrm>
        </p:grpSpPr>
        <p:sp>
          <p:nvSpPr>
            <p:cNvPr id="13" name="object 13" descr=""/>
            <p:cNvSpPr/>
            <p:nvPr/>
          </p:nvSpPr>
          <p:spPr>
            <a:xfrm>
              <a:off x="3578649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89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78649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89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018760" y="3286057"/>
            <a:ext cx="714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July</a:t>
            </a:r>
            <a:r>
              <a:rPr dirty="0" sz="1200" spc="-1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10912" y="3505513"/>
            <a:ext cx="1332865" cy="115506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2700" marR="5080" indent="-3810">
              <a:lnSpc>
                <a:spcPct val="86200"/>
              </a:lnSpc>
              <a:spcBef>
                <a:spcPts val="295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LCP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ICB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Boards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confirm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preferred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arrangements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sign-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off</a:t>
            </a:r>
            <a:r>
              <a:rPr dirty="0" sz="12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ICB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Maturity Matrix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247958" y="3067305"/>
            <a:ext cx="1609090" cy="1841500"/>
            <a:chOff x="5247958" y="3067305"/>
            <a:chExt cx="1609090" cy="1841500"/>
          </a:xfrm>
        </p:grpSpPr>
        <p:sp>
          <p:nvSpPr>
            <p:cNvPr id="18" name="object 18" descr=""/>
            <p:cNvSpPr/>
            <p:nvPr/>
          </p:nvSpPr>
          <p:spPr>
            <a:xfrm>
              <a:off x="5254308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254308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404858" y="3565076"/>
            <a:ext cx="1296670" cy="77978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July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 algn="ctr" marL="12700" marR="5080" indent="-1905">
              <a:lnSpc>
                <a:spcPct val="86300"/>
              </a:lnSpc>
              <a:spcBef>
                <a:spcPts val="484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publishes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Maturity Matrix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923616" y="3067305"/>
            <a:ext cx="1609090" cy="1841500"/>
            <a:chOff x="6923616" y="3067305"/>
            <a:chExt cx="1609090" cy="1841500"/>
          </a:xfrm>
        </p:grpSpPr>
        <p:sp>
          <p:nvSpPr>
            <p:cNvPr id="22" name="object 22" descr=""/>
            <p:cNvSpPr/>
            <p:nvPr/>
          </p:nvSpPr>
          <p:spPr>
            <a:xfrm>
              <a:off x="6929966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29966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062261" y="3364956"/>
            <a:ext cx="1331595" cy="121729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ts val="1250"/>
              </a:lnSpc>
              <a:spcBef>
                <a:spcPts val="300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September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 algn="ctr" marL="24765" marR="17145" indent="1270">
              <a:lnSpc>
                <a:spcPct val="86300"/>
              </a:lnSpc>
              <a:spcBef>
                <a:spcPts val="470"/>
              </a:spcBef>
            </a:pP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arrangements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complete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Integrator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Maturity Matrix</a:t>
            </a:r>
            <a:r>
              <a:rPr dirty="0" sz="12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Assessment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8599275" y="3067305"/>
            <a:ext cx="1609090" cy="1841500"/>
            <a:chOff x="8599275" y="3067305"/>
            <a:chExt cx="1609090" cy="1841500"/>
          </a:xfrm>
        </p:grpSpPr>
        <p:sp>
          <p:nvSpPr>
            <p:cNvPr id="26" name="object 26" descr=""/>
            <p:cNvSpPr/>
            <p:nvPr/>
          </p:nvSpPr>
          <p:spPr>
            <a:xfrm>
              <a:off x="8605625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605625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760746" y="3286057"/>
            <a:ext cx="1285875" cy="137414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ts val="1250"/>
              </a:lnSpc>
              <a:spcBef>
                <a:spcPts val="300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End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1D2D"/>
                </a:solidFill>
                <a:latin typeface="Arial"/>
                <a:cs typeface="Arial"/>
              </a:rPr>
              <a:t>November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 algn="ctr" marL="40005" marR="33655" indent="2540">
              <a:lnSpc>
                <a:spcPct val="86200"/>
              </a:lnSpc>
              <a:spcBef>
                <a:spcPts val="475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Review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Integrator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Maturity</a:t>
            </a:r>
            <a:r>
              <a:rPr dirty="0" sz="12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Matrix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Assessments</a:t>
            </a:r>
            <a:r>
              <a:rPr dirty="0" sz="12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agree developmental priorities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0274934" y="3067305"/>
            <a:ext cx="1609090" cy="1841500"/>
            <a:chOff x="10274934" y="3067305"/>
            <a:chExt cx="1609090" cy="1841500"/>
          </a:xfrm>
        </p:grpSpPr>
        <p:sp>
          <p:nvSpPr>
            <p:cNvPr id="30" name="object 30" descr=""/>
            <p:cNvSpPr/>
            <p:nvPr/>
          </p:nvSpPr>
          <p:spPr>
            <a:xfrm>
              <a:off x="10281284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1329880" y="0"/>
                  </a:moveTo>
                  <a:lnTo>
                    <a:pt x="265976" y="0"/>
                  </a:lnTo>
                  <a:lnTo>
                    <a:pt x="218168" y="4285"/>
                  </a:lnTo>
                  <a:lnTo>
                    <a:pt x="173170" y="16639"/>
                  </a:lnTo>
                  <a:lnTo>
                    <a:pt x="131735" y="36312"/>
                  </a:lnTo>
                  <a:lnTo>
                    <a:pt x="94613" y="62552"/>
                  </a:lnTo>
                  <a:lnTo>
                    <a:pt x="62556" y="94608"/>
                  </a:lnTo>
                  <a:lnTo>
                    <a:pt x="36314" y="131730"/>
                  </a:lnTo>
                  <a:lnTo>
                    <a:pt x="16640" y="173165"/>
                  </a:lnTo>
                  <a:lnTo>
                    <a:pt x="4285" y="218164"/>
                  </a:lnTo>
                  <a:lnTo>
                    <a:pt x="0" y="265976"/>
                  </a:lnTo>
                  <a:lnTo>
                    <a:pt x="0" y="1562811"/>
                  </a:lnTo>
                  <a:lnTo>
                    <a:pt x="4285" y="1610622"/>
                  </a:lnTo>
                  <a:lnTo>
                    <a:pt x="16640" y="1655623"/>
                  </a:lnTo>
                  <a:lnTo>
                    <a:pt x="36314" y="1697060"/>
                  </a:lnTo>
                  <a:lnTo>
                    <a:pt x="62556" y="1734184"/>
                  </a:lnTo>
                  <a:lnTo>
                    <a:pt x="94613" y="1766242"/>
                  </a:lnTo>
                  <a:lnTo>
                    <a:pt x="131735" y="1792484"/>
                  </a:lnTo>
                  <a:lnTo>
                    <a:pt x="173170" y="1812158"/>
                  </a:lnTo>
                  <a:lnTo>
                    <a:pt x="218168" y="1824514"/>
                  </a:lnTo>
                  <a:lnTo>
                    <a:pt x="265976" y="1828800"/>
                  </a:lnTo>
                  <a:lnTo>
                    <a:pt x="1329880" y="1828800"/>
                  </a:lnTo>
                  <a:lnTo>
                    <a:pt x="1377692" y="1824514"/>
                  </a:lnTo>
                  <a:lnTo>
                    <a:pt x="1422692" y="1812158"/>
                  </a:lnTo>
                  <a:lnTo>
                    <a:pt x="1464129" y="1792484"/>
                  </a:lnTo>
                  <a:lnTo>
                    <a:pt x="1501253" y="1766242"/>
                  </a:lnTo>
                  <a:lnTo>
                    <a:pt x="1533311" y="1734184"/>
                  </a:lnTo>
                  <a:lnTo>
                    <a:pt x="1559553" y="1697060"/>
                  </a:lnTo>
                  <a:lnTo>
                    <a:pt x="1579228" y="1655623"/>
                  </a:lnTo>
                  <a:lnTo>
                    <a:pt x="1591583" y="1610622"/>
                  </a:lnTo>
                  <a:lnTo>
                    <a:pt x="1595869" y="1562811"/>
                  </a:lnTo>
                  <a:lnTo>
                    <a:pt x="1595869" y="265976"/>
                  </a:lnTo>
                  <a:lnTo>
                    <a:pt x="1591583" y="218164"/>
                  </a:lnTo>
                  <a:lnTo>
                    <a:pt x="1579228" y="173165"/>
                  </a:lnTo>
                  <a:lnTo>
                    <a:pt x="1559553" y="131730"/>
                  </a:lnTo>
                  <a:lnTo>
                    <a:pt x="1533311" y="94608"/>
                  </a:lnTo>
                  <a:lnTo>
                    <a:pt x="1501253" y="62552"/>
                  </a:lnTo>
                  <a:lnTo>
                    <a:pt x="1464129" y="36312"/>
                  </a:lnTo>
                  <a:lnTo>
                    <a:pt x="1422692" y="16639"/>
                  </a:lnTo>
                  <a:lnTo>
                    <a:pt x="1377692" y="4285"/>
                  </a:lnTo>
                  <a:lnTo>
                    <a:pt x="1329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281284" y="3073655"/>
              <a:ext cx="1596390" cy="1828800"/>
            </a:xfrm>
            <a:custGeom>
              <a:avLst/>
              <a:gdLst/>
              <a:ahLst/>
              <a:cxnLst/>
              <a:rect l="l" t="t" r="r" b="b"/>
              <a:pathLst>
                <a:path w="1596390" h="1828800">
                  <a:moveTo>
                    <a:pt x="0" y="265976"/>
                  </a:moveTo>
                  <a:lnTo>
                    <a:pt x="4285" y="218164"/>
                  </a:lnTo>
                  <a:lnTo>
                    <a:pt x="16640" y="173165"/>
                  </a:lnTo>
                  <a:lnTo>
                    <a:pt x="36314" y="131730"/>
                  </a:lnTo>
                  <a:lnTo>
                    <a:pt x="62556" y="94608"/>
                  </a:lnTo>
                  <a:lnTo>
                    <a:pt x="94613" y="62552"/>
                  </a:lnTo>
                  <a:lnTo>
                    <a:pt x="131735" y="36312"/>
                  </a:lnTo>
                  <a:lnTo>
                    <a:pt x="173170" y="16639"/>
                  </a:lnTo>
                  <a:lnTo>
                    <a:pt x="218168" y="4285"/>
                  </a:lnTo>
                  <a:lnTo>
                    <a:pt x="265976" y="0"/>
                  </a:lnTo>
                  <a:lnTo>
                    <a:pt x="1329880" y="0"/>
                  </a:lnTo>
                  <a:lnTo>
                    <a:pt x="1377692" y="4285"/>
                  </a:lnTo>
                  <a:lnTo>
                    <a:pt x="1422692" y="16639"/>
                  </a:lnTo>
                  <a:lnTo>
                    <a:pt x="1464129" y="36312"/>
                  </a:lnTo>
                  <a:lnTo>
                    <a:pt x="1501253" y="62552"/>
                  </a:lnTo>
                  <a:lnTo>
                    <a:pt x="1533311" y="94608"/>
                  </a:lnTo>
                  <a:lnTo>
                    <a:pt x="1559553" y="131730"/>
                  </a:lnTo>
                  <a:lnTo>
                    <a:pt x="1579228" y="173165"/>
                  </a:lnTo>
                  <a:lnTo>
                    <a:pt x="1591583" y="218164"/>
                  </a:lnTo>
                  <a:lnTo>
                    <a:pt x="1595869" y="265976"/>
                  </a:lnTo>
                  <a:lnTo>
                    <a:pt x="1595869" y="1562811"/>
                  </a:lnTo>
                  <a:lnTo>
                    <a:pt x="1591583" y="1610622"/>
                  </a:lnTo>
                  <a:lnTo>
                    <a:pt x="1579228" y="1655623"/>
                  </a:lnTo>
                  <a:lnTo>
                    <a:pt x="1559553" y="1697060"/>
                  </a:lnTo>
                  <a:lnTo>
                    <a:pt x="1533311" y="1734184"/>
                  </a:lnTo>
                  <a:lnTo>
                    <a:pt x="1501253" y="1766242"/>
                  </a:lnTo>
                  <a:lnTo>
                    <a:pt x="1464129" y="1792484"/>
                  </a:lnTo>
                  <a:lnTo>
                    <a:pt x="1422692" y="1812158"/>
                  </a:lnTo>
                  <a:lnTo>
                    <a:pt x="1377692" y="1824514"/>
                  </a:lnTo>
                  <a:lnTo>
                    <a:pt x="1329880" y="1828800"/>
                  </a:lnTo>
                  <a:lnTo>
                    <a:pt x="265976" y="1828800"/>
                  </a:lnTo>
                  <a:lnTo>
                    <a:pt x="218168" y="1824514"/>
                  </a:lnTo>
                  <a:lnTo>
                    <a:pt x="173170" y="1812158"/>
                  </a:lnTo>
                  <a:lnTo>
                    <a:pt x="131735" y="1792484"/>
                  </a:lnTo>
                  <a:lnTo>
                    <a:pt x="94613" y="1766242"/>
                  </a:lnTo>
                  <a:lnTo>
                    <a:pt x="62556" y="1734184"/>
                  </a:lnTo>
                  <a:lnTo>
                    <a:pt x="36314" y="1697060"/>
                  </a:lnTo>
                  <a:lnTo>
                    <a:pt x="16640" y="1655623"/>
                  </a:lnTo>
                  <a:lnTo>
                    <a:pt x="4285" y="1610622"/>
                  </a:lnTo>
                  <a:lnTo>
                    <a:pt x="0" y="1562811"/>
                  </a:lnTo>
                  <a:lnTo>
                    <a:pt x="0" y="265976"/>
                  </a:lnTo>
                  <a:close/>
                </a:path>
              </a:pathLst>
            </a:custGeom>
            <a:ln w="12700">
              <a:solidFill>
                <a:srgbClr val="0083B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436438" y="3407278"/>
            <a:ext cx="1284605" cy="109537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200" b="1">
                <a:solidFill>
                  <a:srgbClr val="001D2D"/>
                </a:solidFill>
                <a:latin typeface="Arial"/>
                <a:cs typeface="Arial"/>
              </a:rPr>
              <a:t>December</a:t>
            </a:r>
            <a:r>
              <a:rPr dirty="0" sz="1200" spc="-4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1D2D"/>
                </a:solidFill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86200"/>
              </a:lnSpc>
              <a:spcBef>
                <a:spcPts val="489"/>
              </a:spcBef>
            </a:pP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ICB</a:t>
            </a:r>
            <a:r>
              <a:rPr dirty="0" sz="12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Board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reviews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current</a:t>
            </a:r>
            <a:r>
              <a:rPr dirty="0" sz="12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maturity </a:t>
            </a:r>
            <a:r>
              <a:rPr dirty="0" sz="1200">
                <a:solidFill>
                  <a:srgbClr val="001D2D"/>
                </a:solidFill>
                <a:latin typeface="Arial"/>
                <a:cs typeface="Arial"/>
              </a:rPr>
              <a:t>position</a:t>
            </a:r>
            <a:r>
              <a:rPr dirty="0" sz="12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1D2D"/>
                </a:solidFill>
                <a:latin typeface="Arial"/>
                <a:cs typeface="Arial"/>
              </a:rPr>
              <a:t>and </a:t>
            </a:r>
            <a:r>
              <a:rPr dirty="0" sz="1200" spc="-10">
                <a:solidFill>
                  <a:srgbClr val="001D2D"/>
                </a:solidFill>
                <a:latin typeface="Arial"/>
                <a:cs typeface="Arial"/>
              </a:rPr>
              <a:t>assures arrangements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34" name="object 34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20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23" y="283169"/>
            <a:ext cx="11908876" cy="65748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7579" y="2365774"/>
            <a:ext cx="6622415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 indent="1827530">
              <a:lnSpc>
                <a:spcPts val="5180"/>
              </a:lnSpc>
              <a:spcBef>
                <a:spcPts val="755"/>
              </a:spcBef>
            </a:pPr>
            <a:r>
              <a:rPr dirty="0" sz="4800" spc="-10"/>
              <a:t>Integrated </a:t>
            </a:r>
            <a:r>
              <a:rPr dirty="0" sz="4800"/>
              <a:t>Neighbourhood</a:t>
            </a:r>
            <a:r>
              <a:rPr dirty="0" sz="4800" spc="-325"/>
              <a:t> </a:t>
            </a:r>
            <a:r>
              <a:rPr dirty="0" sz="4800" spc="-30"/>
              <a:t>Teams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73" y="1201750"/>
            <a:ext cx="10738204" cy="5270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2426335" marR="5080" indent="-2178050">
              <a:lnSpc>
                <a:spcPts val="3030"/>
              </a:lnSpc>
              <a:spcBef>
                <a:spcPts val="470"/>
              </a:spcBef>
            </a:pPr>
            <a:r>
              <a:rPr dirty="0"/>
              <a:t>SEL</a:t>
            </a:r>
            <a:r>
              <a:rPr dirty="0" spc="-160"/>
              <a:t> </a:t>
            </a:r>
            <a:r>
              <a:rPr dirty="0"/>
              <a:t>Integrated</a:t>
            </a:r>
            <a:r>
              <a:rPr dirty="0" spc="-100"/>
              <a:t> </a:t>
            </a:r>
            <a:r>
              <a:rPr dirty="0"/>
              <a:t>Neighbourhood</a:t>
            </a:r>
            <a:r>
              <a:rPr dirty="0" spc="-75"/>
              <a:t> </a:t>
            </a:r>
            <a:r>
              <a:rPr dirty="0" spc="-20"/>
              <a:t>Team </a:t>
            </a:r>
            <a:r>
              <a:rPr dirty="0" spc="-10"/>
              <a:t>Framework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328" rIns="0" bIns="0" rtlCol="0" vert="horz">
            <a:spAutoFit/>
          </a:bodyPr>
          <a:lstStyle/>
          <a:p>
            <a:pPr marL="1687195" marR="5080" indent="-1438910">
              <a:lnSpc>
                <a:spcPts val="3030"/>
              </a:lnSpc>
              <a:spcBef>
                <a:spcPts val="470"/>
              </a:spcBef>
            </a:pPr>
            <a:r>
              <a:rPr dirty="0"/>
              <a:t>SEL</a:t>
            </a:r>
            <a:r>
              <a:rPr dirty="0" spc="-160"/>
              <a:t> </a:t>
            </a:r>
            <a:r>
              <a:rPr dirty="0"/>
              <a:t>Integrated</a:t>
            </a:r>
            <a:r>
              <a:rPr dirty="0" spc="-100"/>
              <a:t> </a:t>
            </a:r>
            <a:r>
              <a:rPr dirty="0"/>
              <a:t>Neighbourhood</a:t>
            </a:r>
            <a:r>
              <a:rPr dirty="0" spc="-75"/>
              <a:t> </a:t>
            </a:r>
            <a:r>
              <a:rPr dirty="0" spc="-20"/>
              <a:t>Team </a:t>
            </a:r>
            <a:r>
              <a:rPr dirty="0"/>
              <a:t>Priority</a:t>
            </a:r>
            <a:r>
              <a:rPr dirty="0" spc="-55"/>
              <a:t> </a:t>
            </a:r>
            <a:r>
              <a:rPr dirty="0" spc="-10"/>
              <a:t>Populations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98376" y="2525689"/>
            <a:ext cx="10560050" cy="913765"/>
            <a:chOff x="898376" y="2525689"/>
            <a:chExt cx="10560050" cy="913765"/>
          </a:xfrm>
        </p:grpSpPr>
        <p:sp>
          <p:nvSpPr>
            <p:cNvPr id="4" name="object 4" descr=""/>
            <p:cNvSpPr/>
            <p:nvPr/>
          </p:nvSpPr>
          <p:spPr>
            <a:xfrm>
              <a:off x="904726" y="2532039"/>
              <a:ext cx="10547350" cy="901065"/>
            </a:xfrm>
            <a:custGeom>
              <a:avLst/>
              <a:gdLst/>
              <a:ahLst/>
              <a:cxnLst/>
              <a:rect l="l" t="t" r="r" b="b"/>
              <a:pathLst>
                <a:path w="10547350" h="901064">
                  <a:moveTo>
                    <a:pt x="10547096" y="0"/>
                  </a:moveTo>
                  <a:lnTo>
                    <a:pt x="450291" y="0"/>
                  </a:lnTo>
                  <a:lnTo>
                    <a:pt x="0" y="450303"/>
                  </a:lnTo>
                  <a:lnTo>
                    <a:pt x="450291" y="900607"/>
                  </a:lnTo>
                  <a:lnTo>
                    <a:pt x="10547096" y="900607"/>
                  </a:lnTo>
                  <a:lnTo>
                    <a:pt x="10547096" y="0"/>
                  </a:lnTo>
                  <a:close/>
                </a:path>
              </a:pathLst>
            </a:custGeom>
            <a:solidFill>
              <a:srgbClr val="134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04726" y="2532039"/>
              <a:ext cx="10547350" cy="901065"/>
            </a:xfrm>
            <a:custGeom>
              <a:avLst/>
              <a:gdLst/>
              <a:ahLst/>
              <a:cxnLst/>
              <a:rect l="l" t="t" r="r" b="b"/>
              <a:pathLst>
                <a:path w="10547350" h="901064">
                  <a:moveTo>
                    <a:pt x="10547096" y="900607"/>
                  </a:moveTo>
                  <a:lnTo>
                    <a:pt x="450291" y="900607"/>
                  </a:lnTo>
                  <a:lnTo>
                    <a:pt x="0" y="450303"/>
                  </a:lnTo>
                  <a:lnTo>
                    <a:pt x="450291" y="0"/>
                  </a:lnTo>
                  <a:lnTo>
                    <a:pt x="10547096" y="0"/>
                  </a:lnTo>
                  <a:lnTo>
                    <a:pt x="10547096" y="9006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80377" y="1424685"/>
            <a:ext cx="11320780" cy="188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As</a:t>
            </a:r>
            <a:r>
              <a:rPr dirty="0" sz="1200" spc="10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part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of </a:t>
            </a:r>
            <a:r>
              <a:rPr dirty="0" sz="1200" spc="-20" b="1">
                <a:solidFill>
                  <a:srgbClr val="134A64"/>
                </a:solidFill>
                <a:latin typeface="Arial"/>
                <a:cs typeface="Arial"/>
              </a:rPr>
              <a:t>SEL’s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‘test</a:t>
            </a:r>
            <a:r>
              <a:rPr dirty="0" sz="1200" spc="-2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34A64"/>
                </a:solidFill>
                <a:latin typeface="Arial"/>
                <a:cs typeface="Arial"/>
              </a:rPr>
              <a:t>learn’</a:t>
            </a:r>
            <a:r>
              <a:rPr dirty="0" sz="1200" spc="-7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approach,</a:t>
            </a:r>
            <a:r>
              <a:rPr dirty="0" sz="1200" spc="-20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it was</a:t>
            </a:r>
            <a:r>
              <a:rPr dirty="0" sz="1200" spc="-5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agreed</a:t>
            </a:r>
            <a:r>
              <a:rPr dirty="0" sz="1200" spc="-3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that there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needed</a:t>
            </a:r>
            <a:r>
              <a:rPr dirty="0" sz="1200" spc="-2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to</a:t>
            </a:r>
            <a:r>
              <a:rPr dirty="0" sz="1200" spc="-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be</a:t>
            </a:r>
            <a:r>
              <a:rPr dirty="0" sz="1200" spc="-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a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level</a:t>
            </a:r>
            <a:r>
              <a:rPr dirty="0" sz="1200" spc="-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of</a:t>
            </a:r>
            <a:r>
              <a:rPr dirty="0" sz="1200" spc="-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consistency</a:t>
            </a:r>
            <a:r>
              <a:rPr dirty="0" sz="1200" spc="-40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across</a:t>
            </a:r>
            <a:r>
              <a:rPr dirty="0" sz="1200" spc="-40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34A64"/>
                </a:solidFill>
                <a:latin typeface="Arial"/>
                <a:cs typeface="Arial"/>
              </a:rPr>
              <a:t>INTs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</a:t>
            </a:r>
            <a:r>
              <a:rPr dirty="0" sz="1200" spc="-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terms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what</a:t>
            </a:r>
            <a:r>
              <a:rPr dirty="0" sz="1200" spc="-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they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focus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on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be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able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compare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success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measures</a:t>
            </a:r>
            <a:r>
              <a:rPr dirty="0" sz="1200" spc="-4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demonstrate</a:t>
            </a:r>
            <a:r>
              <a:rPr dirty="0" sz="1200" spc="-6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impact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this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new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way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working,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ensure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work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aligns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SEL’s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strategic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priorities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enable</a:t>
            </a:r>
            <a:r>
              <a:rPr dirty="0" sz="1200" spc="-6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shared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learning</a:t>
            </a:r>
            <a:r>
              <a:rPr dirty="0" sz="1200" spc="-5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across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Places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about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what is</a:t>
            </a:r>
            <a:r>
              <a:rPr dirty="0" sz="1200" spc="-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working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not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working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facilitate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continuous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improvement.</a:t>
            </a:r>
            <a:endParaRPr sz="1200">
              <a:latin typeface="Arial"/>
              <a:cs typeface="Arial"/>
            </a:endParaRPr>
          </a:p>
          <a:p>
            <a:pPr marL="240665" marR="21971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SEL</a:t>
            </a:r>
            <a:r>
              <a:rPr dirty="0" sz="1200" spc="-5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identified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three</a:t>
            </a:r>
            <a:r>
              <a:rPr dirty="0" sz="1200" spc="-30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initial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population</a:t>
            </a:r>
            <a:r>
              <a:rPr dirty="0" sz="1200" spc="-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groups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for</a:t>
            </a:r>
            <a:r>
              <a:rPr dirty="0" sz="1200" spc="-2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34A64"/>
                </a:solidFill>
                <a:latin typeface="Arial"/>
                <a:cs typeface="Arial"/>
              </a:rPr>
              <a:t>INTs</a:t>
            </a:r>
            <a:r>
              <a:rPr dirty="0" sz="1200" spc="-2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to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focus</a:t>
            </a:r>
            <a:r>
              <a:rPr dirty="0" sz="1200" spc="-2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34A64"/>
                </a:solidFill>
                <a:latin typeface="Arial"/>
                <a:cs typeface="Arial"/>
              </a:rPr>
              <a:t>on</a:t>
            </a:r>
            <a:r>
              <a:rPr dirty="0" sz="1200" spc="-15" b="1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where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</a:t>
            </a:r>
            <a:r>
              <a:rPr dirty="0" sz="1200" spc="-4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opportunity</a:t>
            </a:r>
            <a:r>
              <a:rPr dirty="0" sz="1200" spc="-6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for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improvement</a:t>
            </a:r>
            <a:r>
              <a:rPr dirty="0" sz="1200" spc="-6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is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greatest,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including</a:t>
            </a:r>
            <a:r>
              <a:rPr dirty="0" sz="1200" spc="-6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addressing</a:t>
            </a:r>
            <a:r>
              <a:rPr dirty="0" sz="1200" spc="-7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health</a:t>
            </a:r>
            <a:r>
              <a:rPr dirty="0" sz="1200" spc="-5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inequalities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improving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health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care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outcomes</a:t>
            </a:r>
            <a:r>
              <a:rPr dirty="0" sz="1200" spc="-4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our</a:t>
            </a:r>
            <a:r>
              <a:rPr dirty="0" sz="1200" spc="-2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population.</a:t>
            </a:r>
            <a:r>
              <a:rPr dirty="0" sz="1200" spc="27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This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will also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enable</a:t>
            </a:r>
            <a:r>
              <a:rPr dirty="0" sz="1200" spc="-5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genuine</a:t>
            </a:r>
            <a:r>
              <a:rPr dirty="0" sz="1200" spc="-5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sustainable</a:t>
            </a:r>
            <a:r>
              <a:rPr dirty="0" sz="1200" spc="-5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shift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investment</a:t>
            </a:r>
            <a:r>
              <a:rPr dirty="0" sz="1200" spc="-4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across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system.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200">
              <a:latin typeface="Arial"/>
              <a:cs typeface="Arial"/>
            </a:endParaRPr>
          </a:p>
          <a:p>
            <a:pPr marL="1246505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3+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1400">
              <a:latin typeface="Arial"/>
              <a:cs typeface="Arial"/>
            </a:endParaRPr>
          </a:p>
          <a:p>
            <a:pPr marL="1246505">
              <a:lnSpc>
                <a:spcPts val="1565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currently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pilots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place,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£18m,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£16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Elective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(NEL)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admissions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endParaRPr sz="1400">
              <a:latin typeface="Arial"/>
              <a:cs typeface="Arial"/>
            </a:endParaRPr>
          </a:p>
          <a:p>
            <a:pPr marL="1246505">
              <a:lnSpc>
                <a:spcPts val="1565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£3-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6m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outpatient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alone.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48076" y="2525689"/>
            <a:ext cx="913765" cy="913765"/>
            <a:chOff x="448076" y="2525689"/>
            <a:chExt cx="913765" cy="913765"/>
          </a:xfrm>
        </p:grpSpPr>
        <p:sp>
          <p:nvSpPr>
            <p:cNvPr id="8" name="object 8" descr=""/>
            <p:cNvSpPr/>
            <p:nvPr/>
          </p:nvSpPr>
          <p:spPr>
            <a:xfrm>
              <a:off x="454426" y="2532039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450303" y="0"/>
                  </a:moveTo>
                  <a:lnTo>
                    <a:pt x="401239" y="2642"/>
                  </a:lnTo>
                  <a:lnTo>
                    <a:pt x="353704" y="10386"/>
                  </a:lnTo>
                  <a:lnTo>
                    <a:pt x="307974" y="22957"/>
                  </a:lnTo>
                  <a:lnTo>
                    <a:pt x="264324" y="40080"/>
                  </a:lnTo>
                  <a:lnTo>
                    <a:pt x="223028" y="61480"/>
                  </a:lnTo>
                  <a:lnTo>
                    <a:pt x="184362" y="86883"/>
                  </a:lnTo>
                  <a:lnTo>
                    <a:pt x="148599" y="116014"/>
                  </a:lnTo>
                  <a:lnTo>
                    <a:pt x="116014" y="148599"/>
                  </a:lnTo>
                  <a:lnTo>
                    <a:pt x="86883" y="184362"/>
                  </a:lnTo>
                  <a:lnTo>
                    <a:pt x="61480" y="223028"/>
                  </a:lnTo>
                  <a:lnTo>
                    <a:pt x="40080" y="264324"/>
                  </a:lnTo>
                  <a:lnTo>
                    <a:pt x="22957" y="307974"/>
                  </a:lnTo>
                  <a:lnTo>
                    <a:pt x="10386" y="353704"/>
                  </a:lnTo>
                  <a:lnTo>
                    <a:pt x="2642" y="401239"/>
                  </a:lnTo>
                  <a:lnTo>
                    <a:pt x="0" y="450303"/>
                  </a:lnTo>
                  <a:lnTo>
                    <a:pt x="2642" y="499368"/>
                  </a:lnTo>
                  <a:lnTo>
                    <a:pt x="10386" y="546903"/>
                  </a:lnTo>
                  <a:lnTo>
                    <a:pt x="22957" y="592633"/>
                  </a:lnTo>
                  <a:lnTo>
                    <a:pt x="40080" y="636283"/>
                  </a:lnTo>
                  <a:lnTo>
                    <a:pt x="61480" y="677578"/>
                  </a:lnTo>
                  <a:lnTo>
                    <a:pt x="86883" y="716245"/>
                  </a:lnTo>
                  <a:lnTo>
                    <a:pt x="116014" y="752008"/>
                  </a:lnTo>
                  <a:lnTo>
                    <a:pt x="148599" y="784592"/>
                  </a:lnTo>
                  <a:lnTo>
                    <a:pt x="184362" y="813723"/>
                  </a:lnTo>
                  <a:lnTo>
                    <a:pt x="223028" y="839127"/>
                  </a:lnTo>
                  <a:lnTo>
                    <a:pt x="264324" y="860527"/>
                  </a:lnTo>
                  <a:lnTo>
                    <a:pt x="307974" y="877650"/>
                  </a:lnTo>
                  <a:lnTo>
                    <a:pt x="353704" y="890221"/>
                  </a:lnTo>
                  <a:lnTo>
                    <a:pt x="401239" y="897965"/>
                  </a:lnTo>
                  <a:lnTo>
                    <a:pt x="450303" y="900607"/>
                  </a:lnTo>
                  <a:lnTo>
                    <a:pt x="499368" y="897965"/>
                  </a:lnTo>
                  <a:lnTo>
                    <a:pt x="546903" y="890221"/>
                  </a:lnTo>
                  <a:lnTo>
                    <a:pt x="592633" y="877650"/>
                  </a:lnTo>
                  <a:lnTo>
                    <a:pt x="636283" y="860527"/>
                  </a:lnTo>
                  <a:lnTo>
                    <a:pt x="677578" y="839127"/>
                  </a:lnTo>
                  <a:lnTo>
                    <a:pt x="716245" y="813723"/>
                  </a:lnTo>
                  <a:lnTo>
                    <a:pt x="752008" y="784592"/>
                  </a:lnTo>
                  <a:lnTo>
                    <a:pt x="784592" y="752008"/>
                  </a:lnTo>
                  <a:lnTo>
                    <a:pt x="813723" y="716245"/>
                  </a:lnTo>
                  <a:lnTo>
                    <a:pt x="839127" y="677578"/>
                  </a:lnTo>
                  <a:lnTo>
                    <a:pt x="860527" y="636283"/>
                  </a:lnTo>
                  <a:lnTo>
                    <a:pt x="877650" y="592633"/>
                  </a:lnTo>
                  <a:lnTo>
                    <a:pt x="890221" y="546903"/>
                  </a:lnTo>
                  <a:lnTo>
                    <a:pt x="897965" y="499368"/>
                  </a:lnTo>
                  <a:lnTo>
                    <a:pt x="900607" y="450303"/>
                  </a:lnTo>
                  <a:lnTo>
                    <a:pt x="897965" y="401239"/>
                  </a:lnTo>
                  <a:lnTo>
                    <a:pt x="890221" y="353704"/>
                  </a:lnTo>
                  <a:lnTo>
                    <a:pt x="877650" y="307974"/>
                  </a:lnTo>
                  <a:lnTo>
                    <a:pt x="860527" y="264324"/>
                  </a:lnTo>
                  <a:lnTo>
                    <a:pt x="839127" y="223028"/>
                  </a:lnTo>
                  <a:lnTo>
                    <a:pt x="813723" y="184362"/>
                  </a:lnTo>
                  <a:lnTo>
                    <a:pt x="784592" y="148599"/>
                  </a:lnTo>
                  <a:lnTo>
                    <a:pt x="752008" y="116014"/>
                  </a:lnTo>
                  <a:lnTo>
                    <a:pt x="716245" y="86883"/>
                  </a:lnTo>
                  <a:lnTo>
                    <a:pt x="677578" y="61480"/>
                  </a:lnTo>
                  <a:lnTo>
                    <a:pt x="636283" y="40080"/>
                  </a:lnTo>
                  <a:lnTo>
                    <a:pt x="592633" y="22957"/>
                  </a:lnTo>
                  <a:lnTo>
                    <a:pt x="546903" y="10386"/>
                  </a:lnTo>
                  <a:lnTo>
                    <a:pt x="499368" y="2642"/>
                  </a:lnTo>
                  <a:lnTo>
                    <a:pt x="450303" y="0"/>
                  </a:lnTo>
                  <a:close/>
                </a:path>
              </a:pathLst>
            </a:custGeom>
            <a:solidFill>
              <a:srgbClr val="B6D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4426" y="2532039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0" y="450303"/>
                  </a:moveTo>
                  <a:lnTo>
                    <a:pt x="2642" y="401239"/>
                  </a:lnTo>
                  <a:lnTo>
                    <a:pt x="10386" y="353704"/>
                  </a:lnTo>
                  <a:lnTo>
                    <a:pt x="22957" y="307974"/>
                  </a:lnTo>
                  <a:lnTo>
                    <a:pt x="40080" y="264324"/>
                  </a:lnTo>
                  <a:lnTo>
                    <a:pt x="61480" y="223028"/>
                  </a:lnTo>
                  <a:lnTo>
                    <a:pt x="86883" y="184362"/>
                  </a:lnTo>
                  <a:lnTo>
                    <a:pt x="116014" y="148599"/>
                  </a:lnTo>
                  <a:lnTo>
                    <a:pt x="148599" y="116014"/>
                  </a:lnTo>
                  <a:lnTo>
                    <a:pt x="184362" y="86883"/>
                  </a:lnTo>
                  <a:lnTo>
                    <a:pt x="223028" y="61480"/>
                  </a:lnTo>
                  <a:lnTo>
                    <a:pt x="264324" y="40080"/>
                  </a:lnTo>
                  <a:lnTo>
                    <a:pt x="307974" y="22957"/>
                  </a:lnTo>
                  <a:lnTo>
                    <a:pt x="353704" y="10386"/>
                  </a:lnTo>
                  <a:lnTo>
                    <a:pt x="401239" y="2642"/>
                  </a:lnTo>
                  <a:lnTo>
                    <a:pt x="450303" y="0"/>
                  </a:lnTo>
                  <a:lnTo>
                    <a:pt x="499368" y="2642"/>
                  </a:lnTo>
                  <a:lnTo>
                    <a:pt x="546903" y="10386"/>
                  </a:lnTo>
                  <a:lnTo>
                    <a:pt x="592633" y="22957"/>
                  </a:lnTo>
                  <a:lnTo>
                    <a:pt x="636283" y="40080"/>
                  </a:lnTo>
                  <a:lnTo>
                    <a:pt x="677578" y="61480"/>
                  </a:lnTo>
                  <a:lnTo>
                    <a:pt x="716245" y="86883"/>
                  </a:lnTo>
                  <a:lnTo>
                    <a:pt x="752008" y="116014"/>
                  </a:lnTo>
                  <a:lnTo>
                    <a:pt x="784592" y="148599"/>
                  </a:lnTo>
                  <a:lnTo>
                    <a:pt x="813723" y="184362"/>
                  </a:lnTo>
                  <a:lnTo>
                    <a:pt x="839127" y="223028"/>
                  </a:lnTo>
                  <a:lnTo>
                    <a:pt x="860527" y="264324"/>
                  </a:lnTo>
                  <a:lnTo>
                    <a:pt x="877650" y="307974"/>
                  </a:lnTo>
                  <a:lnTo>
                    <a:pt x="890221" y="353704"/>
                  </a:lnTo>
                  <a:lnTo>
                    <a:pt x="897965" y="401239"/>
                  </a:lnTo>
                  <a:lnTo>
                    <a:pt x="900607" y="450303"/>
                  </a:lnTo>
                  <a:lnTo>
                    <a:pt x="897965" y="499368"/>
                  </a:lnTo>
                  <a:lnTo>
                    <a:pt x="890221" y="546903"/>
                  </a:lnTo>
                  <a:lnTo>
                    <a:pt x="877650" y="592633"/>
                  </a:lnTo>
                  <a:lnTo>
                    <a:pt x="860527" y="636283"/>
                  </a:lnTo>
                  <a:lnTo>
                    <a:pt x="839127" y="677578"/>
                  </a:lnTo>
                  <a:lnTo>
                    <a:pt x="813723" y="716245"/>
                  </a:lnTo>
                  <a:lnTo>
                    <a:pt x="784592" y="752008"/>
                  </a:lnTo>
                  <a:lnTo>
                    <a:pt x="752008" y="784592"/>
                  </a:lnTo>
                  <a:lnTo>
                    <a:pt x="716245" y="813723"/>
                  </a:lnTo>
                  <a:lnTo>
                    <a:pt x="677578" y="839127"/>
                  </a:lnTo>
                  <a:lnTo>
                    <a:pt x="636283" y="860527"/>
                  </a:lnTo>
                  <a:lnTo>
                    <a:pt x="592633" y="877650"/>
                  </a:lnTo>
                  <a:lnTo>
                    <a:pt x="546903" y="890221"/>
                  </a:lnTo>
                  <a:lnTo>
                    <a:pt x="499368" y="897965"/>
                  </a:lnTo>
                  <a:lnTo>
                    <a:pt x="450303" y="900607"/>
                  </a:lnTo>
                  <a:lnTo>
                    <a:pt x="401239" y="897965"/>
                  </a:lnTo>
                  <a:lnTo>
                    <a:pt x="353704" y="890221"/>
                  </a:lnTo>
                  <a:lnTo>
                    <a:pt x="307974" y="877650"/>
                  </a:lnTo>
                  <a:lnTo>
                    <a:pt x="264324" y="860527"/>
                  </a:lnTo>
                  <a:lnTo>
                    <a:pt x="223028" y="839127"/>
                  </a:lnTo>
                  <a:lnTo>
                    <a:pt x="184362" y="813723"/>
                  </a:lnTo>
                  <a:lnTo>
                    <a:pt x="148599" y="784592"/>
                  </a:lnTo>
                  <a:lnTo>
                    <a:pt x="116014" y="752008"/>
                  </a:lnTo>
                  <a:lnTo>
                    <a:pt x="86883" y="716245"/>
                  </a:lnTo>
                  <a:lnTo>
                    <a:pt x="61480" y="677578"/>
                  </a:lnTo>
                  <a:lnTo>
                    <a:pt x="40080" y="636283"/>
                  </a:lnTo>
                  <a:lnTo>
                    <a:pt x="22957" y="592633"/>
                  </a:lnTo>
                  <a:lnTo>
                    <a:pt x="10386" y="546903"/>
                  </a:lnTo>
                  <a:lnTo>
                    <a:pt x="2642" y="499368"/>
                  </a:lnTo>
                  <a:lnTo>
                    <a:pt x="0" y="4503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7427" y="2590246"/>
              <a:ext cx="715010" cy="715010"/>
            </a:xfrm>
            <a:custGeom>
              <a:avLst/>
              <a:gdLst/>
              <a:ahLst/>
              <a:cxnLst/>
              <a:rect l="l" t="t" r="r" b="b"/>
              <a:pathLst>
                <a:path w="715010" h="715010">
                  <a:moveTo>
                    <a:pt x="357471" y="714971"/>
                  </a:moveTo>
                  <a:lnTo>
                    <a:pt x="308965" y="711707"/>
                  </a:lnTo>
                  <a:lnTo>
                    <a:pt x="262442" y="702201"/>
                  </a:lnTo>
                  <a:lnTo>
                    <a:pt x="218328" y="686877"/>
                  </a:lnTo>
                  <a:lnTo>
                    <a:pt x="177049" y="666163"/>
                  </a:lnTo>
                  <a:lnTo>
                    <a:pt x="139032" y="640483"/>
                  </a:lnTo>
                  <a:lnTo>
                    <a:pt x="104701" y="610265"/>
                  </a:lnTo>
                  <a:lnTo>
                    <a:pt x="74484" y="575933"/>
                  </a:lnTo>
                  <a:lnTo>
                    <a:pt x="48805" y="537914"/>
                  </a:lnTo>
                  <a:lnTo>
                    <a:pt x="28092" y="496634"/>
                  </a:lnTo>
                  <a:lnTo>
                    <a:pt x="12769" y="452518"/>
                  </a:lnTo>
                  <a:lnTo>
                    <a:pt x="3263" y="405993"/>
                  </a:lnTo>
                  <a:lnTo>
                    <a:pt x="0" y="357485"/>
                  </a:lnTo>
                  <a:lnTo>
                    <a:pt x="3266" y="308959"/>
                  </a:lnTo>
                  <a:lnTo>
                    <a:pt x="12769" y="262451"/>
                  </a:lnTo>
                  <a:lnTo>
                    <a:pt x="28092" y="218336"/>
                  </a:lnTo>
                  <a:lnTo>
                    <a:pt x="48805" y="177056"/>
                  </a:lnTo>
                  <a:lnTo>
                    <a:pt x="74484" y="139037"/>
                  </a:lnTo>
                  <a:lnTo>
                    <a:pt x="104701" y="104705"/>
                  </a:lnTo>
                  <a:lnTo>
                    <a:pt x="139032" y="74487"/>
                  </a:lnTo>
                  <a:lnTo>
                    <a:pt x="177049" y="48807"/>
                  </a:lnTo>
                  <a:lnTo>
                    <a:pt x="218328" y="28093"/>
                  </a:lnTo>
                  <a:lnTo>
                    <a:pt x="262442" y="12769"/>
                  </a:lnTo>
                  <a:lnTo>
                    <a:pt x="308965" y="3263"/>
                  </a:lnTo>
                  <a:lnTo>
                    <a:pt x="357471" y="0"/>
                  </a:lnTo>
                  <a:lnTo>
                    <a:pt x="357754" y="0"/>
                  </a:lnTo>
                  <a:lnTo>
                    <a:pt x="406020" y="3263"/>
                  </a:lnTo>
                  <a:lnTo>
                    <a:pt x="406166" y="3263"/>
                  </a:lnTo>
                  <a:lnTo>
                    <a:pt x="452611" y="12769"/>
                  </a:lnTo>
                  <a:lnTo>
                    <a:pt x="496729" y="28093"/>
                  </a:lnTo>
                  <a:lnTo>
                    <a:pt x="538003" y="48807"/>
                  </a:lnTo>
                  <a:lnTo>
                    <a:pt x="576013" y="74487"/>
                  </a:lnTo>
                  <a:lnTo>
                    <a:pt x="610333" y="104705"/>
                  </a:lnTo>
                  <a:lnTo>
                    <a:pt x="640539" y="139037"/>
                  </a:lnTo>
                  <a:lnTo>
                    <a:pt x="666205" y="177056"/>
                  </a:lnTo>
                  <a:lnTo>
                    <a:pt x="671785" y="188179"/>
                  </a:lnTo>
                  <a:lnTo>
                    <a:pt x="374188" y="188179"/>
                  </a:lnTo>
                  <a:lnTo>
                    <a:pt x="369783" y="190466"/>
                  </a:lnTo>
                  <a:lnTo>
                    <a:pt x="365453" y="192970"/>
                  </a:lnTo>
                  <a:lnTo>
                    <a:pt x="356963" y="198448"/>
                  </a:lnTo>
                  <a:lnTo>
                    <a:pt x="352643" y="200952"/>
                  </a:lnTo>
                  <a:lnTo>
                    <a:pt x="348247" y="203239"/>
                  </a:lnTo>
                  <a:lnTo>
                    <a:pt x="344275" y="205545"/>
                  </a:lnTo>
                  <a:lnTo>
                    <a:pt x="340256" y="207748"/>
                  </a:lnTo>
                  <a:lnTo>
                    <a:pt x="332143" y="211908"/>
                  </a:lnTo>
                  <a:lnTo>
                    <a:pt x="324180" y="216078"/>
                  </a:lnTo>
                  <a:lnTo>
                    <a:pt x="315850" y="219457"/>
                  </a:lnTo>
                  <a:lnTo>
                    <a:pt x="277504" y="233689"/>
                  </a:lnTo>
                  <a:lnTo>
                    <a:pt x="272299" y="235148"/>
                  </a:lnTo>
                  <a:lnTo>
                    <a:pt x="272299" y="278588"/>
                  </a:lnTo>
                  <a:lnTo>
                    <a:pt x="342308" y="278588"/>
                  </a:lnTo>
                  <a:lnTo>
                    <a:pt x="342308" y="509227"/>
                  </a:lnTo>
                  <a:lnTo>
                    <a:pt x="680532" y="509227"/>
                  </a:lnTo>
                  <a:lnTo>
                    <a:pt x="640459" y="575933"/>
                  </a:lnTo>
                  <a:lnTo>
                    <a:pt x="610241" y="610265"/>
                  </a:lnTo>
                  <a:lnTo>
                    <a:pt x="575911" y="640483"/>
                  </a:lnTo>
                  <a:lnTo>
                    <a:pt x="537893" y="666163"/>
                  </a:lnTo>
                  <a:lnTo>
                    <a:pt x="496615" y="686877"/>
                  </a:lnTo>
                  <a:lnTo>
                    <a:pt x="452501" y="702201"/>
                  </a:lnTo>
                  <a:lnTo>
                    <a:pt x="405978" y="711707"/>
                  </a:lnTo>
                  <a:lnTo>
                    <a:pt x="357471" y="714971"/>
                  </a:lnTo>
                  <a:close/>
                </a:path>
                <a:path w="715010" h="715010">
                  <a:moveTo>
                    <a:pt x="680532" y="509227"/>
                  </a:moveTo>
                  <a:lnTo>
                    <a:pt x="396683" y="509227"/>
                  </a:lnTo>
                  <a:lnTo>
                    <a:pt x="396683" y="188179"/>
                  </a:lnTo>
                  <a:lnTo>
                    <a:pt x="671785" y="188179"/>
                  </a:lnTo>
                  <a:lnTo>
                    <a:pt x="686904" y="218336"/>
                  </a:lnTo>
                  <a:lnTo>
                    <a:pt x="702212" y="262451"/>
                  </a:lnTo>
                  <a:lnTo>
                    <a:pt x="711698" y="308959"/>
                  </a:lnTo>
                  <a:lnTo>
                    <a:pt x="714943" y="357485"/>
                  </a:lnTo>
                  <a:lnTo>
                    <a:pt x="711680" y="405993"/>
                  </a:lnTo>
                  <a:lnTo>
                    <a:pt x="702174" y="452518"/>
                  </a:lnTo>
                  <a:lnTo>
                    <a:pt x="686851" y="496634"/>
                  </a:lnTo>
                  <a:lnTo>
                    <a:pt x="680532" y="509227"/>
                  </a:lnTo>
                  <a:close/>
                </a:path>
                <a:path w="715010" h="715010">
                  <a:moveTo>
                    <a:pt x="342308" y="278588"/>
                  </a:moveTo>
                  <a:lnTo>
                    <a:pt x="272299" y="278588"/>
                  </a:lnTo>
                  <a:lnTo>
                    <a:pt x="280027" y="276715"/>
                  </a:lnTo>
                  <a:lnTo>
                    <a:pt x="287105" y="274785"/>
                  </a:lnTo>
                  <a:lnTo>
                    <a:pt x="332868" y="255677"/>
                  </a:lnTo>
                  <a:lnTo>
                    <a:pt x="342308" y="249521"/>
                  </a:lnTo>
                  <a:lnTo>
                    <a:pt x="342308" y="278588"/>
                  </a:lnTo>
                  <a:close/>
                </a:path>
              </a:pathLst>
            </a:custGeom>
            <a:solidFill>
              <a:srgbClr val="134A6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48076" y="3651449"/>
            <a:ext cx="11010265" cy="913765"/>
            <a:chOff x="448076" y="3651449"/>
            <a:chExt cx="11010265" cy="913765"/>
          </a:xfrm>
        </p:grpSpPr>
        <p:sp>
          <p:nvSpPr>
            <p:cNvPr id="12" name="object 12" descr=""/>
            <p:cNvSpPr/>
            <p:nvPr/>
          </p:nvSpPr>
          <p:spPr>
            <a:xfrm>
              <a:off x="904726" y="3657799"/>
              <a:ext cx="10547350" cy="901065"/>
            </a:xfrm>
            <a:custGeom>
              <a:avLst/>
              <a:gdLst/>
              <a:ahLst/>
              <a:cxnLst/>
              <a:rect l="l" t="t" r="r" b="b"/>
              <a:pathLst>
                <a:path w="10547350" h="901064">
                  <a:moveTo>
                    <a:pt x="10547096" y="0"/>
                  </a:moveTo>
                  <a:lnTo>
                    <a:pt x="450291" y="0"/>
                  </a:lnTo>
                  <a:lnTo>
                    <a:pt x="0" y="450303"/>
                  </a:lnTo>
                  <a:lnTo>
                    <a:pt x="450291" y="900607"/>
                  </a:lnTo>
                  <a:lnTo>
                    <a:pt x="10547096" y="900607"/>
                  </a:lnTo>
                  <a:lnTo>
                    <a:pt x="10547096" y="0"/>
                  </a:lnTo>
                  <a:close/>
                </a:path>
              </a:pathLst>
            </a:custGeom>
            <a:solidFill>
              <a:srgbClr val="134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4726" y="3657799"/>
              <a:ext cx="10547350" cy="901065"/>
            </a:xfrm>
            <a:custGeom>
              <a:avLst/>
              <a:gdLst/>
              <a:ahLst/>
              <a:cxnLst/>
              <a:rect l="l" t="t" r="r" b="b"/>
              <a:pathLst>
                <a:path w="10547350" h="901064">
                  <a:moveTo>
                    <a:pt x="10547096" y="900607"/>
                  </a:moveTo>
                  <a:lnTo>
                    <a:pt x="450291" y="900607"/>
                  </a:lnTo>
                  <a:lnTo>
                    <a:pt x="0" y="450303"/>
                  </a:lnTo>
                  <a:lnTo>
                    <a:pt x="450291" y="0"/>
                  </a:lnTo>
                  <a:lnTo>
                    <a:pt x="10547096" y="0"/>
                  </a:lnTo>
                  <a:lnTo>
                    <a:pt x="10547096" y="9006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4426" y="3657799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450303" y="0"/>
                  </a:moveTo>
                  <a:lnTo>
                    <a:pt x="401239" y="2642"/>
                  </a:lnTo>
                  <a:lnTo>
                    <a:pt x="353704" y="10386"/>
                  </a:lnTo>
                  <a:lnTo>
                    <a:pt x="307974" y="22957"/>
                  </a:lnTo>
                  <a:lnTo>
                    <a:pt x="264324" y="40080"/>
                  </a:lnTo>
                  <a:lnTo>
                    <a:pt x="223028" y="61480"/>
                  </a:lnTo>
                  <a:lnTo>
                    <a:pt x="184362" y="86883"/>
                  </a:lnTo>
                  <a:lnTo>
                    <a:pt x="148599" y="116014"/>
                  </a:lnTo>
                  <a:lnTo>
                    <a:pt x="116014" y="148599"/>
                  </a:lnTo>
                  <a:lnTo>
                    <a:pt x="86883" y="184362"/>
                  </a:lnTo>
                  <a:lnTo>
                    <a:pt x="61480" y="223028"/>
                  </a:lnTo>
                  <a:lnTo>
                    <a:pt x="40080" y="264324"/>
                  </a:lnTo>
                  <a:lnTo>
                    <a:pt x="22957" y="307974"/>
                  </a:lnTo>
                  <a:lnTo>
                    <a:pt x="10386" y="353704"/>
                  </a:lnTo>
                  <a:lnTo>
                    <a:pt x="2642" y="401239"/>
                  </a:lnTo>
                  <a:lnTo>
                    <a:pt x="0" y="450303"/>
                  </a:lnTo>
                  <a:lnTo>
                    <a:pt x="2642" y="499368"/>
                  </a:lnTo>
                  <a:lnTo>
                    <a:pt x="10386" y="546903"/>
                  </a:lnTo>
                  <a:lnTo>
                    <a:pt x="22957" y="592633"/>
                  </a:lnTo>
                  <a:lnTo>
                    <a:pt x="40080" y="636283"/>
                  </a:lnTo>
                  <a:lnTo>
                    <a:pt x="61480" y="677578"/>
                  </a:lnTo>
                  <a:lnTo>
                    <a:pt x="86883" y="716245"/>
                  </a:lnTo>
                  <a:lnTo>
                    <a:pt x="116014" y="752008"/>
                  </a:lnTo>
                  <a:lnTo>
                    <a:pt x="148599" y="784592"/>
                  </a:lnTo>
                  <a:lnTo>
                    <a:pt x="184362" y="813723"/>
                  </a:lnTo>
                  <a:lnTo>
                    <a:pt x="223028" y="839127"/>
                  </a:lnTo>
                  <a:lnTo>
                    <a:pt x="264324" y="860527"/>
                  </a:lnTo>
                  <a:lnTo>
                    <a:pt x="307974" y="877650"/>
                  </a:lnTo>
                  <a:lnTo>
                    <a:pt x="353704" y="890221"/>
                  </a:lnTo>
                  <a:lnTo>
                    <a:pt x="401239" y="897965"/>
                  </a:lnTo>
                  <a:lnTo>
                    <a:pt x="450303" y="900607"/>
                  </a:lnTo>
                  <a:lnTo>
                    <a:pt x="499368" y="897965"/>
                  </a:lnTo>
                  <a:lnTo>
                    <a:pt x="546903" y="890221"/>
                  </a:lnTo>
                  <a:lnTo>
                    <a:pt x="592633" y="877650"/>
                  </a:lnTo>
                  <a:lnTo>
                    <a:pt x="636283" y="860527"/>
                  </a:lnTo>
                  <a:lnTo>
                    <a:pt x="677578" y="839127"/>
                  </a:lnTo>
                  <a:lnTo>
                    <a:pt x="716245" y="813723"/>
                  </a:lnTo>
                  <a:lnTo>
                    <a:pt x="752008" y="784592"/>
                  </a:lnTo>
                  <a:lnTo>
                    <a:pt x="784592" y="752008"/>
                  </a:lnTo>
                  <a:lnTo>
                    <a:pt x="813723" y="716245"/>
                  </a:lnTo>
                  <a:lnTo>
                    <a:pt x="839127" y="677578"/>
                  </a:lnTo>
                  <a:lnTo>
                    <a:pt x="860527" y="636283"/>
                  </a:lnTo>
                  <a:lnTo>
                    <a:pt x="877650" y="592633"/>
                  </a:lnTo>
                  <a:lnTo>
                    <a:pt x="890221" y="546903"/>
                  </a:lnTo>
                  <a:lnTo>
                    <a:pt x="897965" y="499368"/>
                  </a:lnTo>
                  <a:lnTo>
                    <a:pt x="900607" y="450303"/>
                  </a:lnTo>
                  <a:lnTo>
                    <a:pt x="897965" y="401239"/>
                  </a:lnTo>
                  <a:lnTo>
                    <a:pt x="890221" y="353704"/>
                  </a:lnTo>
                  <a:lnTo>
                    <a:pt x="877650" y="307974"/>
                  </a:lnTo>
                  <a:lnTo>
                    <a:pt x="860527" y="264324"/>
                  </a:lnTo>
                  <a:lnTo>
                    <a:pt x="839127" y="223028"/>
                  </a:lnTo>
                  <a:lnTo>
                    <a:pt x="813723" y="184362"/>
                  </a:lnTo>
                  <a:lnTo>
                    <a:pt x="784592" y="148599"/>
                  </a:lnTo>
                  <a:lnTo>
                    <a:pt x="752008" y="116014"/>
                  </a:lnTo>
                  <a:lnTo>
                    <a:pt x="716245" y="86883"/>
                  </a:lnTo>
                  <a:lnTo>
                    <a:pt x="677578" y="61480"/>
                  </a:lnTo>
                  <a:lnTo>
                    <a:pt x="636283" y="40080"/>
                  </a:lnTo>
                  <a:lnTo>
                    <a:pt x="592633" y="22957"/>
                  </a:lnTo>
                  <a:lnTo>
                    <a:pt x="546903" y="10386"/>
                  </a:lnTo>
                  <a:lnTo>
                    <a:pt x="499368" y="2642"/>
                  </a:lnTo>
                  <a:lnTo>
                    <a:pt x="450303" y="0"/>
                  </a:lnTo>
                  <a:close/>
                </a:path>
              </a:pathLst>
            </a:custGeom>
            <a:solidFill>
              <a:srgbClr val="B6D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4426" y="3657799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0" y="450303"/>
                  </a:moveTo>
                  <a:lnTo>
                    <a:pt x="2642" y="401239"/>
                  </a:lnTo>
                  <a:lnTo>
                    <a:pt x="10386" y="353704"/>
                  </a:lnTo>
                  <a:lnTo>
                    <a:pt x="22957" y="307974"/>
                  </a:lnTo>
                  <a:lnTo>
                    <a:pt x="40080" y="264324"/>
                  </a:lnTo>
                  <a:lnTo>
                    <a:pt x="61480" y="223028"/>
                  </a:lnTo>
                  <a:lnTo>
                    <a:pt x="86883" y="184362"/>
                  </a:lnTo>
                  <a:lnTo>
                    <a:pt x="116014" y="148599"/>
                  </a:lnTo>
                  <a:lnTo>
                    <a:pt x="148599" y="116014"/>
                  </a:lnTo>
                  <a:lnTo>
                    <a:pt x="184362" y="86883"/>
                  </a:lnTo>
                  <a:lnTo>
                    <a:pt x="223028" y="61480"/>
                  </a:lnTo>
                  <a:lnTo>
                    <a:pt x="264324" y="40080"/>
                  </a:lnTo>
                  <a:lnTo>
                    <a:pt x="307974" y="22957"/>
                  </a:lnTo>
                  <a:lnTo>
                    <a:pt x="353704" y="10386"/>
                  </a:lnTo>
                  <a:lnTo>
                    <a:pt x="401239" y="2642"/>
                  </a:lnTo>
                  <a:lnTo>
                    <a:pt x="450303" y="0"/>
                  </a:lnTo>
                  <a:lnTo>
                    <a:pt x="499368" y="2642"/>
                  </a:lnTo>
                  <a:lnTo>
                    <a:pt x="546903" y="10386"/>
                  </a:lnTo>
                  <a:lnTo>
                    <a:pt x="592633" y="22957"/>
                  </a:lnTo>
                  <a:lnTo>
                    <a:pt x="636283" y="40080"/>
                  </a:lnTo>
                  <a:lnTo>
                    <a:pt x="677578" y="61480"/>
                  </a:lnTo>
                  <a:lnTo>
                    <a:pt x="716245" y="86883"/>
                  </a:lnTo>
                  <a:lnTo>
                    <a:pt x="752008" y="116014"/>
                  </a:lnTo>
                  <a:lnTo>
                    <a:pt x="784592" y="148599"/>
                  </a:lnTo>
                  <a:lnTo>
                    <a:pt x="813723" y="184362"/>
                  </a:lnTo>
                  <a:lnTo>
                    <a:pt x="839127" y="223028"/>
                  </a:lnTo>
                  <a:lnTo>
                    <a:pt x="860527" y="264324"/>
                  </a:lnTo>
                  <a:lnTo>
                    <a:pt x="877650" y="307974"/>
                  </a:lnTo>
                  <a:lnTo>
                    <a:pt x="890221" y="353704"/>
                  </a:lnTo>
                  <a:lnTo>
                    <a:pt x="897965" y="401239"/>
                  </a:lnTo>
                  <a:lnTo>
                    <a:pt x="900607" y="450303"/>
                  </a:lnTo>
                  <a:lnTo>
                    <a:pt x="897965" y="499368"/>
                  </a:lnTo>
                  <a:lnTo>
                    <a:pt x="890221" y="546903"/>
                  </a:lnTo>
                  <a:lnTo>
                    <a:pt x="877650" y="592633"/>
                  </a:lnTo>
                  <a:lnTo>
                    <a:pt x="860527" y="636283"/>
                  </a:lnTo>
                  <a:lnTo>
                    <a:pt x="839127" y="677578"/>
                  </a:lnTo>
                  <a:lnTo>
                    <a:pt x="813723" y="716245"/>
                  </a:lnTo>
                  <a:lnTo>
                    <a:pt x="784592" y="752008"/>
                  </a:lnTo>
                  <a:lnTo>
                    <a:pt x="752008" y="784592"/>
                  </a:lnTo>
                  <a:lnTo>
                    <a:pt x="716245" y="813723"/>
                  </a:lnTo>
                  <a:lnTo>
                    <a:pt x="677578" y="839127"/>
                  </a:lnTo>
                  <a:lnTo>
                    <a:pt x="636283" y="860527"/>
                  </a:lnTo>
                  <a:lnTo>
                    <a:pt x="592633" y="877650"/>
                  </a:lnTo>
                  <a:lnTo>
                    <a:pt x="546903" y="890221"/>
                  </a:lnTo>
                  <a:lnTo>
                    <a:pt x="499368" y="897965"/>
                  </a:lnTo>
                  <a:lnTo>
                    <a:pt x="450303" y="900607"/>
                  </a:lnTo>
                  <a:lnTo>
                    <a:pt x="401239" y="897965"/>
                  </a:lnTo>
                  <a:lnTo>
                    <a:pt x="353704" y="890221"/>
                  </a:lnTo>
                  <a:lnTo>
                    <a:pt x="307974" y="877650"/>
                  </a:lnTo>
                  <a:lnTo>
                    <a:pt x="264324" y="860527"/>
                  </a:lnTo>
                  <a:lnTo>
                    <a:pt x="223028" y="839127"/>
                  </a:lnTo>
                  <a:lnTo>
                    <a:pt x="184362" y="813723"/>
                  </a:lnTo>
                  <a:lnTo>
                    <a:pt x="148599" y="784592"/>
                  </a:lnTo>
                  <a:lnTo>
                    <a:pt x="116014" y="752008"/>
                  </a:lnTo>
                  <a:lnTo>
                    <a:pt x="86883" y="716245"/>
                  </a:lnTo>
                  <a:lnTo>
                    <a:pt x="61480" y="677578"/>
                  </a:lnTo>
                  <a:lnTo>
                    <a:pt x="40080" y="636283"/>
                  </a:lnTo>
                  <a:lnTo>
                    <a:pt x="22957" y="592633"/>
                  </a:lnTo>
                  <a:lnTo>
                    <a:pt x="10386" y="546903"/>
                  </a:lnTo>
                  <a:lnTo>
                    <a:pt x="2642" y="499368"/>
                  </a:lnTo>
                  <a:lnTo>
                    <a:pt x="0" y="4503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898376" y="4777208"/>
            <a:ext cx="10560050" cy="913765"/>
            <a:chOff x="898376" y="4777208"/>
            <a:chExt cx="10560050" cy="913765"/>
          </a:xfrm>
        </p:grpSpPr>
        <p:sp>
          <p:nvSpPr>
            <p:cNvPr id="17" name="object 17" descr=""/>
            <p:cNvSpPr/>
            <p:nvPr/>
          </p:nvSpPr>
          <p:spPr>
            <a:xfrm>
              <a:off x="904726" y="4783558"/>
              <a:ext cx="10547350" cy="901065"/>
            </a:xfrm>
            <a:custGeom>
              <a:avLst/>
              <a:gdLst/>
              <a:ahLst/>
              <a:cxnLst/>
              <a:rect l="l" t="t" r="r" b="b"/>
              <a:pathLst>
                <a:path w="10547350" h="901064">
                  <a:moveTo>
                    <a:pt x="10547096" y="0"/>
                  </a:moveTo>
                  <a:lnTo>
                    <a:pt x="450291" y="0"/>
                  </a:lnTo>
                  <a:lnTo>
                    <a:pt x="0" y="450303"/>
                  </a:lnTo>
                  <a:lnTo>
                    <a:pt x="450291" y="900607"/>
                  </a:lnTo>
                  <a:lnTo>
                    <a:pt x="10547096" y="900607"/>
                  </a:lnTo>
                  <a:lnTo>
                    <a:pt x="10547096" y="0"/>
                  </a:lnTo>
                  <a:close/>
                </a:path>
              </a:pathLst>
            </a:custGeom>
            <a:solidFill>
              <a:srgbClr val="134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04726" y="4783558"/>
              <a:ext cx="10547350" cy="901065"/>
            </a:xfrm>
            <a:custGeom>
              <a:avLst/>
              <a:gdLst/>
              <a:ahLst/>
              <a:cxnLst/>
              <a:rect l="l" t="t" r="r" b="b"/>
              <a:pathLst>
                <a:path w="10547350" h="901064">
                  <a:moveTo>
                    <a:pt x="10547096" y="900607"/>
                  </a:moveTo>
                  <a:lnTo>
                    <a:pt x="450291" y="900607"/>
                  </a:lnTo>
                  <a:lnTo>
                    <a:pt x="0" y="450303"/>
                  </a:lnTo>
                  <a:lnTo>
                    <a:pt x="450291" y="0"/>
                  </a:lnTo>
                  <a:lnTo>
                    <a:pt x="10547096" y="0"/>
                  </a:lnTo>
                  <a:lnTo>
                    <a:pt x="10547096" y="9006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80377" y="3617490"/>
            <a:ext cx="11282680" cy="25057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46505">
              <a:lnSpc>
                <a:spcPct val="100000"/>
              </a:lnSpc>
              <a:spcBef>
                <a:spcPts val="434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Frailty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approaching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  <a:p>
            <a:pPr marL="1246505" marR="266065">
              <a:lnSpc>
                <a:spcPct val="86100"/>
              </a:lnSpc>
              <a:spcBef>
                <a:spcPts val="57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examples of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£244m*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NEL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admissions.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aligns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many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Places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prioritising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Ageing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 the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next six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years.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mean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pivoting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virtual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wards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admission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avoidance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initiatives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maximising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independence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hospital.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400">
              <a:latin typeface="Arial"/>
              <a:cs typeface="Arial"/>
            </a:endParaRPr>
          </a:p>
          <a:p>
            <a:pPr marL="1246505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  <a:p>
            <a:pPr marL="1246505" marR="256540">
              <a:lnSpc>
                <a:spcPts val="1450"/>
              </a:lnSpc>
              <a:spcBef>
                <a:spcPts val="5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which has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demonstrated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reductions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GP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outpatient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appointments,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Emergency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(A&amp;E)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attendances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NEL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admissions.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buChar char="•"/>
              <a:tabLst>
                <a:tab pos="240665" algn="l"/>
              </a:tabLst>
            </a:pP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Initial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INT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rollouts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each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place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have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focussed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these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three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population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groups.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However,</a:t>
            </a:r>
            <a:r>
              <a:rPr dirty="0" sz="1200" spc="-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there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an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expectation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that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as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INTs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develop,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they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may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identify</a:t>
            </a:r>
            <a:r>
              <a:rPr dirty="0" sz="1200" spc="-4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additional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specific</a:t>
            </a:r>
            <a:r>
              <a:rPr dirty="0" sz="1200" spc="-5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priorities</a:t>
            </a:r>
            <a:r>
              <a:rPr dirty="0" sz="1200" spc="-2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based</a:t>
            </a:r>
            <a:r>
              <a:rPr dirty="0" sz="1200" spc="-1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on</a:t>
            </a:r>
            <a:r>
              <a:rPr dirty="0" sz="1200" spc="-5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their</a:t>
            </a:r>
            <a:r>
              <a:rPr dirty="0" sz="1200" spc="-3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local</a:t>
            </a:r>
            <a:r>
              <a:rPr dirty="0" sz="1200" spc="-35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34A64"/>
                </a:solidFill>
                <a:latin typeface="Arial"/>
                <a:cs typeface="Arial"/>
              </a:rPr>
              <a:t>population</a:t>
            </a:r>
            <a:r>
              <a:rPr dirty="0" sz="1200" spc="-40">
                <a:solidFill>
                  <a:srgbClr val="134A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34A64"/>
                </a:solidFill>
                <a:latin typeface="Arial"/>
                <a:cs typeface="Arial"/>
              </a:rPr>
              <a:t>needs.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67463" y="3715876"/>
            <a:ext cx="715010" cy="715010"/>
          </a:xfrm>
          <a:custGeom>
            <a:avLst/>
            <a:gdLst/>
            <a:ahLst/>
            <a:cxnLst/>
            <a:rect l="l" t="t" r="r" b="b"/>
            <a:pathLst>
              <a:path w="715010" h="715010">
                <a:moveTo>
                  <a:pt x="357435" y="714971"/>
                </a:moveTo>
                <a:lnTo>
                  <a:pt x="308929" y="711707"/>
                </a:lnTo>
                <a:lnTo>
                  <a:pt x="262406" y="702201"/>
                </a:lnTo>
                <a:lnTo>
                  <a:pt x="218292" y="686877"/>
                </a:lnTo>
                <a:lnTo>
                  <a:pt x="177013" y="666163"/>
                </a:lnTo>
                <a:lnTo>
                  <a:pt x="138996" y="640483"/>
                </a:lnTo>
                <a:lnTo>
                  <a:pt x="104665" y="610265"/>
                </a:lnTo>
                <a:lnTo>
                  <a:pt x="74448" y="575933"/>
                </a:lnTo>
                <a:lnTo>
                  <a:pt x="48769" y="537914"/>
                </a:lnTo>
                <a:lnTo>
                  <a:pt x="28056" y="496634"/>
                </a:lnTo>
                <a:lnTo>
                  <a:pt x="12733" y="452518"/>
                </a:lnTo>
                <a:lnTo>
                  <a:pt x="3227" y="405993"/>
                </a:lnTo>
                <a:lnTo>
                  <a:pt x="108" y="359641"/>
                </a:lnTo>
                <a:lnTo>
                  <a:pt x="0" y="356949"/>
                </a:lnTo>
                <a:lnTo>
                  <a:pt x="3229" y="308968"/>
                </a:lnTo>
                <a:lnTo>
                  <a:pt x="12733" y="262452"/>
                </a:lnTo>
                <a:lnTo>
                  <a:pt x="28056" y="218336"/>
                </a:lnTo>
                <a:lnTo>
                  <a:pt x="48769" y="177056"/>
                </a:lnTo>
                <a:lnTo>
                  <a:pt x="74448" y="139037"/>
                </a:lnTo>
                <a:lnTo>
                  <a:pt x="104665" y="104705"/>
                </a:lnTo>
                <a:lnTo>
                  <a:pt x="138996" y="74487"/>
                </a:lnTo>
                <a:lnTo>
                  <a:pt x="177013" y="48807"/>
                </a:lnTo>
                <a:lnTo>
                  <a:pt x="218292" y="28093"/>
                </a:lnTo>
                <a:lnTo>
                  <a:pt x="262406" y="12769"/>
                </a:lnTo>
                <a:lnTo>
                  <a:pt x="308929" y="3263"/>
                </a:lnTo>
                <a:lnTo>
                  <a:pt x="357435" y="0"/>
                </a:lnTo>
                <a:lnTo>
                  <a:pt x="357708" y="0"/>
                </a:lnTo>
                <a:lnTo>
                  <a:pt x="405972" y="3263"/>
                </a:lnTo>
                <a:lnTo>
                  <a:pt x="406120" y="3263"/>
                </a:lnTo>
                <a:lnTo>
                  <a:pt x="452562" y="12769"/>
                </a:lnTo>
                <a:lnTo>
                  <a:pt x="496681" y="28093"/>
                </a:lnTo>
                <a:lnTo>
                  <a:pt x="537955" y="48807"/>
                </a:lnTo>
                <a:lnTo>
                  <a:pt x="575965" y="74487"/>
                </a:lnTo>
                <a:lnTo>
                  <a:pt x="610287" y="104705"/>
                </a:lnTo>
                <a:lnTo>
                  <a:pt x="640494" y="139037"/>
                </a:lnTo>
                <a:lnTo>
                  <a:pt x="666161" y="177056"/>
                </a:lnTo>
                <a:lnTo>
                  <a:pt x="676179" y="197026"/>
                </a:lnTo>
                <a:lnTo>
                  <a:pt x="357144" y="197026"/>
                </a:lnTo>
                <a:lnTo>
                  <a:pt x="345856" y="197334"/>
                </a:lnTo>
                <a:lnTo>
                  <a:pt x="345389" y="197334"/>
                </a:lnTo>
                <a:lnTo>
                  <a:pt x="333369" y="198563"/>
                </a:lnTo>
                <a:lnTo>
                  <a:pt x="289852" y="212389"/>
                </a:lnTo>
                <a:lnTo>
                  <a:pt x="272122" y="225491"/>
                </a:lnTo>
                <a:lnTo>
                  <a:pt x="272122" y="274248"/>
                </a:lnTo>
                <a:lnTo>
                  <a:pt x="400962" y="274248"/>
                </a:lnTo>
                <a:lnTo>
                  <a:pt x="401391" y="275538"/>
                </a:lnTo>
                <a:lnTo>
                  <a:pt x="402445" y="282080"/>
                </a:lnTo>
                <a:lnTo>
                  <a:pt x="402492" y="296236"/>
                </a:lnTo>
                <a:lnTo>
                  <a:pt x="401655" y="303785"/>
                </a:lnTo>
                <a:lnTo>
                  <a:pt x="382255" y="341867"/>
                </a:lnTo>
                <a:lnTo>
                  <a:pt x="350989" y="367426"/>
                </a:lnTo>
                <a:lnTo>
                  <a:pt x="334315" y="377872"/>
                </a:lnTo>
                <a:lnTo>
                  <a:pt x="325565" y="383615"/>
                </a:lnTo>
                <a:lnTo>
                  <a:pt x="294330" y="407403"/>
                </a:lnTo>
                <a:lnTo>
                  <a:pt x="265914" y="442990"/>
                </a:lnTo>
                <a:lnTo>
                  <a:pt x="255245" y="487785"/>
                </a:lnTo>
                <a:lnTo>
                  <a:pt x="255245" y="517784"/>
                </a:lnTo>
                <a:lnTo>
                  <a:pt x="676202" y="517784"/>
                </a:lnTo>
                <a:lnTo>
                  <a:pt x="666101" y="537914"/>
                </a:lnTo>
                <a:lnTo>
                  <a:pt x="640423" y="575933"/>
                </a:lnTo>
                <a:lnTo>
                  <a:pt x="610205" y="610265"/>
                </a:lnTo>
                <a:lnTo>
                  <a:pt x="575875" y="640483"/>
                </a:lnTo>
                <a:lnTo>
                  <a:pt x="537857" y="666163"/>
                </a:lnTo>
                <a:lnTo>
                  <a:pt x="496579" y="686877"/>
                </a:lnTo>
                <a:lnTo>
                  <a:pt x="452465" y="702201"/>
                </a:lnTo>
                <a:lnTo>
                  <a:pt x="405942" y="711707"/>
                </a:lnTo>
                <a:lnTo>
                  <a:pt x="357435" y="714971"/>
                </a:lnTo>
                <a:close/>
              </a:path>
              <a:path w="715010" h="715010">
                <a:moveTo>
                  <a:pt x="676202" y="517784"/>
                </a:moveTo>
                <a:lnTo>
                  <a:pt x="459635" y="517784"/>
                </a:lnTo>
                <a:lnTo>
                  <a:pt x="459597" y="475285"/>
                </a:lnTo>
                <a:lnTo>
                  <a:pt x="307399" y="475285"/>
                </a:lnTo>
                <a:lnTo>
                  <a:pt x="325998" y="435742"/>
                </a:lnTo>
                <a:lnTo>
                  <a:pt x="362413" y="408323"/>
                </a:lnTo>
                <a:lnTo>
                  <a:pt x="378359" y="398082"/>
                </a:lnTo>
                <a:lnTo>
                  <a:pt x="387492" y="392127"/>
                </a:lnTo>
                <a:lnTo>
                  <a:pt x="419837" y="366100"/>
                </a:lnTo>
                <a:lnTo>
                  <a:pt x="444269" y="331522"/>
                </a:lnTo>
                <a:lnTo>
                  <a:pt x="453249" y="291180"/>
                </a:lnTo>
                <a:lnTo>
                  <a:pt x="453432" y="282663"/>
                </a:lnTo>
                <a:lnTo>
                  <a:pt x="453163" y="275538"/>
                </a:lnTo>
                <a:lnTo>
                  <a:pt x="441913" y="238390"/>
                </a:lnTo>
                <a:lnTo>
                  <a:pt x="410740" y="209416"/>
                </a:lnTo>
                <a:lnTo>
                  <a:pt x="366663" y="197334"/>
                </a:lnTo>
                <a:lnTo>
                  <a:pt x="357144" y="197026"/>
                </a:lnTo>
                <a:lnTo>
                  <a:pt x="676179" y="197026"/>
                </a:lnTo>
                <a:lnTo>
                  <a:pt x="686863" y="218336"/>
                </a:lnTo>
                <a:lnTo>
                  <a:pt x="702172" y="262452"/>
                </a:lnTo>
                <a:lnTo>
                  <a:pt x="711662" y="308968"/>
                </a:lnTo>
                <a:lnTo>
                  <a:pt x="714871" y="356949"/>
                </a:lnTo>
                <a:lnTo>
                  <a:pt x="714907" y="357485"/>
                </a:lnTo>
                <a:lnTo>
                  <a:pt x="711644" y="405993"/>
                </a:lnTo>
                <a:lnTo>
                  <a:pt x="702138" y="452518"/>
                </a:lnTo>
                <a:lnTo>
                  <a:pt x="686815" y="496634"/>
                </a:lnTo>
                <a:lnTo>
                  <a:pt x="676202" y="517784"/>
                </a:lnTo>
                <a:close/>
              </a:path>
              <a:path w="715010" h="715010">
                <a:moveTo>
                  <a:pt x="400962" y="274248"/>
                </a:moveTo>
                <a:lnTo>
                  <a:pt x="272122" y="274248"/>
                </a:lnTo>
                <a:lnTo>
                  <a:pt x="280805" y="266493"/>
                </a:lnTo>
                <a:lnTo>
                  <a:pt x="320060" y="243004"/>
                </a:lnTo>
                <a:lnTo>
                  <a:pt x="359995" y="237219"/>
                </a:lnTo>
                <a:lnTo>
                  <a:pt x="367497" y="238649"/>
                </a:lnTo>
                <a:lnTo>
                  <a:pt x="397353" y="263264"/>
                </a:lnTo>
                <a:lnTo>
                  <a:pt x="399311" y="269288"/>
                </a:lnTo>
                <a:lnTo>
                  <a:pt x="400962" y="274248"/>
                </a:lnTo>
                <a:close/>
              </a:path>
            </a:pathLst>
          </a:custGeom>
          <a:solidFill>
            <a:srgbClr val="134A6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448076" y="4777209"/>
            <a:ext cx="913765" cy="913765"/>
            <a:chOff x="448076" y="4777209"/>
            <a:chExt cx="913765" cy="913765"/>
          </a:xfrm>
        </p:grpSpPr>
        <p:sp>
          <p:nvSpPr>
            <p:cNvPr id="22" name="object 22" descr=""/>
            <p:cNvSpPr/>
            <p:nvPr/>
          </p:nvSpPr>
          <p:spPr>
            <a:xfrm>
              <a:off x="454426" y="4783559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450303" y="0"/>
                  </a:moveTo>
                  <a:lnTo>
                    <a:pt x="401239" y="2642"/>
                  </a:lnTo>
                  <a:lnTo>
                    <a:pt x="353704" y="10386"/>
                  </a:lnTo>
                  <a:lnTo>
                    <a:pt x="307974" y="22957"/>
                  </a:lnTo>
                  <a:lnTo>
                    <a:pt x="264324" y="40080"/>
                  </a:lnTo>
                  <a:lnTo>
                    <a:pt x="223028" y="61480"/>
                  </a:lnTo>
                  <a:lnTo>
                    <a:pt x="184362" y="86883"/>
                  </a:lnTo>
                  <a:lnTo>
                    <a:pt x="148599" y="116014"/>
                  </a:lnTo>
                  <a:lnTo>
                    <a:pt x="116014" y="148599"/>
                  </a:lnTo>
                  <a:lnTo>
                    <a:pt x="86883" y="184362"/>
                  </a:lnTo>
                  <a:lnTo>
                    <a:pt x="61480" y="223028"/>
                  </a:lnTo>
                  <a:lnTo>
                    <a:pt x="40080" y="264324"/>
                  </a:lnTo>
                  <a:lnTo>
                    <a:pt x="22957" y="307974"/>
                  </a:lnTo>
                  <a:lnTo>
                    <a:pt x="10386" y="353704"/>
                  </a:lnTo>
                  <a:lnTo>
                    <a:pt x="2642" y="401239"/>
                  </a:lnTo>
                  <a:lnTo>
                    <a:pt x="0" y="450303"/>
                  </a:lnTo>
                  <a:lnTo>
                    <a:pt x="2642" y="499368"/>
                  </a:lnTo>
                  <a:lnTo>
                    <a:pt x="10386" y="546903"/>
                  </a:lnTo>
                  <a:lnTo>
                    <a:pt x="22957" y="592633"/>
                  </a:lnTo>
                  <a:lnTo>
                    <a:pt x="40080" y="636283"/>
                  </a:lnTo>
                  <a:lnTo>
                    <a:pt x="61480" y="677578"/>
                  </a:lnTo>
                  <a:lnTo>
                    <a:pt x="86883" y="716245"/>
                  </a:lnTo>
                  <a:lnTo>
                    <a:pt x="116014" y="752008"/>
                  </a:lnTo>
                  <a:lnTo>
                    <a:pt x="148599" y="784592"/>
                  </a:lnTo>
                  <a:lnTo>
                    <a:pt x="184362" y="813723"/>
                  </a:lnTo>
                  <a:lnTo>
                    <a:pt x="223028" y="839127"/>
                  </a:lnTo>
                  <a:lnTo>
                    <a:pt x="264324" y="860527"/>
                  </a:lnTo>
                  <a:lnTo>
                    <a:pt x="307974" y="877650"/>
                  </a:lnTo>
                  <a:lnTo>
                    <a:pt x="353704" y="890221"/>
                  </a:lnTo>
                  <a:lnTo>
                    <a:pt x="401239" y="897965"/>
                  </a:lnTo>
                  <a:lnTo>
                    <a:pt x="450303" y="900607"/>
                  </a:lnTo>
                  <a:lnTo>
                    <a:pt x="499368" y="897965"/>
                  </a:lnTo>
                  <a:lnTo>
                    <a:pt x="546903" y="890221"/>
                  </a:lnTo>
                  <a:lnTo>
                    <a:pt x="592633" y="877650"/>
                  </a:lnTo>
                  <a:lnTo>
                    <a:pt x="636283" y="860527"/>
                  </a:lnTo>
                  <a:lnTo>
                    <a:pt x="677578" y="839127"/>
                  </a:lnTo>
                  <a:lnTo>
                    <a:pt x="716245" y="813723"/>
                  </a:lnTo>
                  <a:lnTo>
                    <a:pt x="752008" y="784592"/>
                  </a:lnTo>
                  <a:lnTo>
                    <a:pt x="784592" y="752008"/>
                  </a:lnTo>
                  <a:lnTo>
                    <a:pt x="813723" y="716245"/>
                  </a:lnTo>
                  <a:lnTo>
                    <a:pt x="839127" y="677578"/>
                  </a:lnTo>
                  <a:lnTo>
                    <a:pt x="860527" y="636283"/>
                  </a:lnTo>
                  <a:lnTo>
                    <a:pt x="877650" y="592633"/>
                  </a:lnTo>
                  <a:lnTo>
                    <a:pt x="890221" y="546903"/>
                  </a:lnTo>
                  <a:lnTo>
                    <a:pt x="897965" y="499368"/>
                  </a:lnTo>
                  <a:lnTo>
                    <a:pt x="900607" y="450303"/>
                  </a:lnTo>
                  <a:lnTo>
                    <a:pt x="897965" y="401239"/>
                  </a:lnTo>
                  <a:lnTo>
                    <a:pt x="890221" y="353704"/>
                  </a:lnTo>
                  <a:lnTo>
                    <a:pt x="877650" y="307974"/>
                  </a:lnTo>
                  <a:lnTo>
                    <a:pt x="860527" y="264324"/>
                  </a:lnTo>
                  <a:lnTo>
                    <a:pt x="839127" y="223028"/>
                  </a:lnTo>
                  <a:lnTo>
                    <a:pt x="813723" y="184362"/>
                  </a:lnTo>
                  <a:lnTo>
                    <a:pt x="784592" y="148599"/>
                  </a:lnTo>
                  <a:lnTo>
                    <a:pt x="752008" y="116014"/>
                  </a:lnTo>
                  <a:lnTo>
                    <a:pt x="716245" y="86883"/>
                  </a:lnTo>
                  <a:lnTo>
                    <a:pt x="677578" y="61480"/>
                  </a:lnTo>
                  <a:lnTo>
                    <a:pt x="636283" y="40080"/>
                  </a:lnTo>
                  <a:lnTo>
                    <a:pt x="592633" y="22957"/>
                  </a:lnTo>
                  <a:lnTo>
                    <a:pt x="546903" y="10386"/>
                  </a:lnTo>
                  <a:lnTo>
                    <a:pt x="499368" y="2642"/>
                  </a:lnTo>
                  <a:lnTo>
                    <a:pt x="450303" y="0"/>
                  </a:lnTo>
                  <a:close/>
                </a:path>
              </a:pathLst>
            </a:custGeom>
            <a:solidFill>
              <a:srgbClr val="B6D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54426" y="4783559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5" h="901064">
                  <a:moveTo>
                    <a:pt x="0" y="450303"/>
                  </a:moveTo>
                  <a:lnTo>
                    <a:pt x="2642" y="401239"/>
                  </a:lnTo>
                  <a:lnTo>
                    <a:pt x="10386" y="353704"/>
                  </a:lnTo>
                  <a:lnTo>
                    <a:pt x="22957" y="307974"/>
                  </a:lnTo>
                  <a:lnTo>
                    <a:pt x="40080" y="264324"/>
                  </a:lnTo>
                  <a:lnTo>
                    <a:pt x="61480" y="223028"/>
                  </a:lnTo>
                  <a:lnTo>
                    <a:pt x="86883" y="184362"/>
                  </a:lnTo>
                  <a:lnTo>
                    <a:pt x="116014" y="148599"/>
                  </a:lnTo>
                  <a:lnTo>
                    <a:pt x="148599" y="116014"/>
                  </a:lnTo>
                  <a:lnTo>
                    <a:pt x="184362" y="86883"/>
                  </a:lnTo>
                  <a:lnTo>
                    <a:pt x="223028" y="61480"/>
                  </a:lnTo>
                  <a:lnTo>
                    <a:pt x="264324" y="40080"/>
                  </a:lnTo>
                  <a:lnTo>
                    <a:pt x="307974" y="22957"/>
                  </a:lnTo>
                  <a:lnTo>
                    <a:pt x="353704" y="10386"/>
                  </a:lnTo>
                  <a:lnTo>
                    <a:pt x="401239" y="2642"/>
                  </a:lnTo>
                  <a:lnTo>
                    <a:pt x="450303" y="0"/>
                  </a:lnTo>
                  <a:lnTo>
                    <a:pt x="499368" y="2642"/>
                  </a:lnTo>
                  <a:lnTo>
                    <a:pt x="546903" y="10386"/>
                  </a:lnTo>
                  <a:lnTo>
                    <a:pt x="592633" y="22957"/>
                  </a:lnTo>
                  <a:lnTo>
                    <a:pt x="636283" y="40080"/>
                  </a:lnTo>
                  <a:lnTo>
                    <a:pt x="677578" y="61480"/>
                  </a:lnTo>
                  <a:lnTo>
                    <a:pt x="716245" y="86883"/>
                  </a:lnTo>
                  <a:lnTo>
                    <a:pt x="752008" y="116014"/>
                  </a:lnTo>
                  <a:lnTo>
                    <a:pt x="784592" y="148599"/>
                  </a:lnTo>
                  <a:lnTo>
                    <a:pt x="813723" y="184362"/>
                  </a:lnTo>
                  <a:lnTo>
                    <a:pt x="839127" y="223028"/>
                  </a:lnTo>
                  <a:lnTo>
                    <a:pt x="860527" y="264324"/>
                  </a:lnTo>
                  <a:lnTo>
                    <a:pt x="877650" y="307974"/>
                  </a:lnTo>
                  <a:lnTo>
                    <a:pt x="890221" y="353704"/>
                  </a:lnTo>
                  <a:lnTo>
                    <a:pt x="897965" y="401239"/>
                  </a:lnTo>
                  <a:lnTo>
                    <a:pt x="900607" y="450303"/>
                  </a:lnTo>
                  <a:lnTo>
                    <a:pt x="897965" y="499368"/>
                  </a:lnTo>
                  <a:lnTo>
                    <a:pt x="890221" y="546903"/>
                  </a:lnTo>
                  <a:lnTo>
                    <a:pt x="877650" y="592633"/>
                  </a:lnTo>
                  <a:lnTo>
                    <a:pt x="860527" y="636283"/>
                  </a:lnTo>
                  <a:lnTo>
                    <a:pt x="839127" y="677578"/>
                  </a:lnTo>
                  <a:lnTo>
                    <a:pt x="813723" y="716245"/>
                  </a:lnTo>
                  <a:lnTo>
                    <a:pt x="784592" y="752008"/>
                  </a:lnTo>
                  <a:lnTo>
                    <a:pt x="752008" y="784592"/>
                  </a:lnTo>
                  <a:lnTo>
                    <a:pt x="716245" y="813723"/>
                  </a:lnTo>
                  <a:lnTo>
                    <a:pt x="677578" y="839127"/>
                  </a:lnTo>
                  <a:lnTo>
                    <a:pt x="636283" y="860527"/>
                  </a:lnTo>
                  <a:lnTo>
                    <a:pt x="592633" y="877650"/>
                  </a:lnTo>
                  <a:lnTo>
                    <a:pt x="546903" y="890221"/>
                  </a:lnTo>
                  <a:lnTo>
                    <a:pt x="499368" y="897965"/>
                  </a:lnTo>
                  <a:lnTo>
                    <a:pt x="450303" y="900607"/>
                  </a:lnTo>
                  <a:lnTo>
                    <a:pt x="401239" y="897965"/>
                  </a:lnTo>
                  <a:lnTo>
                    <a:pt x="353704" y="890221"/>
                  </a:lnTo>
                  <a:lnTo>
                    <a:pt x="307974" y="877650"/>
                  </a:lnTo>
                  <a:lnTo>
                    <a:pt x="264324" y="860527"/>
                  </a:lnTo>
                  <a:lnTo>
                    <a:pt x="223028" y="839127"/>
                  </a:lnTo>
                  <a:lnTo>
                    <a:pt x="184362" y="813723"/>
                  </a:lnTo>
                  <a:lnTo>
                    <a:pt x="148599" y="784592"/>
                  </a:lnTo>
                  <a:lnTo>
                    <a:pt x="116014" y="752008"/>
                  </a:lnTo>
                  <a:lnTo>
                    <a:pt x="86883" y="716245"/>
                  </a:lnTo>
                  <a:lnTo>
                    <a:pt x="61480" y="677578"/>
                  </a:lnTo>
                  <a:lnTo>
                    <a:pt x="40080" y="636283"/>
                  </a:lnTo>
                  <a:lnTo>
                    <a:pt x="22957" y="592633"/>
                  </a:lnTo>
                  <a:lnTo>
                    <a:pt x="10386" y="546903"/>
                  </a:lnTo>
                  <a:lnTo>
                    <a:pt x="2642" y="499368"/>
                  </a:lnTo>
                  <a:lnTo>
                    <a:pt x="0" y="45030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67408" y="4841506"/>
              <a:ext cx="715010" cy="715010"/>
            </a:xfrm>
            <a:custGeom>
              <a:avLst/>
              <a:gdLst/>
              <a:ahLst/>
              <a:cxnLst/>
              <a:rect l="l" t="t" r="r" b="b"/>
              <a:pathLst>
                <a:path w="715010" h="715010">
                  <a:moveTo>
                    <a:pt x="357471" y="714989"/>
                  </a:moveTo>
                  <a:lnTo>
                    <a:pt x="308963" y="711724"/>
                  </a:lnTo>
                  <a:lnTo>
                    <a:pt x="262438" y="702215"/>
                  </a:lnTo>
                  <a:lnTo>
                    <a:pt x="218323" y="686891"/>
                  </a:lnTo>
                  <a:lnTo>
                    <a:pt x="177043" y="666175"/>
                  </a:lnTo>
                  <a:lnTo>
                    <a:pt x="139025" y="640494"/>
                  </a:lnTo>
                  <a:lnTo>
                    <a:pt x="104694" y="610274"/>
                  </a:lnTo>
                  <a:lnTo>
                    <a:pt x="74477" y="575941"/>
                  </a:lnTo>
                  <a:lnTo>
                    <a:pt x="48799" y="537921"/>
                  </a:lnTo>
                  <a:lnTo>
                    <a:pt x="28086" y="496639"/>
                  </a:lnTo>
                  <a:lnTo>
                    <a:pt x="12765" y="452522"/>
                  </a:lnTo>
                  <a:lnTo>
                    <a:pt x="3261" y="405995"/>
                  </a:lnTo>
                  <a:lnTo>
                    <a:pt x="0" y="357485"/>
                  </a:lnTo>
                  <a:lnTo>
                    <a:pt x="3100" y="311423"/>
                  </a:lnTo>
                  <a:lnTo>
                    <a:pt x="3173" y="310346"/>
                  </a:lnTo>
                  <a:lnTo>
                    <a:pt x="12738" y="262621"/>
                  </a:lnTo>
                  <a:lnTo>
                    <a:pt x="27997" y="218620"/>
                  </a:lnTo>
                  <a:lnTo>
                    <a:pt x="48812" y="177050"/>
                  </a:lnTo>
                  <a:lnTo>
                    <a:pt x="74492" y="139030"/>
                  </a:lnTo>
                  <a:lnTo>
                    <a:pt x="104711" y="104698"/>
                  </a:lnTo>
                  <a:lnTo>
                    <a:pt x="139042" y="74480"/>
                  </a:lnTo>
                  <a:lnTo>
                    <a:pt x="177061" y="48801"/>
                  </a:lnTo>
                  <a:lnTo>
                    <a:pt x="218341" y="28087"/>
                  </a:lnTo>
                  <a:lnTo>
                    <a:pt x="262457" y="12765"/>
                  </a:lnTo>
                  <a:lnTo>
                    <a:pt x="308982" y="3261"/>
                  </a:lnTo>
                  <a:lnTo>
                    <a:pt x="357490" y="0"/>
                  </a:lnTo>
                  <a:lnTo>
                    <a:pt x="357773" y="0"/>
                  </a:lnTo>
                  <a:lnTo>
                    <a:pt x="405973" y="3261"/>
                  </a:lnTo>
                  <a:lnTo>
                    <a:pt x="406163" y="3261"/>
                  </a:lnTo>
                  <a:lnTo>
                    <a:pt x="452588" y="12765"/>
                  </a:lnTo>
                  <a:lnTo>
                    <a:pt x="496714" y="28087"/>
                  </a:lnTo>
                  <a:lnTo>
                    <a:pt x="537994" y="48801"/>
                  </a:lnTo>
                  <a:lnTo>
                    <a:pt x="576008" y="74480"/>
                  </a:lnTo>
                  <a:lnTo>
                    <a:pt x="610332" y="104698"/>
                  </a:lnTo>
                  <a:lnTo>
                    <a:pt x="640543" y="139030"/>
                  </a:lnTo>
                  <a:lnTo>
                    <a:pt x="666213" y="177050"/>
                  </a:lnTo>
                  <a:lnTo>
                    <a:pt x="675353" y="195266"/>
                  </a:lnTo>
                  <a:lnTo>
                    <a:pt x="346930" y="195266"/>
                  </a:lnTo>
                  <a:lnTo>
                    <a:pt x="336110" y="195508"/>
                  </a:lnTo>
                  <a:lnTo>
                    <a:pt x="294456" y="202212"/>
                  </a:lnTo>
                  <a:lnTo>
                    <a:pt x="266840" y="213395"/>
                  </a:lnTo>
                  <a:lnTo>
                    <a:pt x="266840" y="257738"/>
                  </a:lnTo>
                  <a:lnTo>
                    <a:pt x="391387" y="257738"/>
                  </a:lnTo>
                  <a:lnTo>
                    <a:pt x="394810" y="264007"/>
                  </a:lnTo>
                  <a:lnTo>
                    <a:pt x="396565" y="271519"/>
                  </a:lnTo>
                  <a:lnTo>
                    <a:pt x="396279" y="279303"/>
                  </a:lnTo>
                  <a:lnTo>
                    <a:pt x="396470" y="285444"/>
                  </a:lnTo>
                  <a:lnTo>
                    <a:pt x="375496" y="320088"/>
                  </a:lnTo>
                  <a:lnTo>
                    <a:pt x="337205" y="331474"/>
                  </a:lnTo>
                  <a:lnTo>
                    <a:pt x="322203" y="332127"/>
                  </a:lnTo>
                  <a:lnTo>
                    <a:pt x="294700" y="332127"/>
                  </a:lnTo>
                  <a:lnTo>
                    <a:pt x="294700" y="372131"/>
                  </a:lnTo>
                  <a:lnTo>
                    <a:pt x="323747" y="372131"/>
                  </a:lnTo>
                  <a:lnTo>
                    <a:pt x="332199" y="372285"/>
                  </a:lnTo>
                  <a:lnTo>
                    <a:pt x="371204" y="379060"/>
                  </a:lnTo>
                  <a:lnTo>
                    <a:pt x="402048" y="402600"/>
                  </a:lnTo>
                  <a:lnTo>
                    <a:pt x="408439" y="428702"/>
                  </a:lnTo>
                  <a:lnTo>
                    <a:pt x="408202" y="435351"/>
                  </a:lnTo>
                  <a:lnTo>
                    <a:pt x="406987" y="441858"/>
                  </a:lnTo>
                  <a:lnTo>
                    <a:pt x="404823" y="448114"/>
                  </a:lnTo>
                  <a:lnTo>
                    <a:pt x="401738" y="454012"/>
                  </a:lnTo>
                  <a:lnTo>
                    <a:pt x="401326" y="454634"/>
                  </a:lnTo>
                  <a:lnTo>
                    <a:pt x="253437" y="454634"/>
                  </a:lnTo>
                  <a:lnTo>
                    <a:pt x="253437" y="502799"/>
                  </a:lnTo>
                  <a:lnTo>
                    <a:pt x="291246" y="515449"/>
                  </a:lnTo>
                  <a:lnTo>
                    <a:pt x="325381" y="519334"/>
                  </a:lnTo>
                  <a:lnTo>
                    <a:pt x="321437" y="519334"/>
                  </a:lnTo>
                  <a:lnTo>
                    <a:pt x="339061" y="519676"/>
                  </a:lnTo>
                  <a:lnTo>
                    <a:pt x="675313" y="519676"/>
                  </a:lnTo>
                  <a:lnTo>
                    <a:pt x="666157" y="537921"/>
                  </a:lnTo>
                  <a:lnTo>
                    <a:pt x="640479" y="575941"/>
                  </a:lnTo>
                  <a:lnTo>
                    <a:pt x="610262" y="610274"/>
                  </a:lnTo>
                  <a:lnTo>
                    <a:pt x="575932" y="640494"/>
                  </a:lnTo>
                  <a:lnTo>
                    <a:pt x="537914" y="666175"/>
                  </a:lnTo>
                  <a:lnTo>
                    <a:pt x="496634" y="686891"/>
                  </a:lnTo>
                  <a:lnTo>
                    <a:pt x="452518" y="702215"/>
                  </a:lnTo>
                  <a:lnTo>
                    <a:pt x="405991" y="711724"/>
                  </a:lnTo>
                  <a:lnTo>
                    <a:pt x="357471" y="714989"/>
                  </a:lnTo>
                  <a:close/>
                </a:path>
                <a:path w="715010" h="715010">
                  <a:moveTo>
                    <a:pt x="675313" y="519676"/>
                  </a:moveTo>
                  <a:lnTo>
                    <a:pt x="339061" y="519676"/>
                  </a:lnTo>
                  <a:lnTo>
                    <a:pt x="350960" y="519334"/>
                  </a:lnTo>
                  <a:lnTo>
                    <a:pt x="362796" y="518200"/>
                  </a:lnTo>
                  <a:lnTo>
                    <a:pt x="374531" y="516279"/>
                  </a:lnTo>
                  <a:lnTo>
                    <a:pt x="386646" y="513454"/>
                  </a:lnTo>
                  <a:lnTo>
                    <a:pt x="386518" y="513454"/>
                  </a:lnTo>
                  <a:lnTo>
                    <a:pt x="396485" y="510381"/>
                  </a:lnTo>
                  <a:lnTo>
                    <a:pt x="433232" y="489435"/>
                  </a:lnTo>
                  <a:lnTo>
                    <a:pt x="456510" y="456629"/>
                  </a:lnTo>
                  <a:lnTo>
                    <a:pt x="461949" y="425633"/>
                  </a:lnTo>
                  <a:lnTo>
                    <a:pt x="461588" y="418076"/>
                  </a:lnTo>
                  <a:lnTo>
                    <a:pt x="442955" y="378394"/>
                  </a:lnTo>
                  <a:lnTo>
                    <a:pt x="405031" y="354806"/>
                  </a:lnTo>
                  <a:lnTo>
                    <a:pt x="382546" y="349964"/>
                  </a:lnTo>
                  <a:lnTo>
                    <a:pt x="396342" y="346132"/>
                  </a:lnTo>
                  <a:lnTo>
                    <a:pt x="431773" y="322780"/>
                  </a:lnTo>
                  <a:lnTo>
                    <a:pt x="448966" y="285444"/>
                  </a:lnTo>
                  <a:lnTo>
                    <a:pt x="449731" y="271519"/>
                  </a:lnTo>
                  <a:lnTo>
                    <a:pt x="449413" y="264007"/>
                  </a:lnTo>
                  <a:lnTo>
                    <a:pt x="431029" y="224256"/>
                  </a:lnTo>
                  <a:lnTo>
                    <a:pt x="393886" y="202212"/>
                  </a:lnTo>
                  <a:lnTo>
                    <a:pt x="365931" y="196344"/>
                  </a:lnTo>
                  <a:lnTo>
                    <a:pt x="365735" y="196344"/>
                  </a:lnTo>
                  <a:lnTo>
                    <a:pt x="356234" y="195508"/>
                  </a:lnTo>
                  <a:lnTo>
                    <a:pt x="355471" y="195508"/>
                  </a:lnTo>
                  <a:lnTo>
                    <a:pt x="346930" y="195266"/>
                  </a:lnTo>
                  <a:lnTo>
                    <a:pt x="675353" y="195266"/>
                  </a:lnTo>
                  <a:lnTo>
                    <a:pt x="686916" y="218331"/>
                  </a:lnTo>
                  <a:lnTo>
                    <a:pt x="702227" y="262448"/>
                  </a:lnTo>
                  <a:lnTo>
                    <a:pt x="711718" y="308975"/>
                  </a:lnTo>
                  <a:lnTo>
                    <a:pt x="714961" y="357485"/>
                  </a:lnTo>
                  <a:lnTo>
                    <a:pt x="711698" y="405995"/>
                  </a:lnTo>
                  <a:lnTo>
                    <a:pt x="702192" y="452522"/>
                  </a:lnTo>
                  <a:lnTo>
                    <a:pt x="686870" y="496639"/>
                  </a:lnTo>
                  <a:lnTo>
                    <a:pt x="675313" y="519676"/>
                  </a:lnTo>
                  <a:close/>
                </a:path>
                <a:path w="715010" h="715010">
                  <a:moveTo>
                    <a:pt x="391387" y="257738"/>
                  </a:moveTo>
                  <a:lnTo>
                    <a:pt x="266840" y="257738"/>
                  </a:lnTo>
                  <a:lnTo>
                    <a:pt x="275517" y="252396"/>
                  </a:lnTo>
                  <a:lnTo>
                    <a:pt x="313247" y="238477"/>
                  </a:lnTo>
                  <a:lnTo>
                    <a:pt x="342478" y="235223"/>
                  </a:lnTo>
                  <a:lnTo>
                    <a:pt x="348295" y="235223"/>
                  </a:lnTo>
                  <a:lnTo>
                    <a:pt x="387911" y="251771"/>
                  </a:lnTo>
                  <a:lnTo>
                    <a:pt x="391387" y="257738"/>
                  </a:lnTo>
                  <a:close/>
                </a:path>
                <a:path w="715010" h="715010">
                  <a:moveTo>
                    <a:pt x="348078" y="479897"/>
                  </a:moveTo>
                  <a:lnTo>
                    <a:pt x="339102" y="479897"/>
                  </a:lnTo>
                  <a:lnTo>
                    <a:pt x="329045" y="479524"/>
                  </a:lnTo>
                  <a:lnTo>
                    <a:pt x="283893" y="470338"/>
                  </a:lnTo>
                  <a:lnTo>
                    <a:pt x="253437" y="454634"/>
                  </a:lnTo>
                  <a:lnTo>
                    <a:pt x="401326" y="454634"/>
                  </a:lnTo>
                  <a:lnTo>
                    <a:pt x="362818" y="477761"/>
                  </a:lnTo>
                  <a:lnTo>
                    <a:pt x="355504" y="479163"/>
                  </a:lnTo>
                  <a:lnTo>
                    <a:pt x="348078" y="479897"/>
                  </a:lnTo>
                  <a:close/>
                </a:path>
              </a:pathLst>
            </a:custGeom>
            <a:solidFill>
              <a:srgbClr val="134A6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328" rIns="0" bIns="0" rtlCol="0" vert="horz">
            <a:spAutoFit/>
          </a:bodyPr>
          <a:lstStyle/>
          <a:p>
            <a:pPr marL="2604135" marR="5080" indent="-1888489">
              <a:lnSpc>
                <a:spcPts val="3030"/>
              </a:lnSpc>
              <a:spcBef>
                <a:spcPts val="470"/>
              </a:spcBef>
            </a:pPr>
            <a:r>
              <a:rPr dirty="0"/>
              <a:t>INT</a:t>
            </a:r>
            <a:r>
              <a:rPr dirty="0" spc="-60"/>
              <a:t> </a:t>
            </a:r>
            <a:r>
              <a:rPr dirty="0"/>
              <a:t>Design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Implementation Progress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47662" y="1459102"/>
          <a:ext cx="11591925" cy="4422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605"/>
                <a:gridCol w="4733290"/>
                <a:gridCol w="3834764"/>
              </a:tblGrid>
              <a:tr h="3917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Design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92"/>
                    </a:solidFill>
                  </a:tcPr>
                </a:tc>
              </a:tr>
              <a:tr h="12807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dirty="0" sz="1200" spc="-5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6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Young</a:t>
                      </a:r>
                      <a:r>
                        <a:rPr dirty="0" sz="1200" spc="-2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People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Child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dirty="0" sz="12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(CHILDs)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began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2013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 plans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implement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Teams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Children.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demonstrated</a:t>
                      </a:r>
                      <a:r>
                        <a:rPr dirty="0" sz="12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dirty="0" sz="12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2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unplanned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will be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CYP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further.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1562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Southwark,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Lambeth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Bromley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implemented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CHILDs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broader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 model.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91440" marR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remaining boroughs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  <a:tr h="14776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dirty="0" sz="1200" spc="-2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(3+)</a:t>
                      </a:r>
                      <a:r>
                        <a:rPr dirty="0" sz="1200" spc="-2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200" spc="-1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200" spc="-55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09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SEL</a:t>
                      </a:r>
                      <a:r>
                        <a:rPr dirty="0" sz="12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framework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dirty="0" sz="12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2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Term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developed</a:t>
                      </a:r>
                      <a:r>
                        <a:rPr dirty="0" sz="12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2023.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block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our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(3+)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LTC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6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signed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off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Board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2024.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bed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sites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demonstrated</a:t>
                      </a:r>
                      <a:r>
                        <a:rPr dirty="0" sz="12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improvements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detection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 disease,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unplanned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strong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experience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1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tested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12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networks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improvements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detection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unplanned 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activity.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boroughs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to go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live 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LTC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Teams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2025/26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(starting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a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phased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approach)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D"/>
                    </a:solidFill>
                  </a:tcPr>
                </a:tc>
              </a:tr>
              <a:tr h="1271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Frailty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71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SEL</a:t>
                      </a:r>
                      <a:r>
                        <a:rPr dirty="0" sz="1200" spc="-1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Ageing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Framework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Teams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200" spc="-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developed</a:t>
                      </a:r>
                      <a:r>
                        <a:rPr dirty="0" sz="1200" spc="-5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signed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Neighbourhood</a:t>
                      </a:r>
                      <a:r>
                        <a:rPr dirty="0" sz="1200" spc="-4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Board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Partnerships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April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2025.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underway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in all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places.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Bexley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Southwark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dirty="0" sz="1200" spc="-3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adopters</a:t>
                      </a:r>
                      <a:r>
                        <a:rPr dirty="0" sz="1200" spc="-3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 the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frailty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framework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remainder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places</a:t>
                      </a:r>
                      <a:r>
                        <a:rPr dirty="0" sz="1200" spc="-4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200" spc="-6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via </a:t>
                      </a:r>
                      <a:r>
                        <a:rPr dirty="0" sz="1200" spc="-5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phased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200" spc="5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1D2D"/>
                          </a:solidFill>
                          <a:latin typeface="Arial"/>
                          <a:cs typeface="Arial"/>
                        </a:rPr>
                        <a:t>approach..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23" y="283169"/>
            <a:ext cx="11608057" cy="80231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2469451"/>
            <a:ext cx="12192000" cy="4389120"/>
            <a:chOff x="0" y="2469451"/>
            <a:chExt cx="12192000" cy="4389120"/>
          </a:xfrm>
        </p:grpSpPr>
        <p:sp>
          <p:nvSpPr>
            <p:cNvPr id="4" name="object 4" descr=""/>
            <p:cNvSpPr/>
            <p:nvPr/>
          </p:nvSpPr>
          <p:spPr>
            <a:xfrm>
              <a:off x="0" y="6440487"/>
              <a:ext cx="12192000" cy="417830"/>
            </a:xfrm>
            <a:custGeom>
              <a:avLst/>
              <a:gdLst/>
              <a:ahLst/>
              <a:cxnLst/>
              <a:rect l="l" t="t" r="r" b="b"/>
              <a:pathLst>
                <a:path w="12192000" h="417829">
                  <a:moveTo>
                    <a:pt x="12192000" y="0"/>
                  </a:moveTo>
                  <a:lnTo>
                    <a:pt x="0" y="0"/>
                  </a:lnTo>
                  <a:lnTo>
                    <a:pt x="0" y="417512"/>
                  </a:lnTo>
                  <a:lnTo>
                    <a:pt x="12192000" y="4175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4F6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983" y="2469451"/>
              <a:ext cx="11740032" cy="42210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45886" y="446227"/>
            <a:ext cx="4635500" cy="8362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429895" marR="5080" indent="-417830">
              <a:lnSpc>
                <a:spcPts val="3030"/>
              </a:lnSpc>
              <a:spcBef>
                <a:spcPts val="470"/>
              </a:spcBef>
            </a:pPr>
            <a:r>
              <a:rPr dirty="0" sz="2800" b="1">
                <a:solidFill>
                  <a:srgbClr val="001D2D"/>
                </a:solidFill>
                <a:latin typeface="Arial"/>
                <a:cs typeface="Arial"/>
              </a:rPr>
              <a:t>Children</a:t>
            </a:r>
            <a:r>
              <a:rPr dirty="0" sz="2800" spc="-10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2800" spc="-15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1D2D"/>
                </a:solidFill>
                <a:latin typeface="Arial"/>
                <a:cs typeface="Arial"/>
              </a:rPr>
              <a:t>Young</a:t>
            </a:r>
            <a:r>
              <a:rPr dirty="0" sz="2800" spc="-9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1D2D"/>
                </a:solidFill>
                <a:latin typeface="Arial"/>
                <a:cs typeface="Arial"/>
              </a:rPr>
              <a:t>People </a:t>
            </a:r>
            <a:r>
              <a:rPr dirty="0" sz="2800" b="1">
                <a:solidFill>
                  <a:srgbClr val="001D2D"/>
                </a:solidFill>
                <a:latin typeface="Arial"/>
                <a:cs typeface="Arial"/>
              </a:rPr>
              <a:t>Neighbourhood</a:t>
            </a:r>
            <a:r>
              <a:rPr dirty="0" sz="2800" spc="-165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470942" y="1426178"/>
            <a:ext cx="109283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800" spc="-5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child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offers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D2D"/>
                </a:solidFill>
                <a:latin typeface="Arial"/>
                <a:cs typeface="Arial"/>
              </a:rPr>
              <a:t>personalised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,</a:t>
            </a:r>
            <a:r>
              <a:rPr dirty="0" sz="18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D2D"/>
                </a:solidFill>
                <a:latin typeface="Arial"/>
                <a:cs typeface="Arial"/>
              </a:rPr>
              <a:t>integrated</a:t>
            </a:r>
            <a:r>
              <a:rPr dirty="0" sz="1800" spc="-4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800" spc="-30" b="1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pathways</a:t>
            </a:r>
            <a:r>
              <a:rPr dirty="0" sz="1800" spc="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children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with general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child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health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conditions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8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targeted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early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intervention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children</a:t>
            </a:r>
            <a:r>
              <a:rPr dirty="0" sz="18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with</a:t>
            </a:r>
            <a:r>
              <a:rPr dirty="0" sz="1800" spc="-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long-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term</a:t>
            </a:r>
            <a:r>
              <a:rPr dirty="0" sz="1800" spc="-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conditions.</a:t>
            </a:r>
            <a:r>
              <a:rPr dirty="0" sz="1800" spc="-4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model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care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D2D"/>
                </a:solidFill>
                <a:latin typeface="Arial"/>
                <a:cs typeface="Arial"/>
              </a:rPr>
              <a:t>has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changed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ways</a:t>
            </a:r>
            <a:r>
              <a:rPr dirty="0" sz="1800" spc="1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working between hospitals,</a:t>
            </a:r>
            <a:r>
              <a:rPr dirty="0" sz="1800" spc="-2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primary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care,</a:t>
            </a:r>
            <a:r>
              <a:rPr dirty="0" sz="1800" spc="-35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child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D2D"/>
                </a:solidFill>
                <a:latin typeface="Arial"/>
                <a:cs typeface="Arial"/>
              </a:rPr>
              <a:t>health</a:t>
            </a:r>
            <a:r>
              <a:rPr dirty="0" sz="1800" spc="-30">
                <a:solidFill>
                  <a:srgbClr val="001D2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D2D"/>
                </a:solidFill>
                <a:latin typeface="Arial"/>
                <a:cs typeface="Arial"/>
              </a:rPr>
              <a:t>specialists.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7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Multiple</a:t>
            </a:r>
            <a:r>
              <a:rPr dirty="0" spc="-120"/>
              <a:t> </a:t>
            </a:r>
            <a:r>
              <a:rPr dirty="0"/>
              <a:t>(3+)</a:t>
            </a:r>
            <a:r>
              <a:rPr dirty="0" spc="-125"/>
              <a:t> </a:t>
            </a:r>
            <a:r>
              <a:rPr dirty="0" spc="-35"/>
              <a:t>LTC</a:t>
            </a:r>
            <a:r>
              <a:rPr dirty="0" spc="-110"/>
              <a:t> </a:t>
            </a:r>
            <a:r>
              <a:rPr dirty="0"/>
              <a:t>Neighbourhood</a:t>
            </a:r>
            <a:r>
              <a:rPr dirty="0" spc="-85"/>
              <a:t> </a:t>
            </a:r>
            <a:r>
              <a:rPr dirty="0" spc="-10"/>
              <a:t>Model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320" y="1226185"/>
            <a:ext cx="6186300" cy="51384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11199" y="1299324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77470" rIns="0" bIns="0" rtlCol="0" vert="horz">
            <a:spAutoFit/>
          </a:bodyPr>
          <a:lstStyle/>
          <a:p>
            <a:pPr algn="ctr" marL="93345" marR="86360">
              <a:lnSpc>
                <a:spcPct val="100000"/>
              </a:lnSpc>
              <a:spcBef>
                <a:spcPts val="61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Proactive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finding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targeted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outreach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neighbourhoods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quickly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respond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unmet need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" name="object 5" descr=""/>
          <p:cNvSpPr txBox="1"/>
          <p:nvPr/>
        </p:nvSpPr>
        <p:spPr>
          <a:xfrm>
            <a:off x="9100718" y="1299324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13030" marR="106680" indent="-127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Holistic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Personalised</a:t>
            </a:r>
            <a:r>
              <a:rPr dirty="0" sz="1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shared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760075" y="1299324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96520" marR="9144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Coordinated</a:t>
            </a:r>
            <a:r>
              <a:rPr dirty="0" sz="1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aligned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1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90225" y="3081921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44780" marR="139065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reliable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specialist</a:t>
            </a:r>
            <a:r>
              <a:rPr dirty="0" sz="10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119539" y="3081921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77470" rIns="0" bIns="0" rtlCol="0" vert="horz">
            <a:spAutoFit/>
          </a:bodyPr>
          <a:lstStyle/>
          <a:p>
            <a:pPr algn="ctr" marL="97790" marR="92710" indent="1270">
              <a:lnSpc>
                <a:spcPct val="100000"/>
              </a:lnSpc>
              <a:spcBef>
                <a:spcPts val="61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Streamlined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pathways</a:t>
            </a:r>
            <a:r>
              <a:rPr dirty="0" sz="1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escalation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de-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escalation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quickly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drawn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escalating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19885" y="3081934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32715" marR="127635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approach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team-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790225" y="4864531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03505" marR="96520" indent="-635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test,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evolve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experiential learning.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19539" y="4864531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13030" marR="106680" indent="-127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personalised</a:t>
            </a:r>
            <a:r>
              <a:rPr dirty="0" sz="10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self-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self- management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411211" y="4864531"/>
            <a:ext cx="1301750" cy="1534795"/>
          </a:xfrm>
          <a:prstGeom prst="rect">
            <a:avLst/>
          </a:prstGeom>
          <a:solidFill>
            <a:srgbClr val="003892"/>
          </a:solidFill>
          <a:ln w="12700">
            <a:solidFill>
              <a:srgbClr val="0012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L="170815" marR="163830">
              <a:lnSpc>
                <a:spcPct val="1000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Embedded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wellbeing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meeting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328" rIns="0" bIns="0" rtlCol="0" vert="horz">
            <a:spAutoFit/>
          </a:bodyPr>
          <a:lstStyle/>
          <a:p>
            <a:pPr marL="2861945" marR="5080" indent="-2574290">
              <a:lnSpc>
                <a:spcPts val="3030"/>
              </a:lnSpc>
              <a:spcBef>
                <a:spcPts val="470"/>
              </a:spcBef>
            </a:pPr>
            <a:r>
              <a:rPr dirty="0"/>
              <a:t>Ageing</a:t>
            </a:r>
            <a:r>
              <a:rPr dirty="0" spc="-75"/>
              <a:t> </a:t>
            </a:r>
            <a:r>
              <a:rPr dirty="0"/>
              <a:t>Well</a:t>
            </a:r>
            <a:r>
              <a:rPr dirty="0" spc="-95"/>
              <a:t> </a:t>
            </a:r>
            <a:r>
              <a:rPr dirty="0"/>
              <a:t>(Frailty)</a:t>
            </a:r>
            <a:r>
              <a:rPr dirty="0" spc="-50"/>
              <a:t> </a:t>
            </a:r>
            <a:r>
              <a:rPr dirty="0" spc="-10"/>
              <a:t>Neighbourhood Model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3" y="1328648"/>
            <a:ext cx="9598694" cy="50531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25"/>
              </a:lnSpc>
            </a:pP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/>
              <a:t>collaborative</a:t>
            </a:r>
            <a:r>
              <a:rPr dirty="0" spc="-5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/>
              <a:t>caring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/>
              <a:t>inclusive</a:t>
            </a:r>
            <a:r>
              <a:rPr dirty="0" spc="-10"/>
              <a:t> </a:t>
            </a:r>
            <a:r>
              <a:rPr dirty="0" b="0">
                <a:latin typeface="Arial"/>
                <a:cs typeface="Arial"/>
              </a:rPr>
              <a:t>|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We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/>
              <a:t>innovative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24492" y="6568649"/>
            <a:ext cx="532384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collaborative</a:t>
            </a:r>
            <a:r>
              <a:rPr dirty="0" sz="1200" spc="-5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2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caring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5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3892"/>
                </a:solidFill>
                <a:latin typeface="Arial"/>
                <a:cs typeface="Arial"/>
              </a:rPr>
              <a:t>inclusive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|</a:t>
            </a:r>
            <a:r>
              <a:rPr dirty="0" sz="1200" spc="-1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We</a:t>
            </a:r>
            <a:r>
              <a:rPr dirty="0" sz="1200" spc="-4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892"/>
                </a:solidFill>
                <a:latin typeface="Arial"/>
                <a:cs typeface="Arial"/>
              </a:rPr>
              <a:t>are</a:t>
            </a:r>
            <a:r>
              <a:rPr dirty="0" sz="1200" spc="-15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892"/>
                </a:solidFill>
                <a:latin typeface="Arial"/>
                <a:cs typeface="Arial"/>
              </a:rPr>
              <a:t>innovative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L CCG Document" ma:contentTypeID="0x0101009CEB1DA2CC907747900298E7F35D742E008D84F8F0A37BD84B839648B375A60A9F" ma:contentTypeVersion="3" ma:contentTypeDescription="" ma:contentTypeScope="" ma:versionID="cfacb14fd02ea0d64b2ac0d990002f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14f266cad7f60f7d2d20c9a94518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65629fe-fa3b-4d8f-b0ac-4a13011ce303" ContentTypeId="0x0101009CEB1DA2CC907747900298E7F35D742E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A4B54D-4BC1-4326-80C1-3089B6E03777}"/>
</file>

<file path=customXml/itemProps2.xml><?xml version="1.0" encoding="utf-8"?>
<ds:datastoreItem xmlns:ds="http://schemas.openxmlformats.org/officeDocument/2006/customXml" ds:itemID="{01CC4648-DFCD-4E43-BDB3-749858CAF858}"/>
</file>

<file path=customXml/itemProps3.xml><?xml version="1.0" encoding="utf-8"?>
<ds:datastoreItem xmlns:ds="http://schemas.openxmlformats.org/officeDocument/2006/customXml" ds:itemID="{968E00F6-7D30-487D-ACCE-3E5F2E6FBE83}"/>
</file>

<file path=customXml/itemProps4.xml><?xml version="1.0" encoding="utf-8"?>
<ds:datastoreItem xmlns:ds="http://schemas.openxmlformats.org/officeDocument/2006/customXml" ds:itemID="{89A45E36-C163-40A4-8F96-50E08F2869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Holly Eden (NHS South East London ICB)</dc:creator>
  <dcterms:created xsi:type="dcterms:W3CDTF">2025-10-27T16:52:46Z</dcterms:created>
  <dcterms:modified xsi:type="dcterms:W3CDTF">2025-10-27T16:52:46Z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0x0101009CEB1DA2CC907747900298E7F35D742E008D84F8F0A37BD84B839648B375A60A9F</vt:lpwstr>
  </property>
  <property fmtid="{D5CDD505-2E9C-101B-9397-08002B2CF9AE}" pid="3" name="Created">
    <vt:filetime>2025-06-19T00:00:00Z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2025-10-27T00:00:00Z</vt:filetime>
  </property>
  <property fmtid="{D5CDD505-2E9C-101B-9397-08002B2CF9AE}" pid="6" name="Producer">
    <vt:lpwstr>Adobe PDF Library 25.1.51</vt:lpwstr>
  </property>
</Properties>
</file>