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docProps/custom.xml" ContentType="application/vnd.openxmlformats-officedocument.custom-properties+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entation.xml" ContentType="application/vnd.openxmlformats-officedocument.presentationml.presentation.main+xml"/>
  <Override PartName="/ppt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</p:sldIdLst>
  <p:sldSz cx="12192000" cy="6858000"/>
  <p:notesSz cx="12192000" cy="68580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3" Type="http://schemas.openxmlformats.org/officeDocument/2006/relationships/viewProps" Target="viewProps.xml"/><Relationship Id="rId21" Type="http://schemas.openxmlformats.org/officeDocument/2006/relationships/slide" Target="slides/slide16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customXml" Target="../customXml/item4.xml"/><Relationship Id="rId2" Type="http://schemas.openxmlformats.org/officeDocument/2006/relationships/theme" Target="theme/theme1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customXml" Target="../customXml/item3.xml"/><Relationship Id="rId5" Type="http://schemas.openxmlformats.org/officeDocument/2006/relationships/tableStyles" Target="tableStyles.xml"/><Relationship Id="rId15" Type="http://schemas.openxmlformats.org/officeDocument/2006/relationships/slide" Target="slides/slide10.xml"/><Relationship Id="rId23" Type="http://schemas.openxmlformats.org/officeDocument/2006/relationships/customXml" Target="../customXml/item2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4" Type="http://schemas.openxmlformats.org/officeDocument/2006/relationships/presProps" Target="presProps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customXml" Target="../customXml/item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g"/></Relationships>
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g"/></Relationships>
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 showMasterSp="0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2192000" cy="6857999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37463" y="2328418"/>
            <a:ext cx="9571355" cy="9531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800" b="1" i="0">
                <a:solidFill>
                  <a:srgbClr val="001D2D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rgbClr val="003B5B"/>
                </a:solidFill>
                <a:latin typeface="Arial"/>
                <a:cs typeface="Arial"/>
              </a:defRPr>
            </a:lvl1pPr>
          </a:lstStyle>
          <a:p>
            <a:pPr marL="123189">
              <a:lnSpc>
                <a:spcPts val="1425"/>
              </a:lnSpc>
            </a:pPr>
            <a:fld id="{81D60167-4931-47E6-BA6A-407CBD079E47}" type="slidenum">
              <a:rPr dirty="0" spc="-50"/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800" b="1" i="0">
                <a:solidFill>
                  <a:srgbClr val="001D2D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rgbClr val="003B5B"/>
                </a:solidFill>
                <a:latin typeface="Arial"/>
                <a:cs typeface="Arial"/>
              </a:defRPr>
            </a:lvl1pPr>
          </a:lstStyle>
          <a:p>
            <a:pPr marL="123189">
              <a:lnSpc>
                <a:spcPts val="1425"/>
              </a:lnSpc>
            </a:pPr>
            <a:fld id="{81D60167-4931-47E6-BA6A-407CBD079E47}" type="slidenum">
              <a:rPr dirty="0" spc="-50"/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800" b="1" i="0">
                <a:solidFill>
                  <a:srgbClr val="001D2D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421944" y="1393012"/>
            <a:ext cx="5200650" cy="406971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600" b="0" i="0">
                <a:solidFill>
                  <a:srgbClr val="001D2D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6467855" y="1380744"/>
            <a:ext cx="5343525" cy="45859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rgbClr val="003B5B"/>
                </a:solidFill>
                <a:latin typeface="Arial"/>
                <a:cs typeface="Arial"/>
              </a:defRPr>
            </a:lvl1pPr>
          </a:lstStyle>
          <a:p>
            <a:pPr marL="123189">
              <a:lnSpc>
                <a:spcPts val="1425"/>
              </a:lnSpc>
            </a:pPr>
            <a:fld id="{81D60167-4931-47E6-BA6A-407CBD079E47}" type="slidenum">
              <a:rPr dirty="0" spc="-50"/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 showMasterSp="0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92681" y="292803"/>
            <a:ext cx="11899318" cy="6565196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800" b="1" i="0">
                <a:solidFill>
                  <a:srgbClr val="001D2D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rgbClr val="003B5B"/>
                </a:solidFill>
                <a:latin typeface="Arial"/>
                <a:cs typeface="Arial"/>
              </a:defRPr>
            </a:lvl1pPr>
          </a:lstStyle>
          <a:p>
            <a:pPr marL="123189">
              <a:lnSpc>
                <a:spcPts val="1425"/>
              </a:lnSpc>
            </a:pPr>
            <a:fld id="{81D60167-4931-47E6-BA6A-407CBD079E47}" type="slidenum">
              <a:rPr dirty="0" spc="-50"/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rgbClr val="003B5B"/>
                </a:solidFill>
                <a:latin typeface="Arial"/>
                <a:cs typeface="Arial"/>
              </a:defRPr>
            </a:lvl1pPr>
          </a:lstStyle>
          <a:p>
            <a:pPr marL="123189">
              <a:lnSpc>
                <a:spcPts val="1425"/>
              </a:lnSpc>
            </a:pPr>
            <a:fld id="{81D60167-4931-47E6-BA6A-407CBD079E47}" type="slidenum">
              <a:rPr dirty="0" spc="-50"/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jpg"/></Relationships>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292681" y="292803"/>
            <a:ext cx="1756087" cy="805208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563748" y="508761"/>
            <a:ext cx="6741795" cy="7207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800" b="1" i="0">
                <a:solidFill>
                  <a:srgbClr val="001D2D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21944" y="1353924"/>
            <a:ext cx="10992485" cy="26987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11557761" y="6561946"/>
            <a:ext cx="259715" cy="19621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1" i="0">
                <a:solidFill>
                  <a:srgbClr val="003B5B"/>
                </a:solidFill>
                <a:latin typeface="Arial"/>
                <a:cs typeface="Arial"/>
              </a:defRPr>
            </a:lvl1pPr>
          </a:lstStyle>
          <a:p>
            <a:pPr marL="123189">
              <a:lnSpc>
                <a:spcPts val="1425"/>
              </a:lnSpc>
            </a:pPr>
            <a:fld id="{81D60167-4931-47E6-BA6A-407CBD079E47}" type="slidenum">
              <a:rPr dirty="0" spc="-50"/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
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
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
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
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
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
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
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ctrTitle"/>
          </p:nvPr>
        </p:nvSpPr>
        <p:spPr>
          <a:prstGeom prst="rect"/>
        </p:spPr>
        <p:txBody>
          <a:bodyPr wrap="square" lIns="0" tIns="67945" rIns="0" bIns="0" rtlCol="0" vert="horz">
            <a:spAutoFit/>
          </a:bodyPr>
          <a:lstStyle/>
          <a:p>
            <a:pPr marL="12700" marR="5080">
              <a:lnSpc>
                <a:spcPts val="3460"/>
              </a:lnSpc>
              <a:spcBef>
                <a:spcPts val="535"/>
              </a:spcBef>
            </a:pPr>
            <a:r>
              <a:rPr dirty="0" sz="3200">
                <a:solidFill>
                  <a:srgbClr val="FFFFFF"/>
                </a:solidFill>
              </a:rPr>
              <a:t>Workforce</a:t>
            </a:r>
            <a:r>
              <a:rPr dirty="0" sz="3200" spc="-55">
                <a:solidFill>
                  <a:srgbClr val="FFFFFF"/>
                </a:solidFill>
              </a:rPr>
              <a:t> </a:t>
            </a:r>
            <a:r>
              <a:rPr dirty="0" sz="3200">
                <a:solidFill>
                  <a:srgbClr val="FFFFFF"/>
                </a:solidFill>
              </a:rPr>
              <a:t>Support</a:t>
            </a:r>
            <a:r>
              <a:rPr dirty="0" sz="3200" spc="-55">
                <a:solidFill>
                  <a:srgbClr val="FFFFFF"/>
                </a:solidFill>
              </a:rPr>
              <a:t> </a:t>
            </a:r>
            <a:r>
              <a:rPr dirty="0" sz="3200">
                <a:solidFill>
                  <a:srgbClr val="FFFFFF"/>
                </a:solidFill>
              </a:rPr>
              <a:t>for</a:t>
            </a:r>
            <a:r>
              <a:rPr dirty="0" sz="3200" spc="-35">
                <a:solidFill>
                  <a:srgbClr val="FFFFFF"/>
                </a:solidFill>
              </a:rPr>
              <a:t> </a:t>
            </a:r>
            <a:r>
              <a:rPr dirty="0" sz="3200">
                <a:solidFill>
                  <a:srgbClr val="FFFFFF"/>
                </a:solidFill>
              </a:rPr>
              <a:t>Integrated</a:t>
            </a:r>
            <a:r>
              <a:rPr dirty="0" sz="3200" spc="-80">
                <a:solidFill>
                  <a:srgbClr val="FFFFFF"/>
                </a:solidFill>
              </a:rPr>
              <a:t> </a:t>
            </a:r>
            <a:r>
              <a:rPr dirty="0" sz="3200" spc="-10">
                <a:solidFill>
                  <a:srgbClr val="FFFFFF"/>
                </a:solidFill>
              </a:rPr>
              <a:t>Neighbourhood Teams</a:t>
            </a:r>
            <a:endParaRPr sz="3200"/>
          </a:p>
        </p:txBody>
      </p:sp>
      <p:sp>
        <p:nvSpPr>
          <p:cNvPr id="3" name="object 3" descr=""/>
          <p:cNvSpPr txBox="1"/>
          <p:nvPr/>
        </p:nvSpPr>
        <p:spPr>
          <a:xfrm>
            <a:off x="537463" y="3483609"/>
            <a:ext cx="4528820" cy="33083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2000">
                <a:solidFill>
                  <a:srgbClr val="FFFFFF"/>
                </a:solidFill>
                <a:latin typeface="Arial"/>
                <a:cs typeface="Arial"/>
              </a:rPr>
              <a:t>Neighbourhood</a:t>
            </a:r>
            <a:r>
              <a:rPr dirty="0" sz="2000" spc="-6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000">
                <a:solidFill>
                  <a:srgbClr val="FFFFFF"/>
                </a:solidFill>
                <a:latin typeface="Arial"/>
                <a:cs typeface="Arial"/>
              </a:rPr>
              <a:t>Care</a:t>
            </a:r>
            <a:r>
              <a:rPr dirty="0" sz="2000" spc="-2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000">
                <a:solidFill>
                  <a:srgbClr val="FFFFFF"/>
                </a:solidFill>
                <a:latin typeface="Arial"/>
                <a:cs typeface="Arial"/>
              </a:rPr>
              <a:t>Board</a:t>
            </a:r>
            <a:r>
              <a:rPr dirty="0" sz="2000" spc="-5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000">
                <a:solidFill>
                  <a:srgbClr val="FFFFFF"/>
                </a:solidFill>
                <a:latin typeface="Arial"/>
                <a:cs typeface="Arial"/>
              </a:rPr>
              <a:t>–</a:t>
            </a:r>
            <a:r>
              <a:rPr dirty="0" sz="2000" spc="-1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000">
                <a:solidFill>
                  <a:srgbClr val="FFFFFF"/>
                </a:solidFill>
                <a:latin typeface="Arial"/>
                <a:cs typeface="Arial"/>
              </a:rPr>
              <a:t>May</a:t>
            </a:r>
            <a:r>
              <a:rPr dirty="0" sz="2000" spc="-4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000" spc="-20">
                <a:solidFill>
                  <a:srgbClr val="FFFFFF"/>
                </a:solidFill>
                <a:latin typeface="Arial"/>
                <a:cs typeface="Arial"/>
              </a:rPr>
              <a:t>2025</a:t>
            </a:r>
            <a:endParaRPr sz="20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6333744" y="1456944"/>
            <a:ext cx="5439410" cy="5181600"/>
          </a:xfrm>
          <a:custGeom>
            <a:avLst/>
            <a:gdLst/>
            <a:ahLst/>
            <a:cxnLst/>
            <a:rect l="l" t="t" r="r" b="b"/>
            <a:pathLst>
              <a:path w="5439409" h="5181600">
                <a:moveTo>
                  <a:pt x="5439156" y="0"/>
                </a:moveTo>
                <a:lnTo>
                  <a:pt x="0" y="0"/>
                </a:lnTo>
                <a:lnTo>
                  <a:pt x="0" y="5181600"/>
                </a:lnTo>
                <a:lnTo>
                  <a:pt x="5439156" y="5181600"/>
                </a:lnTo>
                <a:lnTo>
                  <a:pt x="5439156" y="0"/>
                </a:lnTo>
                <a:close/>
              </a:path>
            </a:pathLst>
          </a:custGeom>
          <a:solidFill>
            <a:srgbClr val="D1EDFF">
              <a:alpha val="38822"/>
            </a:srgbClr>
          </a:solid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53975" rIns="0" bIns="0" rtlCol="0" vert="horz">
            <a:spAutoFit/>
          </a:bodyPr>
          <a:lstStyle/>
          <a:p>
            <a:pPr marL="12700" marR="5080">
              <a:lnSpc>
                <a:spcPts val="2590"/>
              </a:lnSpc>
              <a:spcBef>
                <a:spcPts val="425"/>
              </a:spcBef>
            </a:pPr>
            <a:r>
              <a:rPr dirty="0" sz="2400"/>
              <a:t>Role</a:t>
            </a:r>
            <a:r>
              <a:rPr dirty="0" sz="2400" spc="-40"/>
              <a:t> </a:t>
            </a:r>
            <a:r>
              <a:rPr dirty="0" sz="2400"/>
              <a:t>of</a:t>
            </a:r>
            <a:r>
              <a:rPr dirty="0" sz="2400" spc="-60"/>
              <a:t> </a:t>
            </a:r>
            <a:r>
              <a:rPr dirty="0" sz="2400"/>
              <a:t>the</a:t>
            </a:r>
            <a:r>
              <a:rPr dirty="0" sz="2400" spc="-40"/>
              <a:t> </a:t>
            </a:r>
            <a:r>
              <a:rPr dirty="0" sz="2400"/>
              <a:t>ICS</a:t>
            </a:r>
            <a:r>
              <a:rPr dirty="0" sz="2400" spc="-50"/>
              <a:t> </a:t>
            </a:r>
            <a:r>
              <a:rPr dirty="0" sz="2400"/>
              <a:t>People</a:t>
            </a:r>
            <a:r>
              <a:rPr dirty="0" sz="2400" spc="-40"/>
              <a:t> </a:t>
            </a:r>
            <a:r>
              <a:rPr dirty="0" sz="2400"/>
              <a:t>Programme</a:t>
            </a:r>
            <a:r>
              <a:rPr dirty="0" sz="2400" spc="-30"/>
              <a:t> </a:t>
            </a:r>
            <a:r>
              <a:rPr dirty="0" sz="2400"/>
              <a:t>in</a:t>
            </a:r>
            <a:r>
              <a:rPr dirty="0" sz="2400" spc="-60"/>
              <a:t> </a:t>
            </a:r>
            <a:r>
              <a:rPr dirty="0" sz="2400" spc="-10"/>
              <a:t>enabling </a:t>
            </a:r>
            <a:r>
              <a:rPr dirty="0" sz="2400"/>
              <a:t>Neighbourhood</a:t>
            </a:r>
            <a:r>
              <a:rPr dirty="0" sz="2400" spc="-95"/>
              <a:t> </a:t>
            </a:r>
            <a:r>
              <a:rPr dirty="0" sz="2400" spc="-20"/>
              <a:t>Care</a:t>
            </a:r>
            <a:endParaRPr sz="2400"/>
          </a:p>
        </p:txBody>
      </p:sp>
      <p:sp>
        <p:nvSpPr>
          <p:cNvPr id="4" name="object 4" descr=""/>
          <p:cNvSpPr txBox="1"/>
          <p:nvPr/>
        </p:nvSpPr>
        <p:spPr>
          <a:xfrm>
            <a:off x="421944" y="1500677"/>
            <a:ext cx="4575810" cy="4610735"/>
          </a:xfrm>
          <a:prstGeom prst="rect">
            <a:avLst/>
          </a:prstGeom>
        </p:spPr>
        <p:txBody>
          <a:bodyPr wrap="square" lIns="0" tIns="1441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35"/>
              </a:spcBef>
            </a:pPr>
            <a:r>
              <a:rPr dirty="0" sz="2000" b="1">
                <a:solidFill>
                  <a:srgbClr val="0091C8"/>
                </a:solidFill>
                <a:latin typeface="Arial"/>
                <a:cs typeface="Arial"/>
              </a:rPr>
              <a:t>In</a:t>
            </a:r>
            <a:r>
              <a:rPr dirty="0" sz="2000" spc="-10" b="1">
                <a:solidFill>
                  <a:srgbClr val="0091C8"/>
                </a:solidFill>
                <a:latin typeface="Arial"/>
                <a:cs typeface="Arial"/>
              </a:rPr>
              <a:t> principle…</a:t>
            </a:r>
            <a:endParaRPr sz="2000">
              <a:latin typeface="Arial"/>
              <a:cs typeface="Arial"/>
            </a:endParaRPr>
          </a:p>
          <a:p>
            <a:pPr marL="12700">
              <a:lnSpc>
                <a:spcPts val="1825"/>
              </a:lnSpc>
              <a:spcBef>
                <a:spcPts val="819"/>
              </a:spcBef>
            </a:pPr>
            <a:r>
              <a:rPr dirty="0" sz="1600">
                <a:solidFill>
                  <a:srgbClr val="001D2D"/>
                </a:solidFill>
                <a:latin typeface="Arial"/>
                <a:cs typeface="Arial"/>
              </a:rPr>
              <a:t>The</a:t>
            </a:r>
            <a:r>
              <a:rPr dirty="0" sz="1600" spc="-4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600">
                <a:solidFill>
                  <a:srgbClr val="001D2D"/>
                </a:solidFill>
                <a:latin typeface="Arial"/>
                <a:cs typeface="Arial"/>
              </a:rPr>
              <a:t>ICS</a:t>
            </a:r>
            <a:r>
              <a:rPr dirty="0" sz="1600" spc="-4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600">
                <a:solidFill>
                  <a:srgbClr val="001D2D"/>
                </a:solidFill>
                <a:latin typeface="Arial"/>
                <a:cs typeface="Arial"/>
              </a:rPr>
              <a:t>People</a:t>
            </a:r>
            <a:r>
              <a:rPr dirty="0" sz="1600" spc="-5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600">
                <a:solidFill>
                  <a:srgbClr val="001D2D"/>
                </a:solidFill>
                <a:latin typeface="Arial"/>
                <a:cs typeface="Arial"/>
              </a:rPr>
              <a:t>Programme</a:t>
            </a:r>
            <a:r>
              <a:rPr dirty="0" sz="1600" spc="-2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600">
                <a:solidFill>
                  <a:srgbClr val="001D2D"/>
                </a:solidFill>
                <a:latin typeface="Arial"/>
                <a:cs typeface="Arial"/>
              </a:rPr>
              <a:t>envisage</a:t>
            </a:r>
            <a:r>
              <a:rPr dirty="0" sz="1600" spc="-5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600">
                <a:solidFill>
                  <a:srgbClr val="001D2D"/>
                </a:solidFill>
                <a:latin typeface="Arial"/>
                <a:cs typeface="Arial"/>
              </a:rPr>
              <a:t>their</a:t>
            </a:r>
            <a:r>
              <a:rPr dirty="0" sz="1600" spc="-3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600">
                <a:solidFill>
                  <a:srgbClr val="001D2D"/>
                </a:solidFill>
                <a:latin typeface="Arial"/>
                <a:cs typeface="Arial"/>
              </a:rPr>
              <a:t>role</a:t>
            </a:r>
            <a:r>
              <a:rPr dirty="0" sz="1600" spc="-3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600" spc="-25">
                <a:solidFill>
                  <a:srgbClr val="001D2D"/>
                </a:solidFill>
                <a:latin typeface="Arial"/>
                <a:cs typeface="Arial"/>
              </a:rPr>
              <a:t>as</a:t>
            </a:r>
            <a:endParaRPr sz="1600">
              <a:latin typeface="Arial"/>
              <a:cs typeface="Arial"/>
            </a:endParaRPr>
          </a:p>
          <a:p>
            <a:pPr marL="12700">
              <a:lnSpc>
                <a:spcPts val="1825"/>
              </a:lnSpc>
            </a:pPr>
            <a:r>
              <a:rPr dirty="0" sz="1600" spc="-10">
                <a:solidFill>
                  <a:srgbClr val="001D2D"/>
                </a:solidFill>
                <a:latin typeface="Arial"/>
                <a:cs typeface="Arial"/>
              </a:rPr>
              <a:t>follows:</a:t>
            </a:r>
            <a:endParaRPr sz="1600">
              <a:latin typeface="Arial"/>
              <a:cs typeface="Arial"/>
            </a:endParaRPr>
          </a:p>
          <a:p>
            <a:pPr marL="299085" marR="5080" indent="-287020">
              <a:lnSpc>
                <a:spcPts val="1730"/>
              </a:lnSpc>
              <a:spcBef>
                <a:spcPts val="1025"/>
              </a:spcBef>
              <a:buFont typeface="Arial"/>
              <a:buChar char="•"/>
              <a:tabLst>
                <a:tab pos="299085" algn="l"/>
              </a:tabLst>
            </a:pPr>
            <a:r>
              <a:rPr dirty="0" sz="1600" b="1">
                <a:solidFill>
                  <a:srgbClr val="001D2D"/>
                </a:solidFill>
                <a:latin typeface="Arial"/>
                <a:cs typeface="Arial"/>
              </a:rPr>
              <a:t>Strategic</a:t>
            </a:r>
            <a:r>
              <a:rPr dirty="0" sz="1600" spc="-55" b="1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600" b="1">
                <a:solidFill>
                  <a:srgbClr val="001D2D"/>
                </a:solidFill>
                <a:latin typeface="Arial"/>
                <a:cs typeface="Arial"/>
              </a:rPr>
              <a:t>leadership</a:t>
            </a:r>
            <a:r>
              <a:rPr dirty="0" sz="1600" spc="-40" b="1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600" b="1">
                <a:solidFill>
                  <a:srgbClr val="001D2D"/>
                </a:solidFill>
                <a:latin typeface="Arial"/>
                <a:cs typeface="Arial"/>
              </a:rPr>
              <a:t>and</a:t>
            </a:r>
            <a:r>
              <a:rPr dirty="0" sz="1600" spc="-70" b="1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600" spc="-10" b="1">
                <a:solidFill>
                  <a:srgbClr val="001D2D"/>
                </a:solidFill>
                <a:latin typeface="Arial"/>
                <a:cs typeface="Arial"/>
              </a:rPr>
              <a:t>co-</a:t>
            </a:r>
            <a:r>
              <a:rPr dirty="0" sz="1600" b="1">
                <a:solidFill>
                  <a:srgbClr val="001D2D"/>
                </a:solidFill>
                <a:latin typeface="Arial"/>
                <a:cs typeface="Arial"/>
              </a:rPr>
              <a:t>ordination</a:t>
            </a:r>
            <a:r>
              <a:rPr dirty="0" sz="1600" spc="-20" b="1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600" spc="-25">
                <a:solidFill>
                  <a:srgbClr val="001D2D"/>
                </a:solidFill>
                <a:latin typeface="Arial"/>
                <a:cs typeface="Arial"/>
              </a:rPr>
              <a:t>to </a:t>
            </a:r>
            <a:r>
              <a:rPr dirty="0" sz="1600">
                <a:solidFill>
                  <a:srgbClr val="001D2D"/>
                </a:solidFill>
                <a:latin typeface="Arial"/>
                <a:cs typeface="Arial"/>
              </a:rPr>
              <a:t>ensure</a:t>
            </a:r>
            <a:r>
              <a:rPr dirty="0" sz="1600" spc="-3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600">
                <a:solidFill>
                  <a:srgbClr val="001D2D"/>
                </a:solidFill>
                <a:latin typeface="Arial"/>
                <a:cs typeface="Arial"/>
              </a:rPr>
              <a:t>the</a:t>
            </a:r>
            <a:r>
              <a:rPr dirty="0" sz="1600" spc="-2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600">
                <a:solidFill>
                  <a:srgbClr val="001D2D"/>
                </a:solidFill>
                <a:latin typeface="Arial"/>
                <a:cs typeface="Arial"/>
              </a:rPr>
              <a:t>workforce</a:t>
            </a:r>
            <a:r>
              <a:rPr dirty="0" sz="1600" spc="-1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600">
                <a:solidFill>
                  <a:srgbClr val="001D2D"/>
                </a:solidFill>
                <a:latin typeface="Arial"/>
                <a:cs typeface="Arial"/>
              </a:rPr>
              <a:t>plan</a:t>
            </a:r>
            <a:r>
              <a:rPr dirty="0" sz="1600" spc="-3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600">
                <a:solidFill>
                  <a:srgbClr val="001D2D"/>
                </a:solidFill>
                <a:latin typeface="Arial"/>
                <a:cs typeface="Arial"/>
              </a:rPr>
              <a:t>is</a:t>
            </a:r>
            <a:r>
              <a:rPr dirty="0" sz="1600" spc="-4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600" spc="-10">
                <a:solidFill>
                  <a:srgbClr val="001D2D"/>
                </a:solidFill>
                <a:latin typeface="Arial"/>
                <a:cs typeface="Arial"/>
              </a:rPr>
              <a:t>delivered </a:t>
            </a:r>
            <a:r>
              <a:rPr dirty="0" sz="1600">
                <a:solidFill>
                  <a:srgbClr val="001D2D"/>
                </a:solidFill>
                <a:latin typeface="Arial"/>
                <a:cs typeface="Arial"/>
              </a:rPr>
              <a:t>effectively</a:t>
            </a:r>
            <a:r>
              <a:rPr dirty="0" sz="1600" spc="-4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600">
                <a:solidFill>
                  <a:srgbClr val="001D2D"/>
                </a:solidFill>
                <a:latin typeface="Arial"/>
                <a:cs typeface="Arial"/>
              </a:rPr>
              <a:t>and</a:t>
            </a:r>
            <a:r>
              <a:rPr dirty="0" sz="1600" spc="-4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600">
                <a:solidFill>
                  <a:srgbClr val="001D2D"/>
                </a:solidFill>
                <a:latin typeface="Arial"/>
                <a:cs typeface="Arial"/>
              </a:rPr>
              <a:t>has</a:t>
            </a:r>
            <a:r>
              <a:rPr dirty="0" sz="1600" spc="-3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600">
                <a:solidFill>
                  <a:srgbClr val="001D2D"/>
                </a:solidFill>
                <a:latin typeface="Arial"/>
                <a:cs typeface="Arial"/>
              </a:rPr>
              <a:t>impact</a:t>
            </a:r>
            <a:r>
              <a:rPr dirty="0" sz="1600" spc="-4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600">
                <a:solidFill>
                  <a:srgbClr val="001D2D"/>
                </a:solidFill>
                <a:latin typeface="Arial"/>
                <a:cs typeface="Arial"/>
              </a:rPr>
              <a:t>and</a:t>
            </a:r>
            <a:r>
              <a:rPr dirty="0" sz="1600" spc="-2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600">
                <a:solidFill>
                  <a:srgbClr val="001D2D"/>
                </a:solidFill>
                <a:latin typeface="Arial"/>
                <a:cs typeface="Arial"/>
              </a:rPr>
              <a:t>value</a:t>
            </a:r>
            <a:r>
              <a:rPr dirty="0" sz="1600" spc="-5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600">
                <a:solidFill>
                  <a:srgbClr val="001D2D"/>
                </a:solidFill>
                <a:latin typeface="Arial"/>
                <a:cs typeface="Arial"/>
              </a:rPr>
              <a:t>across</a:t>
            </a:r>
            <a:r>
              <a:rPr dirty="0" sz="1600" spc="-3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600" spc="-25">
                <a:solidFill>
                  <a:srgbClr val="001D2D"/>
                </a:solidFill>
                <a:latin typeface="Arial"/>
                <a:cs typeface="Arial"/>
              </a:rPr>
              <a:t>the </a:t>
            </a:r>
            <a:r>
              <a:rPr dirty="0" sz="1600">
                <a:solidFill>
                  <a:srgbClr val="001D2D"/>
                </a:solidFill>
                <a:latin typeface="Arial"/>
                <a:cs typeface="Arial"/>
              </a:rPr>
              <a:t>whole</a:t>
            </a:r>
            <a:r>
              <a:rPr dirty="0" sz="1600" spc="-2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600">
                <a:solidFill>
                  <a:srgbClr val="001D2D"/>
                </a:solidFill>
                <a:latin typeface="Arial"/>
                <a:cs typeface="Arial"/>
              </a:rPr>
              <a:t>of</a:t>
            </a:r>
            <a:r>
              <a:rPr dirty="0" sz="1600" spc="-1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600" spc="-25">
                <a:solidFill>
                  <a:srgbClr val="001D2D"/>
                </a:solidFill>
                <a:latin typeface="Arial"/>
                <a:cs typeface="Arial"/>
              </a:rPr>
              <a:t>SEL</a:t>
            </a:r>
            <a:endParaRPr sz="1600">
              <a:latin typeface="Arial"/>
              <a:cs typeface="Arial"/>
            </a:endParaRPr>
          </a:p>
          <a:p>
            <a:pPr marL="299085" marR="68580" indent="-287020">
              <a:lnSpc>
                <a:spcPct val="90000"/>
              </a:lnSpc>
              <a:spcBef>
                <a:spcPts val="975"/>
              </a:spcBef>
              <a:buFont typeface="Arial"/>
              <a:buChar char="•"/>
              <a:tabLst>
                <a:tab pos="299085" algn="l"/>
              </a:tabLst>
            </a:pPr>
            <a:r>
              <a:rPr dirty="0" sz="1600" b="1">
                <a:solidFill>
                  <a:srgbClr val="001D2D"/>
                </a:solidFill>
                <a:latin typeface="Arial"/>
                <a:cs typeface="Arial"/>
              </a:rPr>
              <a:t>Expert,</a:t>
            </a:r>
            <a:r>
              <a:rPr dirty="0" sz="1600" spc="-25" b="1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600" b="1">
                <a:solidFill>
                  <a:srgbClr val="001D2D"/>
                </a:solidFill>
                <a:latin typeface="Arial"/>
                <a:cs typeface="Arial"/>
              </a:rPr>
              <a:t>trusted</a:t>
            </a:r>
            <a:r>
              <a:rPr dirty="0" sz="1600" spc="-25" b="1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600" b="1">
                <a:solidFill>
                  <a:srgbClr val="001D2D"/>
                </a:solidFill>
                <a:latin typeface="Arial"/>
                <a:cs typeface="Arial"/>
              </a:rPr>
              <a:t>advisors</a:t>
            </a:r>
            <a:r>
              <a:rPr dirty="0" sz="1600" spc="20" b="1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600">
                <a:solidFill>
                  <a:srgbClr val="001D2D"/>
                </a:solidFill>
                <a:latin typeface="Arial"/>
                <a:cs typeface="Arial"/>
              </a:rPr>
              <a:t>able</a:t>
            </a:r>
            <a:r>
              <a:rPr dirty="0" sz="1600" spc="-5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600">
                <a:solidFill>
                  <a:srgbClr val="001D2D"/>
                </a:solidFill>
                <a:latin typeface="Arial"/>
                <a:cs typeface="Arial"/>
              </a:rPr>
              <a:t>to</a:t>
            </a:r>
            <a:r>
              <a:rPr dirty="0" sz="1600" spc="-3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600" spc="-10">
                <a:solidFill>
                  <a:srgbClr val="001D2D"/>
                </a:solidFill>
                <a:latin typeface="Arial"/>
                <a:cs typeface="Arial"/>
              </a:rPr>
              <a:t>support, </a:t>
            </a:r>
            <a:r>
              <a:rPr dirty="0" sz="1600">
                <a:solidFill>
                  <a:srgbClr val="001D2D"/>
                </a:solidFill>
                <a:latin typeface="Arial"/>
                <a:cs typeface="Arial"/>
              </a:rPr>
              <a:t>guide</a:t>
            </a:r>
            <a:r>
              <a:rPr dirty="0" sz="1600" spc="-6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600">
                <a:solidFill>
                  <a:srgbClr val="001D2D"/>
                </a:solidFill>
                <a:latin typeface="Arial"/>
                <a:cs typeface="Arial"/>
              </a:rPr>
              <a:t>and</a:t>
            </a:r>
            <a:r>
              <a:rPr dirty="0" sz="1600" spc="-4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600">
                <a:solidFill>
                  <a:srgbClr val="001D2D"/>
                </a:solidFill>
                <a:latin typeface="Arial"/>
                <a:cs typeface="Arial"/>
              </a:rPr>
              <a:t>provide</a:t>
            </a:r>
            <a:r>
              <a:rPr dirty="0" sz="1600" spc="-4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600">
                <a:solidFill>
                  <a:srgbClr val="001D2D"/>
                </a:solidFill>
                <a:latin typeface="Arial"/>
                <a:cs typeface="Arial"/>
              </a:rPr>
              <a:t>information,</a:t>
            </a:r>
            <a:r>
              <a:rPr dirty="0" sz="1600" spc="-4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600" spc="-10">
                <a:solidFill>
                  <a:srgbClr val="001D2D"/>
                </a:solidFill>
                <a:latin typeface="Arial"/>
                <a:cs typeface="Arial"/>
              </a:rPr>
              <a:t>skills, </a:t>
            </a:r>
            <a:r>
              <a:rPr dirty="0" sz="1600">
                <a:solidFill>
                  <a:srgbClr val="001D2D"/>
                </a:solidFill>
                <a:latin typeface="Arial"/>
                <a:cs typeface="Arial"/>
              </a:rPr>
              <a:t>knowledge</a:t>
            </a:r>
            <a:r>
              <a:rPr dirty="0" sz="1600" spc="-5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600">
                <a:solidFill>
                  <a:srgbClr val="001D2D"/>
                </a:solidFill>
                <a:latin typeface="Arial"/>
                <a:cs typeface="Arial"/>
              </a:rPr>
              <a:t>and</a:t>
            </a:r>
            <a:r>
              <a:rPr dirty="0" sz="1600" spc="-4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600">
                <a:solidFill>
                  <a:srgbClr val="001D2D"/>
                </a:solidFill>
                <a:latin typeface="Arial"/>
                <a:cs typeface="Arial"/>
              </a:rPr>
              <a:t>signposting</a:t>
            </a:r>
            <a:r>
              <a:rPr dirty="0" sz="1600" spc="-5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600">
                <a:solidFill>
                  <a:srgbClr val="001D2D"/>
                </a:solidFill>
                <a:latin typeface="Arial"/>
                <a:cs typeface="Arial"/>
              </a:rPr>
              <a:t>and</a:t>
            </a:r>
            <a:r>
              <a:rPr dirty="0" sz="1600" spc="-5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600">
                <a:solidFill>
                  <a:srgbClr val="001D2D"/>
                </a:solidFill>
                <a:latin typeface="Arial"/>
                <a:cs typeface="Arial"/>
              </a:rPr>
              <a:t>through</a:t>
            </a:r>
            <a:r>
              <a:rPr dirty="0" sz="1600" spc="-20">
                <a:solidFill>
                  <a:srgbClr val="001D2D"/>
                </a:solidFill>
                <a:latin typeface="Arial"/>
                <a:cs typeface="Arial"/>
              </a:rPr>
              <a:t> this </a:t>
            </a:r>
            <a:r>
              <a:rPr dirty="0" sz="1600">
                <a:solidFill>
                  <a:srgbClr val="001D2D"/>
                </a:solidFill>
                <a:latin typeface="Arial"/>
                <a:cs typeface="Arial"/>
              </a:rPr>
              <a:t>enable</a:t>
            </a:r>
            <a:r>
              <a:rPr dirty="0" sz="1600" spc="-5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600">
                <a:solidFill>
                  <a:srgbClr val="001D2D"/>
                </a:solidFill>
                <a:latin typeface="Arial"/>
                <a:cs typeface="Arial"/>
              </a:rPr>
              <a:t>growth</a:t>
            </a:r>
            <a:r>
              <a:rPr dirty="0" sz="1600" spc="-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600">
                <a:solidFill>
                  <a:srgbClr val="001D2D"/>
                </a:solidFill>
                <a:latin typeface="Arial"/>
                <a:cs typeface="Arial"/>
              </a:rPr>
              <a:t>of</a:t>
            </a:r>
            <a:r>
              <a:rPr dirty="0" sz="1600" spc="-2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600">
                <a:solidFill>
                  <a:srgbClr val="001D2D"/>
                </a:solidFill>
                <a:latin typeface="Arial"/>
                <a:cs typeface="Arial"/>
              </a:rPr>
              <a:t>capability</a:t>
            </a:r>
            <a:r>
              <a:rPr dirty="0" sz="1600" spc="-5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600">
                <a:solidFill>
                  <a:srgbClr val="001D2D"/>
                </a:solidFill>
                <a:latin typeface="Arial"/>
                <a:cs typeface="Arial"/>
              </a:rPr>
              <a:t>across</a:t>
            </a:r>
            <a:r>
              <a:rPr dirty="0" sz="1600" spc="-3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600">
                <a:solidFill>
                  <a:srgbClr val="001D2D"/>
                </a:solidFill>
                <a:latin typeface="Arial"/>
                <a:cs typeface="Arial"/>
              </a:rPr>
              <a:t>a</a:t>
            </a:r>
            <a:r>
              <a:rPr dirty="0" sz="1600" spc="-4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600">
                <a:solidFill>
                  <a:srgbClr val="001D2D"/>
                </a:solidFill>
                <a:latin typeface="Arial"/>
                <a:cs typeface="Arial"/>
              </a:rPr>
              <a:t>number</a:t>
            </a:r>
            <a:r>
              <a:rPr dirty="0" sz="1600" spc="-2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600" spc="-25">
                <a:solidFill>
                  <a:srgbClr val="001D2D"/>
                </a:solidFill>
                <a:latin typeface="Arial"/>
                <a:cs typeface="Arial"/>
              </a:rPr>
              <a:t>of </a:t>
            </a:r>
            <a:r>
              <a:rPr dirty="0" sz="1600">
                <a:solidFill>
                  <a:srgbClr val="001D2D"/>
                </a:solidFill>
                <a:latin typeface="Arial"/>
                <a:cs typeface="Arial"/>
              </a:rPr>
              <a:t>key</a:t>
            </a:r>
            <a:r>
              <a:rPr dirty="0" sz="1600" spc="-4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600">
                <a:solidFill>
                  <a:srgbClr val="001D2D"/>
                </a:solidFill>
                <a:latin typeface="Arial"/>
                <a:cs typeface="Arial"/>
              </a:rPr>
              <a:t>workforce</a:t>
            </a:r>
            <a:r>
              <a:rPr dirty="0" sz="1600" spc="-2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600" spc="-10">
                <a:solidFill>
                  <a:srgbClr val="001D2D"/>
                </a:solidFill>
                <a:latin typeface="Arial"/>
                <a:cs typeface="Arial"/>
              </a:rPr>
              <a:t>topics.</a:t>
            </a:r>
            <a:endParaRPr sz="1600">
              <a:latin typeface="Arial"/>
              <a:cs typeface="Arial"/>
            </a:endParaRPr>
          </a:p>
          <a:p>
            <a:pPr marL="299085" marR="553720" indent="-287020">
              <a:lnSpc>
                <a:spcPts val="1730"/>
              </a:lnSpc>
              <a:spcBef>
                <a:spcPts val="1019"/>
              </a:spcBef>
              <a:buFont typeface="Arial"/>
              <a:buChar char="•"/>
              <a:tabLst>
                <a:tab pos="299085" algn="l"/>
              </a:tabLst>
            </a:pPr>
            <a:r>
              <a:rPr dirty="0" sz="1600" b="1">
                <a:solidFill>
                  <a:srgbClr val="001D2D"/>
                </a:solidFill>
                <a:latin typeface="Arial"/>
                <a:cs typeface="Arial"/>
              </a:rPr>
              <a:t>Convening </a:t>
            </a:r>
            <a:r>
              <a:rPr dirty="0" sz="1600">
                <a:solidFill>
                  <a:srgbClr val="001D2D"/>
                </a:solidFill>
                <a:latin typeface="Arial"/>
                <a:cs typeface="Arial"/>
              </a:rPr>
              <a:t>partners</a:t>
            </a:r>
            <a:r>
              <a:rPr dirty="0" sz="1600" spc="-3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600">
                <a:solidFill>
                  <a:srgbClr val="001D2D"/>
                </a:solidFill>
                <a:latin typeface="Arial"/>
                <a:cs typeface="Arial"/>
              </a:rPr>
              <a:t>to</a:t>
            </a:r>
            <a:r>
              <a:rPr dirty="0" sz="1600" spc="-3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600">
                <a:solidFill>
                  <a:srgbClr val="001D2D"/>
                </a:solidFill>
                <a:latin typeface="Arial"/>
                <a:cs typeface="Arial"/>
              </a:rPr>
              <a:t>help</a:t>
            </a:r>
            <a:r>
              <a:rPr dirty="0" sz="1600" spc="-4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600" spc="-10">
                <a:solidFill>
                  <a:srgbClr val="001D2D"/>
                </a:solidFill>
                <a:latin typeface="Arial"/>
                <a:cs typeface="Arial"/>
              </a:rPr>
              <a:t>collaborative </a:t>
            </a:r>
            <a:r>
              <a:rPr dirty="0" sz="1600">
                <a:solidFill>
                  <a:srgbClr val="001D2D"/>
                </a:solidFill>
                <a:latin typeface="Arial"/>
                <a:cs typeface="Arial"/>
              </a:rPr>
              <a:t>delivery</a:t>
            </a:r>
            <a:r>
              <a:rPr dirty="0" sz="1600" spc="-5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600">
                <a:solidFill>
                  <a:srgbClr val="001D2D"/>
                </a:solidFill>
                <a:latin typeface="Arial"/>
                <a:cs typeface="Arial"/>
              </a:rPr>
              <a:t>of</a:t>
            </a:r>
            <a:r>
              <a:rPr dirty="0" sz="1600" spc="-3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600">
                <a:solidFill>
                  <a:srgbClr val="001D2D"/>
                </a:solidFill>
                <a:latin typeface="Arial"/>
                <a:cs typeface="Arial"/>
              </a:rPr>
              <a:t>the</a:t>
            </a:r>
            <a:r>
              <a:rPr dirty="0" sz="1600" spc="-1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600">
                <a:solidFill>
                  <a:srgbClr val="001D2D"/>
                </a:solidFill>
                <a:latin typeface="Arial"/>
                <a:cs typeface="Arial"/>
              </a:rPr>
              <a:t>workforce</a:t>
            </a:r>
            <a:r>
              <a:rPr dirty="0" sz="1600" spc="-20">
                <a:solidFill>
                  <a:srgbClr val="001D2D"/>
                </a:solidFill>
                <a:latin typeface="Arial"/>
                <a:cs typeface="Arial"/>
              </a:rPr>
              <a:t> plan</a:t>
            </a:r>
            <a:endParaRPr sz="1600">
              <a:latin typeface="Arial"/>
              <a:cs typeface="Arial"/>
            </a:endParaRPr>
          </a:p>
          <a:p>
            <a:pPr marL="299085" marR="10160" indent="-287020">
              <a:lnSpc>
                <a:spcPts val="1730"/>
              </a:lnSpc>
              <a:spcBef>
                <a:spcPts val="994"/>
              </a:spcBef>
              <a:buFont typeface="Arial"/>
              <a:buChar char="•"/>
              <a:tabLst>
                <a:tab pos="299085" algn="l"/>
              </a:tabLst>
            </a:pPr>
            <a:r>
              <a:rPr dirty="0" sz="1600" b="1">
                <a:solidFill>
                  <a:srgbClr val="001D2D"/>
                </a:solidFill>
                <a:latin typeface="Arial"/>
                <a:cs typeface="Arial"/>
              </a:rPr>
              <a:t>Flexible,</a:t>
            </a:r>
            <a:r>
              <a:rPr dirty="0" sz="1600" spc="-25" b="1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600" b="1">
                <a:solidFill>
                  <a:srgbClr val="001D2D"/>
                </a:solidFill>
                <a:latin typeface="Arial"/>
                <a:cs typeface="Arial"/>
              </a:rPr>
              <a:t>agile</a:t>
            </a:r>
            <a:r>
              <a:rPr dirty="0" sz="1600" spc="-40" b="1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600" b="1">
                <a:solidFill>
                  <a:srgbClr val="001D2D"/>
                </a:solidFill>
                <a:latin typeface="Arial"/>
                <a:cs typeface="Arial"/>
              </a:rPr>
              <a:t>resource</a:t>
            </a:r>
            <a:r>
              <a:rPr dirty="0" sz="1600" spc="-30" b="1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600">
                <a:solidFill>
                  <a:srgbClr val="001D2D"/>
                </a:solidFill>
                <a:latin typeface="Arial"/>
                <a:cs typeface="Arial"/>
              </a:rPr>
              <a:t>able</a:t>
            </a:r>
            <a:r>
              <a:rPr dirty="0" sz="1600" spc="-6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600">
                <a:solidFill>
                  <a:srgbClr val="001D2D"/>
                </a:solidFill>
                <a:latin typeface="Arial"/>
                <a:cs typeface="Arial"/>
              </a:rPr>
              <a:t>to</a:t>
            </a:r>
            <a:r>
              <a:rPr dirty="0" sz="1600" spc="-4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600">
                <a:solidFill>
                  <a:srgbClr val="001D2D"/>
                </a:solidFill>
                <a:latin typeface="Arial"/>
                <a:cs typeface="Arial"/>
              </a:rPr>
              <a:t>offer</a:t>
            </a:r>
            <a:r>
              <a:rPr dirty="0" sz="1600" spc="-3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600" spc="-10">
                <a:solidFill>
                  <a:srgbClr val="001D2D"/>
                </a:solidFill>
                <a:latin typeface="Arial"/>
                <a:cs typeface="Arial"/>
              </a:rPr>
              <a:t>elements </a:t>
            </a:r>
            <a:r>
              <a:rPr dirty="0" sz="1600">
                <a:solidFill>
                  <a:srgbClr val="001D2D"/>
                </a:solidFill>
                <a:latin typeface="Arial"/>
                <a:cs typeface="Arial"/>
              </a:rPr>
              <a:t>of</a:t>
            </a:r>
            <a:r>
              <a:rPr dirty="0" sz="1600" spc="-2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600">
                <a:solidFill>
                  <a:srgbClr val="001D2D"/>
                </a:solidFill>
                <a:latin typeface="Arial"/>
                <a:cs typeface="Arial"/>
              </a:rPr>
              <a:t>more</a:t>
            </a:r>
            <a:r>
              <a:rPr dirty="0" sz="1600" spc="-1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600">
                <a:solidFill>
                  <a:srgbClr val="001D2D"/>
                </a:solidFill>
                <a:latin typeface="Arial"/>
                <a:cs typeface="Arial"/>
              </a:rPr>
              <a:t>intensive</a:t>
            </a:r>
            <a:r>
              <a:rPr dirty="0" sz="1600" spc="-5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600">
                <a:solidFill>
                  <a:srgbClr val="001D2D"/>
                </a:solidFill>
                <a:latin typeface="Arial"/>
                <a:cs typeface="Arial"/>
              </a:rPr>
              <a:t>support</a:t>
            </a:r>
            <a:r>
              <a:rPr dirty="0" sz="1600" spc="-2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600">
                <a:solidFill>
                  <a:srgbClr val="001D2D"/>
                </a:solidFill>
                <a:latin typeface="Arial"/>
                <a:cs typeface="Arial"/>
              </a:rPr>
              <a:t>to</a:t>
            </a:r>
            <a:r>
              <a:rPr dirty="0" sz="1600" spc="-2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600">
                <a:solidFill>
                  <a:srgbClr val="001D2D"/>
                </a:solidFill>
                <a:latin typeface="Arial"/>
                <a:cs typeface="Arial"/>
              </a:rPr>
              <a:t>Places</a:t>
            </a:r>
            <a:r>
              <a:rPr dirty="0" sz="1600" spc="-4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600">
                <a:solidFill>
                  <a:srgbClr val="001D2D"/>
                </a:solidFill>
                <a:latin typeface="Arial"/>
                <a:cs typeface="Arial"/>
              </a:rPr>
              <a:t>if</a:t>
            </a:r>
            <a:r>
              <a:rPr dirty="0" sz="1600" spc="-3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600">
                <a:solidFill>
                  <a:srgbClr val="001D2D"/>
                </a:solidFill>
                <a:latin typeface="Arial"/>
                <a:cs typeface="Arial"/>
              </a:rPr>
              <a:t>this</a:t>
            </a:r>
            <a:r>
              <a:rPr dirty="0" sz="1600" spc="-3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600" spc="-25">
                <a:solidFill>
                  <a:srgbClr val="001D2D"/>
                </a:solidFill>
                <a:latin typeface="Arial"/>
                <a:cs typeface="Arial"/>
              </a:rPr>
              <a:t>is </a:t>
            </a:r>
            <a:r>
              <a:rPr dirty="0" sz="1600">
                <a:solidFill>
                  <a:srgbClr val="001D2D"/>
                </a:solidFill>
                <a:latin typeface="Arial"/>
                <a:cs typeface="Arial"/>
              </a:rPr>
              <a:t>critical</a:t>
            </a:r>
            <a:r>
              <a:rPr dirty="0" sz="1600" spc="-4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600">
                <a:solidFill>
                  <a:srgbClr val="001D2D"/>
                </a:solidFill>
                <a:latin typeface="Arial"/>
                <a:cs typeface="Arial"/>
              </a:rPr>
              <a:t>to</a:t>
            </a:r>
            <a:r>
              <a:rPr dirty="0" sz="1600" spc="-2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600" spc="-10">
                <a:solidFill>
                  <a:srgbClr val="001D2D"/>
                </a:solidFill>
                <a:latin typeface="Arial"/>
                <a:cs typeface="Arial"/>
              </a:rPr>
              <a:t>delivery.</a:t>
            </a:r>
            <a:endParaRPr sz="1600">
              <a:latin typeface="Arial"/>
              <a:cs typeface="Arial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6699631" y="1448353"/>
            <a:ext cx="4777740" cy="5049520"/>
          </a:xfrm>
          <a:prstGeom prst="rect">
            <a:avLst/>
          </a:prstGeom>
        </p:spPr>
        <p:txBody>
          <a:bodyPr wrap="square" lIns="0" tIns="1441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35"/>
              </a:spcBef>
            </a:pPr>
            <a:r>
              <a:rPr dirty="0" sz="2000" b="1">
                <a:solidFill>
                  <a:srgbClr val="003892"/>
                </a:solidFill>
                <a:latin typeface="Arial"/>
                <a:cs typeface="Arial"/>
              </a:rPr>
              <a:t>In</a:t>
            </a:r>
            <a:r>
              <a:rPr dirty="0" sz="2000" spc="-10" b="1">
                <a:solidFill>
                  <a:srgbClr val="003892"/>
                </a:solidFill>
                <a:latin typeface="Arial"/>
                <a:cs typeface="Arial"/>
              </a:rPr>
              <a:t> practice…</a:t>
            </a:r>
            <a:endParaRPr sz="2000">
              <a:latin typeface="Arial"/>
              <a:cs typeface="Arial"/>
            </a:endParaRPr>
          </a:p>
          <a:p>
            <a:pPr marL="12700" marR="5080">
              <a:lnSpc>
                <a:spcPts val="1730"/>
              </a:lnSpc>
              <a:spcBef>
                <a:spcPts val="1035"/>
              </a:spcBef>
            </a:pPr>
            <a:r>
              <a:rPr dirty="0" sz="1600">
                <a:solidFill>
                  <a:srgbClr val="001D2D"/>
                </a:solidFill>
                <a:latin typeface="Arial"/>
                <a:cs typeface="Arial"/>
              </a:rPr>
              <a:t>The</a:t>
            </a:r>
            <a:r>
              <a:rPr dirty="0" sz="1600" spc="-2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600">
                <a:solidFill>
                  <a:srgbClr val="001D2D"/>
                </a:solidFill>
                <a:latin typeface="Arial"/>
                <a:cs typeface="Arial"/>
              </a:rPr>
              <a:t>role</a:t>
            </a:r>
            <a:r>
              <a:rPr dirty="0" sz="1600" spc="-2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600">
                <a:solidFill>
                  <a:srgbClr val="001D2D"/>
                </a:solidFill>
                <a:latin typeface="Arial"/>
                <a:cs typeface="Arial"/>
              </a:rPr>
              <a:t>of</a:t>
            </a:r>
            <a:r>
              <a:rPr dirty="0" sz="1600" spc="-1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600">
                <a:solidFill>
                  <a:srgbClr val="001D2D"/>
                </a:solidFill>
                <a:latin typeface="Arial"/>
                <a:cs typeface="Arial"/>
              </a:rPr>
              <a:t>the</a:t>
            </a:r>
            <a:r>
              <a:rPr dirty="0" sz="1600" spc="-1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600">
                <a:solidFill>
                  <a:srgbClr val="001D2D"/>
                </a:solidFill>
                <a:latin typeface="Arial"/>
                <a:cs typeface="Arial"/>
              </a:rPr>
              <a:t>‘trusted</a:t>
            </a:r>
            <a:r>
              <a:rPr dirty="0" sz="1600" spc="-1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600">
                <a:solidFill>
                  <a:srgbClr val="001D2D"/>
                </a:solidFill>
                <a:latin typeface="Arial"/>
                <a:cs typeface="Arial"/>
              </a:rPr>
              <a:t>advisor’</a:t>
            </a:r>
            <a:r>
              <a:rPr dirty="0" sz="1600" spc="-9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600">
                <a:solidFill>
                  <a:srgbClr val="001D2D"/>
                </a:solidFill>
                <a:latin typeface="Arial"/>
                <a:cs typeface="Arial"/>
              </a:rPr>
              <a:t>is</a:t>
            </a:r>
            <a:r>
              <a:rPr dirty="0" sz="1600" spc="-1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u="sng" sz="1600" b="1">
                <a:solidFill>
                  <a:srgbClr val="001D2D"/>
                </a:solidFill>
                <a:uFill>
                  <a:solidFill>
                    <a:srgbClr val="001D2D"/>
                  </a:solidFill>
                </a:uFill>
                <a:latin typeface="Arial"/>
                <a:cs typeface="Arial"/>
              </a:rPr>
              <a:t>not</a:t>
            </a:r>
            <a:r>
              <a:rPr dirty="0" u="none" sz="1600" spc="-5" b="1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u="none" sz="1600">
                <a:solidFill>
                  <a:srgbClr val="001D2D"/>
                </a:solidFill>
                <a:latin typeface="Arial"/>
                <a:cs typeface="Arial"/>
              </a:rPr>
              <a:t>a</a:t>
            </a:r>
            <a:r>
              <a:rPr dirty="0" u="none" sz="1600" spc="-2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u="none" sz="1600" spc="-10">
                <a:solidFill>
                  <a:srgbClr val="001D2D"/>
                </a:solidFill>
                <a:latin typeface="Arial"/>
                <a:cs typeface="Arial"/>
              </a:rPr>
              <a:t>permanent </a:t>
            </a:r>
            <a:r>
              <a:rPr dirty="0" u="none" sz="1600">
                <a:solidFill>
                  <a:srgbClr val="001D2D"/>
                </a:solidFill>
                <a:latin typeface="Arial"/>
                <a:cs typeface="Arial"/>
              </a:rPr>
              <a:t>separate</a:t>
            </a:r>
            <a:r>
              <a:rPr dirty="0" u="none" sz="1600" spc="-5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u="none" sz="1600">
                <a:solidFill>
                  <a:srgbClr val="001D2D"/>
                </a:solidFill>
                <a:latin typeface="Arial"/>
                <a:cs typeface="Arial"/>
              </a:rPr>
              <a:t>role.</a:t>
            </a:r>
            <a:r>
              <a:rPr dirty="0" u="none" sz="1600" spc="-5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u="none" sz="1600">
                <a:solidFill>
                  <a:srgbClr val="001D2D"/>
                </a:solidFill>
                <a:latin typeface="Arial"/>
                <a:cs typeface="Arial"/>
              </a:rPr>
              <a:t>However</a:t>
            </a:r>
            <a:r>
              <a:rPr dirty="0" u="none" sz="1600" spc="-4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u="none" sz="1600">
                <a:solidFill>
                  <a:srgbClr val="001D2D"/>
                </a:solidFill>
                <a:latin typeface="Arial"/>
                <a:cs typeface="Arial"/>
              </a:rPr>
              <a:t>the</a:t>
            </a:r>
            <a:r>
              <a:rPr dirty="0" u="none" sz="1600" spc="-5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u="none" sz="1600">
                <a:solidFill>
                  <a:srgbClr val="001D2D"/>
                </a:solidFill>
                <a:latin typeface="Arial"/>
                <a:cs typeface="Arial"/>
              </a:rPr>
              <a:t>People</a:t>
            </a:r>
            <a:r>
              <a:rPr dirty="0" u="none" sz="1600" spc="-7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u="none" sz="1600">
                <a:solidFill>
                  <a:srgbClr val="001D2D"/>
                </a:solidFill>
                <a:latin typeface="Arial"/>
                <a:cs typeface="Arial"/>
              </a:rPr>
              <a:t>Programme</a:t>
            </a:r>
            <a:r>
              <a:rPr dirty="0" u="none" sz="1600" spc="-3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u="none" sz="1600" spc="-20">
                <a:solidFill>
                  <a:srgbClr val="001D2D"/>
                </a:solidFill>
                <a:latin typeface="Arial"/>
                <a:cs typeface="Arial"/>
              </a:rPr>
              <a:t>team </a:t>
            </a:r>
            <a:r>
              <a:rPr dirty="0" u="none" sz="1600">
                <a:solidFill>
                  <a:srgbClr val="001D2D"/>
                </a:solidFill>
                <a:latin typeface="Arial"/>
                <a:cs typeface="Arial"/>
              </a:rPr>
              <a:t>are</a:t>
            </a:r>
            <a:r>
              <a:rPr dirty="0" u="none" sz="1600" spc="-3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u="none" sz="1600">
                <a:solidFill>
                  <a:srgbClr val="001D2D"/>
                </a:solidFill>
                <a:latin typeface="Arial"/>
                <a:cs typeface="Arial"/>
              </a:rPr>
              <a:t>to</a:t>
            </a:r>
            <a:r>
              <a:rPr dirty="0" u="none" sz="1600" spc="-2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u="none" sz="1600">
                <a:solidFill>
                  <a:srgbClr val="001D2D"/>
                </a:solidFill>
                <a:latin typeface="Arial"/>
                <a:cs typeface="Arial"/>
              </a:rPr>
              <a:t>support</a:t>
            </a:r>
            <a:r>
              <a:rPr dirty="0" u="none" sz="1600" spc="-3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u="none" sz="1600">
                <a:solidFill>
                  <a:srgbClr val="001D2D"/>
                </a:solidFill>
                <a:latin typeface="Arial"/>
                <a:cs typeface="Arial"/>
              </a:rPr>
              <a:t>transition</a:t>
            </a:r>
            <a:r>
              <a:rPr dirty="0" u="none" sz="1600" spc="-2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u="none" sz="1600">
                <a:solidFill>
                  <a:srgbClr val="001D2D"/>
                </a:solidFill>
                <a:latin typeface="Arial"/>
                <a:cs typeface="Arial"/>
              </a:rPr>
              <a:t>in</a:t>
            </a:r>
            <a:r>
              <a:rPr dirty="0" u="none" sz="1600" spc="-5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u="none" sz="1600">
                <a:solidFill>
                  <a:srgbClr val="001D2D"/>
                </a:solidFill>
                <a:latin typeface="Arial"/>
                <a:cs typeface="Arial"/>
              </a:rPr>
              <a:t>the</a:t>
            </a:r>
            <a:r>
              <a:rPr dirty="0" u="none" sz="1600" spc="-3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u="none" sz="1600">
                <a:solidFill>
                  <a:srgbClr val="001D2D"/>
                </a:solidFill>
                <a:latin typeface="Arial"/>
                <a:cs typeface="Arial"/>
              </a:rPr>
              <a:t>following</a:t>
            </a:r>
            <a:r>
              <a:rPr dirty="0" u="none" sz="1600" spc="-5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u="none" sz="1600" spc="-10">
                <a:solidFill>
                  <a:srgbClr val="001D2D"/>
                </a:solidFill>
                <a:latin typeface="Arial"/>
                <a:cs typeface="Arial"/>
              </a:rPr>
              <a:t>ways:</a:t>
            </a:r>
            <a:endParaRPr sz="1600">
              <a:latin typeface="Arial"/>
              <a:cs typeface="Arial"/>
            </a:endParaRPr>
          </a:p>
          <a:p>
            <a:pPr marL="299085" marR="248285" indent="-287020">
              <a:lnSpc>
                <a:spcPts val="1730"/>
              </a:lnSpc>
              <a:spcBef>
                <a:spcPts val="990"/>
              </a:spcBef>
              <a:buChar char="•"/>
              <a:tabLst>
                <a:tab pos="299085" algn="l"/>
              </a:tabLst>
            </a:pPr>
            <a:r>
              <a:rPr dirty="0" sz="1600">
                <a:solidFill>
                  <a:srgbClr val="001D2D"/>
                </a:solidFill>
                <a:latin typeface="Arial"/>
                <a:cs typeface="Arial"/>
              </a:rPr>
              <a:t>Be</a:t>
            </a:r>
            <a:r>
              <a:rPr dirty="0" sz="1600" spc="-3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600">
                <a:solidFill>
                  <a:srgbClr val="001D2D"/>
                </a:solidFill>
                <a:latin typeface="Arial"/>
                <a:cs typeface="Arial"/>
              </a:rPr>
              <a:t>a</a:t>
            </a:r>
            <a:r>
              <a:rPr dirty="0" sz="1600" spc="-2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600" b="1">
                <a:solidFill>
                  <a:srgbClr val="E74190"/>
                </a:solidFill>
                <a:latin typeface="Arial"/>
                <a:cs typeface="Arial"/>
              </a:rPr>
              <a:t>point</a:t>
            </a:r>
            <a:r>
              <a:rPr dirty="0" sz="1600" spc="10" b="1">
                <a:solidFill>
                  <a:srgbClr val="E74190"/>
                </a:solidFill>
                <a:latin typeface="Arial"/>
                <a:cs typeface="Arial"/>
              </a:rPr>
              <a:t> </a:t>
            </a:r>
            <a:r>
              <a:rPr dirty="0" sz="1600" b="1">
                <a:solidFill>
                  <a:srgbClr val="E74190"/>
                </a:solidFill>
                <a:latin typeface="Arial"/>
                <a:cs typeface="Arial"/>
              </a:rPr>
              <a:t>of</a:t>
            </a:r>
            <a:r>
              <a:rPr dirty="0" sz="1600" spc="-10" b="1">
                <a:solidFill>
                  <a:srgbClr val="E74190"/>
                </a:solidFill>
                <a:latin typeface="Arial"/>
                <a:cs typeface="Arial"/>
              </a:rPr>
              <a:t> </a:t>
            </a:r>
            <a:r>
              <a:rPr dirty="0" sz="1600" b="1">
                <a:solidFill>
                  <a:srgbClr val="E74190"/>
                </a:solidFill>
                <a:latin typeface="Arial"/>
                <a:cs typeface="Arial"/>
              </a:rPr>
              <a:t>contact</a:t>
            </a:r>
            <a:r>
              <a:rPr dirty="0" sz="1600" spc="-5" b="1">
                <a:solidFill>
                  <a:srgbClr val="E74190"/>
                </a:solidFill>
                <a:latin typeface="Arial"/>
                <a:cs typeface="Arial"/>
              </a:rPr>
              <a:t> </a:t>
            </a:r>
            <a:r>
              <a:rPr dirty="0" sz="1600">
                <a:solidFill>
                  <a:srgbClr val="001D2D"/>
                </a:solidFill>
                <a:latin typeface="Arial"/>
                <a:cs typeface="Arial"/>
              </a:rPr>
              <a:t>to</a:t>
            </a:r>
            <a:r>
              <a:rPr dirty="0" sz="1600" spc="-1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600" spc="-10">
                <a:solidFill>
                  <a:srgbClr val="001D2D"/>
                </a:solidFill>
                <a:latin typeface="Arial"/>
                <a:cs typeface="Arial"/>
              </a:rPr>
              <a:t>listen/understand </a:t>
            </a:r>
            <a:r>
              <a:rPr dirty="0" sz="1600">
                <a:solidFill>
                  <a:srgbClr val="001D2D"/>
                </a:solidFill>
                <a:latin typeface="Arial"/>
                <a:cs typeface="Arial"/>
              </a:rPr>
              <a:t>workforce</a:t>
            </a:r>
            <a:r>
              <a:rPr dirty="0" sz="1600" spc="-1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600">
                <a:solidFill>
                  <a:srgbClr val="001D2D"/>
                </a:solidFill>
                <a:latin typeface="Arial"/>
                <a:cs typeface="Arial"/>
              </a:rPr>
              <a:t>matters</a:t>
            </a:r>
            <a:r>
              <a:rPr dirty="0" sz="1600" spc="-1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600">
                <a:solidFill>
                  <a:srgbClr val="001D2D"/>
                </a:solidFill>
                <a:latin typeface="Arial"/>
                <a:cs typeface="Arial"/>
              </a:rPr>
              <a:t>and</a:t>
            </a:r>
            <a:r>
              <a:rPr dirty="0" sz="1600" spc="-4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600">
                <a:solidFill>
                  <a:srgbClr val="001D2D"/>
                </a:solidFill>
                <a:latin typeface="Arial"/>
                <a:cs typeface="Arial"/>
              </a:rPr>
              <a:t>challenges</a:t>
            </a:r>
            <a:r>
              <a:rPr dirty="0" sz="1600" spc="-5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600">
                <a:solidFill>
                  <a:srgbClr val="001D2D"/>
                </a:solidFill>
                <a:latin typeface="Arial"/>
                <a:cs typeface="Arial"/>
              </a:rPr>
              <a:t>in</a:t>
            </a:r>
            <a:r>
              <a:rPr dirty="0" sz="1600" spc="-4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600">
                <a:solidFill>
                  <a:srgbClr val="001D2D"/>
                </a:solidFill>
                <a:latin typeface="Arial"/>
                <a:cs typeface="Arial"/>
              </a:rPr>
              <a:t>regards</a:t>
            </a:r>
            <a:r>
              <a:rPr dirty="0" sz="1600" spc="-3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600" spc="-25">
                <a:solidFill>
                  <a:srgbClr val="001D2D"/>
                </a:solidFill>
                <a:latin typeface="Arial"/>
                <a:cs typeface="Arial"/>
              </a:rPr>
              <a:t>to </a:t>
            </a:r>
            <a:r>
              <a:rPr dirty="0" sz="1600" spc="-10">
                <a:solidFill>
                  <a:srgbClr val="001D2D"/>
                </a:solidFill>
                <a:latin typeface="Arial"/>
                <a:cs typeface="Arial"/>
              </a:rPr>
              <a:t>neighbourhood</a:t>
            </a:r>
            <a:r>
              <a:rPr dirty="0" sz="1600" spc="-2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600" spc="-10">
                <a:solidFill>
                  <a:srgbClr val="001D2D"/>
                </a:solidFill>
                <a:latin typeface="Arial"/>
                <a:cs typeface="Arial"/>
              </a:rPr>
              <a:t>teams/working</a:t>
            </a:r>
            <a:endParaRPr sz="1600">
              <a:latin typeface="Arial"/>
              <a:cs typeface="Arial"/>
            </a:endParaRPr>
          </a:p>
          <a:p>
            <a:pPr marL="299085" marR="359410" indent="-287020">
              <a:lnSpc>
                <a:spcPct val="90000"/>
              </a:lnSpc>
              <a:spcBef>
                <a:spcPts val="980"/>
              </a:spcBef>
              <a:buFont typeface="Arial"/>
              <a:buChar char="•"/>
              <a:tabLst>
                <a:tab pos="299085" algn="l"/>
              </a:tabLst>
            </a:pPr>
            <a:r>
              <a:rPr dirty="0" sz="1600" b="1">
                <a:solidFill>
                  <a:srgbClr val="E74190"/>
                </a:solidFill>
                <a:latin typeface="Arial"/>
                <a:cs typeface="Arial"/>
              </a:rPr>
              <a:t>Collate</a:t>
            </a:r>
            <a:r>
              <a:rPr dirty="0" sz="1600" spc="-30" b="1">
                <a:solidFill>
                  <a:srgbClr val="E74190"/>
                </a:solidFill>
                <a:latin typeface="Arial"/>
                <a:cs typeface="Arial"/>
              </a:rPr>
              <a:t> </a:t>
            </a:r>
            <a:r>
              <a:rPr dirty="0" sz="1600" b="1">
                <a:solidFill>
                  <a:srgbClr val="E74190"/>
                </a:solidFill>
                <a:latin typeface="Arial"/>
                <a:cs typeface="Arial"/>
              </a:rPr>
              <a:t>and</a:t>
            </a:r>
            <a:r>
              <a:rPr dirty="0" sz="1600" spc="-45" b="1">
                <a:solidFill>
                  <a:srgbClr val="E74190"/>
                </a:solidFill>
                <a:latin typeface="Arial"/>
                <a:cs typeface="Arial"/>
              </a:rPr>
              <a:t> </a:t>
            </a:r>
            <a:r>
              <a:rPr dirty="0" sz="1600" b="1">
                <a:solidFill>
                  <a:srgbClr val="E74190"/>
                </a:solidFill>
                <a:latin typeface="Arial"/>
                <a:cs typeface="Arial"/>
              </a:rPr>
              <a:t>feed</a:t>
            </a:r>
            <a:r>
              <a:rPr dirty="0" sz="1600" spc="-30" b="1">
                <a:solidFill>
                  <a:srgbClr val="E74190"/>
                </a:solidFill>
                <a:latin typeface="Arial"/>
                <a:cs typeface="Arial"/>
              </a:rPr>
              <a:t> </a:t>
            </a:r>
            <a:r>
              <a:rPr dirty="0" sz="1600" b="1">
                <a:solidFill>
                  <a:srgbClr val="E74190"/>
                </a:solidFill>
                <a:latin typeface="Arial"/>
                <a:cs typeface="Arial"/>
              </a:rPr>
              <a:t>in</a:t>
            </a:r>
            <a:r>
              <a:rPr dirty="0" sz="1600" spc="-40" b="1">
                <a:solidFill>
                  <a:srgbClr val="E74190"/>
                </a:solidFill>
                <a:latin typeface="Arial"/>
                <a:cs typeface="Arial"/>
              </a:rPr>
              <a:t> </a:t>
            </a:r>
            <a:r>
              <a:rPr dirty="0" sz="1600" b="1">
                <a:solidFill>
                  <a:srgbClr val="E74190"/>
                </a:solidFill>
                <a:latin typeface="Arial"/>
                <a:cs typeface="Arial"/>
              </a:rPr>
              <a:t>common</a:t>
            </a:r>
            <a:r>
              <a:rPr dirty="0" sz="1600" spc="-20" b="1">
                <a:solidFill>
                  <a:srgbClr val="E74190"/>
                </a:solidFill>
                <a:latin typeface="Arial"/>
                <a:cs typeface="Arial"/>
              </a:rPr>
              <a:t> </a:t>
            </a:r>
            <a:r>
              <a:rPr dirty="0" sz="1600" b="1">
                <a:solidFill>
                  <a:srgbClr val="E74190"/>
                </a:solidFill>
                <a:latin typeface="Arial"/>
                <a:cs typeface="Arial"/>
              </a:rPr>
              <a:t>themes</a:t>
            </a:r>
            <a:r>
              <a:rPr dirty="0" sz="1600">
                <a:solidFill>
                  <a:srgbClr val="001D2D"/>
                </a:solidFill>
                <a:latin typeface="Arial"/>
                <a:cs typeface="Arial"/>
              </a:rPr>
              <a:t>,</a:t>
            </a:r>
            <a:r>
              <a:rPr dirty="0" sz="1600" spc="-2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600" spc="-10">
                <a:solidFill>
                  <a:srgbClr val="001D2D"/>
                </a:solidFill>
                <a:latin typeface="Arial"/>
                <a:cs typeface="Arial"/>
              </a:rPr>
              <a:t>which </a:t>
            </a:r>
            <a:r>
              <a:rPr dirty="0" sz="1600">
                <a:solidFill>
                  <a:srgbClr val="001D2D"/>
                </a:solidFill>
                <a:latin typeface="Arial"/>
                <a:cs typeface="Arial"/>
              </a:rPr>
              <a:t>may</a:t>
            </a:r>
            <a:r>
              <a:rPr dirty="0" sz="1600" spc="-3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600">
                <a:solidFill>
                  <a:srgbClr val="001D2D"/>
                </a:solidFill>
                <a:latin typeface="Arial"/>
                <a:cs typeface="Arial"/>
              </a:rPr>
              <a:t>influence</a:t>
            </a:r>
            <a:r>
              <a:rPr dirty="0" sz="1600" spc="-7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600">
                <a:solidFill>
                  <a:srgbClr val="001D2D"/>
                </a:solidFill>
                <a:latin typeface="Arial"/>
                <a:cs typeface="Arial"/>
              </a:rPr>
              <a:t>further</a:t>
            </a:r>
            <a:r>
              <a:rPr dirty="0" sz="1600" spc="-2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600">
                <a:solidFill>
                  <a:srgbClr val="001D2D"/>
                </a:solidFill>
                <a:latin typeface="Arial"/>
                <a:cs typeface="Arial"/>
              </a:rPr>
              <a:t>workforce</a:t>
            </a:r>
            <a:r>
              <a:rPr dirty="0" sz="1600" spc="-2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600" spc="-10">
                <a:solidFill>
                  <a:srgbClr val="001D2D"/>
                </a:solidFill>
                <a:latin typeface="Arial"/>
                <a:cs typeface="Arial"/>
              </a:rPr>
              <a:t>plans/priority </a:t>
            </a:r>
            <a:r>
              <a:rPr dirty="0" sz="1600">
                <a:solidFill>
                  <a:srgbClr val="001D2D"/>
                </a:solidFill>
                <a:latin typeface="Arial"/>
                <a:cs typeface="Arial"/>
              </a:rPr>
              <a:t>(e.g.</a:t>
            </a:r>
            <a:r>
              <a:rPr dirty="0" sz="1600" spc="-1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600">
                <a:solidFill>
                  <a:srgbClr val="001D2D"/>
                </a:solidFill>
                <a:latin typeface="Arial"/>
                <a:cs typeface="Arial"/>
              </a:rPr>
              <a:t>highlighting</a:t>
            </a:r>
            <a:r>
              <a:rPr dirty="0" sz="1600" spc="-5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600">
                <a:solidFill>
                  <a:srgbClr val="001D2D"/>
                </a:solidFill>
                <a:latin typeface="Arial"/>
                <a:cs typeface="Arial"/>
              </a:rPr>
              <a:t>things</a:t>
            </a:r>
            <a:r>
              <a:rPr dirty="0" sz="1600" spc="-4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600">
                <a:solidFill>
                  <a:srgbClr val="001D2D"/>
                </a:solidFill>
                <a:latin typeface="Arial"/>
                <a:cs typeface="Arial"/>
              </a:rPr>
              <a:t>that</a:t>
            </a:r>
            <a:r>
              <a:rPr dirty="0" sz="1600" spc="-1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600">
                <a:solidFill>
                  <a:srgbClr val="001D2D"/>
                </a:solidFill>
                <a:latin typeface="Arial"/>
                <a:cs typeface="Arial"/>
              </a:rPr>
              <a:t>need</a:t>
            </a:r>
            <a:r>
              <a:rPr dirty="0" sz="1600" spc="-3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600">
                <a:solidFill>
                  <a:srgbClr val="001D2D"/>
                </a:solidFill>
                <a:latin typeface="Arial"/>
                <a:cs typeface="Arial"/>
              </a:rPr>
              <a:t>to</a:t>
            </a:r>
            <a:r>
              <a:rPr dirty="0" sz="1600" spc="-2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600">
                <a:solidFill>
                  <a:srgbClr val="001D2D"/>
                </a:solidFill>
                <a:latin typeface="Arial"/>
                <a:cs typeface="Arial"/>
              </a:rPr>
              <a:t>be</a:t>
            </a:r>
            <a:r>
              <a:rPr dirty="0" sz="1600" spc="-3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600" spc="-20">
                <a:solidFill>
                  <a:srgbClr val="001D2D"/>
                </a:solidFill>
                <a:latin typeface="Arial"/>
                <a:cs typeface="Arial"/>
              </a:rPr>
              <a:t>done </a:t>
            </a:r>
            <a:r>
              <a:rPr dirty="0" sz="1600">
                <a:solidFill>
                  <a:srgbClr val="001D2D"/>
                </a:solidFill>
                <a:latin typeface="Arial"/>
                <a:cs typeface="Arial"/>
              </a:rPr>
              <a:t>once</a:t>
            </a:r>
            <a:r>
              <a:rPr dirty="0" sz="1600" spc="-3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600">
                <a:solidFill>
                  <a:srgbClr val="001D2D"/>
                </a:solidFill>
                <a:latin typeface="Arial"/>
                <a:cs typeface="Arial"/>
              </a:rPr>
              <a:t>for</a:t>
            </a:r>
            <a:r>
              <a:rPr dirty="0" sz="1600" spc="-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600">
                <a:solidFill>
                  <a:srgbClr val="001D2D"/>
                </a:solidFill>
                <a:latin typeface="Arial"/>
                <a:cs typeface="Arial"/>
              </a:rPr>
              <a:t>SEL,</a:t>
            </a:r>
            <a:r>
              <a:rPr dirty="0" sz="1600" spc="-3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600">
                <a:solidFill>
                  <a:srgbClr val="001D2D"/>
                </a:solidFill>
                <a:latin typeface="Arial"/>
                <a:cs typeface="Arial"/>
              </a:rPr>
              <a:t>as</a:t>
            </a:r>
            <a:r>
              <a:rPr dirty="0" sz="1600" spc="-2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600">
                <a:solidFill>
                  <a:srgbClr val="001D2D"/>
                </a:solidFill>
                <a:latin typeface="Arial"/>
                <a:cs typeface="Arial"/>
              </a:rPr>
              <a:t>a</a:t>
            </a:r>
            <a:r>
              <a:rPr dirty="0" sz="1600" spc="-2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600">
                <a:solidFill>
                  <a:srgbClr val="001D2D"/>
                </a:solidFill>
                <a:latin typeface="Arial"/>
                <a:cs typeface="Arial"/>
              </a:rPr>
              <a:t>common</a:t>
            </a:r>
            <a:r>
              <a:rPr dirty="0" sz="1600" spc="-1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600">
                <a:solidFill>
                  <a:srgbClr val="001D2D"/>
                </a:solidFill>
                <a:latin typeface="Arial"/>
                <a:cs typeface="Arial"/>
              </a:rPr>
              <a:t>challenge</a:t>
            </a:r>
            <a:r>
              <a:rPr dirty="0" sz="1600" spc="-4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600" spc="-10">
                <a:solidFill>
                  <a:srgbClr val="001D2D"/>
                </a:solidFill>
                <a:latin typeface="Arial"/>
                <a:cs typeface="Arial"/>
              </a:rPr>
              <a:t>across place)</a:t>
            </a:r>
            <a:endParaRPr sz="1600">
              <a:latin typeface="Arial"/>
              <a:cs typeface="Arial"/>
            </a:endParaRPr>
          </a:p>
          <a:p>
            <a:pPr marL="299085" marR="361315" indent="-287020">
              <a:lnSpc>
                <a:spcPts val="1730"/>
              </a:lnSpc>
              <a:spcBef>
                <a:spcPts val="1019"/>
              </a:spcBef>
              <a:buFont typeface="Arial"/>
              <a:buChar char="•"/>
              <a:tabLst>
                <a:tab pos="299085" algn="l"/>
              </a:tabLst>
            </a:pPr>
            <a:r>
              <a:rPr dirty="0" sz="1600" b="1">
                <a:solidFill>
                  <a:srgbClr val="E74190"/>
                </a:solidFill>
                <a:latin typeface="Arial"/>
                <a:cs typeface="Arial"/>
              </a:rPr>
              <a:t>Support/advise</a:t>
            </a:r>
            <a:r>
              <a:rPr dirty="0" sz="1600" spc="-25" b="1">
                <a:solidFill>
                  <a:srgbClr val="E74190"/>
                </a:solidFill>
                <a:latin typeface="Arial"/>
                <a:cs typeface="Arial"/>
              </a:rPr>
              <a:t> </a:t>
            </a:r>
            <a:r>
              <a:rPr dirty="0" sz="1600" b="1">
                <a:solidFill>
                  <a:srgbClr val="E74190"/>
                </a:solidFill>
                <a:latin typeface="Arial"/>
                <a:cs typeface="Arial"/>
              </a:rPr>
              <a:t>integrators</a:t>
            </a:r>
            <a:r>
              <a:rPr dirty="0" sz="1600" spc="-40" b="1">
                <a:solidFill>
                  <a:srgbClr val="E74190"/>
                </a:solidFill>
                <a:latin typeface="Arial"/>
                <a:cs typeface="Arial"/>
              </a:rPr>
              <a:t> </a:t>
            </a:r>
            <a:r>
              <a:rPr dirty="0" sz="1600" b="1">
                <a:solidFill>
                  <a:srgbClr val="E74190"/>
                </a:solidFill>
                <a:latin typeface="Arial"/>
                <a:cs typeface="Arial"/>
              </a:rPr>
              <a:t>in</a:t>
            </a:r>
            <a:r>
              <a:rPr dirty="0" sz="1600" spc="-55" b="1">
                <a:solidFill>
                  <a:srgbClr val="E74190"/>
                </a:solidFill>
                <a:latin typeface="Arial"/>
                <a:cs typeface="Arial"/>
              </a:rPr>
              <a:t> </a:t>
            </a:r>
            <a:r>
              <a:rPr dirty="0" sz="1600" b="1">
                <a:solidFill>
                  <a:srgbClr val="E74190"/>
                </a:solidFill>
                <a:latin typeface="Arial"/>
                <a:cs typeface="Arial"/>
              </a:rPr>
              <a:t>their</a:t>
            </a:r>
            <a:r>
              <a:rPr dirty="0" sz="1600" spc="-45" b="1">
                <a:solidFill>
                  <a:srgbClr val="E74190"/>
                </a:solidFill>
                <a:latin typeface="Arial"/>
                <a:cs typeface="Arial"/>
              </a:rPr>
              <a:t> </a:t>
            </a:r>
            <a:r>
              <a:rPr dirty="0" sz="1600" spc="-10" b="1">
                <a:solidFill>
                  <a:srgbClr val="E74190"/>
                </a:solidFill>
                <a:latin typeface="Arial"/>
                <a:cs typeface="Arial"/>
              </a:rPr>
              <a:t>initial </a:t>
            </a:r>
            <a:r>
              <a:rPr dirty="0" sz="1600" b="1">
                <a:solidFill>
                  <a:srgbClr val="E74190"/>
                </a:solidFill>
                <a:latin typeface="Arial"/>
                <a:cs typeface="Arial"/>
              </a:rPr>
              <a:t>stages</a:t>
            </a:r>
            <a:r>
              <a:rPr dirty="0" sz="1600" spc="5" b="1">
                <a:solidFill>
                  <a:srgbClr val="E74190"/>
                </a:solidFill>
                <a:latin typeface="Arial"/>
                <a:cs typeface="Arial"/>
              </a:rPr>
              <a:t> </a:t>
            </a:r>
            <a:r>
              <a:rPr dirty="0" sz="1600">
                <a:solidFill>
                  <a:srgbClr val="001D2D"/>
                </a:solidFill>
                <a:latin typeface="Arial"/>
                <a:cs typeface="Arial"/>
              </a:rPr>
              <a:t>in</a:t>
            </a:r>
            <a:r>
              <a:rPr dirty="0" sz="1600" spc="-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600">
                <a:solidFill>
                  <a:srgbClr val="001D2D"/>
                </a:solidFill>
                <a:latin typeface="Arial"/>
                <a:cs typeface="Arial"/>
              </a:rPr>
              <a:t>terms</a:t>
            </a:r>
            <a:r>
              <a:rPr dirty="0" sz="1600" spc="2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600">
                <a:solidFill>
                  <a:srgbClr val="001D2D"/>
                </a:solidFill>
                <a:latin typeface="Arial"/>
                <a:cs typeface="Arial"/>
              </a:rPr>
              <a:t>of</a:t>
            </a:r>
            <a:r>
              <a:rPr dirty="0" sz="1600" spc="1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600" spc="-10">
                <a:solidFill>
                  <a:srgbClr val="001D2D"/>
                </a:solidFill>
                <a:latin typeface="Arial"/>
                <a:cs typeface="Arial"/>
              </a:rPr>
              <a:t>connections/convening</a:t>
            </a:r>
            <a:r>
              <a:rPr dirty="0" sz="1600" spc="-3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600" spc="-25">
                <a:solidFill>
                  <a:srgbClr val="001D2D"/>
                </a:solidFill>
                <a:latin typeface="Arial"/>
                <a:cs typeface="Arial"/>
              </a:rPr>
              <a:t>the </a:t>
            </a:r>
            <a:r>
              <a:rPr dirty="0" sz="1600">
                <a:solidFill>
                  <a:srgbClr val="001D2D"/>
                </a:solidFill>
                <a:latin typeface="Arial"/>
                <a:cs typeface="Arial"/>
              </a:rPr>
              <a:t>right</a:t>
            </a:r>
            <a:r>
              <a:rPr dirty="0" sz="1600" spc="-2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600">
                <a:solidFill>
                  <a:srgbClr val="001D2D"/>
                </a:solidFill>
                <a:latin typeface="Arial"/>
                <a:cs typeface="Arial"/>
              </a:rPr>
              <a:t>people</a:t>
            </a:r>
            <a:r>
              <a:rPr dirty="0" sz="1600" spc="-4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600">
                <a:solidFill>
                  <a:srgbClr val="001D2D"/>
                </a:solidFill>
                <a:latin typeface="Arial"/>
                <a:cs typeface="Arial"/>
              </a:rPr>
              <a:t>to</a:t>
            </a:r>
            <a:r>
              <a:rPr dirty="0" sz="1600" spc="-2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600">
                <a:solidFill>
                  <a:srgbClr val="001D2D"/>
                </a:solidFill>
                <a:latin typeface="Arial"/>
                <a:cs typeface="Arial"/>
              </a:rPr>
              <a:t>solve</a:t>
            </a:r>
            <a:r>
              <a:rPr dirty="0" sz="1600" spc="-4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600">
                <a:solidFill>
                  <a:srgbClr val="001D2D"/>
                </a:solidFill>
                <a:latin typeface="Arial"/>
                <a:cs typeface="Arial"/>
              </a:rPr>
              <a:t>workforce </a:t>
            </a:r>
            <a:r>
              <a:rPr dirty="0" sz="1600" spc="-10">
                <a:solidFill>
                  <a:srgbClr val="001D2D"/>
                </a:solidFill>
                <a:latin typeface="Arial"/>
                <a:cs typeface="Arial"/>
              </a:rPr>
              <a:t>matters</a:t>
            </a:r>
            <a:endParaRPr sz="1600">
              <a:latin typeface="Arial"/>
              <a:cs typeface="Arial"/>
            </a:endParaRPr>
          </a:p>
          <a:p>
            <a:pPr marL="299085" marR="81915" indent="-287020">
              <a:lnSpc>
                <a:spcPct val="90000"/>
              </a:lnSpc>
              <a:spcBef>
                <a:spcPts val="969"/>
              </a:spcBef>
              <a:buFont typeface="Arial"/>
              <a:buChar char="•"/>
              <a:tabLst>
                <a:tab pos="299085" algn="l"/>
              </a:tabLst>
            </a:pPr>
            <a:r>
              <a:rPr dirty="0" sz="1600" b="1">
                <a:solidFill>
                  <a:srgbClr val="E74190"/>
                </a:solidFill>
                <a:latin typeface="Arial"/>
                <a:cs typeface="Arial"/>
              </a:rPr>
              <a:t>Delivery</a:t>
            </a:r>
            <a:r>
              <a:rPr dirty="0" sz="1600" spc="-25" b="1">
                <a:solidFill>
                  <a:srgbClr val="E74190"/>
                </a:solidFill>
                <a:latin typeface="Arial"/>
                <a:cs typeface="Arial"/>
              </a:rPr>
              <a:t> </a:t>
            </a:r>
            <a:r>
              <a:rPr dirty="0" sz="1600" b="1">
                <a:solidFill>
                  <a:srgbClr val="E74190"/>
                </a:solidFill>
                <a:latin typeface="Arial"/>
                <a:cs typeface="Arial"/>
              </a:rPr>
              <a:t>of</a:t>
            </a:r>
            <a:r>
              <a:rPr dirty="0" sz="1600" spc="-40" b="1">
                <a:solidFill>
                  <a:srgbClr val="E74190"/>
                </a:solidFill>
                <a:latin typeface="Arial"/>
                <a:cs typeface="Arial"/>
              </a:rPr>
              <a:t> </a:t>
            </a:r>
            <a:r>
              <a:rPr dirty="0" sz="1600" b="1">
                <a:solidFill>
                  <a:srgbClr val="E74190"/>
                </a:solidFill>
                <a:latin typeface="Arial"/>
                <a:cs typeface="Arial"/>
              </a:rPr>
              <a:t>the</a:t>
            </a:r>
            <a:r>
              <a:rPr dirty="0" sz="1600" spc="-40" b="1">
                <a:solidFill>
                  <a:srgbClr val="E74190"/>
                </a:solidFill>
                <a:latin typeface="Arial"/>
                <a:cs typeface="Arial"/>
              </a:rPr>
              <a:t> </a:t>
            </a:r>
            <a:r>
              <a:rPr dirty="0" sz="1600" b="1">
                <a:solidFill>
                  <a:srgbClr val="E74190"/>
                </a:solidFill>
                <a:latin typeface="Arial"/>
                <a:cs typeface="Arial"/>
              </a:rPr>
              <a:t>overall</a:t>
            </a:r>
            <a:r>
              <a:rPr dirty="0" sz="1600" spc="5" b="1">
                <a:solidFill>
                  <a:srgbClr val="E74190"/>
                </a:solidFill>
                <a:latin typeface="Arial"/>
                <a:cs typeface="Arial"/>
              </a:rPr>
              <a:t> </a:t>
            </a:r>
            <a:r>
              <a:rPr dirty="0" sz="1600" b="1">
                <a:solidFill>
                  <a:srgbClr val="E74190"/>
                </a:solidFill>
                <a:latin typeface="Arial"/>
                <a:cs typeface="Arial"/>
              </a:rPr>
              <a:t>workforce</a:t>
            </a:r>
            <a:r>
              <a:rPr dirty="0" sz="1600" spc="-60" b="1">
                <a:solidFill>
                  <a:srgbClr val="E74190"/>
                </a:solidFill>
                <a:latin typeface="Arial"/>
                <a:cs typeface="Arial"/>
              </a:rPr>
              <a:t> </a:t>
            </a:r>
            <a:r>
              <a:rPr dirty="0" sz="1600" b="1">
                <a:solidFill>
                  <a:srgbClr val="E74190"/>
                </a:solidFill>
                <a:latin typeface="Arial"/>
                <a:cs typeface="Arial"/>
              </a:rPr>
              <a:t>plan</a:t>
            </a:r>
            <a:r>
              <a:rPr dirty="0" sz="1600" spc="-35" b="1">
                <a:solidFill>
                  <a:srgbClr val="E74190"/>
                </a:solidFill>
                <a:latin typeface="Arial"/>
                <a:cs typeface="Arial"/>
              </a:rPr>
              <a:t> </a:t>
            </a:r>
            <a:r>
              <a:rPr dirty="0" sz="1600" spc="-25">
                <a:solidFill>
                  <a:srgbClr val="001D2D"/>
                </a:solidFill>
                <a:latin typeface="Arial"/>
                <a:cs typeface="Arial"/>
              </a:rPr>
              <a:t>for </a:t>
            </a:r>
            <a:r>
              <a:rPr dirty="0" sz="1600">
                <a:solidFill>
                  <a:srgbClr val="001D2D"/>
                </a:solidFill>
                <a:latin typeface="Arial"/>
                <a:cs typeface="Arial"/>
              </a:rPr>
              <a:t>Neighbourhood</a:t>
            </a:r>
            <a:r>
              <a:rPr dirty="0" sz="1600" spc="-2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600">
                <a:solidFill>
                  <a:srgbClr val="001D2D"/>
                </a:solidFill>
                <a:latin typeface="Arial"/>
                <a:cs typeface="Arial"/>
              </a:rPr>
              <a:t>Care</a:t>
            </a:r>
            <a:r>
              <a:rPr dirty="0" sz="1600" spc="-1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600">
                <a:solidFill>
                  <a:srgbClr val="001D2D"/>
                </a:solidFill>
                <a:latin typeface="Arial"/>
                <a:cs typeface="Arial"/>
              </a:rPr>
              <a:t>and</a:t>
            </a:r>
            <a:r>
              <a:rPr dirty="0" sz="1600" spc="-2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600">
                <a:solidFill>
                  <a:srgbClr val="001D2D"/>
                </a:solidFill>
                <a:latin typeface="Arial"/>
                <a:cs typeface="Arial"/>
              </a:rPr>
              <a:t>regular</a:t>
            </a:r>
            <a:r>
              <a:rPr dirty="0" sz="1600" spc="-10">
                <a:solidFill>
                  <a:srgbClr val="001D2D"/>
                </a:solidFill>
                <a:latin typeface="Arial"/>
                <a:cs typeface="Arial"/>
              </a:rPr>
              <a:t> highlight </a:t>
            </a:r>
            <a:r>
              <a:rPr dirty="0" sz="1600">
                <a:solidFill>
                  <a:srgbClr val="001D2D"/>
                </a:solidFill>
                <a:latin typeface="Arial"/>
                <a:cs typeface="Arial"/>
              </a:rPr>
              <a:t>reporting</a:t>
            </a:r>
            <a:r>
              <a:rPr dirty="0" sz="1600" spc="-2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600">
                <a:solidFill>
                  <a:srgbClr val="001D2D"/>
                </a:solidFill>
                <a:latin typeface="Arial"/>
                <a:cs typeface="Arial"/>
              </a:rPr>
              <a:t>via</a:t>
            </a:r>
            <a:r>
              <a:rPr dirty="0" sz="1600" spc="-5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600">
                <a:solidFill>
                  <a:srgbClr val="001D2D"/>
                </a:solidFill>
                <a:latin typeface="Arial"/>
                <a:cs typeface="Arial"/>
              </a:rPr>
              <a:t>the</a:t>
            </a:r>
            <a:r>
              <a:rPr dirty="0" sz="1600" spc="-3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600" spc="-10">
                <a:solidFill>
                  <a:srgbClr val="001D2D"/>
                </a:solidFill>
                <a:latin typeface="Arial"/>
                <a:cs typeface="Arial"/>
              </a:rPr>
              <a:t>Neighbourhood</a:t>
            </a:r>
            <a:r>
              <a:rPr dirty="0" sz="1600" spc="-4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600">
                <a:solidFill>
                  <a:srgbClr val="001D2D"/>
                </a:solidFill>
                <a:latin typeface="Arial"/>
                <a:cs typeface="Arial"/>
              </a:rPr>
              <a:t>Care</a:t>
            </a:r>
            <a:r>
              <a:rPr dirty="0" sz="1600" spc="-2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600">
                <a:solidFill>
                  <a:srgbClr val="001D2D"/>
                </a:solidFill>
                <a:latin typeface="Arial"/>
                <a:cs typeface="Arial"/>
              </a:rPr>
              <a:t>Board</a:t>
            </a:r>
            <a:r>
              <a:rPr dirty="0" sz="1600" spc="-4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600" spc="-25">
                <a:solidFill>
                  <a:srgbClr val="001D2D"/>
                </a:solidFill>
                <a:latin typeface="Arial"/>
                <a:cs typeface="Arial"/>
              </a:rPr>
              <a:t>and </a:t>
            </a:r>
            <a:r>
              <a:rPr dirty="0" sz="1600">
                <a:solidFill>
                  <a:srgbClr val="001D2D"/>
                </a:solidFill>
                <a:latin typeface="Arial"/>
                <a:cs typeface="Arial"/>
              </a:rPr>
              <a:t>SEL</a:t>
            </a:r>
            <a:r>
              <a:rPr dirty="0" sz="1600" spc="-7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600">
                <a:solidFill>
                  <a:srgbClr val="001D2D"/>
                </a:solidFill>
                <a:latin typeface="Arial"/>
                <a:cs typeface="Arial"/>
              </a:rPr>
              <a:t>People</a:t>
            </a:r>
            <a:r>
              <a:rPr dirty="0" sz="1600" spc="-2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600" spc="-10">
                <a:solidFill>
                  <a:srgbClr val="001D2D"/>
                </a:solidFill>
                <a:latin typeface="Arial"/>
                <a:cs typeface="Arial"/>
              </a:rPr>
              <a:t>Committee</a:t>
            </a:r>
            <a:endParaRPr sz="1600">
              <a:latin typeface="Arial"/>
              <a:cs typeface="Arial"/>
            </a:endParaRPr>
          </a:p>
        </p:txBody>
      </p:sp>
      <p:sp>
        <p:nvSpPr>
          <p:cNvPr id="6" name="object 6" descr=""/>
          <p:cNvSpPr/>
          <p:nvPr/>
        </p:nvSpPr>
        <p:spPr>
          <a:xfrm>
            <a:off x="5239511" y="3429000"/>
            <a:ext cx="1237615" cy="923925"/>
          </a:xfrm>
          <a:custGeom>
            <a:avLst/>
            <a:gdLst/>
            <a:ahLst/>
            <a:cxnLst/>
            <a:rect l="l" t="t" r="r" b="b"/>
            <a:pathLst>
              <a:path w="1237614" h="923925">
                <a:moveTo>
                  <a:pt x="775715" y="0"/>
                </a:moveTo>
                <a:lnTo>
                  <a:pt x="775715" y="230886"/>
                </a:lnTo>
                <a:lnTo>
                  <a:pt x="0" y="230886"/>
                </a:lnTo>
                <a:lnTo>
                  <a:pt x="0" y="692657"/>
                </a:lnTo>
                <a:lnTo>
                  <a:pt x="775715" y="692657"/>
                </a:lnTo>
                <a:lnTo>
                  <a:pt x="775715" y="923544"/>
                </a:lnTo>
                <a:lnTo>
                  <a:pt x="1237488" y="461772"/>
                </a:lnTo>
                <a:lnTo>
                  <a:pt x="775715" y="0"/>
                </a:lnTo>
                <a:close/>
              </a:path>
            </a:pathLst>
          </a:custGeom>
          <a:solidFill>
            <a:srgbClr val="00ACC5">
              <a:alpha val="52156"/>
            </a:srgbClr>
          </a:solidFill>
        </p:spPr>
        <p:txBody>
          <a:bodyPr wrap="square" lIns="0" tIns="0" rIns="0" bIns="0" rtlCol="0"/>
          <a:lstStyle/>
          <a:p/>
        </p:txBody>
      </p:sp>
      <p:sp>
        <p:nvSpPr>
          <p:cNvPr id="7" name="object 7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45085">
              <a:lnSpc>
                <a:spcPts val="1425"/>
              </a:lnSpc>
            </a:pPr>
            <a:fld id="{81D60167-4931-47E6-BA6A-407CBD079E47}" type="slidenum">
              <a:rPr dirty="0" spc="-25"/>
              <a:t>11</a:t>
            </a:fld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2421127" y="238506"/>
            <a:ext cx="5736590" cy="6051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ts val="2280"/>
              </a:lnSpc>
              <a:spcBef>
                <a:spcPts val="100"/>
              </a:spcBef>
            </a:pPr>
            <a:r>
              <a:rPr dirty="0" sz="2000">
                <a:solidFill>
                  <a:srgbClr val="001D2D"/>
                </a:solidFill>
                <a:latin typeface="Arial"/>
                <a:cs typeface="Arial"/>
              </a:rPr>
              <a:t>ICS</a:t>
            </a:r>
            <a:r>
              <a:rPr dirty="0" sz="2000" spc="-3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2000">
                <a:solidFill>
                  <a:srgbClr val="001D2D"/>
                </a:solidFill>
                <a:latin typeface="Arial"/>
                <a:cs typeface="Arial"/>
              </a:rPr>
              <a:t>Workforce</a:t>
            </a:r>
            <a:r>
              <a:rPr dirty="0" sz="2000" spc="-7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2000">
                <a:solidFill>
                  <a:srgbClr val="001D2D"/>
                </a:solidFill>
                <a:latin typeface="Arial"/>
                <a:cs typeface="Arial"/>
              </a:rPr>
              <a:t>plan</a:t>
            </a:r>
            <a:r>
              <a:rPr dirty="0" sz="2000" spc="-2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2000">
                <a:solidFill>
                  <a:srgbClr val="001D2D"/>
                </a:solidFill>
                <a:latin typeface="Arial"/>
                <a:cs typeface="Arial"/>
              </a:rPr>
              <a:t>to</a:t>
            </a:r>
            <a:r>
              <a:rPr dirty="0" sz="2000" spc="-4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2000">
                <a:solidFill>
                  <a:srgbClr val="001D2D"/>
                </a:solidFill>
                <a:latin typeface="Arial"/>
                <a:cs typeface="Arial"/>
              </a:rPr>
              <a:t>enable</a:t>
            </a:r>
            <a:r>
              <a:rPr dirty="0" sz="2000" spc="-4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2000">
                <a:solidFill>
                  <a:srgbClr val="001D2D"/>
                </a:solidFill>
                <a:latin typeface="Arial"/>
                <a:cs typeface="Arial"/>
              </a:rPr>
              <a:t>neighbourhood</a:t>
            </a:r>
            <a:r>
              <a:rPr dirty="0" sz="2000" spc="-7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2000" spc="-10">
                <a:solidFill>
                  <a:srgbClr val="001D2D"/>
                </a:solidFill>
                <a:latin typeface="Arial"/>
                <a:cs typeface="Arial"/>
              </a:rPr>
              <a:t>care:</a:t>
            </a:r>
            <a:endParaRPr sz="2000">
              <a:latin typeface="Arial"/>
              <a:cs typeface="Arial"/>
            </a:endParaRPr>
          </a:p>
          <a:p>
            <a:pPr marL="12700">
              <a:lnSpc>
                <a:spcPts val="2280"/>
              </a:lnSpc>
            </a:pPr>
            <a:r>
              <a:rPr dirty="0" sz="2000" b="1">
                <a:solidFill>
                  <a:srgbClr val="001D2D"/>
                </a:solidFill>
                <a:latin typeface="Arial"/>
                <a:cs typeface="Arial"/>
              </a:rPr>
              <a:t>Draft</a:t>
            </a:r>
            <a:r>
              <a:rPr dirty="0" sz="2000" spc="-45" b="1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2000" b="1">
                <a:solidFill>
                  <a:srgbClr val="001D2D"/>
                </a:solidFill>
                <a:latin typeface="Arial"/>
                <a:cs typeface="Arial"/>
              </a:rPr>
              <a:t>for</a:t>
            </a:r>
            <a:r>
              <a:rPr dirty="0" sz="2000" spc="-20" b="1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2000" spc="-10" b="1">
                <a:solidFill>
                  <a:srgbClr val="001D2D"/>
                </a:solidFill>
                <a:latin typeface="Arial"/>
                <a:cs typeface="Arial"/>
              </a:rPr>
              <a:t>decision/approval</a:t>
            </a:r>
            <a:endParaRPr sz="2000">
              <a:latin typeface="Arial"/>
              <a:cs typeface="Arial"/>
            </a:endParaRPr>
          </a:p>
        </p:txBody>
      </p:sp>
      <p:sp>
        <p:nvSpPr>
          <p:cNvPr id="4" name="object 4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45085">
              <a:lnSpc>
                <a:spcPts val="1425"/>
              </a:lnSpc>
            </a:pPr>
            <a:fld id="{81D60167-4931-47E6-BA6A-407CBD079E47}" type="slidenum">
              <a:rPr dirty="0" spc="-25"/>
              <a:t>11</a:t>
            </a:fld>
          </a:p>
        </p:txBody>
      </p:sp>
      <p:graphicFrame>
        <p:nvGraphicFramePr>
          <p:cNvPr id="3" name="object 3" descr=""/>
          <p:cNvGraphicFramePr>
            <a:graphicFrameLocks noGrp="1"/>
          </p:cNvGraphicFramePr>
          <p:nvPr/>
        </p:nvGraphicFramePr>
        <p:xfrm>
          <a:off x="238099" y="1122552"/>
          <a:ext cx="11701780" cy="548576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306830"/>
                <a:gridCol w="5204460"/>
                <a:gridCol w="5100955"/>
              </a:tblGrid>
              <a:tr h="822960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140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Page</a:t>
                      </a:r>
                      <a:r>
                        <a:rPr dirty="0" sz="1400" spc="-2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40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1</a:t>
                      </a:r>
                      <a:r>
                        <a:rPr dirty="0" sz="1400" spc="-2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40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of</a:t>
                      </a:r>
                      <a:r>
                        <a:rPr dirty="0" sz="1400" spc="-1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400" spc="-5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2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B="0" marT="4000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003892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1936114" marR="1927225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dirty="0" sz="160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Culture,</a:t>
                      </a:r>
                      <a:r>
                        <a:rPr dirty="0" sz="1600" spc="-2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60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OD</a:t>
                      </a:r>
                      <a:r>
                        <a:rPr dirty="0" sz="1600" spc="-3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600" spc="-5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&amp; </a:t>
                      </a:r>
                      <a:r>
                        <a:rPr dirty="0" sz="1600" spc="-1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Learning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B="0" marT="4064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003892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1918335" marR="1907539" indent="-635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dirty="0" sz="1600" spc="-1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Leadership Development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B="0" marT="4064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003892"/>
                    </a:solidFill>
                  </a:tcPr>
                </a:tc>
              </a:tr>
              <a:tr h="2834640">
                <a:tc>
                  <a:txBody>
                    <a:bodyPr/>
                    <a:lstStyle/>
                    <a:p>
                      <a:pPr marL="90805" marR="83820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dirty="0" sz="1200" b="1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Immediate</a:t>
                      </a:r>
                      <a:r>
                        <a:rPr dirty="0" sz="1200" spc="-70" b="1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200" spc="-20" b="1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term </a:t>
                      </a:r>
                      <a:r>
                        <a:rPr dirty="0" sz="1200" spc="-10" b="1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priorities</a:t>
                      </a:r>
                      <a:endParaRPr sz="1200">
                        <a:latin typeface="Arial"/>
                        <a:cs typeface="Arial"/>
                      </a:endParaRPr>
                    </a:p>
                    <a:p>
                      <a:pPr marL="90805" marR="30670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11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(i.e.</a:t>
                      </a:r>
                      <a:r>
                        <a:rPr dirty="0" sz="1100" spc="-3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to</a:t>
                      </a:r>
                      <a:r>
                        <a:rPr dirty="0" sz="1100" spc="-2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1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begin </a:t>
                      </a:r>
                      <a:r>
                        <a:rPr dirty="0" sz="11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scope/work</a:t>
                      </a:r>
                      <a:r>
                        <a:rPr dirty="0" sz="1100" spc="-7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25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on </a:t>
                      </a:r>
                      <a:r>
                        <a:rPr dirty="0" sz="11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these</a:t>
                      </a:r>
                      <a:r>
                        <a:rPr dirty="0" sz="1100" spc="-3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2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now)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4127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6F6FA"/>
                    </a:solidFill>
                  </a:tcPr>
                </a:tc>
                <a:tc>
                  <a:txBody>
                    <a:bodyPr/>
                    <a:lstStyle/>
                    <a:p>
                      <a:pPr marL="320040" marR="196850" indent="-228600">
                        <a:lnSpc>
                          <a:spcPct val="100000"/>
                        </a:lnSpc>
                        <a:spcBef>
                          <a:spcPts val="325"/>
                        </a:spcBef>
                        <a:buAutoNum type="arabicPeriod"/>
                        <a:tabLst>
                          <a:tab pos="320040" algn="l"/>
                        </a:tabLst>
                      </a:pPr>
                      <a:r>
                        <a:rPr dirty="0" sz="1200" b="1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Co-</a:t>
                      </a:r>
                      <a:r>
                        <a:rPr dirty="0" sz="1200" spc="-15" b="1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200" b="1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design</a:t>
                      </a:r>
                      <a:r>
                        <a:rPr dirty="0" sz="1200" spc="-25" b="1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200" b="1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&amp;</a:t>
                      </a:r>
                      <a:r>
                        <a:rPr dirty="0" sz="1200" spc="-25" b="1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200" spc="-10" b="1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co-</a:t>
                      </a:r>
                      <a:r>
                        <a:rPr dirty="0" sz="1200" b="1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deliver</a:t>
                      </a:r>
                      <a:r>
                        <a:rPr dirty="0" sz="1200" spc="-20" b="1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200" b="1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facilitated</a:t>
                      </a:r>
                      <a:r>
                        <a:rPr dirty="0" sz="1200" spc="-35" b="1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200" b="1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sessions</a:t>
                      </a:r>
                      <a:r>
                        <a:rPr dirty="0" sz="1200" spc="-40" b="1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200" b="1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for</a:t>
                      </a:r>
                      <a:r>
                        <a:rPr dirty="0" sz="1200" spc="-25" b="1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200" spc="-10" b="1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neighbourhood </a:t>
                      </a:r>
                      <a:r>
                        <a:rPr dirty="0" sz="1200" b="1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teams</a:t>
                      </a:r>
                      <a:r>
                        <a:rPr dirty="0" sz="1200" spc="-40" b="1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200" b="1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to</a:t>
                      </a:r>
                      <a:r>
                        <a:rPr dirty="0" sz="1200" spc="-15" b="1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200" b="1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support</a:t>
                      </a:r>
                      <a:r>
                        <a:rPr dirty="0" sz="1200" spc="-10" b="1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200" b="1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transition</a:t>
                      </a:r>
                      <a:r>
                        <a:rPr dirty="0" sz="1200" spc="-20" b="1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200" b="1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to</a:t>
                      </a:r>
                      <a:r>
                        <a:rPr dirty="0" sz="1200" spc="-10" b="1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200" b="1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new</a:t>
                      </a:r>
                      <a:r>
                        <a:rPr dirty="0" sz="1200" spc="-20" b="1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200" b="1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ways</a:t>
                      </a:r>
                      <a:r>
                        <a:rPr dirty="0" sz="1200" spc="-30" b="1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200" b="1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of</a:t>
                      </a:r>
                      <a:r>
                        <a:rPr dirty="0" sz="1200" spc="-15" b="1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200" b="1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working.</a:t>
                      </a:r>
                      <a:r>
                        <a:rPr dirty="0" sz="1200" spc="-15" b="1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2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Approach</a:t>
                      </a:r>
                      <a:r>
                        <a:rPr dirty="0" sz="1200" spc="-6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200" spc="-25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to:</a:t>
                      </a:r>
                      <a:endParaRPr sz="1200">
                        <a:latin typeface="Arial"/>
                        <a:cs typeface="Arial"/>
                      </a:endParaRPr>
                    </a:p>
                    <a:p>
                      <a:pPr lvl="1" marL="777240" indent="-228600">
                        <a:lnSpc>
                          <a:spcPct val="100000"/>
                        </a:lnSpc>
                        <a:buChar char="•"/>
                        <a:tabLst>
                          <a:tab pos="777240" algn="l"/>
                        </a:tabLst>
                      </a:pPr>
                      <a:r>
                        <a:rPr dirty="0" sz="12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Be</a:t>
                      </a:r>
                      <a:r>
                        <a:rPr dirty="0" sz="1200" spc="-1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2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in</a:t>
                      </a:r>
                      <a:r>
                        <a:rPr dirty="0" sz="1200" spc="-5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200" spc="-1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collaboration</a:t>
                      </a:r>
                      <a:r>
                        <a:rPr dirty="0" sz="1200" spc="-45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2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with</a:t>
                      </a:r>
                      <a:r>
                        <a:rPr dirty="0" sz="1200" spc="5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2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Place</a:t>
                      </a:r>
                      <a:r>
                        <a:rPr dirty="0" sz="1200" spc="-2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2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to</a:t>
                      </a:r>
                      <a:r>
                        <a:rPr dirty="0" sz="1200" spc="1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2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respect</a:t>
                      </a:r>
                      <a:r>
                        <a:rPr dirty="0" sz="1200" spc="-15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200" spc="-1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variations</a:t>
                      </a:r>
                      <a:endParaRPr sz="1200">
                        <a:latin typeface="Arial"/>
                        <a:cs typeface="Arial"/>
                      </a:endParaRPr>
                    </a:p>
                    <a:p>
                      <a:pPr lvl="1" marL="777240" indent="-228600">
                        <a:lnSpc>
                          <a:spcPct val="100000"/>
                        </a:lnSpc>
                        <a:buChar char="•"/>
                        <a:tabLst>
                          <a:tab pos="777240" algn="l"/>
                        </a:tabLst>
                      </a:pPr>
                      <a:r>
                        <a:rPr dirty="0" sz="12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support</a:t>
                      </a:r>
                      <a:r>
                        <a:rPr dirty="0" sz="1200" spc="-3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2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capability</a:t>
                      </a:r>
                      <a:r>
                        <a:rPr dirty="0" sz="1200" spc="-35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2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building</a:t>
                      </a:r>
                      <a:r>
                        <a:rPr dirty="0" sz="1200" spc="-35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2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in</a:t>
                      </a:r>
                      <a:r>
                        <a:rPr dirty="0" sz="1200" spc="-5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200" spc="-1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neighbourhoods</a:t>
                      </a:r>
                      <a:r>
                        <a:rPr dirty="0" sz="1200" spc="-25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2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dirty="0" sz="1200" spc="-15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200" spc="-1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Place</a:t>
                      </a:r>
                      <a:endParaRPr sz="1200">
                        <a:latin typeface="Arial"/>
                        <a:cs typeface="Arial"/>
                      </a:endParaRPr>
                    </a:p>
                    <a:p>
                      <a:pPr lvl="1" marL="777240" marR="669290" indent="-228600">
                        <a:lnSpc>
                          <a:spcPct val="100000"/>
                        </a:lnSpc>
                        <a:buChar char="•"/>
                        <a:tabLst>
                          <a:tab pos="777240" algn="l"/>
                        </a:tabLst>
                      </a:pPr>
                      <a:r>
                        <a:rPr dirty="0" sz="12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focus</a:t>
                      </a:r>
                      <a:r>
                        <a:rPr dirty="0" sz="1200" spc="-45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2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on</a:t>
                      </a:r>
                      <a:r>
                        <a:rPr dirty="0" sz="1200" spc="-4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2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shared</a:t>
                      </a:r>
                      <a:r>
                        <a:rPr dirty="0" sz="1200" spc="-5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2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values,</a:t>
                      </a:r>
                      <a:r>
                        <a:rPr dirty="0" sz="1200" spc="-3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2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principles,</a:t>
                      </a:r>
                      <a:r>
                        <a:rPr dirty="0" sz="1200" spc="-55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2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ways of</a:t>
                      </a:r>
                      <a:r>
                        <a:rPr dirty="0" sz="1200" spc="-3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2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working</a:t>
                      </a:r>
                      <a:r>
                        <a:rPr dirty="0" sz="1200" spc="-3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200" spc="-25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and </a:t>
                      </a:r>
                      <a:r>
                        <a:rPr dirty="0" sz="1200" spc="-1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relationship</a:t>
                      </a:r>
                      <a:r>
                        <a:rPr dirty="0" sz="1200" spc="3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200" spc="-1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development.</a:t>
                      </a:r>
                      <a:endParaRPr sz="1200">
                        <a:latin typeface="Arial"/>
                        <a:cs typeface="Arial"/>
                      </a:endParaRPr>
                    </a:p>
                    <a:p>
                      <a:pPr lvl="1" marL="777240" indent="-228600">
                        <a:lnSpc>
                          <a:spcPct val="100000"/>
                        </a:lnSpc>
                        <a:spcBef>
                          <a:spcPts val="5"/>
                        </a:spcBef>
                        <a:buChar char="•"/>
                        <a:tabLst>
                          <a:tab pos="777240" algn="l"/>
                        </a:tabLst>
                      </a:pPr>
                      <a:r>
                        <a:rPr dirty="0" sz="12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Be</a:t>
                      </a:r>
                      <a:r>
                        <a:rPr dirty="0" sz="1200" spc="-25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2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enabled</a:t>
                      </a:r>
                      <a:r>
                        <a:rPr dirty="0" sz="1200" spc="-55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2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by</a:t>
                      </a:r>
                      <a:r>
                        <a:rPr dirty="0" sz="1200" spc="-15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2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OD</a:t>
                      </a:r>
                      <a:r>
                        <a:rPr dirty="0" sz="1200" spc="-1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2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expertise</a:t>
                      </a:r>
                      <a:r>
                        <a:rPr dirty="0" sz="1200" spc="-35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2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within</a:t>
                      </a:r>
                      <a:r>
                        <a:rPr dirty="0" sz="1200" spc="-2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2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the</a:t>
                      </a:r>
                      <a:r>
                        <a:rPr dirty="0" sz="1200" spc="-2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200" spc="-1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system</a:t>
                      </a:r>
                      <a:endParaRPr sz="1200">
                        <a:latin typeface="Arial"/>
                        <a:cs typeface="Arial"/>
                      </a:endParaRPr>
                    </a:p>
                    <a:p>
                      <a:pPr lvl="1">
                        <a:lnSpc>
                          <a:spcPct val="100000"/>
                        </a:lnSpc>
                        <a:spcBef>
                          <a:spcPts val="55"/>
                        </a:spcBef>
                        <a:buClr>
                          <a:srgbClr val="001D2D"/>
                        </a:buClr>
                        <a:buFont typeface="Arial"/>
                        <a:buChar char="•"/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320040" marR="645795" indent="-228600">
                        <a:lnSpc>
                          <a:spcPct val="100000"/>
                        </a:lnSpc>
                        <a:spcBef>
                          <a:spcPts val="5"/>
                        </a:spcBef>
                        <a:buAutoNum type="arabicPeriod"/>
                        <a:tabLst>
                          <a:tab pos="320040" algn="l"/>
                        </a:tabLst>
                      </a:pPr>
                      <a:r>
                        <a:rPr dirty="0" sz="1200" b="1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Establish</a:t>
                      </a:r>
                      <a:r>
                        <a:rPr dirty="0" sz="1200" spc="-45" b="1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200" b="1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SEL</a:t>
                      </a:r>
                      <a:r>
                        <a:rPr dirty="0" sz="1200" spc="-45" b="1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200" b="1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wide</a:t>
                      </a:r>
                      <a:r>
                        <a:rPr dirty="0" sz="1200" spc="-35" b="1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200" b="1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‘neighbourhood</a:t>
                      </a:r>
                      <a:r>
                        <a:rPr dirty="0" sz="1200" spc="20" b="1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200" spc="-10" b="1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culture’</a:t>
                      </a:r>
                      <a:r>
                        <a:rPr dirty="0" sz="1200" spc="-75" b="1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200" spc="-10" b="1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community</a:t>
                      </a:r>
                      <a:r>
                        <a:rPr dirty="0" sz="1200" spc="-30" b="1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200" spc="-25" b="1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of </a:t>
                      </a:r>
                      <a:r>
                        <a:rPr dirty="0" sz="1200" spc="-10" b="1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practice</a:t>
                      </a:r>
                      <a:endParaRPr sz="1200">
                        <a:latin typeface="Arial"/>
                        <a:cs typeface="Arial"/>
                      </a:endParaRPr>
                    </a:p>
                    <a:p>
                      <a:pPr lvl="1" marL="721995" indent="-173355">
                        <a:lnSpc>
                          <a:spcPct val="100000"/>
                        </a:lnSpc>
                        <a:buChar char="•"/>
                        <a:tabLst>
                          <a:tab pos="721995" algn="l"/>
                        </a:tabLst>
                      </a:pPr>
                      <a:r>
                        <a:rPr dirty="0" sz="12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Spaces</a:t>
                      </a:r>
                      <a:r>
                        <a:rPr dirty="0" sz="1200" spc="-5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2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to</a:t>
                      </a:r>
                      <a:r>
                        <a:rPr dirty="0" sz="1200" spc="-5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2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support</a:t>
                      </a:r>
                      <a:r>
                        <a:rPr dirty="0" sz="1200" spc="-4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2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‘test</a:t>
                      </a:r>
                      <a:r>
                        <a:rPr dirty="0" sz="1200" spc="-5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2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dirty="0" sz="1200" spc="-3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200" spc="-1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learn’</a:t>
                      </a:r>
                      <a:r>
                        <a:rPr dirty="0" sz="1200" spc="-75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2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approaches,</a:t>
                      </a:r>
                      <a:r>
                        <a:rPr dirty="0" sz="1200" spc="-25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2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share</a:t>
                      </a:r>
                      <a:r>
                        <a:rPr dirty="0" sz="1200" spc="-35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200" spc="-2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good</a:t>
                      </a:r>
                      <a:endParaRPr sz="1200">
                        <a:latin typeface="Arial"/>
                        <a:cs typeface="Arial"/>
                      </a:endParaRPr>
                    </a:p>
                    <a:p>
                      <a:pPr algn="r" marR="210185">
                        <a:lnSpc>
                          <a:spcPct val="100000"/>
                        </a:lnSpc>
                      </a:pPr>
                      <a:r>
                        <a:rPr dirty="0" sz="12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practice</a:t>
                      </a:r>
                      <a:r>
                        <a:rPr dirty="0" sz="1200" spc="-35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2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&amp;</a:t>
                      </a:r>
                      <a:r>
                        <a:rPr dirty="0" sz="1200" spc="-2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2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showcase</a:t>
                      </a:r>
                      <a:r>
                        <a:rPr dirty="0" sz="1200" spc="-35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2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success</a:t>
                      </a:r>
                      <a:r>
                        <a:rPr dirty="0" sz="1200" spc="-4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2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dirty="0" sz="1200" spc="-35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2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impact</a:t>
                      </a:r>
                      <a:r>
                        <a:rPr dirty="0" sz="1200" spc="-35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2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of</a:t>
                      </a:r>
                      <a:r>
                        <a:rPr dirty="0" sz="1200" spc="-25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2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integrated</a:t>
                      </a:r>
                      <a:r>
                        <a:rPr dirty="0" sz="1200" spc="-4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200" spc="-1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working.</a:t>
                      </a:r>
                      <a:endParaRPr sz="1200">
                        <a:latin typeface="Arial"/>
                        <a:cs typeface="Arial"/>
                      </a:endParaRPr>
                    </a:p>
                    <a:p>
                      <a:pPr algn="r" lvl="1" marL="173355" marR="262890" indent="-173355">
                        <a:lnSpc>
                          <a:spcPct val="100000"/>
                        </a:lnSpc>
                        <a:buChar char="•"/>
                        <a:tabLst>
                          <a:tab pos="173355" algn="l"/>
                        </a:tabLst>
                      </a:pPr>
                      <a:r>
                        <a:rPr dirty="0" sz="12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Establish</a:t>
                      </a:r>
                      <a:r>
                        <a:rPr dirty="0" sz="1200" spc="-4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2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dirty="0" sz="1200" spc="-3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2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run</a:t>
                      </a:r>
                      <a:r>
                        <a:rPr dirty="0" sz="1200" spc="-1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2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for</a:t>
                      </a:r>
                      <a:r>
                        <a:rPr dirty="0" sz="1200" spc="-25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2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one</a:t>
                      </a:r>
                      <a:r>
                        <a:rPr dirty="0" sz="1200" spc="-35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2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year</a:t>
                      </a:r>
                      <a:r>
                        <a:rPr dirty="0" sz="1200" spc="-1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2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&amp;</a:t>
                      </a:r>
                      <a:r>
                        <a:rPr dirty="0" sz="1200" spc="-1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2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plan</a:t>
                      </a:r>
                      <a:r>
                        <a:rPr dirty="0" sz="1200" spc="-25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2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for</a:t>
                      </a:r>
                      <a:r>
                        <a:rPr dirty="0" sz="1200" spc="-25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2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ongoing</a:t>
                      </a:r>
                      <a:r>
                        <a:rPr dirty="0" sz="1200" spc="-4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200" spc="-1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sustainability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B="0" marT="4127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6F6FA"/>
                    </a:solidFill>
                  </a:tcPr>
                </a:tc>
                <a:tc>
                  <a:txBody>
                    <a:bodyPr/>
                    <a:lstStyle/>
                    <a:p>
                      <a:pPr marL="320675" marR="347345" indent="-228600">
                        <a:lnSpc>
                          <a:spcPct val="100000"/>
                        </a:lnSpc>
                        <a:spcBef>
                          <a:spcPts val="325"/>
                        </a:spcBef>
                        <a:buAutoNum type="arabicPeriod"/>
                        <a:tabLst>
                          <a:tab pos="320675" algn="l"/>
                        </a:tabLst>
                      </a:pPr>
                      <a:r>
                        <a:rPr dirty="0" sz="1200" b="1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Deliver</a:t>
                      </a:r>
                      <a:r>
                        <a:rPr dirty="0" sz="1200" spc="-30" b="1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200" b="1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System</a:t>
                      </a:r>
                      <a:r>
                        <a:rPr dirty="0" sz="1200" spc="-5" b="1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200" b="1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Leadership</a:t>
                      </a:r>
                      <a:r>
                        <a:rPr dirty="0" sz="1200" spc="-45" b="1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200" b="1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content</a:t>
                      </a:r>
                      <a:r>
                        <a:rPr dirty="0" sz="1200" spc="-15" b="1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200" b="1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for</a:t>
                      </a:r>
                      <a:r>
                        <a:rPr dirty="0" sz="1200" spc="-20" b="1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200" spc="-10" b="1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organisations</a:t>
                      </a:r>
                      <a:r>
                        <a:rPr dirty="0" sz="1200" spc="-20" b="1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200" spc="-25" b="1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to </a:t>
                      </a:r>
                      <a:r>
                        <a:rPr dirty="0" sz="1200" b="1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integrate</a:t>
                      </a:r>
                      <a:r>
                        <a:rPr dirty="0" sz="1200" spc="-40" b="1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200" b="1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into</a:t>
                      </a:r>
                      <a:r>
                        <a:rPr dirty="0" sz="1200" spc="-15" b="1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200" b="1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existing</a:t>
                      </a:r>
                      <a:r>
                        <a:rPr dirty="0" sz="1200" spc="-25" b="1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200" b="1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leadership</a:t>
                      </a:r>
                      <a:r>
                        <a:rPr dirty="0" sz="1200" spc="-50" b="1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200" b="1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programmes.</a:t>
                      </a:r>
                      <a:r>
                        <a:rPr dirty="0" sz="1200" spc="-35" b="1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2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(In</a:t>
                      </a:r>
                      <a:r>
                        <a:rPr dirty="0" sz="1200" spc="-25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200" spc="-1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partnership </a:t>
                      </a:r>
                      <a:r>
                        <a:rPr dirty="0" sz="12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with</a:t>
                      </a:r>
                      <a:r>
                        <a:rPr dirty="0" sz="1200" spc="-2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2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ICS</a:t>
                      </a:r>
                      <a:r>
                        <a:rPr dirty="0" sz="1200" spc="-15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2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SL</a:t>
                      </a:r>
                      <a:r>
                        <a:rPr dirty="0" sz="1200" spc="-114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200" spc="-1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Academy)</a:t>
                      </a:r>
                      <a:endParaRPr sz="1200">
                        <a:latin typeface="Arial"/>
                        <a:cs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60"/>
                        </a:spcBef>
                        <a:buClr>
                          <a:srgbClr val="001D2D"/>
                        </a:buClr>
                        <a:buFont typeface="Arial"/>
                        <a:buAutoNum type="arabicPeriod"/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320675" marR="212090" indent="-228600">
                        <a:lnSpc>
                          <a:spcPct val="100000"/>
                        </a:lnSpc>
                        <a:spcBef>
                          <a:spcPts val="5"/>
                        </a:spcBef>
                        <a:buAutoNum type="arabicPeriod"/>
                        <a:tabLst>
                          <a:tab pos="320675" algn="l"/>
                        </a:tabLst>
                      </a:pPr>
                      <a:r>
                        <a:rPr dirty="0" sz="1200" b="1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Define</a:t>
                      </a:r>
                      <a:r>
                        <a:rPr dirty="0" sz="1200" spc="-30" b="1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200" b="1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a</a:t>
                      </a:r>
                      <a:r>
                        <a:rPr dirty="0" sz="1200" spc="-20" b="1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200" b="1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core</a:t>
                      </a:r>
                      <a:r>
                        <a:rPr dirty="0" sz="1200" spc="-40" b="1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200" b="1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leadership</a:t>
                      </a:r>
                      <a:r>
                        <a:rPr dirty="0" sz="1200" spc="-45" b="1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200" b="1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support</a:t>
                      </a:r>
                      <a:r>
                        <a:rPr dirty="0" sz="1200" spc="-10" b="1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200" b="1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offer</a:t>
                      </a:r>
                      <a:r>
                        <a:rPr dirty="0" sz="1200" spc="-20" b="1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200" b="1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covering</a:t>
                      </a:r>
                      <a:r>
                        <a:rPr dirty="0" sz="1200" spc="-10" b="1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200" b="1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key</a:t>
                      </a:r>
                      <a:r>
                        <a:rPr dirty="0" sz="1200" spc="-40" b="1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200" b="1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tiers</a:t>
                      </a:r>
                      <a:r>
                        <a:rPr dirty="0" sz="1200" spc="-40" b="1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200" b="1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of</a:t>
                      </a:r>
                      <a:r>
                        <a:rPr dirty="0" sz="1200" spc="-15" b="1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200" spc="-25" b="1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INT </a:t>
                      </a:r>
                      <a:r>
                        <a:rPr dirty="0" sz="1200" b="1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Leadership</a:t>
                      </a:r>
                      <a:r>
                        <a:rPr dirty="0" sz="1200" spc="-50" b="1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200" b="1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(e.g.</a:t>
                      </a:r>
                      <a:r>
                        <a:rPr dirty="0" sz="1200" spc="-5" b="1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200" b="1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Strategic,</a:t>
                      </a:r>
                      <a:r>
                        <a:rPr dirty="0" sz="1200" spc="-40" b="1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200" b="1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Senior</a:t>
                      </a:r>
                      <a:r>
                        <a:rPr dirty="0" sz="1200" spc="-25" b="1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200" spc="-10" b="1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Operational,</a:t>
                      </a:r>
                      <a:r>
                        <a:rPr dirty="0" sz="1200" spc="-30" b="1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200" spc="-10" b="1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Team).</a:t>
                      </a:r>
                      <a:endParaRPr sz="1200">
                        <a:latin typeface="Arial"/>
                        <a:cs typeface="Arial"/>
                      </a:endParaRPr>
                    </a:p>
                    <a:p>
                      <a:pPr lvl="1" marL="777875" indent="-228600">
                        <a:lnSpc>
                          <a:spcPct val="100000"/>
                        </a:lnSpc>
                        <a:buAutoNum type="arabicPeriod"/>
                        <a:tabLst>
                          <a:tab pos="777875" algn="l"/>
                        </a:tabLst>
                      </a:pPr>
                      <a:r>
                        <a:rPr dirty="0" sz="12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Map</a:t>
                      </a:r>
                      <a:r>
                        <a:rPr dirty="0" sz="1200" spc="-4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2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existing</a:t>
                      </a:r>
                      <a:r>
                        <a:rPr dirty="0" sz="1200" spc="-4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200" spc="-1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offers</a:t>
                      </a:r>
                      <a:endParaRPr sz="1200">
                        <a:latin typeface="Arial"/>
                        <a:cs typeface="Arial"/>
                      </a:endParaRPr>
                    </a:p>
                    <a:p>
                      <a:pPr lvl="1" marL="777875" indent="-228600">
                        <a:lnSpc>
                          <a:spcPct val="100000"/>
                        </a:lnSpc>
                        <a:buAutoNum type="arabicPeriod"/>
                        <a:tabLst>
                          <a:tab pos="777875" algn="l"/>
                        </a:tabLst>
                      </a:pPr>
                      <a:r>
                        <a:rPr dirty="0" sz="12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Scope</a:t>
                      </a:r>
                      <a:r>
                        <a:rPr dirty="0" sz="1200" spc="-35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2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&amp;</a:t>
                      </a:r>
                      <a:r>
                        <a:rPr dirty="0" sz="1200" spc="-5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2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identify</a:t>
                      </a:r>
                      <a:r>
                        <a:rPr dirty="0" sz="1200" spc="-35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200" spc="-2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gaps</a:t>
                      </a:r>
                      <a:endParaRPr sz="1200">
                        <a:latin typeface="Arial"/>
                        <a:cs typeface="Arial"/>
                      </a:endParaRPr>
                    </a:p>
                    <a:p>
                      <a:pPr lvl="1" marL="777875" marR="386715" indent="-228600">
                        <a:lnSpc>
                          <a:spcPct val="100000"/>
                        </a:lnSpc>
                        <a:buAutoNum type="arabicPeriod"/>
                        <a:tabLst>
                          <a:tab pos="777875" algn="l"/>
                        </a:tabLst>
                      </a:pPr>
                      <a:r>
                        <a:rPr dirty="0" sz="12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Align</a:t>
                      </a:r>
                      <a:r>
                        <a:rPr dirty="0" sz="1200" spc="-25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2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design</a:t>
                      </a:r>
                      <a:r>
                        <a:rPr dirty="0" sz="1200" spc="-35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2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with</a:t>
                      </a:r>
                      <a:r>
                        <a:rPr dirty="0" sz="1200" spc="-15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2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new</a:t>
                      </a:r>
                      <a:r>
                        <a:rPr dirty="0" sz="1200" spc="-35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2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set</a:t>
                      </a:r>
                      <a:r>
                        <a:rPr dirty="0" sz="1200" spc="-15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2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of</a:t>
                      </a:r>
                      <a:r>
                        <a:rPr dirty="0" sz="1200" spc="-25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2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key</a:t>
                      </a:r>
                      <a:r>
                        <a:rPr dirty="0" sz="1200" spc="-15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2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principles</a:t>
                      </a:r>
                      <a:r>
                        <a:rPr dirty="0" sz="1200" spc="-35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2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incl.</a:t>
                      </a:r>
                      <a:r>
                        <a:rPr dirty="0" sz="1200" spc="-25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200" spc="-1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connecting </a:t>
                      </a:r>
                      <a:r>
                        <a:rPr dirty="0" sz="12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local</a:t>
                      </a:r>
                      <a:r>
                        <a:rPr dirty="0" sz="1200" spc="-4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2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leaders</a:t>
                      </a:r>
                      <a:r>
                        <a:rPr dirty="0" sz="1200" spc="-55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2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within</a:t>
                      </a:r>
                      <a:r>
                        <a:rPr dirty="0" sz="1200" spc="-1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2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the</a:t>
                      </a:r>
                      <a:r>
                        <a:rPr dirty="0" sz="1200" spc="-35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200" spc="-1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geography.</a:t>
                      </a:r>
                      <a:endParaRPr sz="1200">
                        <a:latin typeface="Arial"/>
                        <a:cs typeface="Arial"/>
                      </a:endParaRPr>
                    </a:p>
                    <a:p>
                      <a:pPr lvl="1">
                        <a:lnSpc>
                          <a:spcPct val="100000"/>
                        </a:lnSpc>
                        <a:spcBef>
                          <a:spcPts val="55"/>
                        </a:spcBef>
                        <a:buClr>
                          <a:srgbClr val="001D2D"/>
                        </a:buClr>
                        <a:buFont typeface="Arial"/>
                        <a:buAutoNum type="arabicPeriod"/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320675" marR="141605" indent="-228600">
                        <a:lnSpc>
                          <a:spcPct val="100000"/>
                        </a:lnSpc>
                        <a:spcBef>
                          <a:spcPts val="5"/>
                        </a:spcBef>
                        <a:buAutoNum type="arabicPeriod"/>
                        <a:tabLst>
                          <a:tab pos="320675" algn="l"/>
                        </a:tabLst>
                      </a:pPr>
                      <a:r>
                        <a:rPr dirty="0" sz="1200" b="1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Establish</a:t>
                      </a:r>
                      <a:r>
                        <a:rPr dirty="0" sz="1200" spc="-30" b="1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200" b="1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dirty="0" sz="1200" spc="-20" b="1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200" spc="-10" b="1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co-</a:t>
                      </a:r>
                      <a:r>
                        <a:rPr dirty="0" sz="1200" b="1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ordinate</a:t>
                      </a:r>
                      <a:r>
                        <a:rPr dirty="0" sz="1200" spc="-20" b="1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200" b="1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a</a:t>
                      </a:r>
                      <a:r>
                        <a:rPr dirty="0" sz="1200" spc="-25" b="1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200" b="1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coaching</a:t>
                      </a:r>
                      <a:r>
                        <a:rPr dirty="0" sz="1200" spc="-15" b="1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200" b="1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dirty="0" sz="1200" spc="-20" b="1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200" b="1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mentoring</a:t>
                      </a:r>
                      <a:r>
                        <a:rPr dirty="0" sz="1200" spc="-15" b="1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200" spc="-10" b="1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support </a:t>
                      </a:r>
                      <a:r>
                        <a:rPr dirty="0" sz="1200" b="1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that</a:t>
                      </a:r>
                      <a:r>
                        <a:rPr dirty="0" sz="1200" spc="-20" b="1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200" b="1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is</a:t>
                      </a:r>
                      <a:r>
                        <a:rPr dirty="0" sz="1200" spc="-20" b="1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200" b="1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robust</a:t>
                      </a:r>
                      <a:r>
                        <a:rPr dirty="0" sz="1200" spc="-20" b="1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200" b="1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dirty="0" sz="1200" spc="-10" b="1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200" b="1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a</a:t>
                      </a:r>
                      <a:r>
                        <a:rPr dirty="0" sz="1200" spc="-30" b="1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200" b="1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key</a:t>
                      </a:r>
                      <a:r>
                        <a:rPr dirty="0" sz="1200" spc="-35" b="1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200" b="1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adjunct</a:t>
                      </a:r>
                      <a:r>
                        <a:rPr dirty="0" sz="1200" spc="-10" b="1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200" b="1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to</a:t>
                      </a:r>
                      <a:r>
                        <a:rPr dirty="0" sz="1200" spc="-15" b="1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200" b="1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the</a:t>
                      </a:r>
                      <a:r>
                        <a:rPr dirty="0" sz="1200" spc="-20" b="1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200" b="1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core</a:t>
                      </a:r>
                      <a:r>
                        <a:rPr dirty="0" sz="1200" spc="-30" b="1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200" b="1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leadership</a:t>
                      </a:r>
                      <a:r>
                        <a:rPr dirty="0" sz="1200" spc="-40" b="1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200" spc="-10" b="1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offer. </a:t>
                      </a:r>
                      <a:r>
                        <a:rPr dirty="0" sz="12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Approach</a:t>
                      </a:r>
                      <a:r>
                        <a:rPr dirty="0" sz="1200" spc="-65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2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may</a:t>
                      </a:r>
                      <a:r>
                        <a:rPr dirty="0" sz="1200" spc="-35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2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initially</a:t>
                      </a:r>
                      <a:r>
                        <a:rPr dirty="0" sz="1200" spc="-4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2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prioritise</a:t>
                      </a:r>
                      <a:r>
                        <a:rPr dirty="0" sz="1200" spc="-4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2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accountable/</a:t>
                      </a:r>
                      <a:r>
                        <a:rPr dirty="0" sz="1200" spc="-5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2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influential</a:t>
                      </a:r>
                      <a:r>
                        <a:rPr dirty="0" sz="1200" spc="-55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2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leaders</a:t>
                      </a:r>
                      <a:r>
                        <a:rPr dirty="0" sz="1200" spc="-45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2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to</a:t>
                      </a:r>
                      <a:r>
                        <a:rPr dirty="0" sz="1200" spc="-25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aid </a:t>
                      </a:r>
                      <a:r>
                        <a:rPr dirty="0" sz="12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culture</a:t>
                      </a:r>
                      <a:r>
                        <a:rPr dirty="0" sz="1200" spc="-35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2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dirty="0" sz="1200" spc="-25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2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OD</a:t>
                      </a:r>
                      <a:r>
                        <a:rPr dirty="0" sz="1200" spc="-5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200" spc="-1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methodology.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B="0" marT="4127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6F6FA"/>
                    </a:solidFill>
                  </a:tcPr>
                </a:tc>
              </a:tr>
              <a:tr h="913765">
                <a:tc>
                  <a:txBody>
                    <a:bodyPr/>
                    <a:lstStyle/>
                    <a:p>
                      <a:pPr marL="90805" marR="259079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dirty="0" sz="1200" b="1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Medium</a:t>
                      </a:r>
                      <a:r>
                        <a:rPr dirty="0" sz="1200" spc="-60" b="1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200" spc="-20" b="1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term </a:t>
                      </a:r>
                      <a:r>
                        <a:rPr dirty="0" sz="1200" b="1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priorities</a:t>
                      </a:r>
                      <a:r>
                        <a:rPr dirty="0" sz="1200" spc="-50" b="1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1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(i.e. </a:t>
                      </a:r>
                      <a:r>
                        <a:rPr dirty="0" sz="10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requires</a:t>
                      </a:r>
                      <a:r>
                        <a:rPr dirty="0" sz="1000" spc="-4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1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further </a:t>
                      </a:r>
                      <a:r>
                        <a:rPr dirty="0" sz="10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scoping/</a:t>
                      </a:r>
                      <a:r>
                        <a:rPr dirty="0" sz="1000" spc="-5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1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lower priority)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4191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6F6FA"/>
                    </a:solidFill>
                  </a:tcPr>
                </a:tc>
                <a:tc>
                  <a:txBody>
                    <a:bodyPr/>
                    <a:lstStyle/>
                    <a:p>
                      <a:pPr marL="320040" indent="-228600">
                        <a:lnSpc>
                          <a:spcPct val="100000"/>
                        </a:lnSpc>
                        <a:spcBef>
                          <a:spcPts val="330"/>
                        </a:spcBef>
                        <a:buAutoNum type="arabicPeriod" startAt="3"/>
                        <a:tabLst>
                          <a:tab pos="320040" algn="l"/>
                        </a:tabLst>
                      </a:pPr>
                      <a:r>
                        <a:rPr dirty="0" sz="1200" spc="-10" b="1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Development</a:t>
                      </a:r>
                      <a:r>
                        <a:rPr dirty="0" sz="1200" spc="-5" b="1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200" b="1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of</a:t>
                      </a:r>
                      <a:r>
                        <a:rPr dirty="0" sz="1200" spc="10" b="1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200" spc="-10" b="1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toolkit</a:t>
                      </a:r>
                      <a:endParaRPr sz="1200">
                        <a:latin typeface="Arial"/>
                        <a:cs typeface="Arial"/>
                      </a:endParaRPr>
                    </a:p>
                    <a:p>
                      <a:pPr lvl="1" marL="720725" marR="765175" indent="-172720">
                        <a:lnSpc>
                          <a:spcPct val="100000"/>
                        </a:lnSpc>
                        <a:buChar char="•"/>
                        <a:tabLst>
                          <a:tab pos="720725" algn="l"/>
                        </a:tabLst>
                      </a:pPr>
                      <a:r>
                        <a:rPr dirty="0" sz="12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With</a:t>
                      </a:r>
                      <a:r>
                        <a:rPr dirty="0" sz="1200" spc="-5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2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tools,</a:t>
                      </a:r>
                      <a:r>
                        <a:rPr dirty="0" sz="1200" spc="-15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2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resources</a:t>
                      </a:r>
                      <a:r>
                        <a:rPr dirty="0" sz="1200" spc="-4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2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dirty="0" sz="1200" spc="-25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2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tips</a:t>
                      </a:r>
                      <a:r>
                        <a:rPr dirty="0" sz="1200" spc="-1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2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to</a:t>
                      </a:r>
                      <a:r>
                        <a:rPr dirty="0" sz="1200" spc="-15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2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support</a:t>
                      </a:r>
                      <a:r>
                        <a:rPr dirty="0" sz="1200" spc="-4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2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those</a:t>
                      </a:r>
                      <a:r>
                        <a:rPr dirty="0" sz="1200" spc="-25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2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who</a:t>
                      </a:r>
                      <a:r>
                        <a:rPr dirty="0" sz="1200" spc="-5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200" spc="-25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are </a:t>
                      </a:r>
                      <a:r>
                        <a:rPr dirty="0" sz="12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managing</a:t>
                      </a:r>
                      <a:r>
                        <a:rPr dirty="0" sz="1200" spc="-6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2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integrated</a:t>
                      </a:r>
                      <a:r>
                        <a:rPr dirty="0" sz="1200" spc="-65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200" spc="-2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team</a:t>
                      </a:r>
                      <a:endParaRPr sz="1200">
                        <a:latin typeface="Arial"/>
                        <a:cs typeface="Arial"/>
                      </a:endParaRPr>
                    </a:p>
                    <a:p>
                      <a:pPr lvl="1" marL="721995" indent="-173355">
                        <a:lnSpc>
                          <a:spcPct val="100000"/>
                        </a:lnSpc>
                        <a:buChar char="•"/>
                        <a:tabLst>
                          <a:tab pos="721995" algn="l"/>
                        </a:tabLst>
                      </a:pPr>
                      <a:r>
                        <a:rPr dirty="0" sz="1200" spc="-6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To</a:t>
                      </a:r>
                      <a:r>
                        <a:rPr dirty="0" sz="1200" spc="-25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2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be</a:t>
                      </a:r>
                      <a:r>
                        <a:rPr dirty="0" sz="1200" spc="-4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2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seamlessly</a:t>
                      </a:r>
                      <a:r>
                        <a:rPr dirty="0" sz="1200" spc="-5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2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linked</a:t>
                      </a:r>
                      <a:r>
                        <a:rPr dirty="0" sz="1200" spc="-35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2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to</a:t>
                      </a:r>
                      <a:r>
                        <a:rPr dirty="0" sz="1200" spc="-25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2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leadership</a:t>
                      </a:r>
                      <a:r>
                        <a:rPr dirty="0" sz="1200" spc="-25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2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support</a:t>
                      </a:r>
                      <a:r>
                        <a:rPr dirty="0" sz="1200" spc="-4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2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offer/</a:t>
                      </a:r>
                      <a:r>
                        <a:rPr dirty="0" sz="1200" spc="-55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200" spc="-1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activities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B="0" marT="4191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6F6FA"/>
                    </a:solidFill>
                  </a:tcPr>
                </a:tc>
                <a:tc>
                  <a:txBody>
                    <a:bodyPr/>
                    <a:lstStyle/>
                    <a:p>
                      <a:pPr marL="320675" marR="566420" indent="-228600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dirty="0" sz="1200" b="1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4.</a:t>
                      </a:r>
                      <a:r>
                        <a:rPr dirty="0" sz="1200" spc="409" b="1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200" b="1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Deliver/</a:t>
                      </a:r>
                      <a:r>
                        <a:rPr dirty="0" sz="1200" spc="-15" b="1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200" b="1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commission/</a:t>
                      </a:r>
                      <a:r>
                        <a:rPr dirty="0" sz="1200" spc="-35" b="1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200" b="1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oversee</a:t>
                      </a:r>
                      <a:r>
                        <a:rPr dirty="0" sz="1200" spc="-40" b="1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200" b="1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delivery</a:t>
                      </a:r>
                      <a:r>
                        <a:rPr dirty="0" sz="1200" spc="-15" b="1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200" b="1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of</a:t>
                      </a:r>
                      <a:r>
                        <a:rPr dirty="0" sz="1200" spc="-25" b="1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200" b="1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tiered</a:t>
                      </a:r>
                      <a:r>
                        <a:rPr dirty="0" sz="1200" spc="-30" b="1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200" spc="-10" b="1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leadership </a:t>
                      </a:r>
                      <a:r>
                        <a:rPr dirty="0" sz="1200" b="1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support</a:t>
                      </a:r>
                      <a:r>
                        <a:rPr dirty="0" sz="1200" spc="-25" b="1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200" spc="-20" b="1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offer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B="0" marT="4191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6F6FA"/>
                    </a:solidFill>
                  </a:tcPr>
                </a:tc>
              </a:tr>
              <a:tr h="914400">
                <a:tc>
                  <a:txBody>
                    <a:bodyPr/>
                    <a:lstStyle/>
                    <a:p>
                      <a:pPr marL="90805" marR="316865">
                        <a:lnSpc>
                          <a:spcPct val="100000"/>
                        </a:lnSpc>
                        <a:spcBef>
                          <a:spcPts val="334"/>
                        </a:spcBef>
                      </a:pPr>
                      <a:r>
                        <a:rPr dirty="0" sz="1200" b="1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Longer</a:t>
                      </a:r>
                      <a:r>
                        <a:rPr dirty="0" sz="1200" spc="-25" b="1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200" spc="-20" b="1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term </a:t>
                      </a:r>
                      <a:r>
                        <a:rPr dirty="0" sz="1200" spc="-10" b="1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priorities</a:t>
                      </a:r>
                      <a:endParaRPr sz="1200">
                        <a:latin typeface="Arial"/>
                        <a:cs typeface="Arial"/>
                      </a:endParaRPr>
                    </a:p>
                    <a:p>
                      <a:pPr algn="just" marL="90805" marR="9588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10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(i.e.</a:t>
                      </a:r>
                      <a:r>
                        <a:rPr dirty="0" sz="1000" spc="-5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awaiting</a:t>
                      </a:r>
                      <a:r>
                        <a:rPr dirty="0" sz="1000" spc="-25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1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further information/delivery </a:t>
                      </a:r>
                      <a:r>
                        <a:rPr dirty="0" sz="10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of</a:t>
                      </a:r>
                      <a:r>
                        <a:rPr dirty="0" sz="1000" spc="-4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earlier</a:t>
                      </a:r>
                      <a:r>
                        <a:rPr dirty="0" sz="1000" spc="-15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1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priorities)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42544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6F6F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6F6FA"/>
                    </a:solidFill>
                  </a:tcPr>
                </a:tc>
                <a:tc>
                  <a:txBody>
                    <a:bodyPr/>
                    <a:lstStyle/>
                    <a:p>
                      <a:pPr marL="320675" marR="267970" indent="-228600">
                        <a:lnSpc>
                          <a:spcPct val="100000"/>
                        </a:lnSpc>
                        <a:spcBef>
                          <a:spcPts val="334"/>
                        </a:spcBef>
                      </a:pPr>
                      <a:r>
                        <a:rPr dirty="0" sz="12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5.</a:t>
                      </a:r>
                      <a:r>
                        <a:rPr dirty="0" sz="1200" spc="44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2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Explore</a:t>
                      </a:r>
                      <a:r>
                        <a:rPr dirty="0" sz="1200" spc="-15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2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where</a:t>
                      </a:r>
                      <a:r>
                        <a:rPr dirty="0" sz="1200" spc="-15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2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changes</a:t>
                      </a:r>
                      <a:r>
                        <a:rPr dirty="0" sz="1200" spc="-45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2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in</a:t>
                      </a:r>
                      <a:r>
                        <a:rPr dirty="0" sz="1200" spc="-15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200" spc="-1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commissioning</a:t>
                      </a:r>
                      <a:r>
                        <a:rPr dirty="0" sz="1200" spc="-5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2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of</a:t>
                      </a:r>
                      <a:r>
                        <a:rPr dirty="0" sz="1200" spc="-5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2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leadership</a:t>
                      </a:r>
                      <a:r>
                        <a:rPr dirty="0" sz="1200" spc="-55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2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training</a:t>
                      </a:r>
                      <a:r>
                        <a:rPr dirty="0" sz="1200" spc="-25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are </a:t>
                      </a:r>
                      <a:r>
                        <a:rPr dirty="0" sz="12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required</a:t>
                      </a:r>
                      <a:r>
                        <a:rPr dirty="0" sz="1200" spc="-35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2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to</a:t>
                      </a:r>
                      <a:r>
                        <a:rPr dirty="0" sz="1200" spc="-2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2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future</a:t>
                      </a:r>
                      <a:r>
                        <a:rPr dirty="0" sz="1200" spc="-5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2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proof</a:t>
                      </a:r>
                      <a:r>
                        <a:rPr dirty="0" sz="1200" spc="-2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2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education</a:t>
                      </a:r>
                      <a:r>
                        <a:rPr dirty="0" sz="1200" spc="-6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2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dirty="0" sz="1200" spc="-35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2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sustain</a:t>
                      </a:r>
                      <a:r>
                        <a:rPr dirty="0" sz="1200" spc="-3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200" spc="-1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approach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B="0" marT="42544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6F6FA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2367026" y="232642"/>
            <a:ext cx="2336800" cy="5588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>
              <a:lnSpc>
                <a:spcPts val="2095"/>
              </a:lnSpc>
            </a:pPr>
            <a:r>
              <a:rPr dirty="0" sz="2000">
                <a:solidFill>
                  <a:srgbClr val="001D2D"/>
                </a:solidFill>
                <a:latin typeface="Arial"/>
                <a:cs typeface="Arial"/>
              </a:rPr>
              <a:t>ICS</a:t>
            </a:r>
            <a:r>
              <a:rPr dirty="0" sz="2000" spc="-4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2000">
                <a:solidFill>
                  <a:srgbClr val="001D2D"/>
                </a:solidFill>
                <a:latin typeface="Arial"/>
                <a:cs typeface="Arial"/>
              </a:rPr>
              <a:t>Workforce</a:t>
            </a:r>
            <a:r>
              <a:rPr dirty="0" sz="2000" spc="-7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2000">
                <a:solidFill>
                  <a:srgbClr val="001D2D"/>
                </a:solidFill>
                <a:latin typeface="Arial"/>
                <a:cs typeface="Arial"/>
              </a:rPr>
              <a:t>plan</a:t>
            </a:r>
            <a:r>
              <a:rPr dirty="0" sz="2000" spc="-2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2000" spc="-50">
                <a:solidFill>
                  <a:srgbClr val="001D2D"/>
                </a:solidFill>
                <a:latin typeface="Arial"/>
                <a:cs typeface="Arial"/>
              </a:rPr>
              <a:t>t</a:t>
            </a:r>
            <a:endParaRPr sz="2000">
              <a:latin typeface="Arial"/>
              <a:cs typeface="Arial"/>
            </a:endParaRPr>
          </a:p>
          <a:p>
            <a:pPr>
              <a:lnSpc>
                <a:spcPts val="2280"/>
              </a:lnSpc>
            </a:pPr>
            <a:r>
              <a:rPr dirty="0" sz="2000" b="1">
                <a:solidFill>
                  <a:srgbClr val="001D2D"/>
                </a:solidFill>
                <a:latin typeface="Arial"/>
                <a:cs typeface="Arial"/>
              </a:rPr>
              <a:t>Draft</a:t>
            </a:r>
            <a:r>
              <a:rPr dirty="0" sz="2000" spc="-45" b="1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2000" b="1">
                <a:solidFill>
                  <a:srgbClr val="001D2D"/>
                </a:solidFill>
                <a:latin typeface="Arial"/>
                <a:cs typeface="Arial"/>
              </a:rPr>
              <a:t>for</a:t>
            </a:r>
            <a:r>
              <a:rPr dirty="0" sz="2000" spc="-20" b="1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2000" spc="-10" b="1">
                <a:solidFill>
                  <a:srgbClr val="001D2D"/>
                </a:solidFill>
                <a:latin typeface="Arial"/>
                <a:cs typeface="Arial"/>
              </a:rPr>
              <a:t>decision/a</a:t>
            </a:r>
            <a:endParaRPr sz="2000">
              <a:latin typeface="Arial"/>
              <a:cs typeface="Arial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4703427" y="232642"/>
            <a:ext cx="3374390" cy="5588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>
              <a:lnSpc>
                <a:spcPts val="2095"/>
              </a:lnSpc>
            </a:pPr>
            <a:r>
              <a:rPr dirty="0" sz="2000">
                <a:solidFill>
                  <a:srgbClr val="001D2D"/>
                </a:solidFill>
                <a:latin typeface="Arial"/>
                <a:cs typeface="Arial"/>
              </a:rPr>
              <a:t>o</a:t>
            </a:r>
            <a:r>
              <a:rPr dirty="0" sz="2000" spc="-5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2000">
                <a:solidFill>
                  <a:srgbClr val="001D2D"/>
                </a:solidFill>
                <a:latin typeface="Arial"/>
                <a:cs typeface="Arial"/>
              </a:rPr>
              <a:t>enable</a:t>
            </a:r>
            <a:r>
              <a:rPr dirty="0" sz="2000" spc="-3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2000">
                <a:solidFill>
                  <a:srgbClr val="001D2D"/>
                </a:solidFill>
                <a:latin typeface="Arial"/>
                <a:cs typeface="Arial"/>
              </a:rPr>
              <a:t>neighbourhood</a:t>
            </a:r>
            <a:r>
              <a:rPr dirty="0" sz="2000" spc="-6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2000" spc="-20">
                <a:solidFill>
                  <a:srgbClr val="001D2D"/>
                </a:solidFill>
                <a:latin typeface="Arial"/>
                <a:cs typeface="Arial"/>
              </a:rPr>
              <a:t>care:</a:t>
            </a:r>
            <a:endParaRPr sz="2000">
              <a:latin typeface="Arial"/>
              <a:cs typeface="Arial"/>
            </a:endParaRPr>
          </a:p>
          <a:p>
            <a:pPr marL="132080">
              <a:lnSpc>
                <a:spcPts val="2280"/>
              </a:lnSpc>
            </a:pPr>
            <a:r>
              <a:rPr dirty="0" sz="2000" spc="-10" b="1">
                <a:solidFill>
                  <a:srgbClr val="001D2D"/>
                </a:solidFill>
                <a:latin typeface="Arial"/>
                <a:cs typeface="Arial"/>
              </a:rPr>
              <a:t>proval</a:t>
            </a:r>
            <a:endParaRPr sz="2000">
              <a:latin typeface="Arial"/>
              <a:cs typeface="Arial"/>
            </a:endParaRPr>
          </a:p>
        </p:txBody>
      </p:sp>
      <p:graphicFrame>
        <p:nvGraphicFramePr>
          <p:cNvPr id="4" name="object 4" descr=""/>
          <p:cNvGraphicFramePr>
            <a:graphicFrameLocks noGrp="1"/>
          </p:cNvGraphicFramePr>
          <p:nvPr/>
        </p:nvGraphicFramePr>
        <p:xfrm>
          <a:off x="233362" y="187070"/>
          <a:ext cx="11706225" cy="660590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202055"/>
                <a:gridCol w="3282315"/>
                <a:gridCol w="4794885"/>
                <a:gridCol w="2338070"/>
              </a:tblGrid>
              <a:tr h="883285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140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Page</a:t>
                      </a:r>
                      <a:r>
                        <a:rPr dirty="0" sz="1400" spc="-2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40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2</a:t>
                      </a:r>
                      <a:r>
                        <a:rPr dirty="0" sz="1400" spc="-2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40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of</a:t>
                      </a:r>
                      <a:r>
                        <a:rPr dirty="0" sz="1400" spc="-1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400" spc="-5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2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B="0" marT="4000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003892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1130935" marR="1124585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dirty="0" sz="1300" spc="-1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Frameworks, </a:t>
                      </a:r>
                      <a:r>
                        <a:rPr dirty="0" sz="130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guidance</a:t>
                      </a:r>
                      <a:r>
                        <a:rPr dirty="0" sz="1300" spc="-5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300" spc="-5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&amp; </a:t>
                      </a:r>
                      <a:r>
                        <a:rPr dirty="0" sz="1300" spc="-1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governance</a:t>
                      </a:r>
                      <a:endParaRPr sz="1300">
                        <a:latin typeface="Arial"/>
                        <a:cs typeface="Arial"/>
                      </a:endParaRPr>
                    </a:p>
                  </a:txBody>
                  <a:tcPr marL="0" marR="0" marB="0" marT="4064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00389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10"/>
                        </a:lnSpc>
                        <a:spcBef>
                          <a:spcPts val="320"/>
                        </a:spcBef>
                      </a:pPr>
                      <a:r>
                        <a:rPr dirty="0" sz="1300" spc="-1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Workforce</a:t>
                      </a:r>
                      <a:r>
                        <a:rPr dirty="0" sz="1300" spc="-2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30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planning,</a:t>
                      </a:r>
                      <a:r>
                        <a:rPr dirty="0" sz="1300" spc="-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300" spc="-1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transformation,</a:t>
                      </a:r>
                      <a:endParaRPr sz="1300">
                        <a:latin typeface="Arial"/>
                        <a:cs typeface="Arial"/>
                      </a:endParaRPr>
                    </a:p>
                    <a:p>
                      <a:pPr>
                        <a:lnSpc>
                          <a:spcPts val="1980"/>
                        </a:lnSpc>
                        <a:tabLst>
                          <a:tab pos="2251710" algn="l"/>
                        </a:tabLst>
                      </a:pPr>
                      <a:r>
                        <a:rPr dirty="0" baseline="-30555" sz="3000" spc="-75" b="1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p</a:t>
                      </a:r>
                      <a:r>
                        <a:rPr dirty="0" baseline="-30555" sz="3000" b="1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	</a:t>
                      </a:r>
                      <a:r>
                        <a:rPr dirty="0" sz="1300" spc="-2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and</a:t>
                      </a:r>
                      <a:endParaRPr sz="1300">
                        <a:latin typeface="Arial"/>
                        <a:cs typeface="Arial"/>
                      </a:endParaRPr>
                    </a:p>
                    <a:p>
                      <a:pPr algn="ctr">
                        <a:lnSpc>
                          <a:spcPts val="1490"/>
                        </a:lnSpc>
                      </a:pPr>
                      <a:r>
                        <a:rPr dirty="0" sz="130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education</a:t>
                      </a:r>
                      <a:r>
                        <a:rPr dirty="0" sz="1300" spc="1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30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&amp;</a:t>
                      </a:r>
                      <a:r>
                        <a:rPr dirty="0" sz="1300" spc="-4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300" spc="-1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training</a:t>
                      </a:r>
                      <a:endParaRPr sz="1300">
                        <a:latin typeface="Arial"/>
                        <a:cs typeface="Arial"/>
                      </a:endParaRPr>
                    </a:p>
                  </a:txBody>
                  <a:tcPr marL="0" marR="0" marB="0" marT="4064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003892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735965" marR="678815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dirty="0" sz="1300" spc="-10" b="1">
                          <a:solidFill>
                            <a:srgbClr val="00ACC5"/>
                          </a:solidFill>
                          <a:latin typeface="Arial"/>
                          <a:cs typeface="Arial"/>
                        </a:rPr>
                        <a:t>Partnership </a:t>
                      </a:r>
                      <a:r>
                        <a:rPr dirty="0" sz="1300" spc="-50" b="1">
                          <a:solidFill>
                            <a:srgbClr val="00ACC5"/>
                          </a:solidFill>
                          <a:latin typeface="Arial"/>
                          <a:cs typeface="Arial"/>
                        </a:rPr>
                        <a:t>&amp;</a:t>
                      </a:r>
                      <a:endParaRPr sz="1300">
                        <a:latin typeface="Arial"/>
                        <a:cs typeface="Arial"/>
                      </a:endParaRPr>
                    </a:p>
                    <a:p>
                      <a:pPr algn="ctr" marL="1905">
                        <a:lnSpc>
                          <a:spcPct val="100000"/>
                        </a:lnSpc>
                      </a:pPr>
                      <a:r>
                        <a:rPr dirty="0" sz="1300" b="1">
                          <a:solidFill>
                            <a:srgbClr val="00ACC5"/>
                          </a:solidFill>
                          <a:latin typeface="Arial"/>
                          <a:cs typeface="Arial"/>
                        </a:rPr>
                        <a:t>SEL</a:t>
                      </a:r>
                      <a:r>
                        <a:rPr dirty="0" sz="1300" spc="-50" b="1">
                          <a:solidFill>
                            <a:srgbClr val="00ACC5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300" spc="-10" b="1">
                          <a:solidFill>
                            <a:srgbClr val="00ACC5"/>
                          </a:solidFill>
                          <a:latin typeface="Arial"/>
                          <a:cs typeface="Arial"/>
                        </a:rPr>
                        <a:t>Enablers</a:t>
                      </a:r>
                      <a:endParaRPr sz="1300">
                        <a:latin typeface="Arial"/>
                        <a:cs typeface="Arial"/>
                      </a:endParaRPr>
                    </a:p>
                  </a:txBody>
                  <a:tcPr marL="0" marR="0" marB="0" marT="4064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003892"/>
                    </a:solidFill>
                  </a:tcPr>
                </a:tc>
              </a:tr>
              <a:tr h="2773680">
                <a:tc>
                  <a:txBody>
                    <a:bodyPr/>
                    <a:lstStyle/>
                    <a:p>
                      <a:pPr marL="91440" marR="201930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dirty="0" sz="1200" spc="-10" b="1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Immediate </a:t>
                      </a:r>
                      <a:r>
                        <a:rPr dirty="0" sz="1200" spc="-20" b="1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term </a:t>
                      </a:r>
                      <a:r>
                        <a:rPr dirty="0" sz="1200" spc="-10" b="1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priorities</a:t>
                      </a:r>
                      <a:r>
                        <a:rPr dirty="0" sz="1200" spc="500" b="1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(i.e.</a:t>
                      </a:r>
                      <a:r>
                        <a:rPr dirty="0" sz="1100" spc="-3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to</a:t>
                      </a:r>
                      <a:r>
                        <a:rPr dirty="0" sz="1100" spc="-2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1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begin </a:t>
                      </a:r>
                      <a:r>
                        <a:rPr dirty="0" sz="11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scope/work</a:t>
                      </a:r>
                      <a:r>
                        <a:rPr dirty="0" sz="1100" spc="-5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25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on </a:t>
                      </a:r>
                      <a:r>
                        <a:rPr dirty="0" sz="11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these</a:t>
                      </a:r>
                      <a:r>
                        <a:rPr dirty="0" sz="1100" spc="-3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2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now)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4127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6F6FA"/>
                    </a:solidFill>
                  </a:tcPr>
                </a:tc>
                <a:tc>
                  <a:txBody>
                    <a:bodyPr/>
                    <a:lstStyle/>
                    <a:p>
                      <a:pPr marL="316865" marR="504825" indent="-226060">
                        <a:lnSpc>
                          <a:spcPct val="100000"/>
                        </a:lnSpc>
                        <a:spcBef>
                          <a:spcPts val="325"/>
                        </a:spcBef>
                        <a:buAutoNum type="arabicPeriod"/>
                        <a:tabLst>
                          <a:tab pos="320040" algn="l"/>
                        </a:tabLst>
                      </a:pPr>
                      <a:r>
                        <a:rPr dirty="0" sz="1100" b="1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Stakeholder</a:t>
                      </a:r>
                      <a:r>
                        <a:rPr dirty="0" sz="1100" spc="-65" b="1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b="1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mapping:</a:t>
                      </a:r>
                      <a:r>
                        <a:rPr dirty="0" sz="1100" spc="-65" b="1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Rapidly</a:t>
                      </a:r>
                      <a:r>
                        <a:rPr dirty="0" sz="1100" spc="-2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1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refresh </a:t>
                      </a:r>
                      <a:r>
                        <a:rPr dirty="0" sz="1100" spc="-1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	</a:t>
                      </a:r>
                      <a:r>
                        <a:rPr dirty="0" sz="11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stakeholder</a:t>
                      </a:r>
                      <a:r>
                        <a:rPr dirty="0" sz="1100" spc="-45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map</a:t>
                      </a:r>
                      <a:r>
                        <a:rPr dirty="0" sz="1100" spc="-35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to</a:t>
                      </a:r>
                      <a:r>
                        <a:rPr dirty="0" sz="1100" spc="-35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ensure</a:t>
                      </a:r>
                      <a:r>
                        <a:rPr dirty="0" sz="1100" spc="-35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1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sufficient </a:t>
                      </a:r>
                      <a:r>
                        <a:rPr dirty="0" sz="1100" spc="-1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	</a:t>
                      </a:r>
                      <a:r>
                        <a:rPr dirty="0" sz="11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connections</a:t>
                      </a:r>
                      <a:r>
                        <a:rPr dirty="0" sz="1100" spc="-35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at</a:t>
                      </a:r>
                      <a:r>
                        <a:rPr dirty="0" sz="1100" spc="-4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1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Place.</a:t>
                      </a:r>
                      <a:endParaRPr sz="1100">
                        <a:latin typeface="Arial"/>
                        <a:cs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60"/>
                        </a:spcBef>
                        <a:buClr>
                          <a:srgbClr val="001D2D"/>
                        </a:buClr>
                        <a:buFont typeface="Arial"/>
                        <a:buAutoNum type="arabicPeriod"/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316865" marR="186690" indent="-226060">
                        <a:lnSpc>
                          <a:spcPct val="100000"/>
                        </a:lnSpc>
                        <a:buAutoNum type="arabicPeriod"/>
                        <a:tabLst>
                          <a:tab pos="320040" algn="l"/>
                        </a:tabLst>
                      </a:pPr>
                      <a:r>
                        <a:rPr dirty="0" sz="1100" b="1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Establish</a:t>
                      </a:r>
                      <a:r>
                        <a:rPr dirty="0" sz="1100" spc="-55" b="1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b="1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a</a:t>
                      </a:r>
                      <a:r>
                        <a:rPr dirty="0" sz="1100" spc="-25" b="1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b="1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NHC</a:t>
                      </a:r>
                      <a:r>
                        <a:rPr dirty="0" sz="1100" spc="-10" b="1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b="1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Workforce</a:t>
                      </a:r>
                      <a:r>
                        <a:rPr dirty="0" sz="1100" spc="-50" b="1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10" b="1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Partnership </a:t>
                      </a:r>
                      <a:r>
                        <a:rPr dirty="0" sz="1100" spc="-10" b="1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	</a:t>
                      </a:r>
                      <a:r>
                        <a:rPr dirty="0" sz="1100" b="1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Forum</a:t>
                      </a:r>
                      <a:r>
                        <a:rPr dirty="0" sz="1100" spc="-40" b="1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b="1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for</a:t>
                      </a:r>
                      <a:r>
                        <a:rPr dirty="0" sz="1100" spc="-35" b="1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b="1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the</a:t>
                      </a:r>
                      <a:r>
                        <a:rPr dirty="0" sz="1100" spc="-25" b="1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b="1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Place</a:t>
                      </a:r>
                      <a:r>
                        <a:rPr dirty="0" sz="1100" spc="-40" b="1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b="1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key</a:t>
                      </a:r>
                      <a:r>
                        <a:rPr dirty="0" sz="1100" spc="-15" b="1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b="1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stakeholders</a:t>
                      </a:r>
                      <a:r>
                        <a:rPr dirty="0" sz="1100" spc="-50" b="1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25" b="1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and </a:t>
                      </a:r>
                      <a:r>
                        <a:rPr dirty="0" sz="1100" spc="-25" b="1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	</a:t>
                      </a:r>
                      <a:r>
                        <a:rPr dirty="0" sz="1100" b="1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the</a:t>
                      </a:r>
                      <a:r>
                        <a:rPr dirty="0" sz="1100" spc="-50" b="1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b="1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ICS</a:t>
                      </a:r>
                      <a:r>
                        <a:rPr dirty="0" sz="1100" spc="-20" b="1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b="1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People</a:t>
                      </a:r>
                      <a:r>
                        <a:rPr dirty="0" sz="1100" spc="-35" b="1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b="1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Programme</a:t>
                      </a:r>
                      <a:r>
                        <a:rPr dirty="0" sz="1100" spc="-45" b="1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to</a:t>
                      </a:r>
                      <a:r>
                        <a:rPr dirty="0" sz="1100" spc="-4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convene</a:t>
                      </a:r>
                      <a:r>
                        <a:rPr dirty="0" sz="1100" spc="-2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25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on </a:t>
                      </a:r>
                      <a:r>
                        <a:rPr dirty="0" sz="1100" spc="-25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	</a:t>
                      </a:r>
                      <a:r>
                        <a:rPr dirty="0" sz="11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common</a:t>
                      </a:r>
                      <a:r>
                        <a:rPr dirty="0" sz="1100" spc="-6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issues,</a:t>
                      </a:r>
                      <a:r>
                        <a:rPr dirty="0" sz="1100" spc="-35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support</a:t>
                      </a:r>
                      <a:r>
                        <a:rPr dirty="0" sz="1100" spc="-35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risk</a:t>
                      </a:r>
                      <a:r>
                        <a:rPr dirty="0" sz="1100" spc="-45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escalation,</a:t>
                      </a:r>
                      <a:r>
                        <a:rPr dirty="0" sz="1100" spc="-25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and </a:t>
                      </a:r>
                      <a:r>
                        <a:rPr dirty="0" sz="1100" spc="-25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	</a:t>
                      </a:r>
                      <a:r>
                        <a:rPr dirty="0" sz="11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enable</a:t>
                      </a:r>
                      <a:r>
                        <a:rPr dirty="0" sz="1100" spc="-4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partnership</a:t>
                      </a:r>
                      <a:r>
                        <a:rPr dirty="0" sz="1100" spc="-65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1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working.</a:t>
                      </a:r>
                      <a:endParaRPr sz="1100">
                        <a:latin typeface="Arial"/>
                        <a:cs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  <a:buClr>
                          <a:srgbClr val="001D2D"/>
                        </a:buClr>
                        <a:buFont typeface="Arial"/>
                        <a:buAutoNum type="arabicPeriod"/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algn="just" marL="316865" marR="90170" indent="-226060">
                        <a:lnSpc>
                          <a:spcPct val="100000"/>
                        </a:lnSpc>
                        <a:buAutoNum type="arabicPeriod"/>
                        <a:tabLst>
                          <a:tab pos="320040" algn="l"/>
                        </a:tabLst>
                      </a:pPr>
                      <a:r>
                        <a:rPr dirty="0" sz="1100" b="1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Development</a:t>
                      </a:r>
                      <a:r>
                        <a:rPr dirty="0" sz="1100" spc="-25" b="1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b="1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of</a:t>
                      </a:r>
                      <a:r>
                        <a:rPr dirty="0" sz="1100" spc="-35" b="1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b="1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staff</a:t>
                      </a:r>
                      <a:r>
                        <a:rPr dirty="0" sz="1100" spc="-45" b="1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b="1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movement</a:t>
                      </a:r>
                      <a:r>
                        <a:rPr dirty="0" sz="1100" spc="-25" b="1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10" b="1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framework </a:t>
                      </a:r>
                      <a:r>
                        <a:rPr dirty="0" sz="1100" spc="-10" b="1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	</a:t>
                      </a:r>
                      <a:r>
                        <a:rPr dirty="0" sz="1100" b="1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–</a:t>
                      </a:r>
                      <a:r>
                        <a:rPr dirty="0" sz="1100" spc="-15" b="1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b="1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to</a:t>
                      </a:r>
                      <a:r>
                        <a:rPr dirty="0" sz="1100" spc="-30" b="1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b="1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support</a:t>
                      </a:r>
                      <a:r>
                        <a:rPr dirty="0" sz="1100" spc="-10" b="1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b="1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working</a:t>
                      </a:r>
                      <a:r>
                        <a:rPr dirty="0" sz="1100" spc="-55" b="1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b="1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across</a:t>
                      </a:r>
                      <a:r>
                        <a:rPr dirty="0" sz="1100" spc="-15" b="1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10" b="1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organisational 	boundaries</a:t>
                      </a:r>
                      <a:endParaRPr sz="1100">
                        <a:latin typeface="Arial"/>
                        <a:cs typeface="Arial"/>
                      </a:endParaRPr>
                    </a:p>
                    <a:p>
                      <a:pPr algn="just" lvl="1" marL="773430" marR="262255" indent="-224790">
                        <a:lnSpc>
                          <a:spcPct val="100000"/>
                        </a:lnSpc>
                        <a:spcBef>
                          <a:spcPts val="5"/>
                        </a:spcBef>
                        <a:buChar char="•"/>
                        <a:tabLst>
                          <a:tab pos="777240" algn="l"/>
                        </a:tabLst>
                      </a:pPr>
                      <a:r>
                        <a:rPr dirty="0" sz="11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To</a:t>
                      </a:r>
                      <a:r>
                        <a:rPr dirty="0" sz="1100" spc="-4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consider</a:t>
                      </a:r>
                      <a:r>
                        <a:rPr dirty="0" sz="1100" spc="-2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existing</a:t>
                      </a:r>
                      <a:r>
                        <a:rPr dirty="0" sz="1100" spc="-1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staff</a:t>
                      </a:r>
                      <a:r>
                        <a:rPr dirty="0" sz="1100" spc="-5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1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movement </a:t>
                      </a:r>
                      <a:r>
                        <a:rPr dirty="0" sz="1100" spc="-1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	</a:t>
                      </a:r>
                      <a:r>
                        <a:rPr dirty="0" sz="11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passports,</a:t>
                      </a:r>
                      <a:r>
                        <a:rPr dirty="0" sz="1100" spc="-5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HR</a:t>
                      </a:r>
                      <a:r>
                        <a:rPr dirty="0" sz="1100" spc="-1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processes</a:t>
                      </a:r>
                      <a:r>
                        <a:rPr dirty="0" sz="1100" spc="-3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to</a:t>
                      </a:r>
                      <a:r>
                        <a:rPr dirty="0" sz="1100" spc="-3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1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support </a:t>
                      </a:r>
                      <a:r>
                        <a:rPr dirty="0" sz="1100" spc="-1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	</a:t>
                      </a:r>
                      <a:r>
                        <a:rPr dirty="0" sz="11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staff</a:t>
                      </a:r>
                      <a:r>
                        <a:rPr dirty="0" sz="1100" spc="-35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movement,</a:t>
                      </a:r>
                      <a:r>
                        <a:rPr dirty="0" sz="1100" spc="-4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dirty="0" sz="1100" spc="-1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learnings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4127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6F6FA"/>
                    </a:solidFill>
                  </a:tcPr>
                </a:tc>
                <a:tc>
                  <a:txBody>
                    <a:bodyPr/>
                    <a:lstStyle/>
                    <a:p>
                      <a:pPr marL="378460" marR="540385" indent="-287020">
                        <a:lnSpc>
                          <a:spcPct val="100000"/>
                        </a:lnSpc>
                        <a:spcBef>
                          <a:spcPts val="325"/>
                        </a:spcBef>
                        <a:buAutoNum type="arabicPeriod"/>
                        <a:tabLst>
                          <a:tab pos="378460" algn="l"/>
                        </a:tabLst>
                      </a:pPr>
                      <a:r>
                        <a:rPr dirty="0" sz="1100" b="1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Integrators:</a:t>
                      </a:r>
                      <a:r>
                        <a:rPr dirty="0" sz="1100" spc="-65" b="1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Provide HR</a:t>
                      </a:r>
                      <a:r>
                        <a:rPr dirty="0" sz="1100" spc="-15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dirty="0" sz="1100" spc="-2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Workforce</a:t>
                      </a:r>
                      <a:r>
                        <a:rPr dirty="0" sz="1100" spc="-55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expertise</a:t>
                      </a:r>
                      <a:r>
                        <a:rPr dirty="0" sz="1100" spc="-25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to</a:t>
                      </a:r>
                      <a:r>
                        <a:rPr dirty="0" sz="1100" spc="-3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the</a:t>
                      </a:r>
                      <a:r>
                        <a:rPr dirty="0" sz="1100" spc="-35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25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PPL </a:t>
                      </a:r>
                      <a:r>
                        <a:rPr dirty="0" sz="11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supported</a:t>
                      </a:r>
                      <a:r>
                        <a:rPr dirty="0" sz="1100" spc="-55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work</a:t>
                      </a:r>
                      <a:r>
                        <a:rPr dirty="0" sz="1100" spc="-1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to</a:t>
                      </a:r>
                      <a:r>
                        <a:rPr dirty="0" sz="1100" spc="-4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deliver</a:t>
                      </a:r>
                      <a:r>
                        <a:rPr dirty="0" sz="1100" spc="5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the</a:t>
                      </a:r>
                      <a:r>
                        <a:rPr dirty="0" sz="1100" spc="-45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Integrator</a:t>
                      </a:r>
                      <a:r>
                        <a:rPr dirty="0" sz="1100" spc="-55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functions</a:t>
                      </a:r>
                      <a:r>
                        <a:rPr dirty="0" sz="1100" spc="-6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1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specification.</a:t>
                      </a:r>
                      <a:endParaRPr sz="1100">
                        <a:latin typeface="Arial"/>
                        <a:cs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60"/>
                        </a:spcBef>
                        <a:buClr>
                          <a:srgbClr val="001D2D"/>
                        </a:buClr>
                        <a:buFont typeface="Arial"/>
                        <a:buAutoNum type="arabicPeriod"/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317500" marR="167640" indent="-225425">
                        <a:lnSpc>
                          <a:spcPct val="100000"/>
                        </a:lnSpc>
                        <a:buAutoNum type="arabicPeriod"/>
                        <a:tabLst>
                          <a:tab pos="320675" algn="l"/>
                        </a:tabLst>
                      </a:pPr>
                      <a:r>
                        <a:rPr dirty="0" sz="1100" spc="-10" b="1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Integrators</a:t>
                      </a:r>
                      <a:r>
                        <a:rPr dirty="0" sz="1100" spc="-55" b="1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b="1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in</a:t>
                      </a:r>
                      <a:r>
                        <a:rPr dirty="0" sz="1100" spc="-25" b="1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b="1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SEL: </a:t>
                      </a:r>
                      <a:r>
                        <a:rPr dirty="0" sz="11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Engage</a:t>
                      </a:r>
                      <a:r>
                        <a:rPr dirty="0" sz="1100" spc="-4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with</a:t>
                      </a:r>
                      <a:r>
                        <a:rPr dirty="0" sz="1100" spc="5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confirmed</a:t>
                      </a:r>
                      <a:r>
                        <a:rPr dirty="0" sz="1100" spc="-55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SEL</a:t>
                      </a:r>
                      <a:r>
                        <a:rPr dirty="0" sz="1100" spc="-1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identify</a:t>
                      </a:r>
                      <a:r>
                        <a:rPr dirty="0" sz="1100" spc="-25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dirty="0" sz="1100" spc="-2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1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address </a:t>
                      </a:r>
                      <a:r>
                        <a:rPr dirty="0" sz="1100" spc="-1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	</a:t>
                      </a:r>
                      <a:r>
                        <a:rPr dirty="0" sz="11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short</a:t>
                      </a:r>
                      <a:r>
                        <a:rPr dirty="0" sz="1100" spc="-45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dirty="0" sz="1100" spc="-25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long</a:t>
                      </a:r>
                      <a:r>
                        <a:rPr dirty="0" sz="1100" spc="-2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term</a:t>
                      </a:r>
                      <a:r>
                        <a:rPr dirty="0" sz="1100" spc="-55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development</a:t>
                      </a:r>
                      <a:r>
                        <a:rPr dirty="0" sz="1100" spc="-1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&amp;</a:t>
                      </a:r>
                      <a:r>
                        <a:rPr dirty="0" sz="1100" spc="-25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support</a:t>
                      </a:r>
                      <a:r>
                        <a:rPr dirty="0" sz="1100" spc="-4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1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needs.</a:t>
                      </a:r>
                      <a:endParaRPr sz="1100">
                        <a:latin typeface="Arial"/>
                        <a:cs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  <a:buClr>
                          <a:srgbClr val="001D2D"/>
                        </a:buClr>
                        <a:buFont typeface="Arial"/>
                        <a:buAutoNum type="arabicPeriod"/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317500" marR="395605" indent="-225425">
                        <a:lnSpc>
                          <a:spcPct val="100000"/>
                        </a:lnSpc>
                        <a:buAutoNum type="arabicPeriod"/>
                        <a:tabLst>
                          <a:tab pos="320675" algn="l"/>
                        </a:tabLst>
                      </a:pPr>
                      <a:r>
                        <a:rPr dirty="0" sz="1100" b="1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Impact</a:t>
                      </a:r>
                      <a:r>
                        <a:rPr dirty="0" sz="1100" spc="-40" b="1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b="1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of</a:t>
                      </a:r>
                      <a:r>
                        <a:rPr dirty="0" sz="1100" spc="-25" b="1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10" b="1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Transformation:</a:t>
                      </a:r>
                      <a:r>
                        <a:rPr dirty="0" sz="1100" spc="-45" b="1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Explore/</a:t>
                      </a:r>
                      <a:r>
                        <a:rPr dirty="0" sz="1100" spc="5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identify</a:t>
                      </a:r>
                      <a:r>
                        <a:rPr dirty="0" sz="1100" spc="-4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ways</a:t>
                      </a:r>
                      <a:r>
                        <a:rPr dirty="0" sz="1100" spc="2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to</a:t>
                      </a:r>
                      <a:r>
                        <a:rPr dirty="0" sz="1100" spc="-3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evaluate</a:t>
                      </a:r>
                      <a:r>
                        <a:rPr dirty="0" sz="1100" spc="-5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25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the </a:t>
                      </a:r>
                      <a:r>
                        <a:rPr dirty="0" sz="1100" spc="-25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	</a:t>
                      </a:r>
                      <a:r>
                        <a:rPr dirty="0" sz="11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benefits</a:t>
                      </a:r>
                      <a:r>
                        <a:rPr dirty="0" sz="1100" spc="-35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of</a:t>
                      </a:r>
                      <a:r>
                        <a:rPr dirty="0" sz="1100" spc="-2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1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neighbourhood</a:t>
                      </a:r>
                      <a:r>
                        <a:rPr dirty="0" sz="1100" spc="-25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care</a:t>
                      </a:r>
                      <a:r>
                        <a:rPr dirty="0" sz="1100" spc="-1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for</a:t>
                      </a:r>
                      <a:r>
                        <a:rPr dirty="0" sz="1100" spc="-4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our</a:t>
                      </a:r>
                      <a:r>
                        <a:rPr dirty="0" sz="1100" spc="-15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collective</a:t>
                      </a:r>
                      <a:r>
                        <a:rPr dirty="0" sz="1100" spc="15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workforce</a:t>
                      </a:r>
                      <a:r>
                        <a:rPr dirty="0" sz="1100" spc="-3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–</a:t>
                      </a:r>
                      <a:r>
                        <a:rPr dirty="0" sz="1100" spc="-1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25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N.B </a:t>
                      </a:r>
                      <a:r>
                        <a:rPr dirty="0" sz="1100" spc="-25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	</a:t>
                      </a:r>
                      <a:r>
                        <a:rPr dirty="0" sz="11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connects</a:t>
                      </a:r>
                      <a:r>
                        <a:rPr dirty="0" sz="1100" spc="-35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with</a:t>
                      </a:r>
                      <a:r>
                        <a:rPr dirty="0" sz="1100" spc="-1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item</a:t>
                      </a:r>
                      <a:r>
                        <a:rPr dirty="0" sz="1100" spc="-25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B</a:t>
                      </a:r>
                      <a:r>
                        <a:rPr dirty="0" sz="1100" spc="-1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on</a:t>
                      </a:r>
                      <a:r>
                        <a:rPr dirty="0" sz="1100" spc="-2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outcomes</a:t>
                      </a:r>
                      <a:r>
                        <a:rPr dirty="0" sz="1100" spc="-4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frameworks</a:t>
                      </a:r>
                      <a:r>
                        <a:rPr dirty="0" sz="1100" spc="-65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dirty="0" sz="1100" spc="-1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no.8</a:t>
                      </a:r>
                      <a:r>
                        <a:rPr dirty="0" sz="1100" spc="-3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1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below.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4127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6F6FA"/>
                    </a:solidFill>
                  </a:tcPr>
                </a:tc>
                <a:tc>
                  <a:txBody>
                    <a:bodyPr/>
                    <a:lstStyle/>
                    <a:p>
                      <a:pPr marL="92710" marR="111125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dirty="0" sz="1100" b="1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A:</a:t>
                      </a:r>
                      <a:r>
                        <a:rPr dirty="0" sz="1100" spc="-10" b="1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b="1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Ongoing</a:t>
                      </a:r>
                      <a:r>
                        <a:rPr dirty="0" sz="1100" spc="-50" b="1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b="1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Engagement:</a:t>
                      </a:r>
                      <a:r>
                        <a:rPr dirty="0" sz="1100" spc="-45" b="1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25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in </a:t>
                      </a:r>
                      <a:r>
                        <a:rPr dirty="0" sz="11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particular</a:t>
                      </a:r>
                      <a:r>
                        <a:rPr dirty="0" sz="1100" spc="-5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with</a:t>
                      </a:r>
                      <a:r>
                        <a:rPr dirty="0" sz="1100" spc="-15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LA</a:t>
                      </a:r>
                      <a:r>
                        <a:rPr dirty="0" sz="1100" spc="-4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leaders,</a:t>
                      </a:r>
                      <a:r>
                        <a:rPr dirty="0" sz="1100" spc="-4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1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Primary </a:t>
                      </a:r>
                      <a:r>
                        <a:rPr dirty="0" sz="11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Care</a:t>
                      </a:r>
                      <a:r>
                        <a:rPr dirty="0" sz="1100" spc="-35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‘Plus’</a:t>
                      </a:r>
                      <a:r>
                        <a:rPr dirty="0" sz="1100" spc="-5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group</a:t>
                      </a:r>
                      <a:r>
                        <a:rPr dirty="0" sz="1100" spc="-6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dirty="0" sz="1100" spc="-3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SEL</a:t>
                      </a:r>
                      <a:r>
                        <a:rPr dirty="0" sz="1100" spc="-25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2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WDH, </a:t>
                      </a:r>
                      <a:r>
                        <a:rPr dirty="0" sz="11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noting</a:t>
                      </a:r>
                      <a:r>
                        <a:rPr dirty="0" sz="1100" spc="-4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this</a:t>
                      </a:r>
                      <a:r>
                        <a:rPr dirty="0" sz="1100" spc="-35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is</a:t>
                      </a:r>
                      <a:r>
                        <a:rPr dirty="0" sz="1100" spc="-35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a</a:t>
                      </a:r>
                      <a:r>
                        <a:rPr dirty="0" sz="1100" spc="-35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live delivery</a:t>
                      </a:r>
                      <a:r>
                        <a:rPr dirty="0" sz="1100" spc="-15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2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plan.</a:t>
                      </a:r>
                      <a:endParaRPr sz="1100">
                        <a:latin typeface="Arial"/>
                        <a:cs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92710" marR="88900">
                        <a:lnSpc>
                          <a:spcPct val="100000"/>
                        </a:lnSpc>
                      </a:pPr>
                      <a:r>
                        <a:rPr dirty="0" sz="1100" b="1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B:</a:t>
                      </a:r>
                      <a:r>
                        <a:rPr dirty="0" sz="1100" spc="-25" b="1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b="1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Enablers</a:t>
                      </a:r>
                      <a:r>
                        <a:rPr dirty="0" sz="1100" spc="-40" b="1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b="1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&amp;</a:t>
                      </a:r>
                      <a:r>
                        <a:rPr dirty="0" sz="1100" spc="-15" b="1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b="1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Impact:</a:t>
                      </a:r>
                      <a:r>
                        <a:rPr dirty="0" sz="1100" spc="-50" b="1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1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Convene</a:t>
                      </a:r>
                      <a:r>
                        <a:rPr dirty="0" sz="1100" spc="5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a</a:t>
                      </a:r>
                      <a:r>
                        <a:rPr dirty="0" sz="1100" spc="-25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short</a:t>
                      </a:r>
                      <a:r>
                        <a:rPr dirty="0" sz="1100" spc="-4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series</a:t>
                      </a:r>
                      <a:r>
                        <a:rPr dirty="0" sz="1100" spc="-2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of</a:t>
                      </a:r>
                      <a:r>
                        <a:rPr dirty="0" sz="1100" spc="-35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workshops</a:t>
                      </a:r>
                      <a:r>
                        <a:rPr dirty="0" sz="1100" spc="-2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1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across </a:t>
                      </a:r>
                      <a:r>
                        <a:rPr dirty="0" sz="11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SEL</a:t>
                      </a:r>
                      <a:r>
                        <a:rPr dirty="0" sz="1100" spc="-25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enables</a:t>
                      </a:r>
                      <a:r>
                        <a:rPr dirty="0" sz="1100" spc="-2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to</a:t>
                      </a:r>
                      <a:r>
                        <a:rPr dirty="0" sz="1100" spc="-4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ensure</a:t>
                      </a:r>
                      <a:r>
                        <a:rPr dirty="0" sz="1100" spc="-4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clear</a:t>
                      </a:r>
                      <a:r>
                        <a:rPr dirty="0" sz="1100" spc="-25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2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join</a:t>
                      </a:r>
                      <a:r>
                        <a:rPr dirty="0" sz="11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up</a:t>
                      </a:r>
                      <a:r>
                        <a:rPr dirty="0" sz="1100" spc="-35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dirty="0" sz="1100" spc="-3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enhanced</a:t>
                      </a:r>
                      <a:r>
                        <a:rPr dirty="0" sz="1100" spc="-35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consistency</a:t>
                      </a:r>
                      <a:r>
                        <a:rPr dirty="0" sz="1100" spc="-3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25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in </a:t>
                      </a:r>
                      <a:r>
                        <a:rPr dirty="0" sz="11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tracking</a:t>
                      </a:r>
                      <a:r>
                        <a:rPr dirty="0" sz="1100" spc="-5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impact</a:t>
                      </a:r>
                      <a:r>
                        <a:rPr dirty="0" sz="1100" spc="-25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dirty="0" sz="1100" spc="-25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change</a:t>
                      </a:r>
                      <a:r>
                        <a:rPr dirty="0" sz="1100" spc="-3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in</a:t>
                      </a:r>
                      <a:r>
                        <a:rPr dirty="0" sz="1100" spc="-15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25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the </a:t>
                      </a:r>
                      <a:r>
                        <a:rPr dirty="0" sz="11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system.</a:t>
                      </a:r>
                      <a:r>
                        <a:rPr dirty="0" sz="1100" spc="-45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b="1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Strengthen</a:t>
                      </a:r>
                      <a:r>
                        <a:rPr dirty="0" sz="1100" spc="-35" b="1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10" b="1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connections </a:t>
                      </a:r>
                      <a:r>
                        <a:rPr dirty="0" sz="1100" b="1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to</a:t>
                      </a:r>
                      <a:r>
                        <a:rPr dirty="0" sz="1100" spc="-40" b="1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b="1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outcomes</a:t>
                      </a:r>
                      <a:r>
                        <a:rPr dirty="0" sz="1100" spc="-25" b="1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10" b="1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framework</a:t>
                      </a:r>
                      <a:r>
                        <a:rPr dirty="0" sz="1100" spc="-1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.</a:t>
                      </a:r>
                      <a:endParaRPr sz="1100">
                        <a:latin typeface="Arial"/>
                        <a:cs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algn="just" marL="92710" marR="16700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1100" b="1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C:</a:t>
                      </a:r>
                      <a:r>
                        <a:rPr dirty="0" sz="1100" spc="-25" b="1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b="1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HIN</a:t>
                      </a:r>
                      <a:r>
                        <a:rPr dirty="0" sz="1100" spc="-25" b="1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b="1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collaboration:</a:t>
                      </a:r>
                      <a:r>
                        <a:rPr dirty="0" sz="1100" spc="-60" b="1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1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Co-design </a:t>
                      </a:r>
                      <a:r>
                        <a:rPr dirty="0" sz="11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complementary</a:t>
                      </a:r>
                      <a:r>
                        <a:rPr dirty="0" sz="1100" spc="-5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project</a:t>
                      </a:r>
                      <a:r>
                        <a:rPr dirty="0" sz="1100" spc="-4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to</a:t>
                      </a:r>
                      <a:r>
                        <a:rPr dirty="0" sz="1100" spc="-3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1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support </a:t>
                      </a:r>
                      <a:r>
                        <a:rPr dirty="0" sz="11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the</a:t>
                      </a:r>
                      <a:r>
                        <a:rPr dirty="0" sz="1100" spc="-4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NH</a:t>
                      </a:r>
                      <a:r>
                        <a:rPr dirty="0" sz="1100" spc="-1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agenda</a:t>
                      </a:r>
                      <a:r>
                        <a:rPr dirty="0" sz="1100" spc="-2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in</a:t>
                      </a:r>
                      <a:r>
                        <a:rPr dirty="0" sz="1100" spc="-1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south</a:t>
                      </a:r>
                      <a:r>
                        <a:rPr dirty="0" sz="1100" spc="-45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1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London.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4127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6F6FA"/>
                    </a:solidFill>
                  </a:tcPr>
                </a:tc>
              </a:tr>
              <a:tr h="2605405">
                <a:tc>
                  <a:txBody>
                    <a:bodyPr/>
                    <a:lstStyle/>
                    <a:p>
                      <a:pPr marL="91440" marR="154305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dirty="0" sz="1200" b="1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Medium</a:t>
                      </a:r>
                      <a:r>
                        <a:rPr dirty="0" sz="1200" spc="-60" b="1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200" spc="-20" b="1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term </a:t>
                      </a:r>
                      <a:r>
                        <a:rPr dirty="0" sz="1200" spc="-10" b="1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priorities</a:t>
                      </a:r>
                      <a:endParaRPr sz="1200">
                        <a:latin typeface="Arial"/>
                        <a:cs typeface="Arial"/>
                      </a:endParaRPr>
                    </a:p>
                    <a:p>
                      <a:pPr marL="91440" marR="23304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10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(i.e.</a:t>
                      </a:r>
                      <a:r>
                        <a:rPr dirty="0" sz="1000" spc="-3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1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requires </a:t>
                      </a:r>
                      <a:r>
                        <a:rPr dirty="0" sz="10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further</a:t>
                      </a:r>
                      <a:r>
                        <a:rPr dirty="0" sz="1000" spc="-6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1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scoping/ </a:t>
                      </a:r>
                      <a:r>
                        <a:rPr dirty="0" sz="10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lower</a:t>
                      </a:r>
                      <a:r>
                        <a:rPr dirty="0" sz="1000" spc="-4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1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priority)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4191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6F6FA"/>
                    </a:solidFill>
                  </a:tcPr>
                </a:tc>
                <a:tc>
                  <a:txBody>
                    <a:bodyPr/>
                    <a:lstStyle/>
                    <a:p>
                      <a:pPr marL="320040" marR="90170" indent="-229235">
                        <a:lnSpc>
                          <a:spcPct val="100000"/>
                        </a:lnSpc>
                        <a:spcBef>
                          <a:spcPts val="334"/>
                        </a:spcBef>
                      </a:pPr>
                      <a:r>
                        <a:rPr dirty="0" sz="1100" b="1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4.</a:t>
                      </a:r>
                      <a:r>
                        <a:rPr dirty="0" sz="1100" spc="114" b="1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 </a:t>
                      </a:r>
                      <a:r>
                        <a:rPr dirty="0" sz="1100" b="1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Guidance:</a:t>
                      </a:r>
                      <a:r>
                        <a:rPr dirty="0" sz="1100" spc="-35" b="1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Through</a:t>
                      </a:r>
                      <a:r>
                        <a:rPr dirty="0" sz="1100" spc="-45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role</a:t>
                      </a:r>
                      <a:r>
                        <a:rPr dirty="0" sz="1100" spc="-2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as</a:t>
                      </a:r>
                      <a:r>
                        <a:rPr dirty="0" sz="1100" spc="-2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‘Trusted</a:t>
                      </a:r>
                      <a:r>
                        <a:rPr dirty="0" sz="1100" spc="-4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1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Adviser’, </a:t>
                      </a:r>
                      <a:r>
                        <a:rPr dirty="0" sz="11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support</a:t>
                      </a:r>
                      <a:r>
                        <a:rPr dirty="0" sz="1100" spc="-45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consistent</a:t>
                      </a:r>
                      <a:r>
                        <a:rPr dirty="0" sz="1100" spc="-3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principles</a:t>
                      </a:r>
                      <a:r>
                        <a:rPr dirty="0" sz="1100" spc="-2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for</a:t>
                      </a:r>
                      <a:r>
                        <a:rPr dirty="0" sz="1100" spc="-45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key</a:t>
                      </a:r>
                      <a:r>
                        <a:rPr dirty="0" sz="1100" spc="-5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1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workforce </a:t>
                      </a:r>
                      <a:r>
                        <a:rPr dirty="0" sz="11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matters</a:t>
                      </a:r>
                      <a:r>
                        <a:rPr dirty="0" sz="1100" spc="-6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such</a:t>
                      </a:r>
                      <a:r>
                        <a:rPr dirty="0" sz="1100" spc="-25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as</a:t>
                      </a:r>
                      <a:r>
                        <a:rPr dirty="0" sz="1100" spc="-25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Professional</a:t>
                      </a:r>
                      <a:r>
                        <a:rPr dirty="0" sz="1100" spc="-4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1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supervision, </a:t>
                      </a:r>
                      <a:r>
                        <a:rPr dirty="0" sz="11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emerging</a:t>
                      </a:r>
                      <a:r>
                        <a:rPr dirty="0" sz="1100" spc="-65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CQC</a:t>
                      </a:r>
                      <a:r>
                        <a:rPr dirty="0" sz="1100" spc="-35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guidance,</a:t>
                      </a:r>
                      <a:r>
                        <a:rPr dirty="0" sz="1100" spc="-45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1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deployment,</a:t>
                      </a:r>
                      <a:r>
                        <a:rPr dirty="0" sz="1100" spc="5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working</a:t>
                      </a:r>
                      <a:r>
                        <a:rPr dirty="0" sz="1100" spc="-25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through</a:t>
                      </a:r>
                      <a:r>
                        <a:rPr dirty="0" sz="1100" spc="-65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the</a:t>
                      </a:r>
                      <a:r>
                        <a:rPr dirty="0" sz="1100" spc="-5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NHC</a:t>
                      </a:r>
                      <a:r>
                        <a:rPr dirty="0" sz="1100" spc="-2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1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Workforce </a:t>
                      </a:r>
                      <a:r>
                        <a:rPr dirty="0" sz="11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Partnership</a:t>
                      </a:r>
                      <a:r>
                        <a:rPr dirty="0" sz="1100" spc="-45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Forum</a:t>
                      </a:r>
                      <a:r>
                        <a:rPr dirty="0" sz="1100" spc="-55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dirty="0" sz="1100" spc="-35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wider</a:t>
                      </a:r>
                      <a:r>
                        <a:rPr dirty="0" sz="1100" spc="-5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SEL</a:t>
                      </a:r>
                      <a:r>
                        <a:rPr dirty="0" sz="1100" spc="-3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1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People Governance.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42544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6F6FA"/>
                    </a:solidFill>
                  </a:tcPr>
                </a:tc>
                <a:tc>
                  <a:txBody>
                    <a:bodyPr/>
                    <a:lstStyle/>
                    <a:p>
                      <a:pPr marL="317500" marR="243204" indent="-225425">
                        <a:lnSpc>
                          <a:spcPct val="100000"/>
                        </a:lnSpc>
                        <a:spcBef>
                          <a:spcPts val="334"/>
                        </a:spcBef>
                        <a:buAutoNum type="arabicPeriod" startAt="4"/>
                        <a:tabLst>
                          <a:tab pos="320675" algn="l"/>
                        </a:tabLst>
                      </a:pPr>
                      <a:r>
                        <a:rPr dirty="0" sz="1100" b="1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Upskilling</a:t>
                      </a:r>
                      <a:r>
                        <a:rPr dirty="0" sz="1100" spc="-65" b="1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b="1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priorities:</a:t>
                      </a:r>
                      <a:r>
                        <a:rPr dirty="0" sz="1100" spc="-60" b="1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Support</a:t>
                      </a:r>
                      <a:r>
                        <a:rPr dirty="0" sz="1100" spc="-25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places</a:t>
                      </a:r>
                      <a:r>
                        <a:rPr dirty="0" sz="1100" spc="-15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to</a:t>
                      </a:r>
                      <a:r>
                        <a:rPr dirty="0" sz="1100" spc="-3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share</a:t>
                      </a:r>
                      <a:r>
                        <a:rPr dirty="0" sz="1100" spc="-35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resources</a:t>
                      </a:r>
                      <a:r>
                        <a:rPr dirty="0" sz="1100" spc="-45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25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and </a:t>
                      </a:r>
                      <a:r>
                        <a:rPr dirty="0" sz="1100" spc="-25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	</a:t>
                      </a:r>
                      <a:r>
                        <a:rPr dirty="0" sz="11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upskilling</a:t>
                      </a:r>
                      <a:r>
                        <a:rPr dirty="0" sz="1100" spc="-15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approaches</a:t>
                      </a:r>
                      <a:r>
                        <a:rPr dirty="0" sz="1100" spc="-4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to</a:t>
                      </a:r>
                      <a:r>
                        <a:rPr dirty="0" sz="1100" spc="-4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address</a:t>
                      </a:r>
                      <a:r>
                        <a:rPr dirty="0" sz="1100" spc="-4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priority</a:t>
                      </a:r>
                      <a:r>
                        <a:rPr dirty="0" sz="1100" spc="-35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needs</a:t>
                      </a:r>
                      <a:r>
                        <a:rPr dirty="0" sz="1100" spc="-3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of</a:t>
                      </a:r>
                      <a:r>
                        <a:rPr dirty="0" sz="1100" spc="-4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current</a:t>
                      </a:r>
                      <a:r>
                        <a:rPr dirty="0" sz="1100" spc="-45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1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workforce.</a:t>
                      </a:r>
                      <a:endParaRPr sz="1100">
                        <a:latin typeface="Arial"/>
                        <a:cs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0"/>
                        </a:spcBef>
                        <a:buClr>
                          <a:srgbClr val="001D2D"/>
                        </a:buClr>
                        <a:buFont typeface="Arial"/>
                        <a:buAutoNum type="arabicPeriod" startAt="4"/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378460" indent="-286385">
                        <a:lnSpc>
                          <a:spcPct val="100000"/>
                        </a:lnSpc>
                        <a:spcBef>
                          <a:spcPts val="5"/>
                        </a:spcBef>
                        <a:buAutoNum type="arabicPeriod" startAt="4"/>
                        <a:tabLst>
                          <a:tab pos="378460" algn="l"/>
                        </a:tabLst>
                      </a:pPr>
                      <a:r>
                        <a:rPr dirty="0" sz="1100" b="1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Best</a:t>
                      </a:r>
                      <a:r>
                        <a:rPr dirty="0" sz="1100" spc="-20" b="1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b="1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Practice</a:t>
                      </a:r>
                      <a:r>
                        <a:rPr dirty="0" sz="1100" spc="-55" b="1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b="1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collation:</a:t>
                      </a:r>
                      <a:r>
                        <a:rPr dirty="0" sz="1100" spc="-60" b="1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for</a:t>
                      </a:r>
                      <a:r>
                        <a:rPr dirty="0" sz="1100" spc="-4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‘growth’</a:t>
                      </a:r>
                      <a:r>
                        <a:rPr dirty="0" sz="1100" spc="-3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roles</a:t>
                      </a:r>
                      <a:r>
                        <a:rPr dirty="0" sz="1100" spc="-3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such</a:t>
                      </a:r>
                      <a:r>
                        <a:rPr dirty="0" sz="1100" spc="-3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as</a:t>
                      </a:r>
                      <a:r>
                        <a:rPr dirty="0" sz="1100" spc="-3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Care</a:t>
                      </a:r>
                      <a:r>
                        <a:rPr dirty="0" sz="1100" spc="-25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1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navigators,</a:t>
                      </a:r>
                      <a:endParaRPr sz="1100">
                        <a:latin typeface="Arial"/>
                        <a:cs typeface="Arial"/>
                      </a:endParaRPr>
                    </a:p>
                    <a:p>
                      <a:pPr marL="378460">
                        <a:lnSpc>
                          <a:spcPct val="100000"/>
                        </a:lnSpc>
                      </a:pPr>
                      <a:r>
                        <a:rPr dirty="0" sz="11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Case</a:t>
                      </a:r>
                      <a:r>
                        <a:rPr dirty="0" sz="1100" spc="-3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Management</a:t>
                      </a:r>
                      <a:r>
                        <a:rPr dirty="0" sz="1100" spc="-5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&amp;</a:t>
                      </a:r>
                      <a:r>
                        <a:rPr dirty="0" sz="1100" spc="-35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Trusted</a:t>
                      </a:r>
                      <a:r>
                        <a:rPr dirty="0" sz="1100" spc="-55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Assessor</a:t>
                      </a:r>
                      <a:r>
                        <a:rPr dirty="0" sz="1100" spc="-4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2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roles</a:t>
                      </a:r>
                      <a:endParaRPr sz="1100">
                        <a:latin typeface="Arial"/>
                        <a:cs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378460" marR="212090" indent="-287020">
                        <a:lnSpc>
                          <a:spcPct val="100000"/>
                        </a:lnSpc>
                        <a:buAutoNum type="arabicPeriod" startAt="6"/>
                        <a:tabLst>
                          <a:tab pos="378460" algn="l"/>
                        </a:tabLst>
                      </a:pPr>
                      <a:r>
                        <a:rPr dirty="0" sz="1100" b="1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Develop</a:t>
                      </a:r>
                      <a:r>
                        <a:rPr dirty="0" sz="1100" spc="-15" b="1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b="1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a</a:t>
                      </a:r>
                      <a:r>
                        <a:rPr dirty="0" sz="1100" spc="-15" b="1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b="1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SEL</a:t>
                      </a:r>
                      <a:r>
                        <a:rPr dirty="0" sz="1100" spc="-10" b="1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b="1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bespoke</a:t>
                      </a:r>
                      <a:r>
                        <a:rPr dirty="0" sz="1100" spc="-10" b="1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b="1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workforce</a:t>
                      </a:r>
                      <a:r>
                        <a:rPr dirty="0" sz="1100" spc="-60" b="1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b="1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planning</a:t>
                      </a:r>
                      <a:r>
                        <a:rPr dirty="0" sz="1100" spc="-25" b="1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offer</a:t>
                      </a:r>
                      <a:r>
                        <a:rPr dirty="0" sz="1100" spc="-45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to</a:t>
                      </a:r>
                      <a:r>
                        <a:rPr dirty="0" sz="1100" spc="-3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focus</a:t>
                      </a:r>
                      <a:r>
                        <a:rPr dirty="0" sz="1100" spc="-55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on</a:t>
                      </a:r>
                      <a:r>
                        <a:rPr dirty="0" sz="1100" spc="-2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25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key </a:t>
                      </a:r>
                      <a:r>
                        <a:rPr dirty="0" sz="11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risks,</a:t>
                      </a:r>
                      <a:r>
                        <a:rPr dirty="0" sz="1100" spc="-35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gaps</a:t>
                      </a:r>
                      <a:r>
                        <a:rPr dirty="0" sz="1100" spc="-35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dirty="0" sz="1100" spc="-5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demand</a:t>
                      </a:r>
                      <a:r>
                        <a:rPr dirty="0" sz="1100" spc="-25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1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areas.</a:t>
                      </a:r>
                      <a:endParaRPr sz="1100">
                        <a:latin typeface="Arial"/>
                        <a:cs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  <a:buClr>
                          <a:srgbClr val="001D2D"/>
                        </a:buClr>
                        <a:buFont typeface="Arial"/>
                        <a:buAutoNum type="arabicPeriod" startAt="6"/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378460" indent="-286385">
                        <a:lnSpc>
                          <a:spcPct val="100000"/>
                        </a:lnSpc>
                        <a:buAutoNum type="arabicPeriod" startAt="6"/>
                        <a:tabLst>
                          <a:tab pos="378460" algn="l"/>
                        </a:tabLst>
                      </a:pPr>
                      <a:r>
                        <a:rPr dirty="0" sz="1100" b="1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Work</a:t>
                      </a:r>
                      <a:r>
                        <a:rPr dirty="0" sz="1100" spc="-40" b="1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b="1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with</a:t>
                      </a:r>
                      <a:r>
                        <a:rPr dirty="0" sz="1100" spc="-60" b="1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b="1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employers</a:t>
                      </a:r>
                      <a:r>
                        <a:rPr dirty="0" sz="1100" spc="-15" b="1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b="1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to</a:t>
                      </a:r>
                      <a:r>
                        <a:rPr dirty="0" sz="1100" spc="-40" b="1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10" b="1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define:</a:t>
                      </a:r>
                      <a:endParaRPr sz="1100">
                        <a:latin typeface="Arial"/>
                        <a:cs typeface="Arial"/>
                      </a:endParaRPr>
                    </a:p>
                    <a:p>
                      <a:pPr lvl="1" marL="835660" marR="381000" indent="-287020">
                        <a:lnSpc>
                          <a:spcPct val="100000"/>
                        </a:lnSpc>
                        <a:buChar char="•"/>
                        <a:tabLst>
                          <a:tab pos="835660" algn="l"/>
                        </a:tabLst>
                      </a:pPr>
                      <a:r>
                        <a:rPr dirty="0" sz="1100" spc="-1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Collaborative</a:t>
                      </a:r>
                      <a:r>
                        <a:rPr dirty="0" sz="11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model</a:t>
                      </a:r>
                      <a:r>
                        <a:rPr dirty="0" sz="1100" spc="-25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of</a:t>
                      </a:r>
                      <a:r>
                        <a:rPr dirty="0" sz="1100" spc="-3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workforce</a:t>
                      </a:r>
                      <a:r>
                        <a:rPr dirty="0" sz="1100" spc="-55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planning across</a:t>
                      </a:r>
                      <a:r>
                        <a:rPr dirty="0" sz="1100" spc="-3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1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multiple organisations</a:t>
                      </a:r>
                      <a:endParaRPr sz="1100">
                        <a:latin typeface="Arial"/>
                        <a:cs typeface="Arial"/>
                      </a:endParaRPr>
                    </a:p>
                    <a:p>
                      <a:pPr lvl="1" marL="835660" indent="-286385">
                        <a:lnSpc>
                          <a:spcPct val="100000"/>
                        </a:lnSpc>
                        <a:buChar char="•"/>
                        <a:tabLst>
                          <a:tab pos="835660" algn="l"/>
                        </a:tabLst>
                      </a:pPr>
                      <a:r>
                        <a:rPr dirty="0" sz="11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long</a:t>
                      </a:r>
                      <a:r>
                        <a:rPr dirty="0" sz="1100" spc="-25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term</a:t>
                      </a:r>
                      <a:r>
                        <a:rPr dirty="0" sz="1100" spc="-65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supply</a:t>
                      </a:r>
                      <a:r>
                        <a:rPr dirty="0" sz="1100" spc="-25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dirty="0" sz="1100" spc="-35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education</a:t>
                      </a:r>
                      <a:r>
                        <a:rPr dirty="0" sz="1100" spc="-35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1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priorities</a:t>
                      </a:r>
                      <a:endParaRPr sz="1100">
                        <a:latin typeface="Arial"/>
                        <a:cs typeface="Arial"/>
                      </a:endParaRPr>
                    </a:p>
                    <a:p>
                      <a:pPr marL="317500" marR="549910" indent="-225425">
                        <a:lnSpc>
                          <a:spcPct val="100000"/>
                        </a:lnSpc>
                        <a:buAutoNum type="arabicPeriod" startAt="6"/>
                        <a:tabLst>
                          <a:tab pos="320675" algn="l"/>
                        </a:tabLst>
                      </a:pPr>
                      <a:r>
                        <a:rPr dirty="0" sz="1100" b="1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Ensure</a:t>
                      </a:r>
                      <a:r>
                        <a:rPr dirty="0" sz="1100" spc="-25" b="1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b="1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intelligence,</a:t>
                      </a:r>
                      <a:r>
                        <a:rPr dirty="0" sz="1100" spc="-55" b="1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b="1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learning</a:t>
                      </a:r>
                      <a:r>
                        <a:rPr dirty="0" sz="1100" spc="-45" b="1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b="1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dirty="0" sz="1100" spc="-25" b="1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b="1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workforce</a:t>
                      </a:r>
                      <a:r>
                        <a:rPr dirty="0" sz="1100" spc="-65" b="1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10" b="1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transformation </a:t>
                      </a:r>
                      <a:r>
                        <a:rPr dirty="0" sz="1100" spc="-10" b="1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	</a:t>
                      </a:r>
                      <a:r>
                        <a:rPr dirty="0" sz="1100" b="1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impact</a:t>
                      </a:r>
                      <a:r>
                        <a:rPr dirty="0" sz="1100" spc="-50" b="1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b="1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drives</a:t>
                      </a:r>
                      <a:r>
                        <a:rPr dirty="0" sz="1100" spc="-25" b="1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b="1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future</a:t>
                      </a:r>
                      <a:r>
                        <a:rPr dirty="0" sz="1100" spc="-45" b="1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b="1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organisation</a:t>
                      </a:r>
                      <a:r>
                        <a:rPr dirty="0" sz="1100" spc="-50" b="1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b="1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design</a:t>
                      </a:r>
                      <a:r>
                        <a:rPr dirty="0" sz="1100" spc="-30" b="1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b="1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dirty="0" sz="1100" spc="-25" b="1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10" b="1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planning.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42544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6F6FA"/>
                    </a:solidFill>
                  </a:tcPr>
                </a:tc>
                <a:tc>
                  <a:txBody>
                    <a:bodyPr/>
                    <a:lstStyle/>
                    <a:p>
                      <a:pPr marL="92710" marR="328930">
                        <a:lnSpc>
                          <a:spcPct val="100000"/>
                        </a:lnSpc>
                        <a:spcBef>
                          <a:spcPts val="334"/>
                        </a:spcBef>
                      </a:pPr>
                      <a:r>
                        <a:rPr dirty="0" sz="1100" b="1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D:</a:t>
                      </a:r>
                      <a:r>
                        <a:rPr dirty="0" sz="1100" spc="-25" b="1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b="1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Ongoing</a:t>
                      </a:r>
                      <a:r>
                        <a:rPr dirty="0" sz="1100" spc="-40" b="1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b="1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engagement</a:t>
                      </a:r>
                      <a:r>
                        <a:rPr dirty="0" sz="1100" spc="-15" b="1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2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with </a:t>
                      </a:r>
                      <a:r>
                        <a:rPr dirty="0" sz="11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NHSE:</a:t>
                      </a:r>
                      <a:r>
                        <a:rPr dirty="0" sz="1100" spc="-15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to</a:t>
                      </a:r>
                      <a:r>
                        <a:rPr dirty="0" sz="1100" spc="-45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monitor</a:t>
                      </a:r>
                      <a:r>
                        <a:rPr dirty="0" sz="1100" spc="-5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1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Healthcare </a:t>
                      </a:r>
                      <a:r>
                        <a:rPr dirty="0" sz="11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Interface</a:t>
                      </a:r>
                      <a:r>
                        <a:rPr dirty="0" sz="1100" spc="-65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work</a:t>
                      </a:r>
                      <a:r>
                        <a:rPr dirty="0" sz="1100" spc="-5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n</a:t>
                      </a:r>
                      <a:r>
                        <a:rPr dirty="0" sz="1100" spc="-2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dirty="0" sz="1100" spc="-25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1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identify </a:t>
                      </a:r>
                      <a:r>
                        <a:rPr dirty="0" sz="11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potential</a:t>
                      </a:r>
                      <a:r>
                        <a:rPr dirty="0" sz="1100" spc="-5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SEL</a:t>
                      </a:r>
                      <a:r>
                        <a:rPr dirty="0" sz="1100" spc="-3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support</a:t>
                      </a:r>
                      <a:r>
                        <a:rPr dirty="0" sz="1100" spc="-6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2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e.g. </a:t>
                      </a:r>
                      <a:r>
                        <a:rPr dirty="0" sz="11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mapping</a:t>
                      </a:r>
                      <a:r>
                        <a:rPr dirty="0" sz="1100" spc="-35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a</a:t>
                      </a:r>
                      <a:r>
                        <a:rPr dirty="0" sz="1100" spc="-3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learner</a:t>
                      </a:r>
                      <a:r>
                        <a:rPr dirty="0" sz="1100" spc="-25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journey</a:t>
                      </a:r>
                      <a:r>
                        <a:rPr dirty="0" sz="1100" spc="-4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25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or </a:t>
                      </a:r>
                      <a:r>
                        <a:rPr dirty="0" sz="11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educator</a:t>
                      </a:r>
                      <a:r>
                        <a:rPr dirty="0" sz="1100" spc="-5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1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risks.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42544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6F6FA"/>
                    </a:solidFill>
                  </a:tcPr>
                </a:tc>
              </a:tr>
              <a:tr h="343535">
                <a:tc gridSpan="4"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35"/>
                        </a:spcBef>
                        <a:tabLst>
                          <a:tab pos="11355705" algn="l"/>
                        </a:tabLst>
                      </a:pPr>
                      <a:r>
                        <a:rPr dirty="0" sz="1200" b="1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Longer</a:t>
                      </a:r>
                      <a:r>
                        <a:rPr dirty="0" sz="1200" spc="-25" b="1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200" b="1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term</a:t>
                      </a:r>
                      <a:r>
                        <a:rPr dirty="0" sz="1200" spc="-45" b="1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200" b="1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priorities:</a:t>
                      </a:r>
                      <a:r>
                        <a:rPr dirty="0" sz="1200" spc="-25" b="1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(i.e.</a:t>
                      </a:r>
                      <a:r>
                        <a:rPr dirty="0" sz="1000" spc="-2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awaiting</a:t>
                      </a:r>
                      <a:r>
                        <a:rPr dirty="0" sz="1000" spc="-1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further</a:t>
                      </a:r>
                      <a:r>
                        <a:rPr dirty="0" sz="1000" spc="-45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1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information/delivery</a:t>
                      </a:r>
                      <a:r>
                        <a:rPr dirty="0" sz="1000" spc="-2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of</a:t>
                      </a:r>
                      <a:r>
                        <a:rPr dirty="0" sz="1000" spc="-45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earlier</a:t>
                      </a:r>
                      <a:r>
                        <a:rPr dirty="0" sz="1000" spc="-5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priorities)</a:t>
                      </a:r>
                      <a:r>
                        <a:rPr dirty="0" sz="1000" spc="5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–</a:t>
                      </a:r>
                      <a:r>
                        <a:rPr dirty="0" sz="1000" spc="-3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To</a:t>
                      </a:r>
                      <a:r>
                        <a:rPr dirty="0" sz="1000" spc="-4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be</a:t>
                      </a:r>
                      <a:r>
                        <a:rPr dirty="0" sz="1000" spc="-45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defined</a:t>
                      </a:r>
                      <a:r>
                        <a:rPr dirty="0" sz="1000" spc="-4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following</a:t>
                      </a:r>
                      <a:r>
                        <a:rPr dirty="0" sz="1000" spc="-1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delivery</a:t>
                      </a:r>
                      <a:r>
                        <a:rPr dirty="0" sz="1000" spc="-1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of</a:t>
                      </a:r>
                      <a:r>
                        <a:rPr dirty="0" sz="1000" spc="-35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initial </a:t>
                      </a:r>
                      <a:r>
                        <a:rPr dirty="0" sz="1000" spc="-1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priorities.</a:t>
                      </a:r>
                      <a:r>
                        <a:rPr dirty="0" sz="10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	</a:t>
                      </a:r>
                      <a:r>
                        <a:rPr dirty="0" baseline="-23148" sz="1800" spc="-37" b="1">
                          <a:solidFill>
                            <a:srgbClr val="003B5B"/>
                          </a:solidFill>
                          <a:latin typeface="Arial"/>
                          <a:cs typeface="Arial"/>
                        </a:rPr>
                        <a:t>12</a:t>
                      </a:r>
                      <a:endParaRPr baseline="-23148" sz="1800">
                        <a:latin typeface="Arial"/>
                        <a:cs typeface="Arial"/>
                      </a:endParaRPr>
                    </a:p>
                  </a:txBody>
                  <a:tcPr marL="0" marR="0" marB="0" marT="4254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6F6FA"/>
                    </a:solidFil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</a:tbl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563748" y="569721"/>
            <a:ext cx="8992870" cy="605790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ts val="2280"/>
              </a:lnSpc>
              <a:spcBef>
                <a:spcPts val="105"/>
              </a:spcBef>
            </a:pPr>
            <a:r>
              <a:rPr dirty="0" sz="2000"/>
              <a:t>Additional</a:t>
            </a:r>
            <a:r>
              <a:rPr dirty="0" sz="2000" spc="-60"/>
              <a:t> </a:t>
            </a:r>
            <a:r>
              <a:rPr dirty="0" sz="2000"/>
              <a:t>notes</a:t>
            </a:r>
            <a:r>
              <a:rPr dirty="0" sz="2000" spc="-30"/>
              <a:t> </a:t>
            </a:r>
            <a:r>
              <a:rPr dirty="0" sz="2000"/>
              <a:t>relevant</a:t>
            </a:r>
            <a:r>
              <a:rPr dirty="0" sz="2000" spc="-25"/>
              <a:t> </a:t>
            </a:r>
            <a:r>
              <a:rPr dirty="0" sz="2000"/>
              <a:t>to</a:t>
            </a:r>
            <a:r>
              <a:rPr dirty="0" sz="2000" spc="-15"/>
              <a:t> </a:t>
            </a:r>
            <a:r>
              <a:rPr dirty="0" sz="2000"/>
              <a:t>draft</a:t>
            </a:r>
            <a:r>
              <a:rPr dirty="0" sz="2000" spc="-50"/>
              <a:t> </a:t>
            </a:r>
            <a:r>
              <a:rPr dirty="0" sz="2000"/>
              <a:t>workforce</a:t>
            </a:r>
            <a:r>
              <a:rPr dirty="0" sz="2000" spc="-50"/>
              <a:t> </a:t>
            </a:r>
            <a:r>
              <a:rPr dirty="0" sz="2000"/>
              <a:t>plan</a:t>
            </a:r>
            <a:r>
              <a:rPr dirty="0" sz="2000" spc="-40"/>
              <a:t> </a:t>
            </a:r>
            <a:r>
              <a:rPr dirty="0" sz="2000"/>
              <a:t>to</a:t>
            </a:r>
            <a:r>
              <a:rPr dirty="0" sz="2000" spc="-15"/>
              <a:t> </a:t>
            </a:r>
            <a:r>
              <a:rPr dirty="0" sz="2000"/>
              <a:t>enable</a:t>
            </a:r>
            <a:r>
              <a:rPr dirty="0" sz="2000" spc="-40"/>
              <a:t> </a:t>
            </a:r>
            <a:r>
              <a:rPr dirty="0" sz="2000" spc="-10"/>
              <a:t>neighbourhood</a:t>
            </a:r>
            <a:endParaRPr sz="2000"/>
          </a:p>
          <a:p>
            <a:pPr marL="12700">
              <a:lnSpc>
                <a:spcPts val="2280"/>
              </a:lnSpc>
            </a:pPr>
            <a:r>
              <a:rPr dirty="0" sz="2000" spc="-20"/>
              <a:t>care</a:t>
            </a:r>
            <a:endParaRPr sz="2000"/>
          </a:p>
        </p:txBody>
      </p:sp>
      <p:sp>
        <p:nvSpPr>
          <p:cNvPr id="5" name="object 5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425"/>
              </a:lnSpc>
            </a:pPr>
            <a:fld id="{81D60167-4931-47E6-BA6A-407CBD079E47}" type="slidenum">
              <a:rPr dirty="0" spc="-25"/>
              <a:t>13</a:t>
            </a:fld>
          </a:p>
        </p:txBody>
      </p:sp>
      <p:sp>
        <p:nvSpPr>
          <p:cNvPr id="3" name="object 3" descr=""/>
          <p:cNvSpPr txBox="1">
            <a:spLocks noGrp="1"/>
          </p:cNvSpPr>
          <p:nvPr>
            <p:ph idx="2" sz="half"/>
          </p:nvPr>
        </p:nvSpPr>
        <p:spPr>
          <a:prstGeom prst="rect"/>
        </p:spPr>
        <p:txBody>
          <a:bodyPr wrap="square" lIns="0" tIns="36195" rIns="0" bIns="0" rtlCol="0" vert="horz">
            <a:spAutoFit/>
          </a:bodyPr>
          <a:lstStyle/>
          <a:p>
            <a:pPr marL="299085" marR="377825" indent="-287020">
              <a:lnSpc>
                <a:spcPct val="90100"/>
              </a:lnSpc>
              <a:spcBef>
                <a:spcPts val="285"/>
              </a:spcBef>
              <a:buFont typeface="Arial"/>
              <a:buChar char="•"/>
              <a:tabLst>
                <a:tab pos="299085" algn="l"/>
              </a:tabLst>
            </a:pPr>
            <a:r>
              <a:rPr dirty="0" b="1">
                <a:latin typeface="Arial"/>
                <a:cs typeface="Arial"/>
              </a:rPr>
              <a:t>Medium/</a:t>
            </a:r>
            <a:r>
              <a:rPr dirty="0" spc="-15" b="1">
                <a:latin typeface="Arial"/>
                <a:cs typeface="Arial"/>
              </a:rPr>
              <a:t> </a:t>
            </a:r>
            <a:r>
              <a:rPr dirty="0" b="1">
                <a:latin typeface="Arial"/>
                <a:cs typeface="Arial"/>
              </a:rPr>
              <a:t>Long</a:t>
            </a:r>
            <a:r>
              <a:rPr dirty="0" spc="-30" b="1">
                <a:latin typeface="Arial"/>
                <a:cs typeface="Arial"/>
              </a:rPr>
              <a:t> </a:t>
            </a:r>
            <a:r>
              <a:rPr dirty="0" b="1">
                <a:latin typeface="Arial"/>
                <a:cs typeface="Arial"/>
              </a:rPr>
              <a:t>term:</a:t>
            </a:r>
            <a:r>
              <a:rPr dirty="0" spc="-15" b="1">
                <a:latin typeface="Arial"/>
                <a:cs typeface="Arial"/>
              </a:rPr>
              <a:t> </a:t>
            </a:r>
            <a:r>
              <a:rPr dirty="0"/>
              <a:t>We</a:t>
            </a:r>
            <a:r>
              <a:rPr dirty="0" spc="-45"/>
              <a:t> </a:t>
            </a:r>
            <a:r>
              <a:rPr dirty="0"/>
              <a:t>anticipate</a:t>
            </a:r>
            <a:r>
              <a:rPr dirty="0" spc="-55"/>
              <a:t> </a:t>
            </a:r>
            <a:r>
              <a:rPr dirty="0"/>
              <a:t>a</a:t>
            </a:r>
            <a:r>
              <a:rPr dirty="0" spc="-45"/>
              <a:t> </a:t>
            </a:r>
            <a:r>
              <a:rPr dirty="0"/>
              <a:t>number</a:t>
            </a:r>
            <a:r>
              <a:rPr dirty="0" spc="-30"/>
              <a:t> </a:t>
            </a:r>
            <a:r>
              <a:rPr dirty="0" spc="-25"/>
              <a:t>of </a:t>
            </a:r>
            <a:r>
              <a:rPr dirty="0"/>
              <a:t>additional</a:t>
            </a:r>
            <a:r>
              <a:rPr dirty="0" spc="-60"/>
              <a:t> </a:t>
            </a:r>
            <a:r>
              <a:rPr dirty="0"/>
              <a:t>elements</a:t>
            </a:r>
            <a:r>
              <a:rPr dirty="0" spc="-35"/>
              <a:t> </a:t>
            </a:r>
            <a:r>
              <a:rPr dirty="0"/>
              <a:t>such</a:t>
            </a:r>
            <a:r>
              <a:rPr dirty="0" spc="-40"/>
              <a:t> </a:t>
            </a:r>
            <a:r>
              <a:rPr dirty="0"/>
              <a:t>as,</a:t>
            </a:r>
            <a:r>
              <a:rPr dirty="0" spc="-30"/>
              <a:t> </a:t>
            </a:r>
            <a:r>
              <a:rPr dirty="0"/>
              <a:t>enhancing</a:t>
            </a:r>
            <a:r>
              <a:rPr dirty="0" spc="-55"/>
              <a:t> </a:t>
            </a:r>
            <a:r>
              <a:rPr dirty="0" spc="-10"/>
              <a:t>staff </a:t>
            </a:r>
            <a:r>
              <a:rPr dirty="0"/>
              <a:t>experience,</a:t>
            </a:r>
            <a:r>
              <a:rPr dirty="0" spc="-45"/>
              <a:t> </a:t>
            </a:r>
            <a:r>
              <a:rPr dirty="0"/>
              <a:t>ensuring</a:t>
            </a:r>
            <a:r>
              <a:rPr dirty="0" spc="-60"/>
              <a:t> </a:t>
            </a:r>
            <a:r>
              <a:rPr dirty="0"/>
              <a:t>retention</a:t>
            </a:r>
            <a:r>
              <a:rPr dirty="0" spc="-40"/>
              <a:t> </a:t>
            </a:r>
            <a:r>
              <a:rPr dirty="0"/>
              <a:t>and</a:t>
            </a:r>
            <a:r>
              <a:rPr dirty="0" spc="-45"/>
              <a:t> </a:t>
            </a:r>
            <a:r>
              <a:rPr dirty="0"/>
              <a:t>OD</a:t>
            </a:r>
            <a:r>
              <a:rPr dirty="0" spc="-45"/>
              <a:t> </a:t>
            </a:r>
            <a:r>
              <a:rPr dirty="0" spc="-10"/>
              <a:t>capacity </a:t>
            </a:r>
            <a:r>
              <a:rPr dirty="0"/>
              <a:t>building,</a:t>
            </a:r>
            <a:r>
              <a:rPr dirty="0" spc="-65"/>
              <a:t> </a:t>
            </a:r>
            <a:r>
              <a:rPr dirty="0"/>
              <a:t>will</a:t>
            </a:r>
            <a:r>
              <a:rPr dirty="0" spc="-50"/>
              <a:t> </a:t>
            </a:r>
            <a:r>
              <a:rPr dirty="0"/>
              <a:t>feature</a:t>
            </a:r>
            <a:r>
              <a:rPr dirty="0" spc="-20"/>
              <a:t> </a:t>
            </a:r>
            <a:r>
              <a:rPr dirty="0"/>
              <a:t>in</a:t>
            </a:r>
            <a:r>
              <a:rPr dirty="0" spc="-45"/>
              <a:t> </a:t>
            </a:r>
            <a:r>
              <a:rPr dirty="0"/>
              <a:t>future</a:t>
            </a:r>
            <a:r>
              <a:rPr dirty="0" spc="-20"/>
              <a:t> </a:t>
            </a:r>
            <a:r>
              <a:rPr dirty="0"/>
              <a:t>iterations</a:t>
            </a:r>
            <a:r>
              <a:rPr dirty="0" spc="-40"/>
              <a:t> </a:t>
            </a:r>
            <a:r>
              <a:rPr dirty="0"/>
              <a:t>of</a:t>
            </a:r>
            <a:r>
              <a:rPr dirty="0" spc="-30"/>
              <a:t> </a:t>
            </a:r>
            <a:r>
              <a:rPr dirty="0"/>
              <a:t>the</a:t>
            </a:r>
            <a:r>
              <a:rPr dirty="0" spc="-30"/>
              <a:t> </a:t>
            </a:r>
            <a:r>
              <a:rPr dirty="0" spc="-10"/>
              <a:t>plan.</a:t>
            </a:r>
          </a:p>
          <a:p>
            <a:pPr marL="299085" marR="1097915" indent="-287020">
              <a:lnSpc>
                <a:spcPts val="1730"/>
              </a:lnSpc>
              <a:spcBef>
                <a:spcPts val="1019"/>
              </a:spcBef>
              <a:buFont typeface="Arial"/>
              <a:buChar char="•"/>
              <a:tabLst>
                <a:tab pos="299085" algn="l"/>
              </a:tabLst>
            </a:pPr>
            <a:r>
              <a:rPr dirty="0" b="1">
                <a:latin typeface="Arial"/>
                <a:cs typeface="Arial"/>
              </a:rPr>
              <a:t>Sustainability</a:t>
            </a:r>
            <a:r>
              <a:rPr dirty="0" spc="-5" b="1">
                <a:latin typeface="Arial"/>
                <a:cs typeface="Arial"/>
              </a:rPr>
              <a:t> </a:t>
            </a:r>
            <a:r>
              <a:rPr dirty="0"/>
              <a:t>will</a:t>
            </a:r>
            <a:r>
              <a:rPr dirty="0" spc="-40"/>
              <a:t> </a:t>
            </a:r>
            <a:r>
              <a:rPr dirty="0"/>
              <a:t>continue</a:t>
            </a:r>
            <a:r>
              <a:rPr dirty="0" spc="-40"/>
              <a:t> </a:t>
            </a:r>
            <a:r>
              <a:rPr dirty="0"/>
              <a:t>to</a:t>
            </a:r>
            <a:r>
              <a:rPr dirty="0" spc="-20"/>
              <a:t> </a:t>
            </a:r>
            <a:r>
              <a:rPr dirty="0"/>
              <a:t>be</a:t>
            </a:r>
            <a:r>
              <a:rPr dirty="0" spc="-40"/>
              <a:t> </a:t>
            </a:r>
            <a:r>
              <a:rPr dirty="0"/>
              <a:t>a</a:t>
            </a:r>
            <a:r>
              <a:rPr dirty="0" spc="-25"/>
              <a:t> </a:t>
            </a:r>
            <a:r>
              <a:rPr dirty="0" spc="-10"/>
              <a:t>critical consideration</a:t>
            </a:r>
            <a:r>
              <a:rPr dirty="0" spc="-35"/>
              <a:t> </a:t>
            </a:r>
            <a:r>
              <a:rPr dirty="0"/>
              <a:t>of</a:t>
            </a:r>
            <a:r>
              <a:rPr dirty="0" spc="-15"/>
              <a:t> </a:t>
            </a:r>
            <a:r>
              <a:rPr dirty="0"/>
              <a:t>the</a:t>
            </a:r>
            <a:r>
              <a:rPr dirty="0" spc="-10"/>
              <a:t> </a:t>
            </a:r>
            <a:r>
              <a:rPr dirty="0"/>
              <a:t>workforce</a:t>
            </a:r>
            <a:r>
              <a:rPr dirty="0" spc="10"/>
              <a:t> </a:t>
            </a:r>
            <a:r>
              <a:rPr dirty="0" spc="-20"/>
              <a:t>plan.</a:t>
            </a:r>
          </a:p>
          <a:p>
            <a:pPr algn="just" marL="299085" marR="469265" indent="-287020">
              <a:lnSpc>
                <a:spcPct val="90100"/>
              </a:lnSpc>
              <a:spcBef>
                <a:spcPts val="970"/>
              </a:spcBef>
              <a:buChar char="•"/>
              <a:tabLst>
                <a:tab pos="299085" algn="l"/>
                <a:tab pos="300990" algn="l"/>
              </a:tabLst>
            </a:pPr>
            <a:r>
              <a:rPr dirty="0"/>
              <a:t>	Workforce</a:t>
            </a:r>
            <a:r>
              <a:rPr dirty="0" spc="-35"/>
              <a:t> </a:t>
            </a:r>
            <a:r>
              <a:rPr dirty="0"/>
              <a:t>issues</a:t>
            </a:r>
            <a:r>
              <a:rPr dirty="0" spc="-45"/>
              <a:t> </a:t>
            </a:r>
            <a:r>
              <a:rPr dirty="0"/>
              <a:t>specific</a:t>
            </a:r>
            <a:r>
              <a:rPr dirty="0" spc="-60"/>
              <a:t> </a:t>
            </a:r>
            <a:r>
              <a:rPr dirty="0"/>
              <a:t>to</a:t>
            </a:r>
            <a:r>
              <a:rPr dirty="0" spc="-35"/>
              <a:t> </a:t>
            </a:r>
            <a:r>
              <a:rPr dirty="0"/>
              <a:t>initial</a:t>
            </a:r>
            <a:r>
              <a:rPr dirty="0" spc="-35"/>
              <a:t> </a:t>
            </a:r>
            <a:r>
              <a:rPr dirty="0" b="1">
                <a:latin typeface="Arial"/>
                <a:cs typeface="Arial"/>
              </a:rPr>
              <a:t>three</a:t>
            </a:r>
            <a:r>
              <a:rPr dirty="0" spc="-35" b="1">
                <a:latin typeface="Arial"/>
                <a:cs typeface="Arial"/>
              </a:rPr>
              <a:t> </a:t>
            </a:r>
            <a:r>
              <a:rPr dirty="0" b="1">
                <a:latin typeface="Arial"/>
                <a:cs typeface="Arial"/>
              </a:rPr>
              <a:t>areas</a:t>
            </a:r>
            <a:r>
              <a:rPr dirty="0" spc="-30" b="1">
                <a:latin typeface="Arial"/>
                <a:cs typeface="Arial"/>
              </a:rPr>
              <a:t> </a:t>
            </a:r>
            <a:r>
              <a:rPr dirty="0" spc="-25" b="1">
                <a:latin typeface="Arial"/>
                <a:cs typeface="Arial"/>
              </a:rPr>
              <a:t>of </a:t>
            </a:r>
            <a:r>
              <a:rPr dirty="0" b="1">
                <a:latin typeface="Arial"/>
                <a:cs typeface="Arial"/>
              </a:rPr>
              <a:t>clinical</a:t>
            </a:r>
            <a:r>
              <a:rPr dirty="0" spc="-5" b="1">
                <a:latin typeface="Arial"/>
                <a:cs typeface="Arial"/>
              </a:rPr>
              <a:t> </a:t>
            </a:r>
            <a:r>
              <a:rPr dirty="0" b="1">
                <a:latin typeface="Arial"/>
                <a:cs typeface="Arial"/>
              </a:rPr>
              <a:t>focus</a:t>
            </a:r>
            <a:r>
              <a:rPr dirty="0" spc="-30" b="1">
                <a:latin typeface="Arial"/>
                <a:cs typeface="Arial"/>
              </a:rPr>
              <a:t> </a:t>
            </a:r>
            <a:r>
              <a:rPr dirty="0"/>
              <a:t>have</a:t>
            </a:r>
            <a:r>
              <a:rPr dirty="0" spc="-35"/>
              <a:t> </a:t>
            </a:r>
            <a:r>
              <a:rPr dirty="0"/>
              <a:t>been</a:t>
            </a:r>
            <a:r>
              <a:rPr dirty="0" spc="-25"/>
              <a:t> </a:t>
            </a:r>
            <a:r>
              <a:rPr dirty="0"/>
              <a:t>considered</a:t>
            </a:r>
            <a:r>
              <a:rPr dirty="0" spc="-45"/>
              <a:t> </a:t>
            </a:r>
            <a:r>
              <a:rPr dirty="0"/>
              <a:t>to</a:t>
            </a:r>
            <a:r>
              <a:rPr dirty="0" spc="-25"/>
              <a:t> </a:t>
            </a:r>
            <a:r>
              <a:rPr dirty="0"/>
              <a:t>a</a:t>
            </a:r>
            <a:r>
              <a:rPr dirty="0" spc="-20"/>
              <a:t> </a:t>
            </a:r>
            <a:r>
              <a:rPr dirty="0" spc="-10"/>
              <a:t>limited </a:t>
            </a:r>
            <a:r>
              <a:rPr dirty="0"/>
              <a:t>degree</a:t>
            </a:r>
            <a:r>
              <a:rPr dirty="0" spc="-75"/>
              <a:t> </a:t>
            </a:r>
            <a:r>
              <a:rPr dirty="0"/>
              <a:t>through</a:t>
            </a:r>
            <a:r>
              <a:rPr dirty="0" spc="-60"/>
              <a:t> </a:t>
            </a:r>
            <a:r>
              <a:rPr dirty="0" spc="-10"/>
              <a:t>engagement.</a:t>
            </a:r>
          </a:p>
          <a:p>
            <a:pPr marL="299085" marR="554355" indent="-287020">
              <a:lnSpc>
                <a:spcPts val="1730"/>
              </a:lnSpc>
              <a:spcBef>
                <a:spcPts val="1030"/>
              </a:spcBef>
              <a:buChar char="•"/>
              <a:tabLst>
                <a:tab pos="299085" algn="l"/>
              </a:tabLst>
            </a:pPr>
            <a:r>
              <a:rPr dirty="0"/>
              <a:t>More</a:t>
            </a:r>
            <a:r>
              <a:rPr dirty="0" spc="-10"/>
              <a:t> </a:t>
            </a:r>
            <a:r>
              <a:rPr dirty="0"/>
              <a:t>detailed</a:t>
            </a:r>
            <a:r>
              <a:rPr dirty="0" spc="-35"/>
              <a:t> </a:t>
            </a:r>
            <a:r>
              <a:rPr dirty="0" spc="-10"/>
              <a:t>consideration</a:t>
            </a:r>
            <a:r>
              <a:rPr dirty="0" spc="-40"/>
              <a:t> </a:t>
            </a:r>
            <a:r>
              <a:rPr dirty="0"/>
              <a:t>of</a:t>
            </a:r>
            <a:r>
              <a:rPr dirty="0" spc="-15"/>
              <a:t> </a:t>
            </a:r>
            <a:r>
              <a:rPr dirty="0"/>
              <a:t>the </a:t>
            </a:r>
            <a:r>
              <a:rPr dirty="0" spc="-10" b="1">
                <a:latin typeface="Arial"/>
                <a:cs typeface="Arial"/>
              </a:rPr>
              <a:t>educator </a:t>
            </a:r>
            <a:r>
              <a:rPr dirty="0" b="1">
                <a:latin typeface="Arial"/>
                <a:cs typeface="Arial"/>
              </a:rPr>
              <a:t>workforce</a:t>
            </a:r>
            <a:r>
              <a:rPr dirty="0" spc="-55" b="1">
                <a:latin typeface="Arial"/>
                <a:cs typeface="Arial"/>
              </a:rPr>
              <a:t> </a:t>
            </a:r>
            <a:r>
              <a:rPr dirty="0"/>
              <a:t>for</a:t>
            </a:r>
            <a:r>
              <a:rPr dirty="0" spc="-25"/>
              <a:t> </a:t>
            </a:r>
            <a:r>
              <a:rPr dirty="0"/>
              <a:t>current</a:t>
            </a:r>
            <a:r>
              <a:rPr dirty="0" spc="-25"/>
              <a:t> </a:t>
            </a:r>
            <a:r>
              <a:rPr dirty="0"/>
              <a:t>and</a:t>
            </a:r>
            <a:r>
              <a:rPr dirty="0" spc="-45"/>
              <a:t> </a:t>
            </a:r>
            <a:r>
              <a:rPr dirty="0"/>
              <a:t>future</a:t>
            </a:r>
            <a:r>
              <a:rPr dirty="0" spc="-25"/>
              <a:t> </a:t>
            </a:r>
            <a:r>
              <a:rPr dirty="0" spc="-10"/>
              <a:t>neighbourhood </a:t>
            </a:r>
            <a:r>
              <a:rPr dirty="0"/>
              <a:t>workforce</a:t>
            </a:r>
            <a:r>
              <a:rPr dirty="0" spc="-15"/>
              <a:t> </a:t>
            </a:r>
            <a:r>
              <a:rPr dirty="0"/>
              <a:t>will</a:t>
            </a:r>
            <a:r>
              <a:rPr dirty="0" spc="-60"/>
              <a:t> </a:t>
            </a:r>
            <a:r>
              <a:rPr dirty="0"/>
              <a:t>be</a:t>
            </a:r>
            <a:r>
              <a:rPr dirty="0" spc="-30"/>
              <a:t> </a:t>
            </a:r>
            <a:r>
              <a:rPr dirty="0"/>
              <a:t>required</a:t>
            </a:r>
            <a:r>
              <a:rPr dirty="0" spc="-30"/>
              <a:t> </a:t>
            </a:r>
            <a:r>
              <a:rPr dirty="0"/>
              <a:t>over</a:t>
            </a:r>
            <a:r>
              <a:rPr dirty="0" spc="-35"/>
              <a:t> </a:t>
            </a:r>
            <a:r>
              <a:rPr dirty="0" spc="-20"/>
              <a:t>time.</a:t>
            </a:r>
          </a:p>
          <a:p>
            <a:pPr marL="299085" marR="5080" indent="-287020">
              <a:lnSpc>
                <a:spcPts val="1730"/>
              </a:lnSpc>
              <a:spcBef>
                <a:spcPts val="990"/>
              </a:spcBef>
              <a:buFont typeface="Arial"/>
              <a:buChar char="•"/>
              <a:tabLst>
                <a:tab pos="299085" algn="l"/>
              </a:tabLst>
            </a:pPr>
            <a:r>
              <a:rPr dirty="0" b="1">
                <a:latin typeface="Arial"/>
                <a:cs typeface="Arial"/>
              </a:rPr>
              <a:t>Engagement</a:t>
            </a:r>
            <a:r>
              <a:rPr dirty="0" spc="-30" b="1">
                <a:latin typeface="Arial"/>
                <a:cs typeface="Arial"/>
              </a:rPr>
              <a:t> </a:t>
            </a:r>
            <a:r>
              <a:rPr dirty="0" b="1">
                <a:latin typeface="Arial"/>
                <a:cs typeface="Arial"/>
              </a:rPr>
              <a:t>with</a:t>
            </a:r>
            <a:r>
              <a:rPr dirty="0" spc="-45" b="1">
                <a:latin typeface="Arial"/>
                <a:cs typeface="Arial"/>
              </a:rPr>
              <a:t> </a:t>
            </a:r>
            <a:r>
              <a:rPr dirty="0" b="1">
                <a:latin typeface="Arial"/>
                <a:cs typeface="Arial"/>
              </a:rPr>
              <a:t>confirmed</a:t>
            </a:r>
            <a:r>
              <a:rPr dirty="0" spc="-15" b="1">
                <a:latin typeface="Arial"/>
                <a:cs typeface="Arial"/>
              </a:rPr>
              <a:t> </a:t>
            </a:r>
            <a:r>
              <a:rPr dirty="0" b="1">
                <a:latin typeface="Arial"/>
                <a:cs typeface="Arial"/>
              </a:rPr>
              <a:t>Integrators </a:t>
            </a:r>
            <a:r>
              <a:rPr dirty="0"/>
              <a:t>will</a:t>
            </a:r>
            <a:r>
              <a:rPr dirty="0" spc="-45"/>
              <a:t> </a:t>
            </a:r>
            <a:r>
              <a:rPr dirty="0"/>
              <a:t>also</a:t>
            </a:r>
            <a:r>
              <a:rPr dirty="0" spc="-50"/>
              <a:t> </a:t>
            </a:r>
            <a:r>
              <a:rPr dirty="0" spc="-25"/>
              <a:t>be </a:t>
            </a:r>
            <a:r>
              <a:rPr dirty="0"/>
              <a:t>undertaken</a:t>
            </a:r>
            <a:r>
              <a:rPr dirty="0" spc="-30"/>
              <a:t> </a:t>
            </a:r>
            <a:r>
              <a:rPr dirty="0"/>
              <a:t>to</a:t>
            </a:r>
            <a:r>
              <a:rPr dirty="0" spc="-25"/>
              <a:t> </a:t>
            </a:r>
            <a:r>
              <a:rPr dirty="0"/>
              <a:t>consider</a:t>
            </a:r>
            <a:r>
              <a:rPr dirty="0" spc="-40"/>
              <a:t> </a:t>
            </a:r>
            <a:r>
              <a:rPr dirty="0" spc="-10"/>
              <a:t>development</a:t>
            </a:r>
            <a:r>
              <a:rPr dirty="0" spc="-40"/>
              <a:t> </a:t>
            </a:r>
            <a:r>
              <a:rPr dirty="0"/>
              <a:t>needs</a:t>
            </a:r>
            <a:r>
              <a:rPr dirty="0" spc="-30"/>
              <a:t> </a:t>
            </a:r>
            <a:r>
              <a:rPr dirty="0" spc="-25"/>
              <a:t>and </a:t>
            </a:r>
            <a:r>
              <a:rPr dirty="0"/>
              <a:t>support</a:t>
            </a:r>
            <a:r>
              <a:rPr dirty="0" spc="-40"/>
              <a:t> </a:t>
            </a:r>
            <a:r>
              <a:rPr dirty="0"/>
              <a:t>for</a:t>
            </a:r>
            <a:r>
              <a:rPr dirty="0" spc="-30"/>
              <a:t> </a:t>
            </a:r>
            <a:r>
              <a:rPr dirty="0"/>
              <a:t>Integrators</a:t>
            </a:r>
            <a:r>
              <a:rPr dirty="0" spc="-10"/>
              <a:t> </a:t>
            </a:r>
            <a:r>
              <a:rPr dirty="0"/>
              <a:t>within</a:t>
            </a:r>
            <a:r>
              <a:rPr dirty="0" spc="-50"/>
              <a:t> </a:t>
            </a:r>
            <a:r>
              <a:rPr dirty="0"/>
              <a:t>the</a:t>
            </a:r>
            <a:r>
              <a:rPr dirty="0" spc="-30"/>
              <a:t> </a:t>
            </a:r>
            <a:r>
              <a:rPr dirty="0" spc="-10"/>
              <a:t>neighbourhood </a:t>
            </a:r>
            <a:r>
              <a:rPr dirty="0"/>
              <a:t>workforce</a:t>
            </a:r>
            <a:r>
              <a:rPr dirty="0" spc="-35"/>
              <a:t> </a:t>
            </a:r>
            <a:r>
              <a:rPr dirty="0" spc="-20"/>
              <a:t>plan.</a:t>
            </a:r>
          </a:p>
        </p:txBody>
      </p:sp>
      <p:sp>
        <p:nvSpPr>
          <p:cNvPr id="4" name="object 4" descr=""/>
          <p:cNvSpPr txBox="1"/>
          <p:nvPr/>
        </p:nvSpPr>
        <p:spPr>
          <a:xfrm>
            <a:off x="6232652" y="1393012"/>
            <a:ext cx="5244465" cy="4925060"/>
          </a:xfrm>
          <a:prstGeom prst="rect">
            <a:avLst/>
          </a:prstGeom>
        </p:spPr>
        <p:txBody>
          <a:bodyPr wrap="square" lIns="0" tIns="36195" rIns="0" bIns="0" rtlCol="0" vert="horz">
            <a:spAutoFit/>
          </a:bodyPr>
          <a:lstStyle/>
          <a:p>
            <a:pPr marL="12700" marR="5080">
              <a:lnSpc>
                <a:spcPct val="90100"/>
              </a:lnSpc>
              <a:spcBef>
                <a:spcPts val="285"/>
              </a:spcBef>
            </a:pPr>
            <a:r>
              <a:rPr dirty="0" sz="1600" b="1">
                <a:solidFill>
                  <a:srgbClr val="001D2D"/>
                </a:solidFill>
                <a:latin typeface="Arial"/>
                <a:cs typeface="Arial"/>
              </a:rPr>
              <a:t>Important Linkages:</a:t>
            </a:r>
            <a:r>
              <a:rPr dirty="0" sz="1600" spc="-10" b="1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600">
                <a:solidFill>
                  <a:srgbClr val="001D2D"/>
                </a:solidFill>
                <a:latin typeface="Arial"/>
                <a:cs typeface="Arial"/>
              </a:rPr>
              <a:t>There</a:t>
            </a:r>
            <a:r>
              <a:rPr dirty="0" sz="1600" spc="-3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600">
                <a:solidFill>
                  <a:srgbClr val="001D2D"/>
                </a:solidFill>
                <a:latin typeface="Arial"/>
                <a:cs typeface="Arial"/>
              </a:rPr>
              <a:t>are</a:t>
            </a:r>
            <a:r>
              <a:rPr dirty="0" sz="1600" spc="-3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600">
                <a:solidFill>
                  <a:srgbClr val="001D2D"/>
                </a:solidFill>
                <a:latin typeface="Arial"/>
                <a:cs typeface="Arial"/>
              </a:rPr>
              <a:t>a</a:t>
            </a:r>
            <a:r>
              <a:rPr dirty="0" sz="1600" spc="-3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600">
                <a:solidFill>
                  <a:srgbClr val="001D2D"/>
                </a:solidFill>
                <a:latin typeface="Arial"/>
                <a:cs typeface="Arial"/>
              </a:rPr>
              <a:t>number</a:t>
            </a:r>
            <a:r>
              <a:rPr dirty="0" sz="1600" spc="-4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600">
                <a:solidFill>
                  <a:srgbClr val="001D2D"/>
                </a:solidFill>
                <a:latin typeface="Arial"/>
                <a:cs typeface="Arial"/>
              </a:rPr>
              <a:t>of</a:t>
            </a:r>
            <a:r>
              <a:rPr dirty="0" sz="1600" spc="-3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600" spc="-10">
                <a:solidFill>
                  <a:srgbClr val="001D2D"/>
                </a:solidFill>
                <a:latin typeface="Arial"/>
                <a:cs typeface="Arial"/>
              </a:rPr>
              <a:t>directly </a:t>
            </a:r>
            <a:r>
              <a:rPr dirty="0" sz="1600">
                <a:solidFill>
                  <a:srgbClr val="001D2D"/>
                </a:solidFill>
                <a:latin typeface="Arial"/>
                <a:cs typeface="Arial"/>
              </a:rPr>
              <a:t>linked</a:t>
            </a:r>
            <a:r>
              <a:rPr dirty="0" sz="1600" spc="-5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600">
                <a:solidFill>
                  <a:srgbClr val="001D2D"/>
                </a:solidFill>
                <a:latin typeface="Arial"/>
                <a:cs typeface="Arial"/>
              </a:rPr>
              <a:t>aspects</a:t>
            </a:r>
            <a:r>
              <a:rPr dirty="0" sz="1600" spc="-2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600">
                <a:solidFill>
                  <a:srgbClr val="001D2D"/>
                </a:solidFill>
                <a:latin typeface="Arial"/>
                <a:cs typeface="Arial"/>
              </a:rPr>
              <a:t>of</a:t>
            </a:r>
            <a:r>
              <a:rPr dirty="0" sz="1600" spc="-1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600">
                <a:solidFill>
                  <a:srgbClr val="001D2D"/>
                </a:solidFill>
                <a:latin typeface="Arial"/>
                <a:cs typeface="Arial"/>
              </a:rPr>
              <a:t>NH</a:t>
            </a:r>
            <a:r>
              <a:rPr dirty="0" sz="1600" spc="-3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600">
                <a:solidFill>
                  <a:srgbClr val="001D2D"/>
                </a:solidFill>
                <a:latin typeface="Arial"/>
                <a:cs typeface="Arial"/>
              </a:rPr>
              <a:t>Care</a:t>
            </a:r>
            <a:r>
              <a:rPr dirty="0" sz="1600" spc="-2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600">
                <a:solidFill>
                  <a:srgbClr val="001D2D"/>
                </a:solidFill>
                <a:latin typeface="Arial"/>
                <a:cs typeface="Arial"/>
              </a:rPr>
              <a:t>planning</a:t>
            </a:r>
            <a:r>
              <a:rPr dirty="0" sz="1600" spc="-4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600">
                <a:solidFill>
                  <a:srgbClr val="001D2D"/>
                </a:solidFill>
                <a:latin typeface="Arial"/>
                <a:cs typeface="Arial"/>
              </a:rPr>
              <a:t>and</a:t>
            </a:r>
            <a:r>
              <a:rPr dirty="0" sz="1600" spc="-2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600">
                <a:solidFill>
                  <a:srgbClr val="001D2D"/>
                </a:solidFill>
                <a:latin typeface="Arial"/>
                <a:cs typeface="Arial"/>
              </a:rPr>
              <a:t>delivery</a:t>
            </a:r>
            <a:r>
              <a:rPr dirty="0" sz="1600" spc="-4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600">
                <a:solidFill>
                  <a:srgbClr val="001D2D"/>
                </a:solidFill>
                <a:latin typeface="Arial"/>
                <a:cs typeface="Arial"/>
              </a:rPr>
              <a:t>which</a:t>
            </a:r>
            <a:r>
              <a:rPr dirty="0" sz="1600" spc="-3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600" spc="-25">
                <a:solidFill>
                  <a:srgbClr val="001D2D"/>
                </a:solidFill>
                <a:latin typeface="Arial"/>
                <a:cs typeface="Arial"/>
              </a:rPr>
              <a:t>we </a:t>
            </a:r>
            <a:r>
              <a:rPr dirty="0" sz="1600">
                <a:solidFill>
                  <a:srgbClr val="001D2D"/>
                </a:solidFill>
                <a:latin typeface="Arial"/>
                <a:cs typeface="Arial"/>
              </a:rPr>
              <a:t>will</a:t>
            </a:r>
            <a:r>
              <a:rPr dirty="0" sz="1600" spc="-4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600">
                <a:solidFill>
                  <a:srgbClr val="001D2D"/>
                </a:solidFill>
                <a:latin typeface="Arial"/>
                <a:cs typeface="Arial"/>
              </a:rPr>
              <a:t>monitor</a:t>
            </a:r>
            <a:r>
              <a:rPr dirty="0" sz="1600" spc="-3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600">
                <a:solidFill>
                  <a:srgbClr val="001D2D"/>
                </a:solidFill>
                <a:latin typeface="Arial"/>
                <a:cs typeface="Arial"/>
              </a:rPr>
              <a:t>closely</a:t>
            </a:r>
            <a:r>
              <a:rPr dirty="0" sz="1600" spc="-5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600">
                <a:solidFill>
                  <a:srgbClr val="001D2D"/>
                </a:solidFill>
                <a:latin typeface="Arial"/>
                <a:cs typeface="Arial"/>
              </a:rPr>
              <a:t>to</a:t>
            </a:r>
            <a:r>
              <a:rPr dirty="0" sz="1600" spc="-2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600">
                <a:solidFill>
                  <a:srgbClr val="001D2D"/>
                </a:solidFill>
                <a:latin typeface="Arial"/>
                <a:cs typeface="Arial"/>
              </a:rPr>
              <a:t>ensure</a:t>
            </a:r>
            <a:r>
              <a:rPr dirty="0" sz="1600" spc="-3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600">
                <a:solidFill>
                  <a:srgbClr val="001D2D"/>
                </a:solidFill>
                <a:latin typeface="Arial"/>
                <a:cs typeface="Arial"/>
              </a:rPr>
              <a:t>the</a:t>
            </a:r>
            <a:r>
              <a:rPr dirty="0" sz="1600" spc="-2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600">
                <a:solidFill>
                  <a:srgbClr val="001D2D"/>
                </a:solidFill>
                <a:latin typeface="Arial"/>
                <a:cs typeface="Arial"/>
              </a:rPr>
              <a:t>workplan</a:t>
            </a:r>
            <a:r>
              <a:rPr dirty="0" sz="1600" spc="-4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600">
                <a:solidFill>
                  <a:srgbClr val="001D2D"/>
                </a:solidFill>
                <a:latin typeface="Arial"/>
                <a:cs typeface="Arial"/>
              </a:rPr>
              <a:t>is</a:t>
            </a:r>
            <a:r>
              <a:rPr dirty="0" sz="1600" spc="-3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600" spc="-10">
                <a:solidFill>
                  <a:srgbClr val="001D2D"/>
                </a:solidFill>
                <a:latin typeface="Arial"/>
                <a:cs typeface="Arial"/>
              </a:rPr>
              <a:t>aligned:</a:t>
            </a:r>
            <a:endParaRPr sz="1600">
              <a:latin typeface="Arial"/>
              <a:cs typeface="Arial"/>
            </a:endParaRPr>
          </a:p>
          <a:p>
            <a:pPr marL="299085" marR="1097915" indent="-287020">
              <a:lnSpc>
                <a:spcPts val="1730"/>
              </a:lnSpc>
              <a:spcBef>
                <a:spcPts val="1019"/>
              </a:spcBef>
              <a:buChar char="•"/>
              <a:tabLst>
                <a:tab pos="299085" algn="l"/>
              </a:tabLst>
            </a:pPr>
            <a:r>
              <a:rPr dirty="0" sz="1600">
                <a:solidFill>
                  <a:srgbClr val="001D2D"/>
                </a:solidFill>
                <a:latin typeface="Arial"/>
                <a:cs typeface="Arial"/>
              </a:rPr>
              <a:t>PH</a:t>
            </a:r>
            <a:r>
              <a:rPr dirty="0" sz="1600" spc="-5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600">
                <a:solidFill>
                  <a:srgbClr val="001D2D"/>
                </a:solidFill>
                <a:latin typeface="Arial"/>
                <a:cs typeface="Arial"/>
              </a:rPr>
              <a:t>management</a:t>
            </a:r>
            <a:r>
              <a:rPr dirty="0" sz="1600" spc="-3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600">
                <a:solidFill>
                  <a:srgbClr val="001D2D"/>
                </a:solidFill>
                <a:latin typeface="Arial"/>
                <a:cs typeface="Arial"/>
              </a:rPr>
              <a:t>framework</a:t>
            </a:r>
            <a:r>
              <a:rPr dirty="0" sz="1600" spc="-2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600">
                <a:solidFill>
                  <a:srgbClr val="001D2D"/>
                </a:solidFill>
                <a:latin typeface="Arial"/>
                <a:cs typeface="Arial"/>
              </a:rPr>
              <a:t>&amp;</a:t>
            </a:r>
            <a:r>
              <a:rPr dirty="0" sz="1600" spc="-5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600">
                <a:solidFill>
                  <a:srgbClr val="001D2D"/>
                </a:solidFill>
                <a:latin typeface="Arial"/>
                <a:cs typeface="Arial"/>
              </a:rPr>
              <a:t>training</a:t>
            </a:r>
            <a:r>
              <a:rPr dirty="0" sz="1600" spc="-5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600" spc="-25">
                <a:solidFill>
                  <a:srgbClr val="001D2D"/>
                </a:solidFill>
                <a:latin typeface="Arial"/>
                <a:cs typeface="Arial"/>
              </a:rPr>
              <a:t>and </a:t>
            </a:r>
            <a:r>
              <a:rPr dirty="0" sz="1600" spc="-10">
                <a:solidFill>
                  <a:srgbClr val="001D2D"/>
                </a:solidFill>
                <a:latin typeface="Arial"/>
                <a:cs typeface="Arial"/>
              </a:rPr>
              <a:t>development</a:t>
            </a:r>
            <a:endParaRPr sz="1600">
              <a:latin typeface="Arial"/>
              <a:cs typeface="Arial"/>
            </a:endParaRPr>
          </a:p>
          <a:p>
            <a:pPr marL="299085" indent="-286385">
              <a:lnSpc>
                <a:spcPct val="100000"/>
              </a:lnSpc>
              <a:spcBef>
                <a:spcPts val="780"/>
              </a:spcBef>
              <a:buChar char="•"/>
              <a:tabLst>
                <a:tab pos="299085" algn="l"/>
              </a:tabLst>
            </a:pPr>
            <a:r>
              <a:rPr dirty="0" sz="1600">
                <a:solidFill>
                  <a:srgbClr val="001D2D"/>
                </a:solidFill>
                <a:latin typeface="Arial"/>
                <a:cs typeface="Arial"/>
              </a:rPr>
              <a:t>Outcomes</a:t>
            </a:r>
            <a:r>
              <a:rPr dirty="0" sz="1600" spc="-6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600" spc="-10">
                <a:solidFill>
                  <a:srgbClr val="001D2D"/>
                </a:solidFill>
                <a:latin typeface="Arial"/>
                <a:cs typeface="Arial"/>
              </a:rPr>
              <a:t>framework</a:t>
            </a:r>
            <a:endParaRPr sz="1600">
              <a:latin typeface="Arial"/>
              <a:cs typeface="Arial"/>
            </a:endParaRPr>
          </a:p>
          <a:p>
            <a:pPr marL="299085" indent="-286385">
              <a:lnSpc>
                <a:spcPct val="100000"/>
              </a:lnSpc>
              <a:spcBef>
                <a:spcPts val="815"/>
              </a:spcBef>
              <a:buChar char="•"/>
              <a:tabLst>
                <a:tab pos="299085" algn="l"/>
              </a:tabLst>
            </a:pPr>
            <a:r>
              <a:rPr dirty="0" sz="1600">
                <a:solidFill>
                  <a:srgbClr val="001D2D"/>
                </a:solidFill>
                <a:latin typeface="Arial"/>
                <a:cs typeface="Arial"/>
              </a:rPr>
              <a:t>Digital</a:t>
            </a:r>
            <a:r>
              <a:rPr dirty="0" sz="1600" spc="-8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600" spc="-10">
                <a:solidFill>
                  <a:srgbClr val="001D2D"/>
                </a:solidFill>
                <a:latin typeface="Arial"/>
                <a:cs typeface="Arial"/>
              </a:rPr>
              <a:t>Transformation</a:t>
            </a:r>
            <a:r>
              <a:rPr dirty="0" sz="1600" spc="-1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600">
                <a:solidFill>
                  <a:srgbClr val="001D2D"/>
                </a:solidFill>
                <a:latin typeface="Arial"/>
                <a:cs typeface="Arial"/>
              </a:rPr>
              <a:t>and</a:t>
            </a:r>
            <a:r>
              <a:rPr dirty="0" sz="1600" spc="-2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600" spc="-10">
                <a:solidFill>
                  <a:srgbClr val="001D2D"/>
                </a:solidFill>
                <a:latin typeface="Arial"/>
                <a:cs typeface="Arial"/>
              </a:rPr>
              <a:t>plans</a:t>
            </a:r>
            <a:endParaRPr sz="1600">
              <a:latin typeface="Arial"/>
              <a:cs typeface="Arial"/>
            </a:endParaRPr>
          </a:p>
          <a:p>
            <a:pPr marL="299085" indent="-286385">
              <a:lnSpc>
                <a:spcPct val="100000"/>
              </a:lnSpc>
              <a:spcBef>
                <a:spcPts val="805"/>
              </a:spcBef>
              <a:buChar char="•"/>
              <a:tabLst>
                <a:tab pos="299085" algn="l"/>
              </a:tabLst>
            </a:pPr>
            <a:r>
              <a:rPr dirty="0" sz="1600">
                <a:solidFill>
                  <a:srgbClr val="001D2D"/>
                </a:solidFill>
                <a:latin typeface="Arial"/>
                <a:cs typeface="Arial"/>
              </a:rPr>
              <a:t>Training</a:t>
            </a:r>
            <a:r>
              <a:rPr dirty="0" sz="1600" spc="-5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600">
                <a:solidFill>
                  <a:srgbClr val="001D2D"/>
                </a:solidFill>
                <a:latin typeface="Arial"/>
                <a:cs typeface="Arial"/>
              </a:rPr>
              <a:t>Hub</a:t>
            </a:r>
            <a:r>
              <a:rPr dirty="0" sz="1600" spc="-5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600">
                <a:solidFill>
                  <a:srgbClr val="001D2D"/>
                </a:solidFill>
                <a:latin typeface="Arial"/>
                <a:cs typeface="Arial"/>
              </a:rPr>
              <a:t>Education</a:t>
            </a:r>
            <a:r>
              <a:rPr dirty="0" sz="1600" spc="-6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600" spc="-10">
                <a:solidFill>
                  <a:srgbClr val="001D2D"/>
                </a:solidFill>
                <a:latin typeface="Arial"/>
                <a:cs typeface="Arial"/>
              </a:rPr>
              <a:t>strategy</a:t>
            </a:r>
            <a:endParaRPr sz="1600">
              <a:latin typeface="Arial"/>
              <a:cs typeface="Arial"/>
            </a:endParaRPr>
          </a:p>
          <a:p>
            <a:pPr marL="12700" marR="45085">
              <a:lnSpc>
                <a:spcPts val="1730"/>
              </a:lnSpc>
              <a:spcBef>
                <a:spcPts val="1019"/>
              </a:spcBef>
            </a:pPr>
            <a:r>
              <a:rPr dirty="0" sz="1600" b="1">
                <a:solidFill>
                  <a:srgbClr val="001D2D"/>
                </a:solidFill>
                <a:latin typeface="Arial"/>
                <a:cs typeface="Arial"/>
              </a:rPr>
              <a:t>Known</a:t>
            </a:r>
            <a:r>
              <a:rPr dirty="0" sz="1600" spc="-65" b="1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600" b="1">
                <a:solidFill>
                  <a:srgbClr val="001D2D"/>
                </a:solidFill>
                <a:latin typeface="Arial"/>
                <a:cs typeface="Arial"/>
              </a:rPr>
              <a:t>unknowns:</a:t>
            </a:r>
            <a:r>
              <a:rPr dirty="0" sz="1600" spc="-45" b="1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600">
                <a:solidFill>
                  <a:srgbClr val="001D2D"/>
                </a:solidFill>
                <a:latin typeface="Arial"/>
                <a:cs typeface="Arial"/>
              </a:rPr>
              <a:t>There</a:t>
            </a:r>
            <a:r>
              <a:rPr dirty="0" sz="1600" spc="-2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600">
                <a:solidFill>
                  <a:srgbClr val="001D2D"/>
                </a:solidFill>
                <a:latin typeface="Arial"/>
                <a:cs typeface="Arial"/>
              </a:rPr>
              <a:t>also</a:t>
            </a:r>
            <a:r>
              <a:rPr dirty="0" sz="1600" spc="-4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600">
                <a:solidFill>
                  <a:srgbClr val="001D2D"/>
                </a:solidFill>
                <a:latin typeface="Arial"/>
                <a:cs typeface="Arial"/>
              </a:rPr>
              <a:t>several</a:t>
            </a:r>
            <a:r>
              <a:rPr dirty="0" sz="1600" spc="-4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600">
                <a:solidFill>
                  <a:srgbClr val="001D2D"/>
                </a:solidFill>
                <a:latin typeface="Arial"/>
                <a:cs typeface="Arial"/>
              </a:rPr>
              <a:t>landscape</a:t>
            </a:r>
            <a:r>
              <a:rPr dirty="0" sz="1600" spc="-5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600" spc="-10">
                <a:solidFill>
                  <a:srgbClr val="001D2D"/>
                </a:solidFill>
                <a:latin typeface="Arial"/>
                <a:cs typeface="Arial"/>
              </a:rPr>
              <a:t>factors </a:t>
            </a:r>
            <a:r>
              <a:rPr dirty="0" sz="1600">
                <a:solidFill>
                  <a:srgbClr val="001D2D"/>
                </a:solidFill>
                <a:latin typeface="Arial"/>
                <a:cs typeface="Arial"/>
              </a:rPr>
              <a:t>which</a:t>
            </a:r>
            <a:r>
              <a:rPr dirty="0" sz="1600" spc="-5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600">
                <a:solidFill>
                  <a:srgbClr val="001D2D"/>
                </a:solidFill>
                <a:latin typeface="Arial"/>
                <a:cs typeface="Arial"/>
              </a:rPr>
              <a:t>have</a:t>
            </a:r>
            <a:r>
              <a:rPr dirty="0" sz="1600" spc="-4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600">
                <a:solidFill>
                  <a:srgbClr val="001D2D"/>
                </a:solidFill>
                <a:latin typeface="Arial"/>
                <a:cs typeface="Arial"/>
              </a:rPr>
              <a:t>the</a:t>
            </a:r>
            <a:r>
              <a:rPr dirty="0" sz="1600" spc="-3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600">
                <a:solidFill>
                  <a:srgbClr val="001D2D"/>
                </a:solidFill>
                <a:latin typeface="Arial"/>
                <a:cs typeface="Arial"/>
              </a:rPr>
              <a:t>potential</a:t>
            </a:r>
            <a:r>
              <a:rPr dirty="0" sz="1600" spc="-4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600">
                <a:solidFill>
                  <a:srgbClr val="001D2D"/>
                </a:solidFill>
                <a:latin typeface="Arial"/>
                <a:cs typeface="Arial"/>
              </a:rPr>
              <a:t>to</a:t>
            </a:r>
            <a:r>
              <a:rPr dirty="0" sz="1600" spc="-3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600">
                <a:solidFill>
                  <a:srgbClr val="001D2D"/>
                </a:solidFill>
                <a:latin typeface="Arial"/>
                <a:cs typeface="Arial"/>
              </a:rPr>
              <a:t>affect</a:t>
            </a:r>
            <a:r>
              <a:rPr dirty="0" sz="1600" spc="-3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600">
                <a:solidFill>
                  <a:srgbClr val="001D2D"/>
                </a:solidFill>
                <a:latin typeface="Arial"/>
                <a:cs typeface="Arial"/>
              </a:rPr>
              <a:t>the</a:t>
            </a:r>
            <a:r>
              <a:rPr dirty="0" sz="1600" spc="-3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600">
                <a:solidFill>
                  <a:srgbClr val="001D2D"/>
                </a:solidFill>
                <a:latin typeface="Arial"/>
                <a:cs typeface="Arial"/>
              </a:rPr>
              <a:t>workforce</a:t>
            </a:r>
            <a:r>
              <a:rPr dirty="0" sz="1600" spc="-2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600" spc="-20">
                <a:solidFill>
                  <a:srgbClr val="001D2D"/>
                </a:solidFill>
                <a:latin typeface="Arial"/>
                <a:cs typeface="Arial"/>
              </a:rPr>
              <a:t>plan</a:t>
            </a:r>
            <a:r>
              <a:rPr dirty="0" sz="1600" spc="50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600">
                <a:solidFill>
                  <a:srgbClr val="001D2D"/>
                </a:solidFill>
                <a:latin typeface="Arial"/>
                <a:cs typeface="Arial"/>
              </a:rPr>
              <a:t>which</a:t>
            </a:r>
            <a:r>
              <a:rPr dirty="0" sz="1600" spc="-3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600">
                <a:solidFill>
                  <a:srgbClr val="001D2D"/>
                </a:solidFill>
                <a:latin typeface="Arial"/>
                <a:cs typeface="Arial"/>
              </a:rPr>
              <a:t>we</a:t>
            </a:r>
            <a:r>
              <a:rPr dirty="0" sz="1600" spc="-1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600">
                <a:solidFill>
                  <a:srgbClr val="001D2D"/>
                </a:solidFill>
                <a:latin typeface="Arial"/>
                <a:cs typeface="Arial"/>
              </a:rPr>
              <a:t>will</a:t>
            </a:r>
            <a:r>
              <a:rPr dirty="0" sz="1600" spc="-3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600">
                <a:solidFill>
                  <a:srgbClr val="001D2D"/>
                </a:solidFill>
                <a:latin typeface="Arial"/>
                <a:cs typeface="Arial"/>
              </a:rPr>
              <a:t>continue</a:t>
            </a:r>
            <a:r>
              <a:rPr dirty="0" sz="1600" spc="-3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600">
                <a:solidFill>
                  <a:srgbClr val="001D2D"/>
                </a:solidFill>
                <a:latin typeface="Arial"/>
                <a:cs typeface="Arial"/>
              </a:rPr>
              <a:t>to</a:t>
            </a:r>
            <a:r>
              <a:rPr dirty="0" sz="1600" spc="-1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600">
                <a:solidFill>
                  <a:srgbClr val="001D2D"/>
                </a:solidFill>
                <a:latin typeface="Arial"/>
                <a:cs typeface="Arial"/>
              </a:rPr>
              <a:t>engage</a:t>
            </a:r>
            <a:r>
              <a:rPr dirty="0" sz="1600" spc="-2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600" spc="-10">
                <a:solidFill>
                  <a:srgbClr val="001D2D"/>
                </a:solidFill>
                <a:latin typeface="Arial"/>
                <a:cs typeface="Arial"/>
              </a:rPr>
              <a:t>with:</a:t>
            </a:r>
            <a:endParaRPr sz="1600">
              <a:latin typeface="Arial"/>
              <a:cs typeface="Arial"/>
            </a:endParaRPr>
          </a:p>
          <a:p>
            <a:pPr marL="299085" indent="-286385">
              <a:lnSpc>
                <a:spcPct val="100000"/>
              </a:lnSpc>
              <a:spcBef>
                <a:spcPts val="790"/>
              </a:spcBef>
              <a:buChar char="•"/>
              <a:tabLst>
                <a:tab pos="299085" algn="l"/>
              </a:tabLst>
            </a:pPr>
            <a:r>
              <a:rPr dirty="0" sz="1600">
                <a:solidFill>
                  <a:srgbClr val="001D2D"/>
                </a:solidFill>
                <a:latin typeface="Arial"/>
                <a:cs typeface="Arial"/>
              </a:rPr>
              <a:t>National</a:t>
            </a:r>
            <a:r>
              <a:rPr dirty="0" sz="1600" spc="-4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600">
                <a:solidFill>
                  <a:srgbClr val="001D2D"/>
                </a:solidFill>
                <a:latin typeface="Arial"/>
                <a:cs typeface="Arial"/>
              </a:rPr>
              <a:t>Policy</a:t>
            </a:r>
            <a:r>
              <a:rPr dirty="0" sz="1600" spc="-4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600">
                <a:solidFill>
                  <a:srgbClr val="001D2D"/>
                </a:solidFill>
                <a:latin typeface="Arial"/>
                <a:cs typeface="Arial"/>
              </a:rPr>
              <a:t>/</a:t>
            </a:r>
            <a:r>
              <a:rPr dirty="0" sz="1600" spc="-2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600">
                <a:solidFill>
                  <a:srgbClr val="001D2D"/>
                </a:solidFill>
                <a:latin typeface="Arial"/>
                <a:cs typeface="Arial"/>
              </a:rPr>
              <a:t>Guidance</a:t>
            </a:r>
            <a:r>
              <a:rPr dirty="0" sz="1600" spc="-1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600">
                <a:solidFill>
                  <a:srgbClr val="001D2D"/>
                </a:solidFill>
                <a:latin typeface="Arial"/>
                <a:cs typeface="Arial"/>
              </a:rPr>
              <a:t>–</a:t>
            </a:r>
            <a:r>
              <a:rPr dirty="0" sz="1600" spc="-3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600" spc="-50">
                <a:solidFill>
                  <a:srgbClr val="001D2D"/>
                </a:solidFill>
                <a:latin typeface="Arial"/>
                <a:cs typeface="Arial"/>
              </a:rPr>
              <a:t>LTWFP,</a:t>
            </a:r>
            <a:r>
              <a:rPr dirty="0" sz="1600" spc="-2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600">
                <a:solidFill>
                  <a:srgbClr val="001D2D"/>
                </a:solidFill>
                <a:latin typeface="Arial"/>
                <a:cs typeface="Arial"/>
              </a:rPr>
              <a:t>10</a:t>
            </a:r>
            <a:r>
              <a:rPr dirty="0" sz="1600" spc="-2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600">
                <a:solidFill>
                  <a:srgbClr val="001D2D"/>
                </a:solidFill>
                <a:latin typeface="Arial"/>
                <a:cs typeface="Arial"/>
              </a:rPr>
              <a:t>year</a:t>
            </a:r>
            <a:r>
              <a:rPr dirty="0" sz="1600" spc="-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600" spc="-20">
                <a:solidFill>
                  <a:srgbClr val="001D2D"/>
                </a:solidFill>
                <a:latin typeface="Arial"/>
                <a:cs typeface="Arial"/>
              </a:rPr>
              <a:t>plan</a:t>
            </a:r>
            <a:endParaRPr sz="1600">
              <a:latin typeface="Arial"/>
              <a:cs typeface="Arial"/>
            </a:endParaRPr>
          </a:p>
          <a:p>
            <a:pPr marL="299085" indent="-286385">
              <a:lnSpc>
                <a:spcPct val="100000"/>
              </a:lnSpc>
              <a:spcBef>
                <a:spcPts val="800"/>
              </a:spcBef>
              <a:buChar char="•"/>
              <a:tabLst>
                <a:tab pos="299085" algn="l"/>
              </a:tabLst>
            </a:pPr>
            <a:r>
              <a:rPr dirty="0" sz="1600">
                <a:solidFill>
                  <a:srgbClr val="001D2D"/>
                </a:solidFill>
                <a:latin typeface="Arial"/>
                <a:cs typeface="Arial"/>
              </a:rPr>
              <a:t>Regional</a:t>
            </a:r>
            <a:r>
              <a:rPr dirty="0" sz="1600" spc="-5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600">
                <a:solidFill>
                  <a:srgbClr val="001D2D"/>
                </a:solidFill>
                <a:latin typeface="Arial"/>
                <a:cs typeface="Arial"/>
              </a:rPr>
              <a:t>structures</a:t>
            </a:r>
            <a:r>
              <a:rPr dirty="0" sz="1600" spc="-1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600">
                <a:solidFill>
                  <a:srgbClr val="001D2D"/>
                </a:solidFill>
                <a:latin typeface="Arial"/>
                <a:cs typeface="Arial"/>
              </a:rPr>
              <a:t>and</a:t>
            </a:r>
            <a:r>
              <a:rPr dirty="0" sz="1600" spc="-3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600" spc="-10">
                <a:solidFill>
                  <a:srgbClr val="001D2D"/>
                </a:solidFill>
                <a:latin typeface="Arial"/>
                <a:cs typeface="Arial"/>
              </a:rPr>
              <a:t>priorities</a:t>
            </a:r>
            <a:endParaRPr sz="1600">
              <a:latin typeface="Arial"/>
              <a:cs typeface="Arial"/>
            </a:endParaRPr>
          </a:p>
          <a:p>
            <a:pPr marL="299085" indent="-286385">
              <a:lnSpc>
                <a:spcPct val="100000"/>
              </a:lnSpc>
              <a:spcBef>
                <a:spcPts val="805"/>
              </a:spcBef>
              <a:buChar char="•"/>
              <a:tabLst>
                <a:tab pos="299085" algn="l"/>
              </a:tabLst>
            </a:pPr>
            <a:r>
              <a:rPr dirty="0" sz="1600">
                <a:solidFill>
                  <a:srgbClr val="001D2D"/>
                </a:solidFill>
                <a:latin typeface="Arial"/>
                <a:cs typeface="Arial"/>
              </a:rPr>
              <a:t>System</a:t>
            </a:r>
            <a:r>
              <a:rPr dirty="0" sz="1600" spc="-2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600">
                <a:solidFill>
                  <a:srgbClr val="001D2D"/>
                </a:solidFill>
                <a:latin typeface="Arial"/>
                <a:cs typeface="Arial"/>
              </a:rPr>
              <a:t>resourcing</a:t>
            </a:r>
            <a:r>
              <a:rPr dirty="0" sz="1600" spc="-3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600">
                <a:solidFill>
                  <a:srgbClr val="001D2D"/>
                </a:solidFill>
                <a:latin typeface="Arial"/>
                <a:cs typeface="Arial"/>
              </a:rPr>
              <a:t>and</a:t>
            </a:r>
            <a:r>
              <a:rPr dirty="0" sz="1600" spc="-4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600" spc="-10">
                <a:solidFill>
                  <a:srgbClr val="001D2D"/>
                </a:solidFill>
                <a:latin typeface="Arial"/>
                <a:cs typeface="Arial"/>
              </a:rPr>
              <a:t>functions</a:t>
            </a:r>
            <a:endParaRPr sz="1600">
              <a:latin typeface="Arial"/>
              <a:cs typeface="Arial"/>
            </a:endParaRPr>
          </a:p>
          <a:p>
            <a:pPr marL="299085" marR="135890" indent="-287020">
              <a:lnSpc>
                <a:spcPct val="90100"/>
              </a:lnSpc>
              <a:spcBef>
                <a:spcPts val="1005"/>
              </a:spcBef>
              <a:buChar char="•"/>
              <a:tabLst>
                <a:tab pos="299085" algn="l"/>
              </a:tabLst>
            </a:pPr>
            <a:r>
              <a:rPr dirty="0" sz="1600">
                <a:solidFill>
                  <a:srgbClr val="001D2D"/>
                </a:solidFill>
                <a:latin typeface="Arial"/>
                <a:cs typeface="Arial"/>
              </a:rPr>
              <a:t>The</a:t>
            </a:r>
            <a:r>
              <a:rPr dirty="0" sz="1600" spc="-3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600">
                <a:solidFill>
                  <a:srgbClr val="001D2D"/>
                </a:solidFill>
                <a:latin typeface="Arial"/>
                <a:cs typeface="Arial"/>
              </a:rPr>
              <a:t>need</a:t>
            </a:r>
            <a:r>
              <a:rPr dirty="0" sz="1600" spc="-4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600">
                <a:solidFill>
                  <a:srgbClr val="001D2D"/>
                </a:solidFill>
                <a:latin typeface="Arial"/>
                <a:cs typeface="Arial"/>
              </a:rPr>
              <a:t>to</a:t>
            </a:r>
            <a:r>
              <a:rPr dirty="0" sz="1600" spc="-2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600">
                <a:solidFill>
                  <a:srgbClr val="001D2D"/>
                </a:solidFill>
                <a:latin typeface="Arial"/>
                <a:cs typeface="Arial"/>
              </a:rPr>
              <a:t>understand</a:t>
            </a:r>
            <a:r>
              <a:rPr dirty="0" sz="1600" spc="-2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600">
                <a:solidFill>
                  <a:srgbClr val="001D2D"/>
                </a:solidFill>
                <a:latin typeface="Arial"/>
                <a:cs typeface="Arial"/>
              </a:rPr>
              <a:t>more</a:t>
            </a:r>
            <a:r>
              <a:rPr dirty="0" sz="1600" spc="-2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600">
                <a:solidFill>
                  <a:srgbClr val="001D2D"/>
                </a:solidFill>
                <a:latin typeface="Arial"/>
                <a:cs typeface="Arial"/>
              </a:rPr>
              <a:t>fully</a:t>
            </a:r>
            <a:r>
              <a:rPr dirty="0" sz="1600" spc="-4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600">
                <a:solidFill>
                  <a:srgbClr val="001D2D"/>
                </a:solidFill>
                <a:latin typeface="Arial"/>
                <a:cs typeface="Arial"/>
              </a:rPr>
              <a:t>the</a:t>
            </a:r>
            <a:r>
              <a:rPr dirty="0" sz="1600" spc="-2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600">
                <a:solidFill>
                  <a:srgbClr val="001D2D"/>
                </a:solidFill>
                <a:latin typeface="Arial"/>
                <a:cs typeface="Arial"/>
              </a:rPr>
              <a:t>work</a:t>
            </a:r>
            <a:r>
              <a:rPr dirty="0" sz="1600" spc="-3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600" spc="-25">
                <a:solidFill>
                  <a:srgbClr val="001D2D"/>
                </a:solidFill>
                <a:latin typeface="Arial"/>
                <a:cs typeface="Arial"/>
              </a:rPr>
              <a:t>and </a:t>
            </a:r>
            <a:r>
              <a:rPr dirty="0" sz="1600">
                <a:solidFill>
                  <a:srgbClr val="001D2D"/>
                </a:solidFill>
                <a:latin typeface="Arial"/>
                <a:cs typeface="Arial"/>
              </a:rPr>
              <a:t>support</a:t>
            </a:r>
            <a:r>
              <a:rPr dirty="0" sz="1600" spc="-5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600">
                <a:solidFill>
                  <a:srgbClr val="001D2D"/>
                </a:solidFill>
                <a:latin typeface="Arial"/>
                <a:cs typeface="Arial"/>
              </a:rPr>
              <a:t>Trusts</a:t>
            </a:r>
            <a:r>
              <a:rPr dirty="0" sz="1600" spc="-3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600">
                <a:solidFill>
                  <a:srgbClr val="001D2D"/>
                </a:solidFill>
                <a:latin typeface="Arial"/>
                <a:cs typeface="Arial"/>
              </a:rPr>
              <a:t>are</a:t>
            </a:r>
            <a:r>
              <a:rPr dirty="0" sz="1600" spc="-3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600">
                <a:solidFill>
                  <a:srgbClr val="001D2D"/>
                </a:solidFill>
                <a:latin typeface="Arial"/>
                <a:cs typeface="Arial"/>
              </a:rPr>
              <a:t>already</a:t>
            </a:r>
            <a:r>
              <a:rPr dirty="0" sz="1600" spc="-3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600">
                <a:solidFill>
                  <a:srgbClr val="001D2D"/>
                </a:solidFill>
                <a:latin typeface="Arial"/>
                <a:cs typeface="Arial"/>
              </a:rPr>
              <a:t>undertaking</a:t>
            </a:r>
            <a:r>
              <a:rPr dirty="0" sz="1600" spc="-3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600">
                <a:solidFill>
                  <a:srgbClr val="001D2D"/>
                </a:solidFill>
                <a:latin typeface="Arial"/>
                <a:cs typeface="Arial"/>
              </a:rPr>
              <a:t>and</a:t>
            </a:r>
            <a:r>
              <a:rPr dirty="0" sz="1600" spc="-4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600" spc="-10">
                <a:solidFill>
                  <a:srgbClr val="001D2D"/>
                </a:solidFill>
                <a:latin typeface="Arial"/>
                <a:cs typeface="Arial"/>
              </a:rPr>
              <a:t>delivering </a:t>
            </a:r>
            <a:r>
              <a:rPr dirty="0" sz="1600">
                <a:solidFill>
                  <a:srgbClr val="001D2D"/>
                </a:solidFill>
                <a:latin typeface="Arial"/>
                <a:cs typeface="Arial"/>
              </a:rPr>
              <a:t>in</a:t>
            </a:r>
            <a:r>
              <a:rPr dirty="0" sz="1600" spc="-2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600">
                <a:solidFill>
                  <a:srgbClr val="001D2D"/>
                </a:solidFill>
                <a:latin typeface="Arial"/>
                <a:cs typeface="Arial"/>
              </a:rPr>
              <a:t>relation</a:t>
            </a:r>
            <a:r>
              <a:rPr dirty="0" sz="1600" spc="-2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600">
                <a:solidFill>
                  <a:srgbClr val="001D2D"/>
                </a:solidFill>
                <a:latin typeface="Arial"/>
                <a:cs typeface="Arial"/>
              </a:rPr>
              <a:t>to</a:t>
            </a:r>
            <a:r>
              <a:rPr dirty="0" sz="1600" spc="-1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600">
                <a:solidFill>
                  <a:srgbClr val="001D2D"/>
                </a:solidFill>
                <a:latin typeface="Arial"/>
                <a:cs typeface="Arial"/>
              </a:rPr>
              <a:t>NH</a:t>
            </a:r>
            <a:r>
              <a:rPr dirty="0" sz="1600" spc="-2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600" spc="-10">
                <a:solidFill>
                  <a:srgbClr val="001D2D"/>
                </a:solidFill>
                <a:latin typeface="Arial"/>
                <a:cs typeface="Arial"/>
              </a:rPr>
              <a:t>care.</a:t>
            </a:r>
            <a:endParaRPr sz="16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413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/>
              <a:t>Summary</a:t>
            </a:r>
            <a:r>
              <a:rPr dirty="0" spc="-70"/>
              <a:t> </a:t>
            </a:r>
            <a:r>
              <a:rPr dirty="0"/>
              <a:t>and</a:t>
            </a:r>
            <a:r>
              <a:rPr dirty="0" spc="-75"/>
              <a:t> </a:t>
            </a:r>
            <a:r>
              <a:rPr dirty="0"/>
              <a:t>next</a:t>
            </a:r>
            <a:r>
              <a:rPr dirty="0" spc="-70"/>
              <a:t> </a:t>
            </a:r>
            <a:r>
              <a:rPr dirty="0" spc="-10"/>
              <a:t>steps</a:t>
            </a:r>
          </a:p>
        </p:txBody>
      </p:sp>
      <p:sp>
        <p:nvSpPr>
          <p:cNvPr id="6" name="object 6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425"/>
              </a:lnSpc>
            </a:pPr>
            <a:fld id="{81D60167-4931-47E6-BA6A-407CBD079E47}" type="slidenum">
              <a:rPr dirty="0" spc="-25"/>
              <a:t>13</a:t>
            </a:fld>
          </a:p>
        </p:txBody>
      </p:sp>
      <p:sp>
        <p:nvSpPr>
          <p:cNvPr id="3" name="object 3" descr=""/>
          <p:cNvSpPr txBox="1"/>
          <p:nvPr/>
        </p:nvSpPr>
        <p:spPr>
          <a:xfrm>
            <a:off x="421944" y="1353924"/>
            <a:ext cx="10992485" cy="2698750"/>
          </a:xfrm>
          <a:prstGeom prst="rect">
            <a:avLst/>
          </a:prstGeom>
        </p:spPr>
        <p:txBody>
          <a:bodyPr wrap="square" lIns="0" tIns="514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05"/>
              </a:spcBef>
            </a:pPr>
            <a:r>
              <a:rPr dirty="0" sz="1600" b="1">
                <a:solidFill>
                  <a:srgbClr val="003892"/>
                </a:solidFill>
                <a:latin typeface="Arial"/>
                <a:cs typeface="Arial"/>
              </a:rPr>
              <a:t>Feedback</a:t>
            </a:r>
            <a:r>
              <a:rPr dirty="0" sz="1600" spc="-30" b="1">
                <a:solidFill>
                  <a:srgbClr val="003892"/>
                </a:solidFill>
                <a:latin typeface="Arial"/>
                <a:cs typeface="Arial"/>
              </a:rPr>
              <a:t> </a:t>
            </a:r>
            <a:r>
              <a:rPr dirty="0" sz="1600" b="1">
                <a:solidFill>
                  <a:srgbClr val="003892"/>
                </a:solidFill>
                <a:latin typeface="Arial"/>
                <a:cs typeface="Arial"/>
              </a:rPr>
              <a:t>indicated</a:t>
            </a:r>
            <a:r>
              <a:rPr dirty="0" sz="1600" spc="-15" b="1">
                <a:solidFill>
                  <a:srgbClr val="003892"/>
                </a:solidFill>
                <a:latin typeface="Arial"/>
                <a:cs typeface="Arial"/>
              </a:rPr>
              <a:t> </a:t>
            </a:r>
            <a:r>
              <a:rPr dirty="0" sz="1600" b="1">
                <a:solidFill>
                  <a:srgbClr val="003892"/>
                </a:solidFill>
                <a:latin typeface="Arial"/>
                <a:cs typeface="Arial"/>
              </a:rPr>
              <a:t>that</a:t>
            </a:r>
            <a:r>
              <a:rPr dirty="0" sz="1600" spc="-20" b="1">
                <a:solidFill>
                  <a:srgbClr val="003892"/>
                </a:solidFill>
                <a:latin typeface="Arial"/>
                <a:cs typeface="Arial"/>
              </a:rPr>
              <a:t> </a:t>
            </a:r>
            <a:r>
              <a:rPr dirty="0" sz="1600" b="1">
                <a:solidFill>
                  <a:srgbClr val="003892"/>
                </a:solidFill>
                <a:latin typeface="Arial"/>
                <a:cs typeface="Arial"/>
              </a:rPr>
              <a:t>workstreams</a:t>
            </a:r>
            <a:r>
              <a:rPr dirty="0" sz="1600" spc="-40" b="1">
                <a:solidFill>
                  <a:srgbClr val="003892"/>
                </a:solidFill>
                <a:latin typeface="Arial"/>
                <a:cs typeface="Arial"/>
              </a:rPr>
              <a:t> </a:t>
            </a:r>
            <a:r>
              <a:rPr dirty="0" sz="1600" b="1">
                <a:solidFill>
                  <a:srgbClr val="003892"/>
                </a:solidFill>
                <a:latin typeface="Arial"/>
                <a:cs typeface="Arial"/>
              </a:rPr>
              <a:t>and</a:t>
            </a:r>
            <a:r>
              <a:rPr dirty="0" sz="1600" spc="-35" b="1">
                <a:solidFill>
                  <a:srgbClr val="003892"/>
                </a:solidFill>
                <a:latin typeface="Arial"/>
                <a:cs typeface="Arial"/>
              </a:rPr>
              <a:t> </a:t>
            </a:r>
            <a:r>
              <a:rPr dirty="0" sz="1600" b="1">
                <a:solidFill>
                  <a:srgbClr val="003892"/>
                </a:solidFill>
                <a:latin typeface="Arial"/>
                <a:cs typeface="Arial"/>
              </a:rPr>
              <a:t>workforce</a:t>
            </a:r>
            <a:r>
              <a:rPr dirty="0" sz="1600" spc="-55" b="1">
                <a:solidFill>
                  <a:srgbClr val="003892"/>
                </a:solidFill>
                <a:latin typeface="Arial"/>
                <a:cs typeface="Arial"/>
              </a:rPr>
              <a:t> </a:t>
            </a:r>
            <a:r>
              <a:rPr dirty="0" sz="1600" b="1">
                <a:solidFill>
                  <a:srgbClr val="003892"/>
                </a:solidFill>
                <a:latin typeface="Arial"/>
                <a:cs typeface="Arial"/>
              </a:rPr>
              <a:t>plan</a:t>
            </a:r>
            <a:r>
              <a:rPr dirty="0" sz="1600" spc="-35" b="1">
                <a:solidFill>
                  <a:srgbClr val="003892"/>
                </a:solidFill>
                <a:latin typeface="Arial"/>
                <a:cs typeface="Arial"/>
              </a:rPr>
              <a:t> </a:t>
            </a:r>
            <a:r>
              <a:rPr dirty="0" sz="1600" b="1">
                <a:solidFill>
                  <a:srgbClr val="003892"/>
                </a:solidFill>
                <a:latin typeface="Arial"/>
                <a:cs typeface="Arial"/>
              </a:rPr>
              <a:t>were</a:t>
            </a:r>
            <a:r>
              <a:rPr dirty="0" sz="1600" spc="-60" b="1">
                <a:solidFill>
                  <a:srgbClr val="003892"/>
                </a:solidFill>
                <a:latin typeface="Arial"/>
                <a:cs typeface="Arial"/>
              </a:rPr>
              <a:t> </a:t>
            </a:r>
            <a:r>
              <a:rPr dirty="0" sz="1600" b="1">
                <a:solidFill>
                  <a:srgbClr val="003892"/>
                </a:solidFill>
                <a:latin typeface="Arial"/>
                <a:cs typeface="Arial"/>
              </a:rPr>
              <a:t>the</a:t>
            </a:r>
            <a:r>
              <a:rPr dirty="0" sz="1600" spc="-30" b="1">
                <a:solidFill>
                  <a:srgbClr val="003892"/>
                </a:solidFill>
                <a:latin typeface="Arial"/>
                <a:cs typeface="Arial"/>
              </a:rPr>
              <a:t> </a:t>
            </a:r>
            <a:r>
              <a:rPr dirty="0" sz="1600" b="1">
                <a:solidFill>
                  <a:srgbClr val="003892"/>
                </a:solidFill>
                <a:latin typeface="Arial"/>
                <a:cs typeface="Arial"/>
              </a:rPr>
              <a:t>right</a:t>
            </a:r>
            <a:r>
              <a:rPr dirty="0" sz="1600" spc="-5" b="1">
                <a:solidFill>
                  <a:srgbClr val="003892"/>
                </a:solidFill>
                <a:latin typeface="Arial"/>
                <a:cs typeface="Arial"/>
              </a:rPr>
              <a:t> </a:t>
            </a:r>
            <a:r>
              <a:rPr dirty="0" sz="1600" b="1">
                <a:solidFill>
                  <a:srgbClr val="003892"/>
                </a:solidFill>
                <a:latin typeface="Arial"/>
                <a:cs typeface="Arial"/>
              </a:rPr>
              <a:t>areas</a:t>
            </a:r>
            <a:r>
              <a:rPr dirty="0" sz="1600" spc="-40" b="1">
                <a:solidFill>
                  <a:srgbClr val="003892"/>
                </a:solidFill>
                <a:latin typeface="Arial"/>
                <a:cs typeface="Arial"/>
              </a:rPr>
              <a:t> </a:t>
            </a:r>
            <a:r>
              <a:rPr dirty="0" sz="1600" b="1">
                <a:solidFill>
                  <a:srgbClr val="003892"/>
                </a:solidFill>
                <a:latin typeface="Arial"/>
                <a:cs typeface="Arial"/>
              </a:rPr>
              <a:t>of</a:t>
            </a:r>
            <a:r>
              <a:rPr dirty="0" sz="1600" spc="-20" b="1">
                <a:solidFill>
                  <a:srgbClr val="003892"/>
                </a:solidFill>
                <a:latin typeface="Arial"/>
                <a:cs typeface="Arial"/>
              </a:rPr>
              <a:t> </a:t>
            </a:r>
            <a:r>
              <a:rPr dirty="0" sz="1600" spc="-10" b="1">
                <a:solidFill>
                  <a:srgbClr val="003892"/>
                </a:solidFill>
                <a:latin typeface="Arial"/>
                <a:cs typeface="Arial"/>
              </a:rPr>
              <a:t>focus</a:t>
            </a:r>
            <a:endParaRPr sz="1600">
              <a:latin typeface="Arial"/>
              <a:cs typeface="Arial"/>
            </a:endParaRPr>
          </a:p>
          <a:p>
            <a:pPr marL="756285" marR="99060" indent="-287020">
              <a:lnSpc>
                <a:spcPts val="1730"/>
              </a:lnSpc>
              <a:spcBef>
                <a:spcPts val="520"/>
              </a:spcBef>
              <a:buClr>
                <a:srgbClr val="003892"/>
              </a:buClr>
              <a:buChar char="•"/>
              <a:tabLst>
                <a:tab pos="756285" algn="l"/>
              </a:tabLst>
            </a:pPr>
            <a:r>
              <a:rPr dirty="0" sz="1600">
                <a:solidFill>
                  <a:srgbClr val="001D2D"/>
                </a:solidFill>
                <a:latin typeface="Arial"/>
                <a:cs typeface="Arial"/>
              </a:rPr>
              <a:t>The</a:t>
            </a:r>
            <a:r>
              <a:rPr dirty="0" sz="1600" spc="-3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600">
                <a:solidFill>
                  <a:srgbClr val="001D2D"/>
                </a:solidFill>
                <a:latin typeface="Arial"/>
                <a:cs typeface="Arial"/>
              </a:rPr>
              <a:t>role</a:t>
            </a:r>
            <a:r>
              <a:rPr dirty="0" sz="1600" spc="-4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600">
                <a:solidFill>
                  <a:srgbClr val="001D2D"/>
                </a:solidFill>
                <a:latin typeface="Arial"/>
                <a:cs typeface="Arial"/>
              </a:rPr>
              <a:t>of</a:t>
            </a:r>
            <a:r>
              <a:rPr dirty="0" sz="1600" spc="-1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600">
                <a:solidFill>
                  <a:srgbClr val="001D2D"/>
                </a:solidFill>
                <a:latin typeface="Arial"/>
                <a:cs typeface="Arial"/>
              </a:rPr>
              <a:t>the</a:t>
            </a:r>
            <a:r>
              <a:rPr dirty="0" sz="1600" spc="-2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600">
                <a:solidFill>
                  <a:srgbClr val="001D2D"/>
                </a:solidFill>
                <a:latin typeface="Arial"/>
                <a:cs typeface="Arial"/>
              </a:rPr>
              <a:t>‘trusted</a:t>
            </a:r>
            <a:r>
              <a:rPr dirty="0" sz="1600" spc="-2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600">
                <a:solidFill>
                  <a:srgbClr val="001D2D"/>
                </a:solidFill>
                <a:latin typeface="Arial"/>
                <a:cs typeface="Arial"/>
              </a:rPr>
              <a:t>advisor’</a:t>
            </a:r>
            <a:r>
              <a:rPr dirty="0" sz="1600" spc="-9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600">
                <a:solidFill>
                  <a:srgbClr val="001D2D"/>
                </a:solidFill>
                <a:latin typeface="Arial"/>
                <a:cs typeface="Arial"/>
              </a:rPr>
              <a:t>will</a:t>
            </a:r>
            <a:r>
              <a:rPr dirty="0" sz="1600" spc="-4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600">
                <a:solidFill>
                  <a:srgbClr val="001D2D"/>
                </a:solidFill>
                <a:latin typeface="Arial"/>
                <a:cs typeface="Arial"/>
              </a:rPr>
              <a:t>be</a:t>
            </a:r>
            <a:r>
              <a:rPr dirty="0" sz="1600" spc="-3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600">
                <a:solidFill>
                  <a:srgbClr val="001D2D"/>
                </a:solidFill>
                <a:latin typeface="Arial"/>
                <a:cs typeface="Arial"/>
              </a:rPr>
              <a:t>to</a:t>
            </a:r>
            <a:r>
              <a:rPr dirty="0" sz="1600" spc="-2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600">
                <a:solidFill>
                  <a:srgbClr val="001D2D"/>
                </a:solidFill>
                <a:latin typeface="Arial"/>
                <a:cs typeface="Arial"/>
              </a:rPr>
              <a:t>supporting</a:t>
            </a:r>
            <a:r>
              <a:rPr dirty="0" sz="1600" spc="-3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600">
                <a:solidFill>
                  <a:srgbClr val="001D2D"/>
                </a:solidFill>
                <a:latin typeface="Arial"/>
                <a:cs typeface="Arial"/>
              </a:rPr>
              <a:t>overall</a:t>
            </a:r>
            <a:r>
              <a:rPr dirty="0" sz="1600" spc="-3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600">
                <a:solidFill>
                  <a:srgbClr val="001D2D"/>
                </a:solidFill>
                <a:latin typeface="Arial"/>
                <a:cs typeface="Arial"/>
              </a:rPr>
              <a:t>delivery</a:t>
            </a:r>
            <a:r>
              <a:rPr dirty="0" sz="1600" spc="-5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600">
                <a:solidFill>
                  <a:srgbClr val="001D2D"/>
                </a:solidFill>
                <a:latin typeface="Arial"/>
                <a:cs typeface="Arial"/>
              </a:rPr>
              <a:t>of</a:t>
            </a:r>
            <a:r>
              <a:rPr dirty="0" sz="1600" spc="-2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600">
                <a:solidFill>
                  <a:srgbClr val="001D2D"/>
                </a:solidFill>
                <a:latin typeface="Arial"/>
                <a:cs typeface="Arial"/>
              </a:rPr>
              <a:t>the</a:t>
            </a:r>
            <a:r>
              <a:rPr dirty="0" sz="1600" spc="-2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600">
                <a:solidFill>
                  <a:srgbClr val="001D2D"/>
                </a:solidFill>
                <a:latin typeface="Arial"/>
                <a:cs typeface="Arial"/>
              </a:rPr>
              <a:t>plan,</a:t>
            </a:r>
            <a:r>
              <a:rPr dirty="0" sz="1600" spc="-4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600">
                <a:solidFill>
                  <a:srgbClr val="001D2D"/>
                </a:solidFill>
                <a:latin typeface="Arial"/>
                <a:cs typeface="Arial"/>
              </a:rPr>
              <a:t>supporting</a:t>
            </a:r>
            <a:r>
              <a:rPr dirty="0" sz="1600" spc="-2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600">
                <a:solidFill>
                  <a:srgbClr val="001D2D"/>
                </a:solidFill>
                <a:latin typeface="Arial"/>
                <a:cs typeface="Arial"/>
              </a:rPr>
              <a:t>the</a:t>
            </a:r>
            <a:r>
              <a:rPr dirty="0" sz="1600" spc="-2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600">
                <a:solidFill>
                  <a:srgbClr val="001D2D"/>
                </a:solidFill>
                <a:latin typeface="Arial"/>
                <a:cs typeface="Arial"/>
              </a:rPr>
              <a:t>transition</a:t>
            </a:r>
            <a:r>
              <a:rPr dirty="0" sz="1600" spc="-4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600">
                <a:solidFill>
                  <a:srgbClr val="001D2D"/>
                </a:solidFill>
                <a:latin typeface="Arial"/>
                <a:cs typeface="Arial"/>
              </a:rPr>
              <a:t>at</a:t>
            </a:r>
            <a:r>
              <a:rPr dirty="0" sz="1600" spc="-2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600" spc="-10">
                <a:solidFill>
                  <a:srgbClr val="001D2D"/>
                </a:solidFill>
                <a:latin typeface="Arial"/>
                <a:cs typeface="Arial"/>
              </a:rPr>
              <a:t>Place </a:t>
            </a:r>
            <a:r>
              <a:rPr dirty="0" sz="1600">
                <a:solidFill>
                  <a:srgbClr val="001D2D"/>
                </a:solidFill>
                <a:latin typeface="Arial"/>
                <a:cs typeface="Arial"/>
              </a:rPr>
              <a:t>for</a:t>
            </a:r>
            <a:r>
              <a:rPr dirty="0" sz="1600" spc="-2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600" spc="-10">
                <a:solidFill>
                  <a:srgbClr val="001D2D"/>
                </a:solidFill>
                <a:latin typeface="Arial"/>
                <a:cs typeface="Arial"/>
              </a:rPr>
              <a:t>neighbourhood</a:t>
            </a:r>
            <a:r>
              <a:rPr dirty="0" sz="1600" spc="-3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600">
                <a:solidFill>
                  <a:srgbClr val="001D2D"/>
                </a:solidFill>
                <a:latin typeface="Arial"/>
                <a:cs typeface="Arial"/>
              </a:rPr>
              <a:t>working</a:t>
            </a:r>
            <a:r>
              <a:rPr dirty="0" sz="1600" spc="-2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600">
                <a:solidFill>
                  <a:srgbClr val="001D2D"/>
                </a:solidFill>
                <a:latin typeface="Arial"/>
                <a:cs typeface="Arial"/>
              </a:rPr>
              <a:t>and</a:t>
            </a:r>
            <a:r>
              <a:rPr dirty="0" sz="1600" spc="-3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600">
                <a:solidFill>
                  <a:srgbClr val="001D2D"/>
                </a:solidFill>
                <a:latin typeface="Arial"/>
                <a:cs typeface="Arial"/>
              </a:rPr>
              <a:t>the</a:t>
            </a:r>
            <a:r>
              <a:rPr dirty="0" sz="1600" spc="-2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600">
                <a:solidFill>
                  <a:srgbClr val="001D2D"/>
                </a:solidFill>
                <a:latin typeface="Arial"/>
                <a:cs typeface="Arial"/>
              </a:rPr>
              <a:t>Integrators</a:t>
            </a:r>
            <a:r>
              <a:rPr dirty="0" sz="1600" spc="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600">
                <a:solidFill>
                  <a:srgbClr val="001D2D"/>
                </a:solidFill>
                <a:latin typeface="Arial"/>
                <a:cs typeface="Arial"/>
              </a:rPr>
              <a:t>in</a:t>
            </a:r>
            <a:r>
              <a:rPr dirty="0" sz="1600" spc="-3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600">
                <a:solidFill>
                  <a:srgbClr val="001D2D"/>
                </a:solidFill>
                <a:latin typeface="Arial"/>
                <a:cs typeface="Arial"/>
              </a:rPr>
              <a:t>transition</a:t>
            </a:r>
            <a:r>
              <a:rPr dirty="0" sz="1600" spc="-3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600">
                <a:solidFill>
                  <a:srgbClr val="001D2D"/>
                </a:solidFill>
                <a:latin typeface="Arial"/>
                <a:cs typeface="Arial"/>
              </a:rPr>
              <a:t>as</a:t>
            </a:r>
            <a:r>
              <a:rPr dirty="0" sz="1600" spc="-2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600">
                <a:solidFill>
                  <a:srgbClr val="001D2D"/>
                </a:solidFill>
                <a:latin typeface="Arial"/>
                <a:cs typeface="Arial"/>
              </a:rPr>
              <a:t>they</a:t>
            </a:r>
            <a:r>
              <a:rPr dirty="0" sz="1600" spc="-2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600">
                <a:solidFill>
                  <a:srgbClr val="001D2D"/>
                </a:solidFill>
                <a:latin typeface="Arial"/>
                <a:cs typeface="Arial"/>
              </a:rPr>
              <a:t>are</a:t>
            </a:r>
            <a:r>
              <a:rPr dirty="0" sz="1600" spc="-1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600" spc="-10">
                <a:solidFill>
                  <a:srgbClr val="001D2D"/>
                </a:solidFill>
                <a:latin typeface="Arial"/>
                <a:cs typeface="Arial"/>
              </a:rPr>
              <a:t>agreed</a:t>
            </a:r>
            <a:endParaRPr sz="1600">
              <a:latin typeface="Arial"/>
              <a:cs typeface="Arial"/>
            </a:endParaRPr>
          </a:p>
          <a:p>
            <a:pPr marL="756285" marR="5080" indent="-287020">
              <a:lnSpc>
                <a:spcPts val="1730"/>
              </a:lnSpc>
              <a:spcBef>
                <a:spcPts val="500"/>
              </a:spcBef>
              <a:buClr>
                <a:srgbClr val="003892"/>
              </a:buClr>
              <a:buChar char="•"/>
              <a:tabLst>
                <a:tab pos="756285" algn="l"/>
              </a:tabLst>
            </a:pPr>
            <a:r>
              <a:rPr dirty="0" sz="1600">
                <a:solidFill>
                  <a:srgbClr val="001D2D"/>
                </a:solidFill>
                <a:latin typeface="Arial"/>
                <a:cs typeface="Arial"/>
              </a:rPr>
              <a:t>We</a:t>
            </a:r>
            <a:r>
              <a:rPr dirty="0" sz="1600" spc="-4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600">
                <a:solidFill>
                  <a:srgbClr val="001D2D"/>
                </a:solidFill>
                <a:latin typeface="Arial"/>
                <a:cs typeface="Arial"/>
              </a:rPr>
              <a:t>need</a:t>
            </a:r>
            <a:r>
              <a:rPr dirty="0" sz="1600" spc="-4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600">
                <a:solidFill>
                  <a:srgbClr val="001D2D"/>
                </a:solidFill>
                <a:latin typeface="Arial"/>
                <a:cs typeface="Arial"/>
              </a:rPr>
              <a:t>to</a:t>
            </a:r>
            <a:r>
              <a:rPr dirty="0" sz="1600" spc="-3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600">
                <a:solidFill>
                  <a:srgbClr val="001D2D"/>
                </a:solidFill>
                <a:latin typeface="Arial"/>
                <a:cs typeface="Arial"/>
              </a:rPr>
              <a:t>identify</a:t>
            </a:r>
            <a:r>
              <a:rPr dirty="0" sz="1600" spc="-3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600">
                <a:solidFill>
                  <a:srgbClr val="001D2D"/>
                </a:solidFill>
                <a:latin typeface="Arial"/>
                <a:cs typeface="Arial"/>
              </a:rPr>
              <a:t>the</a:t>
            </a:r>
            <a:r>
              <a:rPr dirty="0" sz="1600" spc="-2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600">
                <a:solidFill>
                  <a:srgbClr val="001D2D"/>
                </a:solidFill>
                <a:latin typeface="Arial"/>
                <a:cs typeface="Arial"/>
              </a:rPr>
              <a:t>existing</a:t>
            </a:r>
            <a:r>
              <a:rPr dirty="0" sz="1600" spc="-5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600">
                <a:solidFill>
                  <a:srgbClr val="001D2D"/>
                </a:solidFill>
                <a:latin typeface="Arial"/>
                <a:cs typeface="Arial"/>
              </a:rPr>
              <a:t>workforce</a:t>
            </a:r>
            <a:r>
              <a:rPr dirty="0" sz="1600" spc="-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600">
                <a:solidFill>
                  <a:srgbClr val="001D2D"/>
                </a:solidFill>
                <a:latin typeface="Arial"/>
                <a:cs typeface="Arial"/>
              </a:rPr>
              <a:t>contacts</a:t>
            </a:r>
            <a:r>
              <a:rPr dirty="0" sz="1600" spc="-3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600">
                <a:solidFill>
                  <a:srgbClr val="001D2D"/>
                </a:solidFill>
                <a:latin typeface="Arial"/>
                <a:cs typeface="Arial"/>
              </a:rPr>
              <a:t>already</a:t>
            </a:r>
            <a:r>
              <a:rPr dirty="0" sz="1600" spc="-3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600">
                <a:solidFill>
                  <a:srgbClr val="001D2D"/>
                </a:solidFill>
                <a:latin typeface="Arial"/>
                <a:cs typeface="Arial"/>
              </a:rPr>
              <a:t>at</a:t>
            </a:r>
            <a:r>
              <a:rPr dirty="0" sz="1600" spc="-2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600">
                <a:solidFill>
                  <a:srgbClr val="001D2D"/>
                </a:solidFill>
                <a:latin typeface="Arial"/>
                <a:cs typeface="Arial"/>
              </a:rPr>
              <a:t>Place,</a:t>
            </a:r>
            <a:r>
              <a:rPr dirty="0" sz="1600" spc="-5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600">
                <a:solidFill>
                  <a:srgbClr val="001D2D"/>
                </a:solidFill>
                <a:latin typeface="Arial"/>
                <a:cs typeface="Arial"/>
              </a:rPr>
              <a:t>to</a:t>
            </a:r>
            <a:r>
              <a:rPr dirty="0" sz="1600" spc="-2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600">
                <a:solidFill>
                  <a:srgbClr val="001D2D"/>
                </a:solidFill>
                <a:latin typeface="Arial"/>
                <a:cs typeface="Arial"/>
              </a:rPr>
              <a:t>support</a:t>
            </a:r>
            <a:r>
              <a:rPr dirty="0" sz="1600" spc="-2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600">
                <a:solidFill>
                  <a:srgbClr val="001D2D"/>
                </a:solidFill>
                <a:latin typeface="Arial"/>
                <a:cs typeface="Arial"/>
              </a:rPr>
              <a:t>convening</a:t>
            </a:r>
            <a:r>
              <a:rPr dirty="0" sz="1600" spc="-2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600">
                <a:solidFill>
                  <a:srgbClr val="001D2D"/>
                </a:solidFill>
                <a:latin typeface="Arial"/>
                <a:cs typeface="Arial"/>
              </a:rPr>
              <a:t>–</a:t>
            </a:r>
            <a:r>
              <a:rPr dirty="0" sz="1600" spc="-2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600">
                <a:solidFill>
                  <a:srgbClr val="001D2D"/>
                </a:solidFill>
                <a:latin typeface="Arial"/>
                <a:cs typeface="Arial"/>
              </a:rPr>
              <a:t>work</a:t>
            </a:r>
            <a:r>
              <a:rPr dirty="0" sz="1600" spc="-2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600">
                <a:solidFill>
                  <a:srgbClr val="001D2D"/>
                </a:solidFill>
                <a:latin typeface="Arial"/>
                <a:cs typeface="Arial"/>
              </a:rPr>
              <a:t>to</a:t>
            </a:r>
            <a:r>
              <a:rPr dirty="0" sz="1600" spc="-2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600">
                <a:solidFill>
                  <a:srgbClr val="001D2D"/>
                </a:solidFill>
                <a:latin typeface="Arial"/>
                <a:cs typeface="Arial"/>
              </a:rPr>
              <a:t>identify</a:t>
            </a:r>
            <a:r>
              <a:rPr dirty="0" sz="1600" spc="-4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600" spc="-10">
                <a:solidFill>
                  <a:srgbClr val="001D2D"/>
                </a:solidFill>
                <a:latin typeface="Arial"/>
                <a:cs typeface="Arial"/>
              </a:rPr>
              <a:t>these </a:t>
            </a:r>
            <a:r>
              <a:rPr dirty="0" sz="1600">
                <a:solidFill>
                  <a:srgbClr val="001D2D"/>
                </a:solidFill>
                <a:latin typeface="Arial"/>
                <a:cs typeface="Arial"/>
              </a:rPr>
              <a:t>individuals</a:t>
            </a:r>
            <a:r>
              <a:rPr dirty="0" sz="1600" spc="-6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600">
                <a:solidFill>
                  <a:srgbClr val="001D2D"/>
                </a:solidFill>
                <a:latin typeface="Arial"/>
                <a:cs typeface="Arial"/>
              </a:rPr>
              <a:t>has</a:t>
            </a:r>
            <a:r>
              <a:rPr dirty="0" sz="1600" spc="-2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600">
                <a:solidFill>
                  <a:srgbClr val="001D2D"/>
                </a:solidFill>
                <a:latin typeface="Arial"/>
                <a:cs typeface="Arial"/>
              </a:rPr>
              <a:t>already</a:t>
            </a:r>
            <a:r>
              <a:rPr dirty="0" sz="1600" spc="-3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600" spc="-10">
                <a:solidFill>
                  <a:srgbClr val="001D2D"/>
                </a:solidFill>
                <a:latin typeface="Arial"/>
                <a:cs typeface="Arial"/>
              </a:rPr>
              <a:t>begun</a:t>
            </a:r>
            <a:endParaRPr sz="1600">
              <a:latin typeface="Arial"/>
              <a:cs typeface="Arial"/>
            </a:endParaRPr>
          </a:p>
          <a:p>
            <a:pPr marL="12700" marR="3816350">
              <a:lnSpc>
                <a:spcPts val="5450"/>
              </a:lnSpc>
              <a:spcBef>
                <a:spcPts val="555"/>
              </a:spcBef>
            </a:pPr>
            <a:r>
              <a:rPr dirty="0" sz="1600" b="1">
                <a:solidFill>
                  <a:srgbClr val="003892"/>
                </a:solidFill>
                <a:latin typeface="Arial"/>
                <a:cs typeface="Arial"/>
              </a:rPr>
              <a:t>Overall, OD</a:t>
            </a:r>
            <a:r>
              <a:rPr dirty="0" sz="1600" spc="-25" b="1">
                <a:solidFill>
                  <a:srgbClr val="003892"/>
                </a:solidFill>
                <a:latin typeface="Arial"/>
                <a:cs typeface="Arial"/>
              </a:rPr>
              <a:t> </a:t>
            </a:r>
            <a:r>
              <a:rPr dirty="0" sz="1600" b="1">
                <a:solidFill>
                  <a:srgbClr val="003892"/>
                </a:solidFill>
                <a:latin typeface="Arial"/>
                <a:cs typeface="Arial"/>
              </a:rPr>
              <a:t>&amp;</a:t>
            </a:r>
            <a:r>
              <a:rPr dirty="0" sz="1600" spc="-50" b="1">
                <a:solidFill>
                  <a:srgbClr val="003892"/>
                </a:solidFill>
                <a:latin typeface="Arial"/>
                <a:cs typeface="Arial"/>
              </a:rPr>
              <a:t> </a:t>
            </a:r>
            <a:r>
              <a:rPr dirty="0" sz="1600" b="1">
                <a:solidFill>
                  <a:srgbClr val="003892"/>
                </a:solidFill>
                <a:latin typeface="Arial"/>
                <a:cs typeface="Arial"/>
              </a:rPr>
              <a:t>Culture</a:t>
            </a:r>
            <a:r>
              <a:rPr dirty="0" sz="1600" spc="-25" b="1">
                <a:solidFill>
                  <a:srgbClr val="003892"/>
                </a:solidFill>
                <a:latin typeface="Arial"/>
                <a:cs typeface="Arial"/>
              </a:rPr>
              <a:t> </a:t>
            </a:r>
            <a:r>
              <a:rPr dirty="0" sz="1600" b="1">
                <a:solidFill>
                  <a:srgbClr val="003892"/>
                </a:solidFill>
                <a:latin typeface="Arial"/>
                <a:cs typeface="Arial"/>
              </a:rPr>
              <a:t>parts</a:t>
            </a:r>
            <a:r>
              <a:rPr dirty="0" sz="1600" spc="-30" b="1">
                <a:solidFill>
                  <a:srgbClr val="003892"/>
                </a:solidFill>
                <a:latin typeface="Arial"/>
                <a:cs typeface="Arial"/>
              </a:rPr>
              <a:t> </a:t>
            </a:r>
            <a:r>
              <a:rPr dirty="0" sz="1600" b="1">
                <a:solidFill>
                  <a:srgbClr val="003892"/>
                </a:solidFill>
                <a:latin typeface="Arial"/>
                <a:cs typeface="Arial"/>
              </a:rPr>
              <a:t>of</a:t>
            </a:r>
            <a:r>
              <a:rPr dirty="0" sz="1600" spc="-45" b="1">
                <a:solidFill>
                  <a:srgbClr val="003892"/>
                </a:solidFill>
                <a:latin typeface="Arial"/>
                <a:cs typeface="Arial"/>
              </a:rPr>
              <a:t> </a:t>
            </a:r>
            <a:r>
              <a:rPr dirty="0" sz="1600" b="1">
                <a:solidFill>
                  <a:srgbClr val="003892"/>
                </a:solidFill>
                <a:latin typeface="Arial"/>
                <a:cs typeface="Arial"/>
              </a:rPr>
              <a:t>workforce</a:t>
            </a:r>
            <a:r>
              <a:rPr dirty="0" sz="1600" spc="-55" b="1">
                <a:solidFill>
                  <a:srgbClr val="003892"/>
                </a:solidFill>
                <a:latin typeface="Arial"/>
                <a:cs typeface="Arial"/>
              </a:rPr>
              <a:t> </a:t>
            </a:r>
            <a:r>
              <a:rPr dirty="0" sz="1600" b="1">
                <a:solidFill>
                  <a:srgbClr val="003892"/>
                </a:solidFill>
                <a:latin typeface="Arial"/>
                <a:cs typeface="Arial"/>
              </a:rPr>
              <a:t>plan</a:t>
            </a:r>
            <a:r>
              <a:rPr dirty="0" sz="1600" spc="-30" b="1">
                <a:solidFill>
                  <a:srgbClr val="003892"/>
                </a:solidFill>
                <a:latin typeface="Arial"/>
                <a:cs typeface="Arial"/>
              </a:rPr>
              <a:t> </a:t>
            </a:r>
            <a:r>
              <a:rPr dirty="0" sz="1600" b="1">
                <a:solidFill>
                  <a:srgbClr val="003892"/>
                </a:solidFill>
                <a:latin typeface="Arial"/>
                <a:cs typeface="Arial"/>
              </a:rPr>
              <a:t>are</a:t>
            </a:r>
            <a:r>
              <a:rPr dirty="0" sz="1600" spc="-50" b="1">
                <a:solidFill>
                  <a:srgbClr val="003892"/>
                </a:solidFill>
                <a:latin typeface="Arial"/>
                <a:cs typeface="Arial"/>
              </a:rPr>
              <a:t> </a:t>
            </a:r>
            <a:r>
              <a:rPr dirty="0" sz="1600" b="1">
                <a:solidFill>
                  <a:srgbClr val="003892"/>
                </a:solidFill>
                <a:latin typeface="Arial"/>
                <a:cs typeface="Arial"/>
              </a:rPr>
              <a:t>the</a:t>
            </a:r>
            <a:r>
              <a:rPr dirty="0" sz="1600" spc="-35" b="1">
                <a:solidFill>
                  <a:srgbClr val="003892"/>
                </a:solidFill>
                <a:latin typeface="Arial"/>
                <a:cs typeface="Arial"/>
              </a:rPr>
              <a:t> </a:t>
            </a:r>
            <a:r>
              <a:rPr dirty="0" sz="1600" b="1">
                <a:solidFill>
                  <a:srgbClr val="003892"/>
                </a:solidFill>
                <a:latin typeface="Arial"/>
                <a:cs typeface="Arial"/>
              </a:rPr>
              <a:t>immediate </a:t>
            </a:r>
            <a:r>
              <a:rPr dirty="0" sz="1600" spc="-10" b="1">
                <a:solidFill>
                  <a:srgbClr val="003892"/>
                </a:solidFill>
                <a:latin typeface="Arial"/>
                <a:cs typeface="Arial"/>
              </a:rPr>
              <a:t>priorities. </a:t>
            </a:r>
            <a:r>
              <a:rPr dirty="0" sz="1600" b="1">
                <a:solidFill>
                  <a:srgbClr val="003892"/>
                </a:solidFill>
                <a:latin typeface="Arial"/>
                <a:cs typeface="Arial"/>
              </a:rPr>
              <a:t>Ask</a:t>
            </a:r>
            <a:r>
              <a:rPr dirty="0" sz="1600" spc="5" b="1">
                <a:solidFill>
                  <a:srgbClr val="003892"/>
                </a:solidFill>
                <a:latin typeface="Arial"/>
                <a:cs typeface="Arial"/>
              </a:rPr>
              <a:t> </a:t>
            </a:r>
            <a:r>
              <a:rPr dirty="0" sz="1600" b="1">
                <a:solidFill>
                  <a:srgbClr val="003892"/>
                </a:solidFill>
                <a:latin typeface="Arial"/>
                <a:cs typeface="Arial"/>
              </a:rPr>
              <a:t>of</a:t>
            </a:r>
            <a:r>
              <a:rPr dirty="0" sz="1600" spc="-20" b="1">
                <a:solidFill>
                  <a:srgbClr val="003892"/>
                </a:solidFill>
                <a:latin typeface="Arial"/>
                <a:cs typeface="Arial"/>
              </a:rPr>
              <a:t> </a:t>
            </a:r>
            <a:r>
              <a:rPr dirty="0" sz="1600" spc="-10" b="1">
                <a:solidFill>
                  <a:srgbClr val="003892"/>
                </a:solidFill>
                <a:latin typeface="Arial"/>
                <a:cs typeface="Arial"/>
              </a:rPr>
              <a:t>Neighbourhood </a:t>
            </a:r>
            <a:r>
              <a:rPr dirty="0" sz="1600" b="1">
                <a:solidFill>
                  <a:srgbClr val="003892"/>
                </a:solidFill>
                <a:latin typeface="Arial"/>
                <a:cs typeface="Arial"/>
              </a:rPr>
              <a:t>Care</a:t>
            </a:r>
            <a:r>
              <a:rPr dirty="0" sz="1600" spc="-35" b="1">
                <a:solidFill>
                  <a:srgbClr val="003892"/>
                </a:solidFill>
                <a:latin typeface="Arial"/>
                <a:cs typeface="Arial"/>
              </a:rPr>
              <a:t> </a:t>
            </a:r>
            <a:r>
              <a:rPr dirty="0" sz="1600" spc="-10" b="1">
                <a:solidFill>
                  <a:srgbClr val="003892"/>
                </a:solidFill>
                <a:latin typeface="Arial"/>
                <a:cs typeface="Arial"/>
              </a:rPr>
              <a:t>Board</a:t>
            </a:r>
            <a:endParaRPr sz="1600">
              <a:latin typeface="Arial"/>
              <a:cs typeface="Arial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1178407" y="4100195"/>
            <a:ext cx="8293734" cy="227329"/>
          </a:xfrm>
          <a:prstGeom prst="rect">
            <a:avLst/>
          </a:prstGeom>
          <a:solidFill>
            <a:srgbClr val="FFFFCC"/>
          </a:solidFill>
        </p:spPr>
        <p:txBody>
          <a:bodyPr wrap="square" lIns="0" tIns="0" rIns="0" bIns="0" rtlCol="0" vert="horz">
            <a:spAutoFit/>
          </a:bodyPr>
          <a:lstStyle/>
          <a:p>
            <a:pPr>
              <a:lnSpc>
                <a:spcPts val="1755"/>
              </a:lnSpc>
            </a:pPr>
            <a:r>
              <a:rPr dirty="0" sz="1600" b="1">
                <a:solidFill>
                  <a:srgbClr val="001D2D"/>
                </a:solidFill>
                <a:latin typeface="Arial"/>
                <a:cs typeface="Arial"/>
              </a:rPr>
              <a:t>Sign</a:t>
            </a:r>
            <a:r>
              <a:rPr dirty="0" sz="1600" spc="-40" b="1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600" b="1">
                <a:solidFill>
                  <a:srgbClr val="001D2D"/>
                </a:solidFill>
                <a:latin typeface="Arial"/>
                <a:cs typeface="Arial"/>
              </a:rPr>
              <a:t>off</a:t>
            </a:r>
            <a:r>
              <a:rPr dirty="0" sz="1600" spc="-25" b="1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600" b="1">
                <a:solidFill>
                  <a:srgbClr val="001D2D"/>
                </a:solidFill>
                <a:latin typeface="Arial"/>
                <a:cs typeface="Arial"/>
              </a:rPr>
              <a:t>on</a:t>
            </a:r>
            <a:r>
              <a:rPr dirty="0" sz="1600" spc="-40" b="1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600" b="1">
                <a:solidFill>
                  <a:srgbClr val="001D2D"/>
                </a:solidFill>
                <a:latin typeface="Arial"/>
                <a:cs typeface="Arial"/>
              </a:rPr>
              <a:t>plan</a:t>
            </a:r>
            <a:r>
              <a:rPr dirty="0" sz="1600" spc="-25" b="1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600" b="1">
                <a:solidFill>
                  <a:srgbClr val="001D2D"/>
                </a:solidFill>
                <a:latin typeface="Arial"/>
                <a:cs typeface="Arial"/>
              </a:rPr>
              <a:t>-</a:t>
            </a:r>
            <a:r>
              <a:rPr dirty="0" sz="1600" spc="-90" b="1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600" b="1">
                <a:solidFill>
                  <a:srgbClr val="001D2D"/>
                </a:solidFill>
                <a:latin typeface="Arial"/>
                <a:cs typeface="Arial"/>
              </a:rPr>
              <a:t>Agree</a:t>
            </a:r>
            <a:r>
              <a:rPr dirty="0" sz="1600" spc="10" b="1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600" b="1">
                <a:solidFill>
                  <a:srgbClr val="001D2D"/>
                </a:solidFill>
                <a:latin typeface="Arial"/>
                <a:cs typeface="Arial"/>
              </a:rPr>
              <a:t>workforce</a:t>
            </a:r>
            <a:r>
              <a:rPr dirty="0" sz="1600" spc="-50" b="1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600" b="1">
                <a:solidFill>
                  <a:srgbClr val="001D2D"/>
                </a:solidFill>
                <a:latin typeface="Arial"/>
                <a:cs typeface="Arial"/>
              </a:rPr>
              <a:t>plan</a:t>
            </a:r>
            <a:r>
              <a:rPr dirty="0" sz="1600" spc="-40" b="1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600" b="1">
                <a:solidFill>
                  <a:srgbClr val="001D2D"/>
                </a:solidFill>
                <a:latin typeface="Arial"/>
                <a:cs typeface="Arial"/>
              </a:rPr>
              <a:t>at</a:t>
            </a:r>
            <a:r>
              <a:rPr dirty="0" sz="1600" spc="-35" b="1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600" b="1">
                <a:solidFill>
                  <a:srgbClr val="001D2D"/>
                </a:solidFill>
                <a:latin typeface="Arial"/>
                <a:cs typeface="Arial"/>
              </a:rPr>
              <a:t>Neighbourhood</a:t>
            </a:r>
            <a:r>
              <a:rPr dirty="0" sz="1600" spc="-5" b="1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600" b="1">
                <a:solidFill>
                  <a:srgbClr val="001D2D"/>
                </a:solidFill>
                <a:latin typeface="Arial"/>
                <a:cs typeface="Arial"/>
              </a:rPr>
              <a:t>Care</a:t>
            </a:r>
            <a:r>
              <a:rPr dirty="0" sz="1600" spc="-45" b="1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600" b="1">
                <a:solidFill>
                  <a:srgbClr val="001D2D"/>
                </a:solidFill>
                <a:latin typeface="Arial"/>
                <a:cs typeface="Arial"/>
              </a:rPr>
              <a:t>Board</a:t>
            </a:r>
            <a:r>
              <a:rPr dirty="0" sz="1600" spc="-30" b="1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600" b="1">
                <a:solidFill>
                  <a:srgbClr val="001D2D"/>
                </a:solidFill>
                <a:latin typeface="Arial"/>
                <a:cs typeface="Arial"/>
              </a:rPr>
              <a:t>on</a:t>
            </a:r>
            <a:r>
              <a:rPr dirty="0" sz="1600" spc="-45" b="1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600" b="1">
                <a:solidFill>
                  <a:srgbClr val="001D2D"/>
                </a:solidFill>
                <a:latin typeface="Arial"/>
                <a:cs typeface="Arial"/>
              </a:rPr>
              <a:t>21</a:t>
            </a:r>
            <a:r>
              <a:rPr dirty="0" sz="1600" spc="-45" b="1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600" b="1">
                <a:solidFill>
                  <a:srgbClr val="001D2D"/>
                </a:solidFill>
                <a:latin typeface="Arial"/>
                <a:cs typeface="Arial"/>
              </a:rPr>
              <a:t>May</a:t>
            </a:r>
            <a:r>
              <a:rPr dirty="0" sz="1600" spc="-30" b="1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600" spc="-20" b="1">
                <a:solidFill>
                  <a:srgbClr val="001D2D"/>
                </a:solidFill>
                <a:latin typeface="Arial"/>
                <a:cs typeface="Arial"/>
              </a:rPr>
              <a:t>2025</a:t>
            </a:r>
            <a:endParaRPr sz="1600">
              <a:latin typeface="Arial"/>
              <a:cs typeface="Arial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879449" y="4027178"/>
            <a:ext cx="10634980" cy="1094105"/>
          </a:xfrm>
          <a:prstGeom prst="rect">
            <a:avLst/>
          </a:prstGeom>
        </p:spPr>
        <p:txBody>
          <a:bodyPr wrap="square" lIns="0" tIns="52069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09"/>
              </a:spcBef>
            </a:pPr>
            <a:r>
              <a:rPr dirty="0" sz="1600" spc="-50">
                <a:solidFill>
                  <a:srgbClr val="003892"/>
                </a:solidFill>
                <a:latin typeface="Arial"/>
                <a:cs typeface="Arial"/>
              </a:rPr>
              <a:t>•</a:t>
            </a:r>
            <a:endParaRPr sz="1600">
              <a:latin typeface="Arial"/>
              <a:cs typeface="Arial"/>
            </a:endParaRPr>
          </a:p>
          <a:p>
            <a:pPr marL="299085" indent="-286385">
              <a:lnSpc>
                <a:spcPct val="100000"/>
              </a:lnSpc>
              <a:spcBef>
                <a:spcPts val="310"/>
              </a:spcBef>
              <a:buClr>
                <a:srgbClr val="003892"/>
              </a:buClr>
              <a:buChar char="•"/>
              <a:tabLst>
                <a:tab pos="299085" algn="l"/>
              </a:tabLst>
            </a:pPr>
            <a:r>
              <a:rPr dirty="0" sz="1600">
                <a:solidFill>
                  <a:srgbClr val="001D2D"/>
                </a:solidFill>
                <a:latin typeface="Arial"/>
                <a:cs typeface="Arial"/>
              </a:rPr>
              <a:t>Final</a:t>
            </a:r>
            <a:r>
              <a:rPr dirty="0" sz="1600" spc="-4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600">
                <a:solidFill>
                  <a:srgbClr val="001D2D"/>
                </a:solidFill>
                <a:latin typeface="Arial"/>
                <a:cs typeface="Arial"/>
              </a:rPr>
              <a:t>sign</a:t>
            </a:r>
            <a:r>
              <a:rPr dirty="0" sz="1600" spc="-4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600">
                <a:solidFill>
                  <a:srgbClr val="001D2D"/>
                </a:solidFill>
                <a:latin typeface="Arial"/>
                <a:cs typeface="Arial"/>
              </a:rPr>
              <a:t>off</a:t>
            </a:r>
            <a:r>
              <a:rPr dirty="0" sz="1600" spc="-2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600">
                <a:solidFill>
                  <a:srgbClr val="001D2D"/>
                </a:solidFill>
                <a:latin typeface="Arial"/>
                <a:cs typeface="Arial"/>
              </a:rPr>
              <a:t>on</a:t>
            </a:r>
            <a:r>
              <a:rPr dirty="0" sz="1600" spc="-2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600">
                <a:solidFill>
                  <a:srgbClr val="001D2D"/>
                </a:solidFill>
                <a:latin typeface="Arial"/>
                <a:cs typeface="Arial"/>
              </a:rPr>
              <a:t>plan</a:t>
            </a:r>
            <a:r>
              <a:rPr dirty="0" sz="1600" spc="-2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600">
                <a:solidFill>
                  <a:srgbClr val="001D2D"/>
                </a:solidFill>
                <a:latin typeface="Arial"/>
                <a:cs typeface="Arial"/>
              </a:rPr>
              <a:t>–</a:t>
            </a:r>
            <a:r>
              <a:rPr dirty="0" sz="1600" spc="-1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600">
                <a:solidFill>
                  <a:srgbClr val="001D2D"/>
                </a:solidFill>
                <a:latin typeface="Arial"/>
                <a:cs typeface="Arial"/>
              </a:rPr>
              <a:t>final</a:t>
            </a:r>
            <a:r>
              <a:rPr dirty="0" sz="1600" spc="-4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600">
                <a:solidFill>
                  <a:srgbClr val="001D2D"/>
                </a:solidFill>
                <a:latin typeface="Arial"/>
                <a:cs typeface="Arial"/>
              </a:rPr>
              <a:t>approval</a:t>
            </a:r>
            <a:r>
              <a:rPr dirty="0" sz="1600" spc="-2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600">
                <a:solidFill>
                  <a:srgbClr val="001D2D"/>
                </a:solidFill>
                <a:latin typeface="Arial"/>
                <a:cs typeface="Arial"/>
              </a:rPr>
              <a:t>of</a:t>
            </a:r>
            <a:r>
              <a:rPr dirty="0" sz="1600" spc="-2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600">
                <a:solidFill>
                  <a:srgbClr val="001D2D"/>
                </a:solidFill>
                <a:latin typeface="Arial"/>
                <a:cs typeface="Arial"/>
              </a:rPr>
              <a:t>workforce</a:t>
            </a:r>
            <a:r>
              <a:rPr dirty="0" sz="1600" spc="-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600">
                <a:solidFill>
                  <a:srgbClr val="001D2D"/>
                </a:solidFill>
                <a:latin typeface="Arial"/>
                <a:cs typeface="Arial"/>
              </a:rPr>
              <a:t>plan,</a:t>
            </a:r>
            <a:r>
              <a:rPr dirty="0" sz="1600" spc="-2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600">
                <a:solidFill>
                  <a:srgbClr val="001D2D"/>
                </a:solidFill>
                <a:latin typeface="Arial"/>
                <a:cs typeface="Arial"/>
              </a:rPr>
              <a:t>SEL</a:t>
            </a:r>
            <a:r>
              <a:rPr dirty="0" sz="1600" spc="-9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600">
                <a:solidFill>
                  <a:srgbClr val="001D2D"/>
                </a:solidFill>
                <a:latin typeface="Arial"/>
                <a:cs typeface="Arial"/>
              </a:rPr>
              <a:t>People</a:t>
            </a:r>
            <a:r>
              <a:rPr dirty="0" sz="1600" spc="-4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600">
                <a:solidFill>
                  <a:srgbClr val="001D2D"/>
                </a:solidFill>
                <a:latin typeface="Arial"/>
                <a:cs typeface="Arial"/>
              </a:rPr>
              <a:t>Committee</a:t>
            </a:r>
            <a:r>
              <a:rPr dirty="0" sz="1600" spc="-1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600">
                <a:solidFill>
                  <a:srgbClr val="001D2D"/>
                </a:solidFill>
                <a:latin typeface="Arial"/>
                <a:cs typeface="Arial"/>
              </a:rPr>
              <a:t>on</a:t>
            </a:r>
            <a:r>
              <a:rPr dirty="0" sz="1600" spc="-2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600">
                <a:solidFill>
                  <a:srgbClr val="001D2D"/>
                </a:solidFill>
                <a:latin typeface="Arial"/>
                <a:cs typeface="Arial"/>
              </a:rPr>
              <a:t>2nd</a:t>
            </a:r>
            <a:r>
              <a:rPr dirty="0" sz="1600" spc="-3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600">
                <a:solidFill>
                  <a:srgbClr val="001D2D"/>
                </a:solidFill>
                <a:latin typeface="Arial"/>
                <a:cs typeface="Arial"/>
              </a:rPr>
              <a:t>June</a:t>
            </a:r>
            <a:r>
              <a:rPr dirty="0" sz="1600" spc="-3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600" spc="-20">
                <a:solidFill>
                  <a:srgbClr val="001D2D"/>
                </a:solidFill>
                <a:latin typeface="Arial"/>
                <a:cs typeface="Arial"/>
              </a:rPr>
              <a:t>2025</a:t>
            </a:r>
            <a:endParaRPr sz="1600">
              <a:latin typeface="Arial"/>
              <a:cs typeface="Arial"/>
            </a:endParaRPr>
          </a:p>
          <a:p>
            <a:pPr marL="299085" marR="5080" indent="-287020">
              <a:lnSpc>
                <a:spcPts val="1730"/>
              </a:lnSpc>
              <a:spcBef>
                <a:spcPts val="520"/>
              </a:spcBef>
              <a:buClr>
                <a:srgbClr val="003892"/>
              </a:buClr>
              <a:buChar char="•"/>
              <a:tabLst>
                <a:tab pos="299085" algn="l"/>
              </a:tabLst>
            </a:pPr>
            <a:r>
              <a:rPr dirty="0" sz="1600">
                <a:solidFill>
                  <a:srgbClr val="001D2D"/>
                </a:solidFill>
                <a:latin typeface="Arial"/>
                <a:cs typeface="Arial"/>
              </a:rPr>
              <a:t>Commence</a:t>
            </a:r>
            <a:r>
              <a:rPr dirty="0" sz="1600" spc="-3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600" spc="-10">
                <a:solidFill>
                  <a:srgbClr val="001D2D"/>
                </a:solidFill>
                <a:latin typeface="Arial"/>
                <a:cs typeface="Arial"/>
              </a:rPr>
              <a:t>implementation</a:t>
            </a:r>
            <a:r>
              <a:rPr dirty="0" sz="1600" spc="-4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600">
                <a:solidFill>
                  <a:srgbClr val="001D2D"/>
                </a:solidFill>
                <a:latin typeface="Arial"/>
                <a:cs typeface="Arial"/>
              </a:rPr>
              <a:t>-</a:t>
            </a:r>
            <a:r>
              <a:rPr dirty="0" sz="1600" spc="-20">
                <a:solidFill>
                  <a:srgbClr val="001D2D"/>
                </a:solidFill>
                <a:latin typeface="Arial"/>
                <a:cs typeface="Arial"/>
              </a:rPr>
              <a:t> re-</a:t>
            </a:r>
            <a:r>
              <a:rPr dirty="0" sz="1600">
                <a:solidFill>
                  <a:srgbClr val="001D2D"/>
                </a:solidFill>
                <a:latin typeface="Arial"/>
                <a:cs typeface="Arial"/>
              </a:rPr>
              <a:t>prioritise</a:t>
            </a:r>
            <a:r>
              <a:rPr dirty="0" sz="1600" spc="-3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600">
                <a:solidFill>
                  <a:srgbClr val="001D2D"/>
                </a:solidFill>
                <a:latin typeface="Arial"/>
                <a:cs typeface="Arial"/>
              </a:rPr>
              <a:t>the</a:t>
            </a:r>
            <a:r>
              <a:rPr dirty="0" sz="1600" spc="-3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600">
                <a:solidFill>
                  <a:srgbClr val="001D2D"/>
                </a:solidFill>
                <a:latin typeface="Arial"/>
                <a:cs typeface="Arial"/>
              </a:rPr>
              <a:t>People</a:t>
            </a:r>
            <a:r>
              <a:rPr dirty="0" sz="1600" spc="-5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600">
                <a:solidFill>
                  <a:srgbClr val="001D2D"/>
                </a:solidFill>
                <a:latin typeface="Arial"/>
                <a:cs typeface="Arial"/>
              </a:rPr>
              <a:t>Programme</a:t>
            </a:r>
            <a:r>
              <a:rPr dirty="0" sz="1600" spc="-1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600">
                <a:solidFill>
                  <a:srgbClr val="001D2D"/>
                </a:solidFill>
                <a:latin typeface="Arial"/>
                <a:cs typeface="Arial"/>
              </a:rPr>
              <a:t>teams</a:t>
            </a:r>
            <a:r>
              <a:rPr dirty="0" sz="1600" spc="-3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600">
                <a:solidFill>
                  <a:srgbClr val="001D2D"/>
                </a:solidFill>
                <a:latin typeface="Arial"/>
                <a:cs typeface="Arial"/>
              </a:rPr>
              <a:t>portfolio</a:t>
            </a:r>
            <a:r>
              <a:rPr dirty="0" sz="1600" spc="-3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600">
                <a:solidFill>
                  <a:srgbClr val="001D2D"/>
                </a:solidFill>
                <a:latin typeface="Arial"/>
                <a:cs typeface="Arial"/>
              </a:rPr>
              <a:t>of</a:t>
            </a:r>
            <a:r>
              <a:rPr dirty="0" sz="1600" spc="-3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600">
                <a:solidFill>
                  <a:srgbClr val="001D2D"/>
                </a:solidFill>
                <a:latin typeface="Arial"/>
                <a:cs typeface="Arial"/>
              </a:rPr>
              <a:t>work</a:t>
            </a:r>
            <a:r>
              <a:rPr dirty="0" sz="1600" spc="-3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600">
                <a:solidFill>
                  <a:srgbClr val="001D2D"/>
                </a:solidFill>
                <a:latin typeface="Arial"/>
                <a:cs typeface="Arial"/>
              </a:rPr>
              <a:t>to</a:t>
            </a:r>
            <a:r>
              <a:rPr dirty="0" sz="1600" spc="-3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600">
                <a:solidFill>
                  <a:srgbClr val="001D2D"/>
                </a:solidFill>
                <a:latin typeface="Arial"/>
                <a:cs typeface="Arial"/>
              </a:rPr>
              <a:t>support</a:t>
            </a:r>
            <a:r>
              <a:rPr dirty="0" sz="1600" spc="-2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600" spc="-10">
                <a:solidFill>
                  <a:srgbClr val="001D2D"/>
                </a:solidFill>
                <a:latin typeface="Arial"/>
                <a:cs typeface="Arial"/>
              </a:rPr>
              <a:t>Neighbourhood </a:t>
            </a:r>
            <a:r>
              <a:rPr dirty="0" sz="1600">
                <a:solidFill>
                  <a:srgbClr val="001D2D"/>
                </a:solidFill>
                <a:latin typeface="Arial"/>
                <a:cs typeface="Arial"/>
              </a:rPr>
              <a:t>Health,</a:t>
            </a:r>
            <a:r>
              <a:rPr dirty="0" sz="1600" spc="-5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600">
                <a:solidFill>
                  <a:srgbClr val="001D2D"/>
                </a:solidFill>
                <a:latin typeface="Arial"/>
                <a:cs typeface="Arial"/>
              </a:rPr>
              <a:t>alongside</a:t>
            </a:r>
            <a:r>
              <a:rPr dirty="0" sz="1600" spc="-6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600">
                <a:solidFill>
                  <a:srgbClr val="001D2D"/>
                </a:solidFill>
                <a:latin typeface="Arial"/>
                <a:cs typeface="Arial"/>
              </a:rPr>
              <a:t>other</a:t>
            </a:r>
            <a:r>
              <a:rPr dirty="0" sz="1600" spc="-4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600">
                <a:solidFill>
                  <a:srgbClr val="001D2D"/>
                </a:solidFill>
                <a:latin typeface="Arial"/>
                <a:cs typeface="Arial"/>
              </a:rPr>
              <a:t>emerging</a:t>
            </a:r>
            <a:r>
              <a:rPr dirty="0" sz="1600" spc="-3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600" spc="-10">
                <a:solidFill>
                  <a:srgbClr val="001D2D"/>
                </a:solidFill>
                <a:latin typeface="Arial"/>
                <a:cs typeface="Arial"/>
              </a:rPr>
              <a:t>priorities</a:t>
            </a:r>
            <a:endParaRPr sz="16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7463" y="2604261"/>
            <a:ext cx="3005455" cy="75692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4800" spc="-10">
                <a:solidFill>
                  <a:srgbClr val="003892"/>
                </a:solidFill>
              </a:rPr>
              <a:t>Appendix:</a:t>
            </a:r>
            <a:endParaRPr sz="4800"/>
          </a:p>
        </p:txBody>
      </p:sp>
      <p:sp>
        <p:nvSpPr>
          <p:cNvPr id="3" name="object 3" descr=""/>
          <p:cNvSpPr txBox="1"/>
          <p:nvPr/>
        </p:nvSpPr>
        <p:spPr>
          <a:xfrm>
            <a:off x="10576686" y="6548577"/>
            <a:ext cx="257175" cy="2540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1810"/>
              </a:lnSpc>
            </a:pPr>
            <a:r>
              <a:rPr dirty="0" sz="1800" spc="-25">
                <a:solidFill>
                  <a:srgbClr val="001D2D"/>
                </a:solidFill>
                <a:latin typeface="Calibri"/>
                <a:cs typeface="Calibri"/>
              </a:rPr>
              <a:t>15</a:t>
            </a:r>
            <a:endParaRPr sz="1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563748" y="446024"/>
            <a:ext cx="7390765" cy="330835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2000"/>
              <a:t>ICS</a:t>
            </a:r>
            <a:r>
              <a:rPr dirty="0" sz="2000" spc="-35"/>
              <a:t> </a:t>
            </a:r>
            <a:r>
              <a:rPr dirty="0" sz="2000"/>
              <a:t>People</a:t>
            </a:r>
            <a:r>
              <a:rPr dirty="0" sz="2000" spc="-25"/>
              <a:t> </a:t>
            </a:r>
            <a:r>
              <a:rPr dirty="0" sz="2000"/>
              <a:t>Programme</a:t>
            </a:r>
            <a:r>
              <a:rPr dirty="0" sz="2000" spc="-35"/>
              <a:t> </a:t>
            </a:r>
            <a:r>
              <a:rPr dirty="0" sz="2000"/>
              <a:t>overarching</a:t>
            </a:r>
            <a:r>
              <a:rPr dirty="0" sz="2000" spc="-30"/>
              <a:t> </a:t>
            </a:r>
            <a:r>
              <a:rPr dirty="0" sz="2000"/>
              <a:t>priorities:</a:t>
            </a:r>
            <a:r>
              <a:rPr dirty="0" sz="2000" spc="-65"/>
              <a:t> </a:t>
            </a:r>
            <a:r>
              <a:rPr dirty="0" sz="2000" b="0">
                <a:latin typeface="Arial"/>
                <a:cs typeface="Arial"/>
              </a:rPr>
              <a:t>For</a:t>
            </a:r>
            <a:r>
              <a:rPr dirty="0" sz="2000" spc="-35" b="0">
                <a:latin typeface="Arial"/>
                <a:cs typeface="Arial"/>
              </a:rPr>
              <a:t> </a:t>
            </a:r>
            <a:r>
              <a:rPr dirty="0" sz="2000" spc="-10" b="0">
                <a:latin typeface="Arial"/>
                <a:cs typeface="Arial"/>
              </a:rPr>
              <a:t>Information</a:t>
            </a:r>
            <a:endParaRPr sz="2000">
              <a:latin typeface="Arial"/>
              <a:cs typeface="Arial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11595861" y="6574646"/>
            <a:ext cx="85725" cy="17081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>
              <a:lnSpc>
                <a:spcPts val="1325"/>
              </a:lnSpc>
            </a:pPr>
            <a:r>
              <a:rPr dirty="0" sz="1200" spc="-50" b="1">
                <a:solidFill>
                  <a:srgbClr val="003B5B"/>
                </a:solidFill>
                <a:latin typeface="Arial"/>
                <a:cs typeface="Arial"/>
              </a:rPr>
              <a:t>1</a:t>
            </a:r>
            <a:endParaRPr sz="1200">
              <a:latin typeface="Arial"/>
              <a:cs typeface="Arial"/>
            </a:endParaRPr>
          </a:p>
        </p:txBody>
      </p:sp>
      <p:grpSp>
        <p:nvGrpSpPr>
          <p:cNvPr id="4" name="object 4" descr=""/>
          <p:cNvGrpSpPr/>
          <p:nvPr/>
        </p:nvGrpSpPr>
        <p:grpSpPr>
          <a:xfrm>
            <a:off x="6236461" y="1559178"/>
            <a:ext cx="5404485" cy="3602990"/>
            <a:chOff x="6236461" y="1559178"/>
            <a:chExt cx="5404485" cy="3602990"/>
          </a:xfrm>
        </p:grpSpPr>
        <p:sp>
          <p:nvSpPr>
            <p:cNvPr id="5" name="object 5" descr=""/>
            <p:cNvSpPr/>
            <p:nvPr/>
          </p:nvSpPr>
          <p:spPr>
            <a:xfrm>
              <a:off x="6242811" y="1565490"/>
              <a:ext cx="5391785" cy="433070"/>
            </a:xfrm>
            <a:custGeom>
              <a:avLst/>
              <a:gdLst/>
              <a:ahLst/>
              <a:cxnLst/>
              <a:rect l="l" t="t" r="r" b="b"/>
              <a:pathLst>
                <a:path w="5391784" h="433069">
                  <a:moveTo>
                    <a:pt x="5391530" y="0"/>
                  </a:moveTo>
                  <a:lnTo>
                    <a:pt x="0" y="0"/>
                  </a:lnTo>
                  <a:lnTo>
                    <a:pt x="0" y="432600"/>
                  </a:lnTo>
                  <a:lnTo>
                    <a:pt x="5391530" y="432600"/>
                  </a:lnTo>
                  <a:lnTo>
                    <a:pt x="5391530" y="0"/>
                  </a:lnTo>
                  <a:close/>
                </a:path>
              </a:pathLst>
            </a:custGeom>
            <a:solidFill>
              <a:srgbClr val="003892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" name="object 6" descr=""/>
            <p:cNvSpPr/>
            <p:nvPr/>
          </p:nvSpPr>
          <p:spPr>
            <a:xfrm>
              <a:off x="6242811" y="1998090"/>
              <a:ext cx="5391785" cy="3157855"/>
            </a:xfrm>
            <a:custGeom>
              <a:avLst/>
              <a:gdLst/>
              <a:ahLst/>
              <a:cxnLst/>
              <a:rect l="l" t="t" r="r" b="b"/>
              <a:pathLst>
                <a:path w="5391784" h="3157854">
                  <a:moveTo>
                    <a:pt x="5391530" y="0"/>
                  </a:moveTo>
                  <a:lnTo>
                    <a:pt x="0" y="0"/>
                  </a:lnTo>
                  <a:lnTo>
                    <a:pt x="0" y="3157474"/>
                  </a:lnTo>
                  <a:lnTo>
                    <a:pt x="5391530" y="3157474"/>
                  </a:lnTo>
                  <a:lnTo>
                    <a:pt x="5391530" y="0"/>
                  </a:lnTo>
                  <a:close/>
                </a:path>
              </a:pathLst>
            </a:custGeom>
            <a:solidFill>
              <a:srgbClr val="E4F6FA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7" name="object 7" descr=""/>
            <p:cNvSpPr/>
            <p:nvPr/>
          </p:nvSpPr>
          <p:spPr>
            <a:xfrm>
              <a:off x="6236461" y="1979040"/>
              <a:ext cx="5404485" cy="38100"/>
            </a:xfrm>
            <a:custGeom>
              <a:avLst/>
              <a:gdLst/>
              <a:ahLst/>
              <a:cxnLst/>
              <a:rect l="l" t="t" r="r" b="b"/>
              <a:pathLst>
                <a:path w="5404484" h="38100">
                  <a:moveTo>
                    <a:pt x="0" y="38100"/>
                  </a:moveTo>
                  <a:lnTo>
                    <a:pt x="5404231" y="38100"/>
                  </a:lnTo>
                  <a:lnTo>
                    <a:pt x="5404231" y="0"/>
                  </a:lnTo>
                  <a:lnTo>
                    <a:pt x="0" y="0"/>
                  </a:lnTo>
                  <a:lnTo>
                    <a:pt x="0" y="3810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8" name="object 8" descr=""/>
            <p:cNvSpPr/>
            <p:nvPr/>
          </p:nvSpPr>
          <p:spPr>
            <a:xfrm>
              <a:off x="6236461" y="1559178"/>
              <a:ext cx="5404485" cy="3602990"/>
            </a:xfrm>
            <a:custGeom>
              <a:avLst/>
              <a:gdLst/>
              <a:ahLst/>
              <a:cxnLst/>
              <a:rect l="l" t="t" r="r" b="b"/>
              <a:pathLst>
                <a:path w="5404484" h="3602990">
                  <a:moveTo>
                    <a:pt x="6350" y="0"/>
                  </a:moveTo>
                  <a:lnTo>
                    <a:pt x="6350" y="3602736"/>
                  </a:lnTo>
                </a:path>
                <a:path w="5404484" h="3602990">
                  <a:moveTo>
                    <a:pt x="5397881" y="0"/>
                  </a:moveTo>
                  <a:lnTo>
                    <a:pt x="5397881" y="3602736"/>
                  </a:lnTo>
                </a:path>
                <a:path w="5404484" h="3602990">
                  <a:moveTo>
                    <a:pt x="0" y="6350"/>
                  </a:moveTo>
                  <a:lnTo>
                    <a:pt x="5404231" y="6350"/>
                  </a:lnTo>
                </a:path>
                <a:path w="5404484" h="3602990">
                  <a:moveTo>
                    <a:pt x="0" y="3596386"/>
                  </a:moveTo>
                  <a:lnTo>
                    <a:pt x="5404231" y="3596386"/>
                  </a:lnTo>
                </a:path>
              </a:pathLst>
            </a:custGeom>
            <a:ln w="127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graphicFrame>
        <p:nvGraphicFramePr>
          <p:cNvPr id="9" name="object 9" descr=""/>
          <p:cNvGraphicFramePr>
            <a:graphicFrameLocks noGrp="1"/>
          </p:cNvGraphicFramePr>
          <p:nvPr/>
        </p:nvGraphicFramePr>
        <p:xfrm>
          <a:off x="291096" y="1563750"/>
          <a:ext cx="11426190" cy="523049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798820"/>
                <a:gridCol w="5538470"/>
              </a:tblGrid>
              <a:tr h="334645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dirty="0" sz="160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Get</a:t>
                      </a:r>
                      <a:r>
                        <a:rPr dirty="0" sz="1600" spc="-3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60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Britain</a:t>
                      </a:r>
                      <a:r>
                        <a:rPr dirty="0" sz="1600" spc="-1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600" spc="-1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Working: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B="0" marT="4064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003892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238760">
                        <a:lnSpc>
                          <a:spcPct val="100000"/>
                        </a:lnSpc>
                        <a:spcBef>
                          <a:spcPts val="285"/>
                        </a:spcBef>
                      </a:pPr>
                      <a:r>
                        <a:rPr dirty="0" sz="160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Shared</a:t>
                      </a:r>
                      <a:r>
                        <a:rPr dirty="0" sz="1600" spc="-5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60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services,</a:t>
                      </a:r>
                      <a:r>
                        <a:rPr dirty="0" sz="1600" spc="-1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60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productivity and</a:t>
                      </a:r>
                      <a:r>
                        <a:rPr dirty="0" sz="1600" spc="-4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600" spc="-1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transformation:</a:t>
                      </a:r>
                      <a:endParaRPr sz="1600">
                        <a:latin typeface="Arial"/>
                        <a:cs typeface="Arial"/>
                      </a:endParaRPr>
                    </a:p>
                    <a:p>
                      <a:pPr marL="238760">
                        <a:lnSpc>
                          <a:spcPct val="100000"/>
                        </a:lnSpc>
                        <a:spcBef>
                          <a:spcPts val="1495"/>
                        </a:spcBef>
                      </a:pPr>
                      <a:r>
                        <a:rPr dirty="0" sz="1100" b="1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Current</a:t>
                      </a:r>
                      <a:r>
                        <a:rPr dirty="0" sz="1100" spc="-40" b="1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10" b="1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position:</a:t>
                      </a:r>
                      <a:endParaRPr sz="1100">
                        <a:latin typeface="Arial"/>
                        <a:cs typeface="Arial"/>
                      </a:endParaRPr>
                    </a:p>
                    <a:p>
                      <a:pPr marL="525145" marR="163830" indent="-287020">
                        <a:lnSpc>
                          <a:spcPct val="100000"/>
                        </a:lnSpc>
                        <a:buFont typeface="Arial"/>
                        <a:buChar char="•"/>
                        <a:tabLst>
                          <a:tab pos="525145" algn="l"/>
                        </a:tabLst>
                      </a:pPr>
                      <a:r>
                        <a:rPr dirty="0" sz="1100" b="1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Shared</a:t>
                      </a:r>
                      <a:r>
                        <a:rPr dirty="0" sz="1100" spc="-55" b="1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b="1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services</a:t>
                      </a:r>
                      <a:r>
                        <a:rPr dirty="0" sz="11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:</a:t>
                      </a:r>
                      <a:r>
                        <a:rPr dirty="0" sz="1100" spc="-55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1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Co-</a:t>
                      </a:r>
                      <a:r>
                        <a:rPr dirty="0" sz="11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developing</a:t>
                      </a:r>
                      <a:r>
                        <a:rPr dirty="0" sz="1100" spc="-3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priorities</a:t>
                      </a:r>
                      <a:r>
                        <a:rPr dirty="0" sz="1100" spc="-5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with</a:t>
                      </a:r>
                      <a:r>
                        <a:rPr dirty="0" sz="1100" spc="-45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Provider</a:t>
                      </a:r>
                      <a:r>
                        <a:rPr dirty="0" sz="1100" spc="-4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CPO/HRDs</a:t>
                      </a:r>
                      <a:r>
                        <a:rPr dirty="0" sz="1100" spc="-4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25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to </a:t>
                      </a:r>
                      <a:r>
                        <a:rPr dirty="0" sz="11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accelerate</a:t>
                      </a:r>
                      <a:r>
                        <a:rPr dirty="0" sz="1100" spc="-35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plans</a:t>
                      </a:r>
                      <a:r>
                        <a:rPr dirty="0" sz="1100" spc="-1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for</a:t>
                      </a:r>
                      <a:r>
                        <a:rPr dirty="0" sz="1100" spc="-5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1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efficiencies.</a:t>
                      </a:r>
                      <a:r>
                        <a:rPr dirty="0" sz="1100" spc="-45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Approach</a:t>
                      </a:r>
                      <a:r>
                        <a:rPr dirty="0" sz="1100" spc="-2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cognisant</a:t>
                      </a:r>
                      <a:r>
                        <a:rPr dirty="0" sz="1100" spc="-3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of</a:t>
                      </a:r>
                      <a:r>
                        <a:rPr dirty="0" sz="1100" spc="-35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NHSE</a:t>
                      </a:r>
                      <a:r>
                        <a:rPr dirty="0" sz="1100" spc="-5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work</a:t>
                      </a:r>
                      <a:r>
                        <a:rPr dirty="0" sz="1100" spc="-5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on</a:t>
                      </a:r>
                      <a:r>
                        <a:rPr dirty="0" sz="1100" spc="-25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1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People </a:t>
                      </a:r>
                      <a:r>
                        <a:rPr dirty="0" sz="11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Services</a:t>
                      </a:r>
                      <a:r>
                        <a:rPr dirty="0" sz="1100" spc="-25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Target</a:t>
                      </a:r>
                      <a:r>
                        <a:rPr dirty="0" sz="1100" spc="-6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Operating</a:t>
                      </a:r>
                      <a:r>
                        <a:rPr dirty="0" sz="1100" spc="-6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Model</a:t>
                      </a:r>
                      <a:r>
                        <a:rPr dirty="0" sz="1100" spc="-15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dirty="0" sz="1100" spc="-35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opportunities</a:t>
                      </a:r>
                      <a:r>
                        <a:rPr dirty="0" sz="1100" spc="-45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in</a:t>
                      </a:r>
                      <a:r>
                        <a:rPr dirty="0" sz="1100" spc="-2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processes,</a:t>
                      </a:r>
                      <a:r>
                        <a:rPr dirty="0" sz="1100" spc="-6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1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automation </a:t>
                      </a:r>
                      <a:r>
                        <a:rPr dirty="0" sz="11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dirty="0" sz="1100" spc="-4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where</a:t>
                      </a:r>
                      <a:r>
                        <a:rPr dirty="0" sz="1100" spc="-3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suitable,</a:t>
                      </a:r>
                      <a:r>
                        <a:rPr dirty="0" sz="1100" spc="-35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1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consolidation.</a:t>
                      </a:r>
                      <a:endParaRPr sz="1100">
                        <a:latin typeface="Arial"/>
                        <a:cs typeface="Arial"/>
                      </a:endParaRPr>
                    </a:p>
                    <a:p>
                      <a:pPr marL="525145" marR="140970" indent="-287020">
                        <a:lnSpc>
                          <a:spcPct val="100000"/>
                        </a:lnSpc>
                        <a:spcBef>
                          <a:spcPts val="5"/>
                        </a:spcBef>
                        <a:buFont typeface="Arial"/>
                        <a:buChar char="•"/>
                        <a:tabLst>
                          <a:tab pos="525145" algn="l"/>
                        </a:tabLst>
                      </a:pPr>
                      <a:r>
                        <a:rPr dirty="0" sz="1100" b="1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Bank</a:t>
                      </a:r>
                      <a:r>
                        <a:rPr dirty="0" sz="1100" spc="-30" b="1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b="1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dirty="0" sz="1100" spc="-25" b="1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b="1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Agency:</a:t>
                      </a:r>
                      <a:r>
                        <a:rPr dirty="0" sz="1100" spc="15" b="1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Refreshing</a:t>
                      </a:r>
                      <a:r>
                        <a:rPr dirty="0" sz="1100" spc="-5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1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collaboration</a:t>
                      </a:r>
                      <a:r>
                        <a:rPr dirty="0" sz="1100" spc="-25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priorities</a:t>
                      </a:r>
                      <a:r>
                        <a:rPr dirty="0" sz="1100" spc="-35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dirty="0" sz="1100" spc="-35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exploring</a:t>
                      </a:r>
                      <a:r>
                        <a:rPr dirty="0" sz="1100" spc="-15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1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enhanced </a:t>
                      </a:r>
                      <a:r>
                        <a:rPr dirty="0" sz="11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data</a:t>
                      </a:r>
                      <a:r>
                        <a:rPr dirty="0" sz="1100" spc="-35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driven</a:t>
                      </a:r>
                      <a:r>
                        <a:rPr dirty="0" sz="1100" spc="-1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transformation.</a:t>
                      </a:r>
                      <a:endParaRPr sz="1100">
                        <a:latin typeface="Arial"/>
                        <a:cs typeface="Arial"/>
                      </a:endParaRPr>
                    </a:p>
                    <a:p>
                      <a:pPr marL="525145" marR="544195" indent="-287020">
                        <a:lnSpc>
                          <a:spcPct val="100000"/>
                        </a:lnSpc>
                        <a:buFont typeface="Arial"/>
                        <a:buChar char="•"/>
                        <a:tabLst>
                          <a:tab pos="525145" algn="l"/>
                        </a:tabLst>
                      </a:pPr>
                      <a:r>
                        <a:rPr dirty="0" sz="1100" b="1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RMN</a:t>
                      </a:r>
                      <a:r>
                        <a:rPr dirty="0" sz="1100" spc="-40" b="1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b="1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agency</a:t>
                      </a:r>
                      <a:r>
                        <a:rPr dirty="0" sz="1100" spc="-20" b="1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b="1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/</a:t>
                      </a:r>
                      <a:r>
                        <a:rPr dirty="0" sz="1100" spc="-35" b="1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b="1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enhanced</a:t>
                      </a:r>
                      <a:r>
                        <a:rPr dirty="0" sz="1100" spc="-20" b="1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b="1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care</a:t>
                      </a:r>
                      <a:r>
                        <a:rPr dirty="0" sz="11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:</a:t>
                      </a:r>
                      <a:r>
                        <a:rPr dirty="0" sz="1100" spc="-35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1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Co-</a:t>
                      </a:r>
                      <a:r>
                        <a:rPr dirty="0" sz="11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developing</a:t>
                      </a:r>
                      <a:r>
                        <a:rPr dirty="0" sz="1100" spc="-15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approach</a:t>
                      </a:r>
                      <a:r>
                        <a:rPr dirty="0" sz="1100" spc="-3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across</a:t>
                      </a:r>
                      <a:r>
                        <a:rPr dirty="0" sz="1100" spc="-4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1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Acute </a:t>
                      </a:r>
                      <a:r>
                        <a:rPr dirty="0" sz="11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Providers</a:t>
                      </a:r>
                      <a:r>
                        <a:rPr dirty="0" sz="1100" spc="-3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to</a:t>
                      </a:r>
                      <a:r>
                        <a:rPr dirty="0" sz="1100" spc="-3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reduce</a:t>
                      </a:r>
                      <a:r>
                        <a:rPr dirty="0" sz="1100" spc="-45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spend</a:t>
                      </a:r>
                      <a:r>
                        <a:rPr dirty="0" sz="1100" spc="-25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on</a:t>
                      </a:r>
                      <a:r>
                        <a:rPr dirty="0" sz="1100" spc="-3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agency</a:t>
                      </a:r>
                      <a:r>
                        <a:rPr dirty="0" sz="1100" spc="-4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RMN</a:t>
                      </a:r>
                      <a:r>
                        <a:rPr dirty="0" sz="1100" spc="-1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dirty="0" sz="1100" spc="-25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enhance</a:t>
                      </a:r>
                      <a:r>
                        <a:rPr dirty="0" sz="1100" spc="-3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quality</a:t>
                      </a:r>
                      <a:r>
                        <a:rPr dirty="0" sz="1100" spc="-3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of</a:t>
                      </a:r>
                      <a:r>
                        <a:rPr dirty="0" sz="1100" spc="-4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1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care.</a:t>
                      </a:r>
                      <a:endParaRPr sz="1100">
                        <a:latin typeface="Arial"/>
                        <a:cs typeface="Arial"/>
                      </a:endParaRPr>
                    </a:p>
                    <a:p>
                      <a:pPr marL="525145" marR="243840" indent="-287020">
                        <a:lnSpc>
                          <a:spcPct val="100000"/>
                        </a:lnSpc>
                        <a:buFont typeface="Arial"/>
                        <a:buChar char="•"/>
                        <a:tabLst>
                          <a:tab pos="525145" algn="l"/>
                        </a:tabLst>
                      </a:pPr>
                      <a:r>
                        <a:rPr dirty="0" sz="1100" b="1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Social</a:t>
                      </a:r>
                      <a:r>
                        <a:rPr dirty="0" sz="1100" spc="-15" b="1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b="1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Care</a:t>
                      </a:r>
                      <a:r>
                        <a:rPr dirty="0" sz="1100" spc="-10" b="1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b="1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Voice</a:t>
                      </a:r>
                      <a:r>
                        <a:rPr dirty="0" sz="1100" spc="-10" b="1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b="1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&amp;</a:t>
                      </a:r>
                      <a:r>
                        <a:rPr dirty="0" sz="1100" spc="-15" b="1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10" b="1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representation</a:t>
                      </a:r>
                      <a:r>
                        <a:rPr dirty="0" sz="1100" spc="-1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:</a:t>
                      </a:r>
                      <a:r>
                        <a:rPr dirty="0" sz="1100" spc="-4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1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Collaborating</a:t>
                      </a:r>
                      <a:r>
                        <a:rPr dirty="0" sz="1100" spc="1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with People</a:t>
                      </a:r>
                      <a:r>
                        <a:rPr dirty="0" sz="1100" spc="15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1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Committee </a:t>
                      </a:r>
                      <a:r>
                        <a:rPr dirty="0" sz="11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members</a:t>
                      </a:r>
                      <a:r>
                        <a:rPr dirty="0" sz="1100" spc="-6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dirty="0" sz="1100" spc="-25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ICS</a:t>
                      </a:r>
                      <a:r>
                        <a:rPr dirty="0" sz="1100" spc="-3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Programmes</a:t>
                      </a:r>
                      <a:r>
                        <a:rPr dirty="0" sz="1100" spc="-75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such</a:t>
                      </a:r>
                      <a:r>
                        <a:rPr dirty="0" sz="1100" spc="-25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as</a:t>
                      </a:r>
                      <a:r>
                        <a:rPr dirty="0" sz="1100" spc="-3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UEC</a:t>
                      </a:r>
                      <a:r>
                        <a:rPr dirty="0" sz="1100" spc="-1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to</a:t>
                      </a:r>
                      <a:r>
                        <a:rPr dirty="0" sz="1100" spc="-35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increase</a:t>
                      </a:r>
                      <a:r>
                        <a:rPr dirty="0" sz="1100" spc="-3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enabling</a:t>
                      </a:r>
                      <a:r>
                        <a:rPr dirty="0" sz="1100" spc="-1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support</a:t>
                      </a:r>
                      <a:r>
                        <a:rPr dirty="0" sz="1100" spc="-4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25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to </a:t>
                      </a:r>
                      <a:r>
                        <a:rPr dirty="0" sz="11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social</a:t>
                      </a:r>
                      <a:r>
                        <a:rPr dirty="0" sz="1100" spc="-45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2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care</a:t>
                      </a:r>
                      <a:endParaRPr sz="1100">
                        <a:latin typeface="Arial"/>
                        <a:cs typeface="Arial"/>
                      </a:endParaRPr>
                    </a:p>
                    <a:p>
                      <a:pPr marL="238760">
                        <a:lnSpc>
                          <a:spcPct val="100000"/>
                        </a:lnSpc>
                      </a:pPr>
                      <a:r>
                        <a:rPr dirty="0" sz="1100" b="1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Planned</a:t>
                      </a:r>
                      <a:r>
                        <a:rPr dirty="0" sz="1100" spc="-40" b="1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10" b="1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expansion:</a:t>
                      </a:r>
                      <a:endParaRPr sz="1100">
                        <a:latin typeface="Arial"/>
                        <a:cs typeface="Arial"/>
                      </a:endParaRPr>
                    </a:p>
                    <a:p>
                      <a:pPr marL="525145" marR="415290" indent="-287020">
                        <a:lnSpc>
                          <a:spcPct val="100000"/>
                        </a:lnSpc>
                        <a:buFont typeface="Arial"/>
                        <a:buChar char="•"/>
                        <a:tabLst>
                          <a:tab pos="525145" algn="l"/>
                        </a:tabLst>
                      </a:pPr>
                      <a:r>
                        <a:rPr dirty="0" sz="1100" b="1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Workforce</a:t>
                      </a:r>
                      <a:r>
                        <a:rPr dirty="0" sz="1100" spc="-60" b="1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b="1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Policy</a:t>
                      </a:r>
                      <a:r>
                        <a:rPr dirty="0" sz="1100" spc="-45" b="1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b="1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Alignment</a:t>
                      </a:r>
                      <a:r>
                        <a:rPr dirty="0" sz="11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:</a:t>
                      </a:r>
                      <a:r>
                        <a:rPr dirty="0" sz="1100" spc="-3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Agreement</a:t>
                      </a:r>
                      <a:r>
                        <a:rPr dirty="0" sz="1100" spc="-6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in</a:t>
                      </a:r>
                      <a:r>
                        <a:rPr dirty="0" sz="1100" spc="-25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place</a:t>
                      </a:r>
                      <a:r>
                        <a:rPr dirty="0" sz="1100" spc="-3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to</a:t>
                      </a:r>
                      <a:r>
                        <a:rPr dirty="0" sz="1100" spc="-45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increase</a:t>
                      </a:r>
                      <a:r>
                        <a:rPr dirty="0" sz="1100" spc="-3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adoption</a:t>
                      </a:r>
                      <a:r>
                        <a:rPr dirty="0" sz="1100" spc="-35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25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of </a:t>
                      </a:r>
                      <a:r>
                        <a:rPr dirty="0" sz="11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national</a:t>
                      </a:r>
                      <a:r>
                        <a:rPr dirty="0" sz="1100" spc="-4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policies</a:t>
                      </a:r>
                      <a:r>
                        <a:rPr dirty="0" sz="1100" spc="-15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to</a:t>
                      </a:r>
                      <a:r>
                        <a:rPr dirty="0" sz="1100" spc="-5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aid</a:t>
                      </a:r>
                      <a:r>
                        <a:rPr dirty="0" sz="1100" spc="-3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1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standardisation.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36195">
                    <a:lnL w="12700">
                      <a:solidFill>
                        <a:srgbClr val="FFFFFF"/>
                      </a:solidFill>
                      <a:prstDash val="solid"/>
                    </a:lnL>
                  </a:tcPr>
                </a:tc>
              </a:tr>
              <a:tr h="326136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dirty="0" sz="1100" b="1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Current</a:t>
                      </a:r>
                      <a:r>
                        <a:rPr dirty="0" sz="1100" spc="-40" b="1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10" b="1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position:</a:t>
                      </a:r>
                      <a:endParaRPr sz="1100">
                        <a:latin typeface="Arial"/>
                        <a:cs typeface="Arial"/>
                      </a:endParaRPr>
                    </a:p>
                    <a:p>
                      <a:pPr marL="260985" indent="-169545">
                        <a:lnSpc>
                          <a:spcPct val="100000"/>
                        </a:lnSpc>
                        <a:buChar char="•"/>
                        <a:tabLst>
                          <a:tab pos="260985" algn="l"/>
                        </a:tabLst>
                      </a:pPr>
                      <a:r>
                        <a:rPr dirty="0" sz="11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SEL</a:t>
                      </a:r>
                      <a:r>
                        <a:rPr dirty="0" sz="1100" spc="-25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Anchor</a:t>
                      </a:r>
                      <a:r>
                        <a:rPr dirty="0" sz="1100" spc="-3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Alliance</a:t>
                      </a:r>
                      <a:r>
                        <a:rPr dirty="0" sz="1100" spc="-1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dirty="0" sz="1100" spc="-25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Health</a:t>
                      </a:r>
                      <a:r>
                        <a:rPr dirty="0" sz="1100" spc="-3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dirty="0" sz="1100" spc="-35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Care</a:t>
                      </a:r>
                      <a:r>
                        <a:rPr dirty="0" sz="1100" spc="-3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Jobs</a:t>
                      </a:r>
                      <a:r>
                        <a:rPr dirty="0" sz="1100" spc="-35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Hub</a:t>
                      </a:r>
                      <a:r>
                        <a:rPr dirty="0" sz="1100" spc="-25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committed</a:t>
                      </a:r>
                      <a:r>
                        <a:rPr dirty="0" sz="1100" spc="-7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to</a:t>
                      </a:r>
                      <a:r>
                        <a:rPr dirty="0" sz="1100" spc="-4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local</a:t>
                      </a:r>
                      <a:r>
                        <a:rPr dirty="0" sz="1100" spc="-25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1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recruitment.</a:t>
                      </a:r>
                      <a:endParaRPr sz="1100">
                        <a:latin typeface="Arial"/>
                        <a:cs typeface="Arial"/>
                      </a:endParaRPr>
                    </a:p>
                    <a:p>
                      <a:pPr marL="260350" marR="374015" indent="-169545">
                        <a:lnSpc>
                          <a:spcPct val="100000"/>
                        </a:lnSpc>
                        <a:buChar char="•"/>
                        <a:tabLst>
                          <a:tab pos="263525" algn="l"/>
                        </a:tabLst>
                      </a:pPr>
                      <a:r>
                        <a:rPr dirty="0" sz="11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Understanding</a:t>
                      </a:r>
                      <a:r>
                        <a:rPr dirty="0" sz="1100" spc="-2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communities</a:t>
                      </a:r>
                      <a:r>
                        <a:rPr dirty="0" sz="1100" spc="-4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dirty="0" sz="1100" spc="-5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targeted</a:t>
                      </a:r>
                      <a:r>
                        <a:rPr dirty="0" sz="1100" spc="-55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support</a:t>
                      </a:r>
                      <a:r>
                        <a:rPr dirty="0" sz="1100" spc="-3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for</a:t>
                      </a:r>
                      <a:r>
                        <a:rPr dirty="0" sz="1100" spc="-45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under</a:t>
                      </a:r>
                      <a:r>
                        <a:rPr dirty="0" sz="1100" spc="-1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represented</a:t>
                      </a:r>
                      <a:r>
                        <a:rPr dirty="0" sz="1100" spc="-5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groups</a:t>
                      </a:r>
                      <a:r>
                        <a:rPr dirty="0" sz="1100" spc="-25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is</a:t>
                      </a:r>
                      <a:r>
                        <a:rPr dirty="0" sz="1100" spc="-15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a </a:t>
                      </a:r>
                      <a:r>
                        <a:rPr dirty="0" sz="1100" spc="-5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	</a:t>
                      </a:r>
                      <a:r>
                        <a:rPr dirty="0" sz="1100" spc="-1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priority</a:t>
                      </a:r>
                      <a:endParaRPr sz="1100">
                        <a:latin typeface="Arial"/>
                        <a:cs typeface="Arial"/>
                      </a:endParaRPr>
                    </a:p>
                    <a:p>
                      <a:pPr marL="260985" indent="-169545">
                        <a:lnSpc>
                          <a:spcPct val="100000"/>
                        </a:lnSpc>
                        <a:buChar char="•"/>
                        <a:tabLst>
                          <a:tab pos="260985" algn="l"/>
                        </a:tabLst>
                      </a:pPr>
                      <a:r>
                        <a:rPr dirty="0" sz="11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Get</a:t>
                      </a:r>
                      <a:r>
                        <a:rPr dirty="0" sz="1100" spc="-5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Britain</a:t>
                      </a:r>
                      <a:r>
                        <a:rPr dirty="0" sz="1100" spc="-25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Working</a:t>
                      </a:r>
                      <a:r>
                        <a:rPr dirty="0" sz="1100" spc="-55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policy</a:t>
                      </a:r>
                      <a:r>
                        <a:rPr dirty="0" sz="1100" spc="-2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being</a:t>
                      </a:r>
                      <a:r>
                        <a:rPr dirty="0" sz="1100" spc="-15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supported</a:t>
                      </a:r>
                      <a:r>
                        <a:rPr dirty="0" sz="1100" spc="-55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with</a:t>
                      </a:r>
                      <a:r>
                        <a:rPr dirty="0" sz="1100" spc="-5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a</a:t>
                      </a:r>
                      <a:r>
                        <a:rPr dirty="0" sz="1100" spc="-25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focus</a:t>
                      </a:r>
                      <a:r>
                        <a:rPr dirty="0" sz="1100" spc="-5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on</a:t>
                      </a:r>
                      <a:r>
                        <a:rPr dirty="0" sz="1100" spc="-25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local</a:t>
                      </a:r>
                      <a:r>
                        <a:rPr dirty="0" sz="1100" spc="-2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1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recruitment,</a:t>
                      </a:r>
                      <a:endParaRPr sz="1100">
                        <a:latin typeface="Arial"/>
                        <a:cs typeface="Arial"/>
                      </a:endParaRPr>
                    </a:p>
                    <a:p>
                      <a:pPr marL="263525">
                        <a:lnSpc>
                          <a:spcPct val="100000"/>
                        </a:lnSpc>
                      </a:pPr>
                      <a:r>
                        <a:rPr dirty="0" sz="1100" spc="-1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volunteering</a:t>
                      </a:r>
                      <a:r>
                        <a:rPr dirty="0" sz="1100" spc="-3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supporting</a:t>
                      </a:r>
                      <a:r>
                        <a:rPr dirty="0" sz="1100" spc="-45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people</a:t>
                      </a:r>
                      <a:r>
                        <a:rPr dirty="0" sz="1100" spc="-2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with</a:t>
                      </a:r>
                      <a:r>
                        <a:rPr dirty="0" sz="1100" spc="-15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disabilities</a:t>
                      </a:r>
                      <a:r>
                        <a:rPr dirty="0" sz="1100" spc="5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dirty="0" sz="1100" spc="-3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LTCs</a:t>
                      </a:r>
                      <a:r>
                        <a:rPr dirty="0" sz="1100" spc="-3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to</a:t>
                      </a:r>
                      <a:r>
                        <a:rPr dirty="0" sz="1100" spc="-45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return</a:t>
                      </a:r>
                      <a:r>
                        <a:rPr dirty="0" sz="1100" spc="-65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to</a:t>
                      </a:r>
                      <a:r>
                        <a:rPr dirty="0" sz="1100" spc="-4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or</a:t>
                      </a:r>
                      <a:r>
                        <a:rPr dirty="0" sz="1100" spc="-3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not</a:t>
                      </a:r>
                      <a:r>
                        <a:rPr dirty="0" sz="1100" spc="-35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leave</a:t>
                      </a:r>
                      <a:r>
                        <a:rPr dirty="0" sz="1100" spc="-2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1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work.</a:t>
                      </a:r>
                      <a:endParaRPr sz="1100">
                        <a:latin typeface="Arial"/>
                        <a:cs typeface="Arial"/>
                      </a:endParaRPr>
                    </a:p>
                    <a:p>
                      <a:pPr marL="260350" marR="385445" indent="-169545">
                        <a:lnSpc>
                          <a:spcPct val="100000"/>
                        </a:lnSpc>
                        <a:spcBef>
                          <a:spcPts val="5"/>
                        </a:spcBef>
                        <a:buChar char="•"/>
                        <a:tabLst>
                          <a:tab pos="263525" algn="l"/>
                        </a:tabLst>
                      </a:pPr>
                      <a:r>
                        <a:rPr dirty="0" sz="11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Working</a:t>
                      </a:r>
                      <a:r>
                        <a:rPr dirty="0" sz="1100" spc="-7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with</a:t>
                      </a:r>
                      <a:r>
                        <a:rPr dirty="0" sz="1100" spc="-1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eight</a:t>
                      </a:r>
                      <a:r>
                        <a:rPr dirty="0" sz="1100" spc="-4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system</a:t>
                      </a:r>
                      <a:r>
                        <a:rPr dirty="0" sz="1100" spc="-4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partners,</a:t>
                      </a:r>
                      <a:r>
                        <a:rPr dirty="0" sz="1100" spc="-7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following</a:t>
                      </a:r>
                      <a:r>
                        <a:rPr dirty="0" sz="1100" spc="-15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successful</a:t>
                      </a:r>
                      <a:r>
                        <a:rPr dirty="0" sz="1100" spc="-65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bid</a:t>
                      </a:r>
                      <a:r>
                        <a:rPr dirty="0" sz="1100" spc="-25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from</a:t>
                      </a:r>
                      <a:r>
                        <a:rPr dirty="0" sz="1100" spc="-6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NHS</a:t>
                      </a:r>
                      <a:r>
                        <a:rPr dirty="0" sz="1100" spc="-25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Charities,</a:t>
                      </a:r>
                      <a:r>
                        <a:rPr dirty="0" sz="1100" spc="-3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25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to </a:t>
                      </a:r>
                      <a:r>
                        <a:rPr dirty="0" sz="1100" spc="-25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	</a:t>
                      </a:r>
                      <a:r>
                        <a:rPr dirty="0" sz="11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develop</a:t>
                      </a:r>
                      <a:r>
                        <a:rPr dirty="0" sz="1100" spc="-5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a</a:t>
                      </a:r>
                      <a:r>
                        <a:rPr dirty="0" sz="1100" spc="-25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system</a:t>
                      </a:r>
                      <a:r>
                        <a:rPr dirty="0" sz="1100" spc="-4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volunteering</a:t>
                      </a:r>
                      <a:r>
                        <a:rPr dirty="0" sz="1100" spc="-5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approach</a:t>
                      </a:r>
                      <a:r>
                        <a:rPr dirty="0" sz="1100" spc="-35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to</a:t>
                      </a:r>
                      <a:r>
                        <a:rPr dirty="0" sz="1100" spc="-35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enable</a:t>
                      </a:r>
                      <a:r>
                        <a:rPr dirty="0" sz="1100" spc="-1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cross</a:t>
                      </a:r>
                      <a:r>
                        <a:rPr dirty="0" sz="1100" spc="-35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1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organisational</a:t>
                      </a:r>
                      <a:r>
                        <a:rPr dirty="0" sz="1100" spc="-25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1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boundary </a:t>
                      </a:r>
                      <a:r>
                        <a:rPr dirty="0" sz="1100" spc="-1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	</a:t>
                      </a:r>
                      <a:r>
                        <a:rPr dirty="0" sz="11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volunteering</a:t>
                      </a:r>
                      <a:r>
                        <a:rPr dirty="0" sz="1100" spc="-3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&amp;</a:t>
                      </a:r>
                      <a:r>
                        <a:rPr dirty="0" sz="1100" spc="-4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‘stepping</a:t>
                      </a:r>
                      <a:r>
                        <a:rPr dirty="0" sz="1100" spc="-25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stone’</a:t>
                      </a:r>
                      <a:r>
                        <a:rPr dirty="0" sz="1100" spc="-45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into</a:t>
                      </a:r>
                      <a:r>
                        <a:rPr dirty="0" sz="1100" spc="-3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good</a:t>
                      </a:r>
                      <a:r>
                        <a:rPr dirty="0" sz="1100" spc="-5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2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work</a:t>
                      </a:r>
                      <a:endParaRPr sz="1100">
                        <a:latin typeface="Arial"/>
                        <a:cs typeface="Arial"/>
                      </a:endParaRPr>
                    </a:p>
                    <a:p>
                      <a:pPr marL="260350" marR="274955" indent="-169545">
                        <a:lnSpc>
                          <a:spcPct val="100000"/>
                        </a:lnSpc>
                        <a:buChar char="•"/>
                        <a:tabLst>
                          <a:tab pos="263525" algn="l"/>
                        </a:tabLst>
                      </a:pPr>
                      <a:r>
                        <a:rPr dirty="0" sz="11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Delivering SWAP/</a:t>
                      </a:r>
                      <a:r>
                        <a:rPr dirty="0" sz="1100" spc="-55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employability</a:t>
                      </a:r>
                      <a:r>
                        <a:rPr dirty="0" sz="1100" spc="-5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programmes,</a:t>
                      </a:r>
                      <a:r>
                        <a:rPr dirty="0" sz="1100" spc="-75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with</a:t>
                      </a:r>
                      <a:r>
                        <a:rPr dirty="0" sz="1100" spc="-5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processes</a:t>
                      </a:r>
                      <a:r>
                        <a:rPr dirty="0" sz="1100" spc="-5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set</a:t>
                      </a:r>
                      <a:r>
                        <a:rPr dirty="0" sz="1100" spc="-35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&amp;</a:t>
                      </a:r>
                      <a:r>
                        <a:rPr dirty="0" sz="1100" spc="-2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1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relationships</a:t>
                      </a:r>
                      <a:r>
                        <a:rPr dirty="0" sz="1100" spc="-3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1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built </a:t>
                      </a:r>
                      <a:r>
                        <a:rPr dirty="0" sz="1100" spc="-1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	</a:t>
                      </a:r>
                      <a:r>
                        <a:rPr dirty="0" sz="11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with</a:t>
                      </a:r>
                      <a:r>
                        <a:rPr dirty="0" sz="1100" spc="-2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all</a:t>
                      </a:r>
                      <a:r>
                        <a:rPr dirty="0" sz="1100" spc="-3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SEL</a:t>
                      </a:r>
                      <a:r>
                        <a:rPr dirty="0" sz="1100" spc="-3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1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colleges</a:t>
                      </a:r>
                      <a:endParaRPr sz="1100">
                        <a:latin typeface="Arial"/>
                        <a:cs typeface="Arial"/>
                      </a:endParaRPr>
                    </a:p>
                    <a:p>
                      <a:pPr marL="91440">
                        <a:lnSpc>
                          <a:spcPct val="100000"/>
                        </a:lnSpc>
                      </a:pPr>
                      <a:r>
                        <a:rPr dirty="0" sz="1100" b="1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Planned</a:t>
                      </a:r>
                      <a:r>
                        <a:rPr dirty="0" sz="1100" spc="-40" b="1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10" b="1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expansion:</a:t>
                      </a:r>
                      <a:endParaRPr sz="1100">
                        <a:latin typeface="Arial"/>
                        <a:cs typeface="Arial"/>
                      </a:endParaRPr>
                    </a:p>
                    <a:p>
                      <a:pPr marL="260350" marR="251460" indent="-169545">
                        <a:lnSpc>
                          <a:spcPct val="100000"/>
                        </a:lnSpc>
                        <a:buChar char="•"/>
                        <a:tabLst>
                          <a:tab pos="263525" algn="l"/>
                        </a:tabLst>
                      </a:pPr>
                      <a:r>
                        <a:rPr dirty="0" sz="11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To</a:t>
                      </a:r>
                      <a:r>
                        <a:rPr dirty="0" sz="1100" spc="-4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expand</a:t>
                      </a:r>
                      <a:r>
                        <a:rPr dirty="0" sz="1100" spc="-2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work</a:t>
                      </a:r>
                      <a:r>
                        <a:rPr dirty="0" sz="1100" spc="-2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in</a:t>
                      </a:r>
                      <a:r>
                        <a:rPr dirty="0" sz="1100" spc="-2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progress,</a:t>
                      </a:r>
                      <a:r>
                        <a:rPr dirty="0" sz="1100" spc="-7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secure</a:t>
                      </a:r>
                      <a:r>
                        <a:rPr dirty="0" sz="1100" spc="-4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funding</a:t>
                      </a:r>
                      <a:r>
                        <a:rPr dirty="0" sz="1100" spc="-45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dirty="0" sz="1100" spc="-25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deliver</a:t>
                      </a:r>
                      <a:r>
                        <a:rPr dirty="0" sz="1100" spc="-5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tailored</a:t>
                      </a:r>
                      <a:r>
                        <a:rPr dirty="0" sz="1100" spc="-3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support</a:t>
                      </a:r>
                      <a:r>
                        <a:rPr dirty="0" sz="1100" spc="-45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packages</a:t>
                      </a:r>
                      <a:r>
                        <a:rPr dirty="0" sz="1100" spc="-5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25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for </a:t>
                      </a:r>
                      <a:r>
                        <a:rPr dirty="0" sz="1100" spc="-25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	</a:t>
                      </a:r>
                      <a:r>
                        <a:rPr dirty="0" sz="11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INT</a:t>
                      </a:r>
                      <a:r>
                        <a:rPr dirty="0" sz="1100" spc="-3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1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priorities</a:t>
                      </a:r>
                      <a:endParaRPr sz="1100">
                        <a:latin typeface="Arial"/>
                        <a:cs typeface="Arial"/>
                      </a:endParaRPr>
                    </a:p>
                    <a:p>
                      <a:pPr marL="260985" indent="-169545">
                        <a:lnSpc>
                          <a:spcPct val="100000"/>
                        </a:lnSpc>
                        <a:buChar char="•"/>
                        <a:tabLst>
                          <a:tab pos="260985" algn="l"/>
                        </a:tabLst>
                      </a:pPr>
                      <a:r>
                        <a:rPr dirty="0" sz="11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Utilisation</a:t>
                      </a:r>
                      <a:r>
                        <a:rPr dirty="0" sz="1100" spc="-2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of</a:t>
                      </a:r>
                      <a:r>
                        <a:rPr dirty="0" sz="1100" spc="-45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Hub</a:t>
                      </a:r>
                      <a:r>
                        <a:rPr dirty="0" sz="1100" spc="-3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Online</a:t>
                      </a:r>
                      <a:r>
                        <a:rPr dirty="0" sz="1100" spc="-4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dirty="0" sz="1100" spc="-25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Flourish</a:t>
                      </a:r>
                      <a:r>
                        <a:rPr dirty="0" sz="1100" spc="-3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as</a:t>
                      </a:r>
                      <a:r>
                        <a:rPr dirty="0" sz="1100" spc="-5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recruitment</a:t>
                      </a:r>
                      <a:r>
                        <a:rPr dirty="0" sz="1100" spc="-6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dirty="0" sz="1100" spc="-35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information</a:t>
                      </a:r>
                      <a:r>
                        <a:rPr dirty="0" sz="1100" spc="-65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sharing</a:t>
                      </a:r>
                      <a:r>
                        <a:rPr dirty="0" sz="1100" spc="-4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1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platforms</a:t>
                      </a:r>
                      <a:endParaRPr sz="1100">
                        <a:latin typeface="Arial"/>
                        <a:cs typeface="Arial"/>
                      </a:endParaRPr>
                    </a:p>
                    <a:p>
                      <a:pPr marL="263525">
                        <a:lnSpc>
                          <a:spcPct val="100000"/>
                        </a:lnSpc>
                      </a:pPr>
                      <a:r>
                        <a:rPr dirty="0" sz="11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to</a:t>
                      </a:r>
                      <a:r>
                        <a:rPr dirty="0" sz="1100" spc="-35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support</a:t>
                      </a:r>
                      <a:r>
                        <a:rPr dirty="0" sz="1100" spc="-35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SEL</a:t>
                      </a:r>
                      <a:r>
                        <a:rPr dirty="0" sz="1100" spc="-1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employers</a:t>
                      </a:r>
                      <a:endParaRPr sz="1100">
                        <a:latin typeface="Arial"/>
                        <a:cs typeface="Arial"/>
                      </a:endParaRPr>
                    </a:p>
                    <a:p>
                      <a:pPr marL="260985" indent="-169545">
                        <a:lnSpc>
                          <a:spcPct val="100000"/>
                        </a:lnSpc>
                        <a:buChar char="•"/>
                        <a:tabLst>
                          <a:tab pos="260985" algn="l"/>
                        </a:tabLst>
                      </a:pPr>
                      <a:r>
                        <a:rPr dirty="0" sz="11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Development</a:t>
                      </a:r>
                      <a:r>
                        <a:rPr dirty="0" sz="1100" spc="-35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of</a:t>
                      </a:r>
                      <a:r>
                        <a:rPr dirty="0" sz="1100" spc="-6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new</a:t>
                      </a:r>
                      <a:r>
                        <a:rPr dirty="0" sz="1100" spc="-6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employability</a:t>
                      </a:r>
                      <a:r>
                        <a:rPr dirty="0" sz="1100" spc="-2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1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programmes.</a:t>
                      </a:r>
                      <a:endParaRPr sz="1100">
                        <a:latin typeface="Arial"/>
                        <a:cs typeface="Arial"/>
                      </a:endParaRPr>
                    </a:p>
                    <a:p>
                      <a:pPr marL="260985" marR="121285" indent="-170180">
                        <a:lnSpc>
                          <a:spcPct val="100000"/>
                        </a:lnSpc>
                        <a:spcBef>
                          <a:spcPts val="5"/>
                        </a:spcBef>
                        <a:buChar char="•"/>
                        <a:tabLst>
                          <a:tab pos="263525" algn="l"/>
                        </a:tabLst>
                      </a:pPr>
                      <a:r>
                        <a:rPr dirty="0" sz="105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Pivot</a:t>
                      </a:r>
                      <a:r>
                        <a:rPr dirty="0" sz="1050" spc="-3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5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Retention</a:t>
                      </a:r>
                      <a:r>
                        <a:rPr dirty="0" sz="1050" spc="-3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5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work</a:t>
                      </a:r>
                      <a:r>
                        <a:rPr dirty="0" sz="1050" spc="-3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5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to</a:t>
                      </a:r>
                      <a:r>
                        <a:rPr dirty="0" sz="1050" spc="-2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5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focus</a:t>
                      </a:r>
                      <a:r>
                        <a:rPr dirty="0" sz="1050" spc="-45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5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on</a:t>
                      </a:r>
                      <a:r>
                        <a:rPr dirty="0" sz="1050" spc="-25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5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reasonable</a:t>
                      </a:r>
                      <a:r>
                        <a:rPr dirty="0" sz="1050" spc="-2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5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or</a:t>
                      </a:r>
                      <a:r>
                        <a:rPr dirty="0" sz="1050" spc="-25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5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workplace</a:t>
                      </a:r>
                      <a:r>
                        <a:rPr dirty="0" sz="1050" spc="-5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5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adjustments</a:t>
                      </a:r>
                      <a:r>
                        <a:rPr dirty="0" sz="1050" spc="-45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5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to</a:t>
                      </a:r>
                      <a:r>
                        <a:rPr dirty="0" sz="1050" spc="-2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5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optimise</a:t>
                      </a:r>
                      <a:r>
                        <a:rPr dirty="0" sz="1050" spc="-45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50" spc="-1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retention </a:t>
                      </a:r>
                      <a:r>
                        <a:rPr dirty="0" sz="1050" spc="-1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	</a:t>
                      </a:r>
                      <a:r>
                        <a:rPr dirty="0" sz="105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in</a:t>
                      </a:r>
                      <a:r>
                        <a:rPr dirty="0" sz="1050" spc="-25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5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work</a:t>
                      </a:r>
                      <a:r>
                        <a:rPr dirty="0" sz="1050" spc="-25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5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dirty="0" sz="1050" spc="-2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5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return</a:t>
                      </a:r>
                      <a:r>
                        <a:rPr dirty="0" sz="1050" spc="-25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5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to</a:t>
                      </a:r>
                      <a:r>
                        <a:rPr dirty="0" sz="1050" spc="-2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work.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B="0" marT="4191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4F6FA"/>
                    </a:solidFill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36195">
                    <a:lnL w="12700">
                      <a:solidFill>
                        <a:srgbClr val="FFFFFF"/>
                      </a:solidFill>
                      <a:prstDash val="solid"/>
                    </a:lnL>
                  </a:tcPr>
                </a:tc>
              </a:tr>
              <a:tr h="54610"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3892"/>
                    </a:solidFil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334645">
                <a:tc gridSpan="2"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dirty="0" sz="1600" spc="-2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BAU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B="0" marT="4127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003892"/>
                    </a:solidFil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245235">
                <a:tc gridSpan="2">
                  <a:txBody>
                    <a:bodyPr/>
                    <a:lstStyle/>
                    <a:p>
                      <a:pPr marL="261620" indent="-170180">
                        <a:lnSpc>
                          <a:spcPct val="100000"/>
                        </a:lnSpc>
                        <a:spcBef>
                          <a:spcPts val="335"/>
                        </a:spcBef>
                        <a:buFont typeface="Arial"/>
                        <a:buChar char="•"/>
                        <a:tabLst>
                          <a:tab pos="261620" algn="l"/>
                        </a:tabLst>
                      </a:pPr>
                      <a:r>
                        <a:rPr dirty="0" sz="1050" b="1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EDI:</a:t>
                      </a:r>
                      <a:r>
                        <a:rPr dirty="0" sz="1050" spc="-40" b="1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5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Continue</a:t>
                      </a:r>
                      <a:r>
                        <a:rPr dirty="0" sz="1050" spc="-3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5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to</a:t>
                      </a:r>
                      <a:r>
                        <a:rPr dirty="0" sz="1050" spc="-2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5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champion</a:t>
                      </a:r>
                      <a:r>
                        <a:rPr dirty="0" sz="1050" spc="-45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50" spc="-1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equality</a:t>
                      </a:r>
                      <a:r>
                        <a:rPr dirty="0" sz="1050" spc="-35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5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dirty="0" sz="1050" spc="-15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5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cultures</a:t>
                      </a:r>
                      <a:r>
                        <a:rPr dirty="0" sz="1050" spc="-35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5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of</a:t>
                      </a:r>
                      <a:r>
                        <a:rPr dirty="0" sz="1050" spc="-3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50" spc="-1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inclusion</a:t>
                      </a:r>
                      <a:r>
                        <a:rPr dirty="0" sz="1050" spc="-3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5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dirty="0" sz="1050" spc="-15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5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diversity</a:t>
                      </a:r>
                      <a:r>
                        <a:rPr dirty="0" sz="1050" spc="-35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5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throughout</a:t>
                      </a:r>
                      <a:r>
                        <a:rPr dirty="0" sz="1050" spc="-25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5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delivery</a:t>
                      </a:r>
                      <a:r>
                        <a:rPr dirty="0" sz="1050" spc="-25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5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overarching</a:t>
                      </a:r>
                      <a:r>
                        <a:rPr dirty="0" sz="1050" spc="-15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50" spc="-1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priorities</a:t>
                      </a:r>
                      <a:endParaRPr sz="1050">
                        <a:latin typeface="Arial"/>
                        <a:cs typeface="Arial"/>
                      </a:endParaRPr>
                    </a:p>
                    <a:p>
                      <a:pPr marL="261620" indent="-170180">
                        <a:lnSpc>
                          <a:spcPct val="100000"/>
                        </a:lnSpc>
                        <a:buFont typeface="Arial"/>
                        <a:buChar char="•"/>
                        <a:tabLst>
                          <a:tab pos="261620" algn="l"/>
                        </a:tabLst>
                      </a:pPr>
                      <a:r>
                        <a:rPr dirty="0" sz="1050" b="1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Staff</a:t>
                      </a:r>
                      <a:r>
                        <a:rPr dirty="0" sz="1050" spc="-20" b="1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50" b="1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H&amp;WB:</a:t>
                      </a:r>
                      <a:r>
                        <a:rPr dirty="0" sz="1050" spc="-40" b="1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5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Maintain</a:t>
                      </a:r>
                      <a:r>
                        <a:rPr dirty="0" sz="1050" spc="-25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5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dirty="0" sz="1050" spc="-2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5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sustain</a:t>
                      </a:r>
                      <a:r>
                        <a:rPr dirty="0" sz="1050" spc="-25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5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key</a:t>
                      </a:r>
                      <a:r>
                        <a:rPr dirty="0" sz="1050" spc="-4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5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elements</a:t>
                      </a:r>
                      <a:r>
                        <a:rPr dirty="0" sz="1050" spc="-25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5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of</a:t>
                      </a:r>
                      <a:r>
                        <a:rPr dirty="0" sz="1050" spc="-35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5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the</a:t>
                      </a:r>
                      <a:r>
                        <a:rPr dirty="0" sz="1050" spc="-2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5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staff</a:t>
                      </a:r>
                      <a:r>
                        <a:rPr dirty="0" sz="1050" spc="-3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5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support</a:t>
                      </a:r>
                      <a:r>
                        <a:rPr dirty="0" sz="1050" spc="24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5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offer</a:t>
                      </a:r>
                      <a:r>
                        <a:rPr dirty="0" sz="1050" spc="-45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5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(with a</a:t>
                      </a:r>
                      <a:r>
                        <a:rPr dirty="0" sz="1050" spc="-15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5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particular</a:t>
                      </a:r>
                      <a:r>
                        <a:rPr dirty="0" sz="1050" spc="-35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5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focus</a:t>
                      </a:r>
                      <a:r>
                        <a:rPr dirty="0" sz="1050" spc="-4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5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on</a:t>
                      </a:r>
                      <a:r>
                        <a:rPr dirty="0" sz="1050" spc="-2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5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primary</a:t>
                      </a:r>
                      <a:r>
                        <a:rPr dirty="0" sz="1050" spc="-25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5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&amp;</a:t>
                      </a:r>
                      <a:r>
                        <a:rPr dirty="0" sz="1050" spc="-25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5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social</a:t>
                      </a:r>
                      <a:r>
                        <a:rPr dirty="0" sz="1050" spc="-2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5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care)</a:t>
                      </a:r>
                      <a:r>
                        <a:rPr dirty="0" sz="1050" spc="-2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5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to</a:t>
                      </a:r>
                      <a:r>
                        <a:rPr dirty="0" sz="1050" spc="-15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5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continue</a:t>
                      </a:r>
                      <a:r>
                        <a:rPr dirty="0" sz="1050" spc="5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5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to</a:t>
                      </a:r>
                      <a:r>
                        <a:rPr dirty="0" sz="1050" spc="-15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5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champion</a:t>
                      </a:r>
                      <a:r>
                        <a:rPr dirty="0" sz="1050" spc="-35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5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a</a:t>
                      </a:r>
                      <a:r>
                        <a:rPr dirty="0" sz="1050" spc="-15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5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culture</a:t>
                      </a:r>
                      <a:r>
                        <a:rPr dirty="0" sz="1050" spc="-15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5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of</a:t>
                      </a:r>
                      <a:r>
                        <a:rPr dirty="0" sz="1050" spc="-2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50" spc="-1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wellbeing</a:t>
                      </a:r>
                      <a:r>
                        <a:rPr dirty="0" sz="1050" spc="-3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5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at</a:t>
                      </a:r>
                      <a:r>
                        <a:rPr dirty="0" sz="1050" spc="-15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50" spc="-1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work.</a:t>
                      </a:r>
                      <a:endParaRPr sz="1050">
                        <a:latin typeface="Arial"/>
                        <a:cs typeface="Arial"/>
                      </a:endParaRPr>
                    </a:p>
                    <a:p>
                      <a:pPr marL="261620" indent="-170180">
                        <a:lnSpc>
                          <a:spcPct val="100000"/>
                        </a:lnSpc>
                        <a:spcBef>
                          <a:spcPts val="5"/>
                        </a:spcBef>
                        <a:buFont typeface="Arial"/>
                        <a:buChar char="•"/>
                        <a:tabLst>
                          <a:tab pos="261620" algn="l"/>
                        </a:tabLst>
                      </a:pPr>
                      <a:r>
                        <a:rPr dirty="0" sz="1050" b="1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Workforce</a:t>
                      </a:r>
                      <a:r>
                        <a:rPr dirty="0" sz="1050" spc="-50" b="1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50" b="1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Planning</a:t>
                      </a:r>
                      <a:r>
                        <a:rPr dirty="0" sz="1050" spc="-65" b="1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50" b="1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&amp;</a:t>
                      </a:r>
                      <a:r>
                        <a:rPr dirty="0" sz="1050" spc="-35" b="1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50" b="1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Education</a:t>
                      </a:r>
                      <a:r>
                        <a:rPr dirty="0" sz="1050" spc="-65" b="1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50" b="1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Supply:</a:t>
                      </a:r>
                      <a:r>
                        <a:rPr dirty="0" sz="1050" spc="-30" b="1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5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Ongoing</a:t>
                      </a:r>
                      <a:r>
                        <a:rPr dirty="0" sz="1050" spc="-3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5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work</a:t>
                      </a:r>
                      <a:r>
                        <a:rPr dirty="0" sz="1050" spc="-15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5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nationally</a:t>
                      </a:r>
                      <a:r>
                        <a:rPr dirty="0" sz="1050" spc="-4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5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dirty="0" sz="1050" spc="-35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5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locally</a:t>
                      </a:r>
                      <a:r>
                        <a:rPr dirty="0" sz="1050" spc="-35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5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to</a:t>
                      </a:r>
                      <a:r>
                        <a:rPr dirty="0" sz="1050" spc="-25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50" spc="-1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understand</a:t>
                      </a:r>
                      <a:r>
                        <a:rPr dirty="0" sz="1050" spc="-2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5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supply</a:t>
                      </a:r>
                      <a:r>
                        <a:rPr dirty="0" sz="1050" spc="-4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5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pipelines</a:t>
                      </a:r>
                      <a:r>
                        <a:rPr dirty="0" sz="1050" spc="-3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5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dirty="0" sz="1050" spc="-35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50" spc="-1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risk.</a:t>
                      </a:r>
                      <a:endParaRPr sz="1050">
                        <a:latin typeface="Arial"/>
                        <a:cs typeface="Arial"/>
                      </a:endParaRPr>
                    </a:p>
                    <a:p>
                      <a:pPr marL="261620" indent="-170180">
                        <a:lnSpc>
                          <a:spcPct val="100000"/>
                        </a:lnSpc>
                        <a:buChar char="•"/>
                        <a:tabLst>
                          <a:tab pos="261620" algn="l"/>
                        </a:tabLst>
                      </a:pPr>
                      <a:r>
                        <a:rPr dirty="0" sz="105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This</a:t>
                      </a:r>
                      <a:r>
                        <a:rPr dirty="0" sz="1050" spc="-3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50" spc="-1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includes:</a:t>
                      </a:r>
                      <a:endParaRPr sz="1050">
                        <a:latin typeface="Arial"/>
                        <a:cs typeface="Arial"/>
                      </a:endParaRPr>
                    </a:p>
                    <a:p>
                      <a:pPr lvl="1" marL="718820" indent="-170180">
                        <a:lnSpc>
                          <a:spcPct val="100000"/>
                        </a:lnSpc>
                        <a:buChar char="•"/>
                        <a:tabLst>
                          <a:tab pos="718820" algn="l"/>
                        </a:tabLst>
                      </a:pPr>
                      <a:r>
                        <a:rPr dirty="0" sz="105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Operational</a:t>
                      </a:r>
                      <a:r>
                        <a:rPr dirty="0" sz="1050" spc="-65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50" spc="-1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Planning,</a:t>
                      </a:r>
                      <a:endParaRPr sz="1050">
                        <a:latin typeface="Arial"/>
                        <a:cs typeface="Arial"/>
                      </a:endParaRPr>
                    </a:p>
                    <a:p>
                      <a:pPr lvl="1" marL="718820" indent="-170180">
                        <a:lnSpc>
                          <a:spcPct val="100000"/>
                        </a:lnSpc>
                        <a:buChar char="•"/>
                        <a:tabLst>
                          <a:tab pos="718820" algn="l"/>
                        </a:tabLst>
                      </a:pPr>
                      <a:r>
                        <a:rPr dirty="0" sz="105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System</a:t>
                      </a:r>
                      <a:r>
                        <a:rPr dirty="0" sz="1050" spc="-35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5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risk</a:t>
                      </a:r>
                      <a:r>
                        <a:rPr dirty="0" sz="1050" spc="-4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5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assurance</a:t>
                      </a:r>
                      <a:r>
                        <a:rPr dirty="0" sz="1050" spc="-45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50" spc="-1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framework</a:t>
                      </a:r>
                      <a:endParaRPr sz="1050">
                        <a:latin typeface="Arial"/>
                        <a:cs typeface="Arial"/>
                      </a:endParaRPr>
                    </a:p>
                    <a:p>
                      <a:pPr lvl="1" marL="718820" indent="-170180">
                        <a:lnSpc>
                          <a:spcPct val="100000"/>
                        </a:lnSpc>
                        <a:buChar char="•"/>
                        <a:tabLst>
                          <a:tab pos="718820" algn="l"/>
                        </a:tabLst>
                      </a:pPr>
                      <a:r>
                        <a:rPr dirty="0" sz="105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Education</a:t>
                      </a:r>
                      <a:r>
                        <a:rPr dirty="0" sz="1050" spc="-6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5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Training</a:t>
                      </a:r>
                      <a:r>
                        <a:rPr dirty="0" sz="1050" spc="-65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5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Activity</a:t>
                      </a:r>
                      <a:r>
                        <a:rPr dirty="0" sz="1050" spc="-55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50" spc="-10">
                          <a:solidFill>
                            <a:srgbClr val="001D2D"/>
                          </a:solidFill>
                          <a:latin typeface="Arial"/>
                          <a:cs typeface="Arial"/>
                        </a:rPr>
                        <a:t>Plan.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B="0" marT="4254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4F6FA"/>
                    </a:solidFil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</a:tbl>
          </a:graphicData>
        </a:graphic>
      </p:graphicFrame>
      <p:sp>
        <p:nvSpPr>
          <p:cNvPr id="11" name="object 11" descr=""/>
          <p:cNvSpPr txBox="1"/>
          <p:nvPr/>
        </p:nvSpPr>
        <p:spPr>
          <a:xfrm>
            <a:off x="11668506" y="6561946"/>
            <a:ext cx="111125" cy="19621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1425"/>
              </a:lnSpc>
            </a:pPr>
            <a:r>
              <a:rPr dirty="0" sz="1200" spc="-50" b="1">
                <a:solidFill>
                  <a:srgbClr val="003B5B"/>
                </a:solidFill>
                <a:latin typeface="Arial"/>
                <a:cs typeface="Arial"/>
              </a:rPr>
              <a:t>6</a:t>
            </a:r>
            <a:endParaRPr sz="1200">
              <a:latin typeface="Arial"/>
              <a:cs typeface="Arial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376224" y="1094613"/>
            <a:ext cx="10450195" cy="3911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dirty="0" sz="1200" b="1">
                <a:solidFill>
                  <a:srgbClr val="0091C8"/>
                </a:solidFill>
                <a:latin typeface="Arial"/>
                <a:cs typeface="Arial"/>
              </a:rPr>
              <a:t>As noted</a:t>
            </a:r>
            <a:r>
              <a:rPr dirty="0" sz="1200" spc="-5" b="1">
                <a:solidFill>
                  <a:srgbClr val="0091C8"/>
                </a:solidFill>
                <a:latin typeface="Arial"/>
                <a:cs typeface="Arial"/>
              </a:rPr>
              <a:t> </a:t>
            </a:r>
            <a:r>
              <a:rPr dirty="0" sz="1200" b="1">
                <a:solidFill>
                  <a:srgbClr val="0091C8"/>
                </a:solidFill>
                <a:latin typeface="Arial"/>
                <a:cs typeface="Arial"/>
              </a:rPr>
              <a:t>on</a:t>
            </a:r>
            <a:r>
              <a:rPr dirty="0" sz="1200" spc="-10" b="1">
                <a:solidFill>
                  <a:srgbClr val="0091C8"/>
                </a:solidFill>
                <a:latin typeface="Arial"/>
                <a:cs typeface="Arial"/>
              </a:rPr>
              <a:t> </a:t>
            </a:r>
            <a:r>
              <a:rPr dirty="0" sz="1200" b="1">
                <a:solidFill>
                  <a:srgbClr val="0091C8"/>
                </a:solidFill>
                <a:latin typeface="Arial"/>
                <a:cs typeface="Arial"/>
              </a:rPr>
              <a:t>slide</a:t>
            </a:r>
            <a:r>
              <a:rPr dirty="0" sz="1200" spc="-20" b="1">
                <a:solidFill>
                  <a:srgbClr val="0091C8"/>
                </a:solidFill>
                <a:latin typeface="Arial"/>
                <a:cs typeface="Arial"/>
              </a:rPr>
              <a:t> </a:t>
            </a:r>
            <a:r>
              <a:rPr dirty="0" sz="1200" b="1">
                <a:solidFill>
                  <a:srgbClr val="0091C8"/>
                </a:solidFill>
                <a:latin typeface="Arial"/>
                <a:cs typeface="Arial"/>
              </a:rPr>
              <a:t>7,</a:t>
            </a:r>
            <a:r>
              <a:rPr dirty="0" sz="1200" spc="-30" b="1">
                <a:solidFill>
                  <a:srgbClr val="0091C8"/>
                </a:solidFill>
                <a:latin typeface="Arial"/>
                <a:cs typeface="Arial"/>
              </a:rPr>
              <a:t> </a:t>
            </a:r>
            <a:r>
              <a:rPr dirty="0" sz="1200" b="1">
                <a:solidFill>
                  <a:srgbClr val="0091C8"/>
                </a:solidFill>
                <a:latin typeface="Arial"/>
                <a:cs typeface="Arial"/>
              </a:rPr>
              <a:t>from</a:t>
            </a:r>
            <a:r>
              <a:rPr dirty="0" sz="1200" spc="-20" b="1">
                <a:solidFill>
                  <a:srgbClr val="0091C8"/>
                </a:solidFill>
                <a:latin typeface="Arial"/>
                <a:cs typeface="Arial"/>
              </a:rPr>
              <a:t> </a:t>
            </a:r>
            <a:r>
              <a:rPr dirty="0" sz="1200" b="1">
                <a:solidFill>
                  <a:srgbClr val="0091C8"/>
                </a:solidFill>
                <a:latin typeface="Arial"/>
                <a:cs typeface="Arial"/>
              </a:rPr>
              <a:t>early</a:t>
            </a:r>
            <a:r>
              <a:rPr dirty="0" sz="1200" spc="-45" b="1">
                <a:solidFill>
                  <a:srgbClr val="0091C8"/>
                </a:solidFill>
                <a:latin typeface="Arial"/>
                <a:cs typeface="Arial"/>
              </a:rPr>
              <a:t> </a:t>
            </a:r>
            <a:r>
              <a:rPr dirty="0" sz="1200" b="1">
                <a:solidFill>
                  <a:srgbClr val="0091C8"/>
                </a:solidFill>
                <a:latin typeface="Arial"/>
                <a:cs typeface="Arial"/>
              </a:rPr>
              <a:t>25/26</a:t>
            </a:r>
            <a:r>
              <a:rPr dirty="0" sz="1200" spc="-40" b="1">
                <a:solidFill>
                  <a:srgbClr val="0091C8"/>
                </a:solidFill>
                <a:latin typeface="Arial"/>
                <a:cs typeface="Arial"/>
              </a:rPr>
              <a:t> </a:t>
            </a:r>
            <a:r>
              <a:rPr dirty="0" sz="1200" b="1">
                <a:solidFill>
                  <a:srgbClr val="0091C8"/>
                </a:solidFill>
                <a:latin typeface="Arial"/>
                <a:cs typeface="Arial"/>
              </a:rPr>
              <a:t>and</a:t>
            </a:r>
            <a:r>
              <a:rPr dirty="0" sz="1200" spc="-15" b="1">
                <a:solidFill>
                  <a:srgbClr val="0091C8"/>
                </a:solidFill>
                <a:latin typeface="Arial"/>
                <a:cs typeface="Arial"/>
              </a:rPr>
              <a:t> </a:t>
            </a:r>
            <a:r>
              <a:rPr dirty="0" sz="1200" b="1">
                <a:solidFill>
                  <a:srgbClr val="0091C8"/>
                </a:solidFill>
                <a:latin typeface="Arial"/>
                <a:cs typeface="Arial"/>
              </a:rPr>
              <a:t>to</a:t>
            </a:r>
            <a:r>
              <a:rPr dirty="0" sz="1200" spc="-15" b="1">
                <a:solidFill>
                  <a:srgbClr val="0091C8"/>
                </a:solidFill>
                <a:latin typeface="Arial"/>
                <a:cs typeface="Arial"/>
              </a:rPr>
              <a:t> </a:t>
            </a:r>
            <a:r>
              <a:rPr dirty="0" sz="1200" b="1">
                <a:solidFill>
                  <a:srgbClr val="0091C8"/>
                </a:solidFill>
                <a:latin typeface="Arial"/>
                <a:cs typeface="Arial"/>
              </a:rPr>
              <a:t>align</a:t>
            </a:r>
            <a:r>
              <a:rPr dirty="0" sz="1200" spc="-20" b="1">
                <a:solidFill>
                  <a:srgbClr val="0091C8"/>
                </a:solidFill>
                <a:latin typeface="Arial"/>
                <a:cs typeface="Arial"/>
              </a:rPr>
              <a:t> </a:t>
            </a:r>
            <a:r>
              <a:rPr dirty="0" sz="1200" b="1">
                <a:solidFill>
                  <a:srgbClr val="0091C8"/>
                </a:solidFill>
                <a:latin typeface="Arial"/>
                <a:cs typeface="Arial"/>
              </a:rPr>
              <a:t>with</a:t>
            </a:r>
            <a:r>
              <a:rPr dirty="0" sz="1200" spc="-35" b="1">
                <a:solidFill>
                  <a:srgbClr val="0091C8"/>
                </a:solidFill>
                <a:latin typeface="Arial"/>
                <a:cs typeface="Arial"/>
              </a:rPr>
              <a:t> </a:t>
            </a:r>
            <a:r>
              <a:rPr dirty="0" sz="1200" b="1">
                <a:solidFill>
                  <a:srgbClr val="0091C8"/>
                </a:solidFill>
                <a:latin typeface="Arial"/>
                <a:cs typeface="Arial"/>
              </a:rPr>
              <a:t>government</a:t>
            </a:r>
            <a:r>
              <a:rPr dirty="0" sz="1200" spc="-15" b="1">
                <a:solidFill>
                  <a:srgbClr val="0091C8"/>
                </a:solidFill>
                <a:latin typeface="Arial"/>
                <a:cs typeface="Arial"/>
              </a:rPr>
              <a:t> </a:t>
            </a:r>
            <a:r>
              <a:rPr dirty="0" sz="1200" b="1">
                <a:solidFill>
                  <a:srgbClr val="0091C8"/>
                </a:solidFill>
                <a:latin typeface="Arial"/>
                <a:cs typeface="Arial"/>
              </a:rPr>
              <a:t>and</a:t>
            </a:r>
            <a:r>
              <a:rPr dirty="0" sz="1200" spc="-10" b="1">
                <a:solidFill>
                  <a:srgbClr val="0091C8"/>
                </a:solidFill>
                <a:latin typeface="Arial"/>
                <a:cs typeface="Arial"/>
              </a:rPr>
              <a:t> </a:t>
            </a:r>
            <a:r>
              <a:rPr dirty="0" sz="1200" b="1">
                <a:solidFill>
                  <a:srgbClr val="0091C8"/>
                </a:solidFill>
                <a:latin typeface="Arial"/>
                <a:cs typeface="Arial"/>
              </a:rPr>
              <a:t>NHS</a:t>
            </a:r>
            <a:r>
              <a:rPr dirty="0" sz="1200" spc="-25" b="1">
                <a:solidFill>
                  <a:srgbClr val="0091C8"/>
                </a:solidFill>
                <a:latin typeface="Arial"/>
                <a:cs typeface="Arial"/>
              </a:rPr>
              <a:t> </a:t>
            </a:r>
            <a:r>
              <a:rPr dirty="0" sz="1200" b="1">
                <a:solidFill>
                  <a:srgbClr val="0091C8"/>
                </a:solidFill>
                <a:latin typeface="Arial"/>
                <a:cs typeface="Arial"/>
              </a:rPr>
              <a:t>England,</a:t>
            </a:r>
            <a:r>
              <a:rPr dirty="0" sz="1200" spc="-10" b="1">
                <a:solidFill>
                  <a:srgbClr val="0091C8"/>
                </a:solidFill>
                <a:latin typeface="Arial"/>
                <a:cs typeface="Arial"/>
              </a:rPr>
              <a:t> </a:t>
            </a:r>
            <a:r>
              <a:rPr dirty="0" sz="1200" b="1">
                <a:solidFill>
                  <a:srgbClr val="0091C8"/>
                </a:solidFill>
                <a:latin typeface="Arial"/>
                <a:cs typeface="Arial"/>
              </a:rPr>
              <a:t>the</a:t>
            </a:r>
            <a:r>
              <a:rPr dirty="0" sz="1200" spc="-20" b="1">
                <a:solidFill>
                  <a:srgbClr val="0091C8"/>
                </a:solidFill>
                <a:latin typeface="Arial"/>
                <a:cs typeface="Arial"/>
              </a:rPr>
              <a:t> </a:t>
            </a:r>
            <a:r>
              <a:rPr dirty="0" sz="1200" b="1">
                <a:solidFill>
                  <a:srgbClr val="0091C8"/>
                </a:solidFill>
                <a:latin typeface="Arial"/>
                <a:cs typeface="Arial"/>
              </a:rPr>
              <a:t>ICS</a:t>
            </a:r>
            <a:r>
              <a:rPr dirty="0" sz="1200" spc="-20" b="1">
                <a:solidFill>
                  <a:srgbClr val="0091C8"/>
                </a:solidFill>
                <a:latin typeface="Arial"/>
                <a:cs typeface="Arial"/>
              </a:rPr>
              <a:t> </a:t>
            </a:r>
            <a:r>
              <a:rPr dirty="0" sz="1200" b="1">
                <a:solidFill>
                  <a:srgbClr val="0091C8"/>
                </a:solidFill>
                <a:latin typeface="Arial"/>
                <a:cs typeface="Arial"/>
              </a:rPr>
              <a:t>People</a:t>
            </a:r>
            <a:r>
              <a:rPr dirty="0" sz="1200" spc="-25" b="1">
                <a:solidFill>
                  <a:srgbClr val="0091C8"/>
                </a:solidFill>
                <a:latin typeface="Arial"/>
                <a:cs typeface="Arial"/>
              </a:rPr>
              <a:t> </a:t>
            </a:r>
            <a:r>
              <a:rPr dirty="0" sz="1200" b="1">
                <a:solidFill>
                  <a:srgbClr val="0091C8"/>
                </a:solidFill>
                <a:latin typeface="Arial"/>
                <a:cs typeface="Arial"/>
              </a:rPr>
              <a:t>Programme</a:t>
            </a:r>
            <a:r>
              <a:rPr dirty="0" sz="1200" spc="-40" b="1">
                <a:solidFill>
                  <a:srgbClr val="0091C8"/>
                </a:solidFill>
                <a:latin typeface="Arial"/>
                <a:cs typeface="Arial"/>
              </a:rPr>
              <a:t> </a:t>
            </a:r>
            <a:r>
              <a:rPr dirty="0" sz="1200" b="1">
                <a:solidFill>
                  <a:srgbClr val="0091C8"/>
                </a:solidFill>
                <a:latin typeface="Arial"/>
                <a:cs typeface="Arial"/>
              </a:rPr>
              <a:t>will</a:t>
            </a:r>
            <a:r>
              <a:rPr dirty="0" sz="1200" spc="-40" b="1">
                <a:solidFill>
                  <a:srgbClr val="0091C8"/>
                </a:solidFill>
                <a:latin typeface="Arial"/>
                <a:cs typeface="Arial"/>
              </a:rPr>
              <a:t> </a:t>
            </a:r>
            <a:r>
              <a:rPr dirty="0" sz="1200" b="1">
                <a:solidFill>
                  <a:srgbClr val="0091C8"/>
                </a:solidFill>
                <a:latin typeface="Arial"/>
                <a:cs typeface="Arial"/>
              </a:rPr>
              <a:t>focus</a:t>
            </a:r>
            <a:r>
              <a:rPr dirty="0" sz="1200" spc="-15" b="1">
                <a:solidFill>
                  <a:srgbClr val="0091C8"/>
                </a:solidFill>
                <a:latin typeface="Arial"/>
                <a:cs typeface="Arial"/>
              </a:rPr>
              <a:t> </a:t>
            </a:r>
            <a:r>
              <a:rPr dirty="0" sz="1200" b="1">
                <a:solidFill>
                  <a:srgbClr val="0091C8"/>
                </a:solidFill>
                <a:latin typeface="Arial"/>
                <a:cs typeface="Arial"/>
              </a:rPr>
              <a:t>on</a:t>
            </a:r>
            <a:r>
              <a:rPr dirty="0" sz="1200" spc="-10" b="1">
                <a:solidFill>
                  <a:srgbClr val="0091C8"/>
                </a:solidFill>
                <a:latin typeface="Arial"/>
                <a:cs typeface="Arial"/>
              </a:rPr>
              <a:t> </a:t>
            </a:r>
            <a:r>
              <a:rPr dirty="0" sz="1200" b="1">
                <a:solidFill>
                  <a:srgbClr val="0091C8"/>
                </a:solidFill>
                <a:latin typeface="Arial"/>
                <a:cs typeface="Arial"/>
              </a:rPr>
              <a:t>three</a:t>
            </a:r>
            <a:r>
              <a:rPr dirty="0" sz="1200" spc="-25" b="1">
                <a:solidFill>
                  <a:srgbClr val="0091C8"/>
                </a:solidFill>
                <a:latin typeface="Arial"/>
                <a:cs typeface="Arial"/>
              </a:rPr>
              <a:t> </a:t>
            </a:r>
            <a:r>
              <a:rPr dirty="0" sz="1200" b="1">
                <a:solidFill>
                  <a:srgbClr val="0091C8"/>
                </a:solidFill>
                <a:latin typeface="Arial"/>
                <a:cs typeface="Arial"/>
              </a:rPr>
              <a:t>priorities</a:t>
            </a:r>
            <a:r>
              <a:rPr dirty="0" sz="1200" spc="-30" b="1">
                <a:solidFill>
                  <a:srgbClr val="0091C8"/>
                </a:solidFill>
                <a:latin typeface="Arial"/>
                <a:cs typeface="Arial"/>
              </a:rPr>
              <a:t> </a:t>
            </a:r>
            <a:r>
              <a:rPr dirty="0" sz="1200" spc="-25" b="1">
                <a:solidFill>
                  <a:srgbClr val="0091C8"/>
                </a:solidFill>
                <a:latin typeface="Arial"/>
                <a:cs typeface="Arial"/>
              </a:rPr>
              <a:t>1. </a:t>
            </a:r>
            <a:r>
              <a:rPr dirty="0" sz="1200" b="1">
                <a:solidFill>
                  <a:srgbClr val="0091C8"/>
                </a:solidFill>
                <a:latin typeface="Arial"/>
                <a:cs typeface="Arial"/>
              </a:rPr>
              <a:t>Neighbourhood</a:t>
            </a:r>
            <a:r>
              <a:rPr dirty="0" sz="1200" spc="5" b="1">
                <a:solidFill>
                  <a:srgbClr val="0091C8"/>
                </a:solidFill>
                <a:latin typeface="Arial"/>
                <a:cs typeface="Arial"/>
              </a:rPr>
              <a:t> </a:t>
            </a:r>
            <a:r>
              <a:rPr dirty="0" sz="1200" b="1">
                <a:solidFill>
                  <a:srgbClr val="0091C8"/>
                </a:solidFill>
                <a:latin typeface="Arial"/>
                <a:cs typeface="Arial"/>
              </a:rPr>
              <a:t>Care,</a:t>
            </a:r>
            <a:r>
              <a:rPr dirty="0" sz="1200" spc="-45" b="1">
                <a:solidFill>
                  <a:srgbClr val="0091C8"/>
                </a:solidFill>
                <a:latin typeface="Arial"/>
                <a:cs typeface="Arial"/>
              </a:rPr>
              <a:t> </a:t>
            </a:r>
            <a:r>
              <a:rPr dirty="0" sz="1200" b="1">
                <a:solidFill>
                  <a:srgbClr val="0091C8"/>
                </a:solidFill>
                <a:latin typeface="Arial"/>
                <a:cs typeface="Arial"/>
              </a:rPr>
              <a:t>2.</a:t>
            </a:r>
            <a:r>
              <a:rPr dirty="0" sz="1200" spc="-25" b="1">
                <a:solidFill>
                  <a:srgbClr val="0091C8"/>
                </a:solidFill>
                <a:latin typeface="Arial"/>
                <a:cs typeface="Arial"/>
              </a:rPr>
              <a:t> </a:t>
            </a:r>
            <a:r>
              <a:rPr dirty="0" sz="1200" b="1">
                <a:solidFill>
                  <a:srgbClr val="0091C8"/>
                </a:solidFill>
                <a:latin typeface="Arial"/>
                <a:cs typeface="Arial"/>
              </a:rPr>
              <a:t>Get</a:t>
            </a:r>
            <a:r>
              <a:rPr dirty="0" sz="1200" spc="-40" b="1">
                <a:solidFill>
                  <a:srgbClr val="0091C8"/>
                </a:solidFill>
                <a:latin typeface="Arial"/>
                <a:cs typeface="Arial"/>
              </a:rPr>
              <a:t> </a:t>
            </a:r>
            <a:r>
              <a:rPr dirty="0" sz="1200" b="1">
                <a:solidFill>
                  <a:srgbClr val="0091C8"/>
                </a:solidFill>
                <a:latin typeface="Arial"/>
                <a:cs typeface="Arial"/>
              </a:rPr>
              <a:t>Britain</a:t>
            </a:r>
            <a:r>
              <a:rPr dirty="0" sz="1200" spc="-25" b="1">
                <a:solidFill>
                  <a:srgbClr val="0091C8"/>
                </a:solidFill>
                <a:latin typeface="Arial"/>
                <a:cs typeface="Arial"/>
              </a:rPr>
              <a:t> </a:t>
            </a:r>
            <a:r>
              <a:rPr dirty="0" sz="1200" b="1">
                <a:solidFill>
                  <a:srgbClr val="0091C8"/>
                </a:solidFill>
                <a:latin typeface="Arial"/>
                <a:cs typeface="Arial"/>
              </a:rPr>
              <a:t>Working</a:t>
            </a:r>
            <a:r>
              <a:rPr dirty="0" sz="1200" spc="-15" b="1">
                <a:solidFill>
                  <a:srgbClr val="0091C8"/>
                </a:solidFill>
                <a:latin typeface="Arial"/>
                <a:cs typeface="Arial"/>
              </a:rPr>
              <a:t> </a:t>
            </a:r>
            <a:r>
              <a:rPr dirty="0" sz="1200" b="1">
                <a:solidFill>
                  <a:srgbClr val="0091C8"/>
                </a:solidFill>
                <a:latin typeface="Arial"/>
                <a:cs typeface="Arial"/>
              </a:rPr>
              <a:t>and</a:t>
            </a:r>
            <a:r>
              <a:rPr dirty="0" sz="1200" spc="-25" b="1">
                <a:solidFill>
                  <a:srgbClr val="0091C8"/>
                </a:solidFill>
                <a:latin typeface="Arial"/>
                <a:cs typeface="Arial"/>
              </a:rPr>
              <a:t> </a:t>
            </a:r>
            <a:r>
              <a:rPr dirty="0" sz="1200" b="1">
                <a:solidFill>
                  <a:srgbClr val="0091C8"/>
                </a:solidFill>
                <a:latin typeface="Arial"/>
                <a:cs typeface="Arial"/>
              </a:rPr>
              <a:t>3.</a:t>
            </a:r>
            <a:r>
              <a:rPr dirty="0" sz="1200" spc="-35" b="1">
                <a:solidFill>
                  <a:srgbClr val="0091C8"/>
                </a:solidFill>
                <a:latin typeface="Arial"/>
                <a:cs typeface="Arial"/>
              </a:rPr>
              <a:t> </a:t>
            </a:r>
            <a:r>
              <a:rPr dirty="0" sz="1200" b="1">
                <a:solidFill>
                  <a:srgbClr val="0091C8"/>
                </a:solidFill>
                <a:latin typeface="Arial"/>
                <a:cs typeface="Arial"/>
              </a:rPr>
              <a:t>Shared</a:t>
            </a:r>
            <a:r>
              <a:rPr dirty="0" sz="1200" spc="-40" b="1">
                <a:solidFill>
                  <a:srgbClr val="0091C8"/>
                </a:solidFill>
                <a:latin typeface="Arial"/>
                <a:cs typeface="Arial"/>
              </a:rPr>
              <a:t> </a:t>
            </a:r>
            <a:r>
              <a:rPr dirty="0" sz="1200" b="1">
                <a:solidFill>
                  <a:srgbClr val="0091C8"/>
                </a:solidFill>
                <a:latin typeface="Arial"/>
                <a:cs typeface="Arial"/>
              </a:rPr>
              <a:t>services.</a:t>
            </a:r>
            <a:r>
              <a:rPr dirty="0" sz="1200" spc="-55" b="1">
                <a:solidFill>
                  <a:srgbClr val="0091C8"/>
                </a:solidFill>
                <a:latin typeface="Arial"/>
                <a:cs typeface="Arial"/>
              </a:rPr>
              <a:t> </a:t>
            </a:r>
            <a:r>
              <a:rPr dirty="0" sz="1200" b="1">
                <a:solidFill>
                  <a:srgbClr val="0091C8"/>
                </a:solidFill>
                <a:latin typeface="Arial"/>
                <a:cs typeface="Arial"/>
              </a:rPr>
              <a:t>Further</a:t>
            </a:r>
            <a:r>
              <a:rPr dirty="0" sz="1200" spc="-25" b="1">
                <a:solidFill>
                  <a:srgbClr val="0091C8"/>
                </a:solidFill>
                <a:latin typeface="Arial"/>
                <a:cs typeface="Arial"/>
              </a:rPr>
              <a:t> </a:t>
            </a:r>
            <a:r>
              <a:rPr dirty="0" sz="1200" b="1">
                <a:solidFill>
                  <a:srgbClr val="0091C8"/>
                </a:solidFill>
                <a:latin typeface="Arial"/>
                <a:cs typeface="Arial"/>
              </a:rPr>
              <a:t>information</a:t>
            </a:r>
            <a:r>
              <a:rPr dirty="0" sz="1200" spc="-20" b="1">
                <a:solidFill>
                  <a:srgbClr val="0091C8"/>
                </a:solidFill>
                <a:latin typeface="Arial"/>
                <a:cs typeface="Arial"/>
              </a:rPr>
              <a:t> </a:t>
            </a:r>
            <a:r>
              <a:rPr dirty="0" sz="1200" b="1">
                <a:solidFill>
                  <a:srgbClr val="0091C8"/>
                </a:solidFill>
                <a:latin typeface="Arial"/>
                <a:cs typeface="Arial"/>
              </a:rPr>
              <a:t>on</a:t>
            </a:r>
            <a:r>
              <a:rPr dirty="0" sz="1200" spc="-15" b="1">
                <a:solidFill>
                  <a:srgbClr val="0091C8"/>
                </a:solidFill>
                <a:latin typeface="Arial"/>
                <a:cs typeface="Arial"/>
              </a:rPr>
              <a:t> </a:t>
            </a:r>
            <a:r>
              <a:rPr dirty="0" sz="1200" b="1">
                <a:solidFill>
                  <a:srgbClr val="0091C8"/>
                </a:solidFill>
                <a:latin typeface="Arial"/>
                <a:cs typeface="Arial"/>
              </a:rPr>
              <a:t>activities</a:t>
            </a:r>
            <a:r>
              <a:rPr dirty="0" sz="1200" spc="-25" b="1">
                <a:solidFill>
                  <a:srgbClr val="0091C8"/>
                </a:solidFill>
                <a:latin typeface="Arial"/>
                <a:cs typeface="Arial"/>
              </a:rPr>
              <a:t> </a:t>
            </a:r>
            <a:r>
              <a:rPr dirty="0" sz="1200" b="1">
                <a:solidFill>
                  <a:srgbClr val="0091C8"/>
                </a:solidFill>
                <a:latin typeface="Arial"/>
                <a:cs typeface="Arial"/>
              </a:rPr>
              <a:t>for</a:t>
            </a:r>
            <a:r>
              <a:rPr dirty="0" sz="1200" spc="-25" b="1">
                <a:solidFill>
                  <a:srgbClr val="0091C8"/>
                </a:solidFill>
                <a:latin typeface="Arial"/>
                <a:cs typeface="Arial"/>
              </a:rPr>
              <a:t> </a:t>
            </a:r>
            <a:r>
              <a:rPr dirty="0" sz="1200" b="1">
                <a:solidFill>
                  <a:srgbClr val="0091C8"/>
                </a:solidFill>
                <a:latin typeface="Arial"/>
                <a:cs typeface="Arial"/>
              </a:rPr>
              <a:t>priorities</a:t>
            </a:r>
            <a:r>
              <a:rPr dirty="0" sz="1200" spc="-35" b="1">
                <a:solidFill>
                  <a:srgbClr val="0091C8"/>
                </a:solidFill>
                <a:latin typeface="Arial"/>
                <a:cs typeface="Arial"/>
              </a:rPr>
              <a:t> </a:t>
            </a:r>
            <a:r>
              <a:rPr dirty="0" sz="1200" b="1">
                <a:solidFill>
                  <a:srgbClr val="0091C8"/>
                </a:solidFill>
                <a:latin typeface="Arial"/>
                <a:cs typeface="Arial"/>
              </a:rPr>
              <a:t>2</a:t>
            </a:r>
            <a:r>
              <a:rPr dirty="0" sz="1200" spc="-25" b="1">
                <a:solidFill>
                  <a:srgbClr val="0091C8"/>
                </a:solidFill>
                <a:latin typeface="Arial"/>
                <a:cs typeface="Arial"/>
              </a:rPr>
              <a:t> </a:t>
            </a:r>
            <a:r>
              <a:rPr dirty="0" sz="1200" b="1">
                <a:solidFill>
                  <a:srgbClr val="0091C8"/>
                </a:solidFill>
                <a:latin typeface="Arial"/>
                <a:cs typeface="Arial"/>
              </a:rPr>
              <a:t>&amp;</a:t>
            </a:r>
            <a:r>
              <a:rPr dirty="0" sz="1200" spc="-25" b="1">
                <a:solidFill>
                  <a:srgbClr val="0091C8"/>
                </a:solidFill>
                <a:latin typeface="Arial"/>
                <a:cs typeface="Arial"/>
              </a:rPr>
              <a:t> </a:t>
            </a:r>
            <a:r>
              <a:rPr dirty="0" sz="1200" b="1">
                <a:solidFill>
                  <a:srgbClr val="0091C8"/>
                </a:solidFill>
                <a:latin typeface="Arial"/>
                <a:cs typeface="Arial"/>
              </a:rPr>
              <a:t>3</a:t>
            </a:r>
            <a:r>
              <a:rPr dirty="0" sz="1200" spc="-30" b="1">
                <a:solidFill>
                  <a:srgbClr val="0091C8"/>
                </a:solidFill>
                <a:latin typeface="Arial"/>
                <a:cs typeface="Arial"/>
              </a:rPr>
              <a:t> </a:t>
            </a:r>
            <a:r>
              <a:rPr dirty="0" sz="1200" b="1">
                <a:solidFill>
                  <a:srgbClr val="0091C8"/>
                </a:solidFill>
                <a:latin typeface="Arial"/>
                <a:cs typeface="Arial"/>
              </a:rPr>
              <a:t>is</a:t>
            </a:r>
            <a:r>
              <a:rPr dirty="0" sz="1200" spc="20" b="1">
                <a:solidFill>
                  <a:srgbClr val="0091C8"/>
                </a:solidFill>
                <a:latin typeface="Arial"/>
                <a:cs typeface="Arial"/>
              </a:rPr>
              <a:t> </a:t>
            </a:r>
            <a:r>
              <a:rPr dirty="0" sz="1200" b="1">
                <a:solidFill>
                  <a:srgbClr val="0091C8"/>
                </a:solidFill>
                <a:latin typeface="Arial"/>
                <a:cs typeface="Arial"/>
              </a:rPr>
              <a:t>shared</a:t>
            </a:r>
            <a:r>
              <a:rPr dirty="0" sz="1200" spc="-35" b="1">
                <a:solidFill>
                  <a:srgbClr val="0091C8"/>
                </a:solidFill>
                <a:latin typeface="Arial"/>
                <a:cs typeface="Arial"/>
              </a:rPr>
              <a:t> </a:t>
            </a:r>
            <a:r>
              <a:rPr dirty="0" sz="1200" spc="-10" b="1">
                <a:solidFill>
                  <a:srgbClr val="0091C8"/>
                </a:solidFill>
                <a:latin typeface="Arial"/>
                <a:cs typeface="Arial"/>
              </a:rPr>
              <a:t>below.</a:t>
            </a:r>
            <a:endParaRPr sz="12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2000"/>
              <a:t>Introduction</a:t>
            </a:r>
            <a:r>
              <a:rPr dirty="0" sz="2000" spc="-40"/>
              <a:t> </a:t>
            </a:r>
            <a:r>
              <a:rPr dirty="0" sz="2000"/>
              <a:t>&amp;</a:t>
            </a:r>
            <a:r>
              <a:rPr dirty="0" sz="2000" spc="-20"/>
              <a:t> </a:t>
            </a:r>
            <a:r>
              <a:rPr dirty="0" sz="2000" spc="-10"/>
              <a:t>contents</a:t>
            </a:r>
            <a:endParaRPr sz="2000"/>
          </a:p>
        </p:txBody>
      </p:sp>
      <p:sp>
        <p:nvSpPr>
          <p:cNvPr id="3" name="object 3" descr=""/>
          <p:cNvSpPr txBox="1"/>
          <p:nvPr/>
        </p:nvSpPr>
        <p:spPr>
          <a:xfrm>
            <a:off x="459740" y="1280515"/>
            <a:ext cx="5107940" cy="5333365"/>
          </a:xfrm>
          <a:prstGeom prst="rect">
            <a:avLst/>
          </a:prstGeom>
        </p:spPr>
        <p:txBody>
          <a:bodyPr wrap="square" lIns="0" tIns="11938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40"/>
              </a:spcBef>
            </a:pPr>
            <a:r>
              <a:rPr dirty="0" sz="1400" spc="-10" b="1">
                <a:solidFill>
                  <a:srgbClr val="001D2D"/>
                </a:solidFill>
                <a:latin typeface="Arial"/>
                <a:cs typeface="Arial"/>
              </a:rPr>
              <a:t>Introduction:</a:t>
            </a:r>
            <a:endParaRPr sz="1400">
              <a:latin typeface="Arial"/>
              <a:cs typeface="Arial"/>
            </a:endParaRPr>
          </a:p>
          <a:p>
            <a:pPr marL="299085" marR="5080" indent="-287020">
              <a:lnSpc>
                <a:spcPts val="1510"/>
              </a:lnSpc>
              <a:spcBef>
                <a:spcPts val="1030"/>
              </a:spcBef>
              <a:buClr>
                <a:srgbClr val="003892"/>
              </a:buClr>
              <a:buChar char="•"/>
              <a:tabLst>
                <a:tab pos="299085" algn="l"/>
              </a:tabLst>
            </a:pPr>
            <a:r>
              <a:rPr dirty="0" sz="1400">
                <a:solidFill>
                  <a:srgbClr val="001D2D"/>
                </a:solidFill>
                <a:latin typeface="Arial"/>
                <a:cs typeface="Arial"/>
              </a:rPr>
              <a:t>SEL</a:t>
            </a:r>
            <a:r>
              <a:rPr dirty="0" sz="1400" spc="-7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001D2D"/>
                </a:solidFill>
                <a:latin typeface="Arial"/>
                <a:cs typeface="Arial"/>
              </a:rPr>
              <a:t>Place</a:t>
            </a:r>
            <a:r>
              <a:rPr dirty="0" sz="1400" spc="-3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001D2D"/>
                </a:solidFill>
                <a:latin typeface="Arial"/>
                <a:cs typeface="Arial"/>
              </a:rPr>
              <a:t>Leads</a:t>
            </a:r>
            <a:r>
              <a:rPr dirty="0" sz="1400" spc="-4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001D2D"/>
                </a:solidFill>
                <a:latin typeface="Arial"/>
                <a:cs typeface="Arial"/>
              </a:rPr>
              <a:t>have</a:t>
            </a:r>
            <a:r>
              <a:rPr dirty="0" sz="1400" spc="-2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001D2D"/>
                </a:solidFill>
                <a:latin typeface="Arial"/>
                <a:cs typeface="Arial"/>
              </a:rPr>
              <a:t>developed</a:t>
            </a:r>
            <a:r>
              <a:rPr dirty="0" sz="1400" spc="-3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001D2D"/>
                </a:solidFill>
                <a:latin typeface="Arial"/>
                <a:cs typeface="Arial"/>
              </a:rPr>
              <a:t>models</a:t>
            </a:r>
            <a:r>
              <a:rPr dirty="0" sz="1400" spc="-4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001D2D"/>
                </a:solidFill>
                <a:latin typeface="Arial"/>
                <a:cs typeface="Arial"/>
              </a:rPr>
              <a:t>for</a:t>
            </a:r>
            <a:r>
              <a:rPr dirty="0" sz="1400" spc="-3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400" spc="-10">
                <a:solidFill>
                  <a:srgbClr val="001D2D"/>
                </a:solidFill>
                <a:latin typeface="Arial"/>
                <a:cs typeface="Arial"/>
              </a:rPr>
              <a:t>Neighbourhood </a:t>
            </a:r>
            <a:r>
              <a:rPr dirty="0" sz="1400">
                <a:solidFill>
                  <a:srgbClr val="001D2D"/>
                </a:solidFill>
                <a:latin typeface="Arial"/>
                <a:cs typeface="Arial"/>
              </a:rPr>
              <a:t>Health</a:t>
            </a:r>
            <a:r>
              <a:rPr dirty="0" sz="1400" spc="-4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001D2D"/>
                </a:solidFill>
                <a:latin typeface="Arial"/>
                <a:cs typeface="Arial"/>
              </a:rPr>
              <a:t>and</a:t>
            </a:r>
            <a:r>
              <a:rPr dirty="0" sz="1400" spc="-3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001D2D"/>
                </a:solidFill>
                <a:latin typeface="Arial"/>
                <a:cs typeface="Arial"/>
              </a:rPr>
              <a:t>this</a:t>
            </a:r>
            <a:r>
              <a:rPr dirty="0" sz="1400" spc="-4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001D2D"/>
                </a:solidFill>
                <a:latin typeface="Arial"/>
                <a:cs typeface="Arial"/>
              </a:rPr>
              <a:t>paper</a:t>
            </a:r>
            <a:r>
              <a:rPr dirty="0" sz="1400" spc="-3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001D2D"/>
                </a:solidFill>
                <a:latin typeface="Arial"/>
                <a:cs typeface="Arial"/>
              </a:rPr>
              <a:t>has</a:t>
            </a:r>
            <a:r>
              <a:rPr dirty="0" sz="1400" spc="-3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001D2D"/>
                </a:solidFill>
                <a:latin typeface="Arial"/>
                <a:cs typeface="Arial"/>
              </a:rPr>
              <a:t>been</a:t>
            </a:r>
            <a:r>
              <a:rPr dirty="0" sz="1400" spc="-3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001D2D"/>
                </a:solidFill>
                <a:latin typeface="Arial"/>
                <a:cs typeface="Arial"/>
              </a:rPr>
              <a:t>developed</a:t>
            </a:r>
            <a:r>
              <a:rPr dirty="0" sz="1400" spc="-3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001D2D"/>
                </a:solidFill>
                <a:latin typeface="Arial"/>
                <a:cs typeface="Arial"/>
              </a:rPr>
              <a:t>as</a:t>
            </a:r>
            <a:r>
              <a:rPr dirty="0" sz="1400" spc="-1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400" b="1">
                <a:solidFill>
                  <a:srgbClr val="001D2D"/>
                </a:solidFill>
                <a:latin typeface="Arial"/>
                <a:cs typeface="Arial"/>
              </a:rPr>
              <a:t>a</a:t>
            </a:r>
            <a:r>
              <a:rPr dirty="0" sz="1400" spc="-15" b="1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400" spc="-10" b="1">
                <a:solidFill>
                  <a:srgbClr val="001D2D"/>
                </a:solidFill>
                <a:latin typeface="Arial"/>
                <a:cs typeface="Arial"/>
              </a:rPr>
              <a:t>workforce </a:t>
            </a:r>
            <a:r>
              <a:rPr dirty="0" sz="1400" b="1">
                <a:solidFill>
                  <a:srgbClr val="001D2D"/>
                </a:solidFill>
                <a:latin typeface="Arial"/>
                <a:cs typeface="Arial"/>
              </a:rPr>
              <a:t>plan,</a:t>
            </a:r>
            <a:r>
              <a:rPr dirty="0" sz="1400" spc="-50" b="1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001D2D"/>
                </a:solidFill>
                <a:latin typeface="Arial"/>
                <a:cs typeface="Arial"/>
              </a:rPr>
              <a:t>highlighting</a:t>
            </a:r>
            <a:r>
              <a:rPr dirty="0" sz="1400" spc="-7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001D2D"/>
                </a:solidFill>
                <a:latin typeface="Arial"/>
                <a:cs typeface="Arial"/>
              </a:rPr>
              <a:t>immediate</a:t>
            </a:r>
            <a:r>
              <a:rPr dirty="0" sz="1400" spc="-6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001D2D"/>
                </a:solidFill>
                <a:latin typeface="Arial"/>
                <a:cs typeface="Arial"/>
              </a:rPr>
              <a:t>priorities</a:t>
            </a:r>
            <a:r>
              <a:rPr dirty="0" sz="1400" spc="-6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001D2D"/>
                </a:solidFill>
                <a:latin typeface="Arial"/>
                <a:cs typeface="Arial"/>
              </a:rPr>
              <a:t>and</a:t>
            </a:r>
            <a:r>
              <a:rPr dirty="0" sz="1400" spc="-5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001D2D"/>
                </a:solidFill>
                <a:latin typeface="Arial"/>
                <a:cs typeface="Arial"/>
              </a:rPr>
              <a:t>practical</a:t>
            </a:r>
            <a:r>
              <a:rPr dirty="0" sz="1400" spc="-7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400" spc="-20">
                <a:solidFill>
                  <a:srgbClr val="001D2D"/>
                </a:solidFill>
                <a:latin typeface="Arial"/>
                <a:cs typeface="Arial"/>
              </a:rPr>
              <a:t>next </a:t>
            </a:r>
            <a:r>
              <a:rPr dirty="0" sz="1400" spc="-10">
                <a:solidFill>
                  <a:srgbClr val="001D2D"/>
                </a:solidFill>
                <a:latin typeface="Arial"/>
                <a:cs typeface="Arial"/>
              </a:rPr>
              <a:t>steps.</a:t>
            </a:r>
            <a:endParaRPr sz="1400">
              <a:latin typeface="Arial"/>
              <a:cs typeface="Arial"/>
            </a:endParaRPr>
          </a:p>
          <a:p>
            <a:pPr marL="299085" marR="111125" indent="-287020">
              <a:lnSpc>
                <a:spcPct val="90000"/>
              </a:lnSpc>
              <a:spcBef>
                <a:spcPts val="980"/>
              </a:spcBef>
              <a:buClr>
                <a:srgbClr val="003892"/>
              </a:buClr>
              <a:buChar char="•"/>
              <a:tabLst>
                <a:tab pos="299085" algn="l"/>
              </a:tabLst>
            </a:pPr>
            <a:r>
              <a:rPr dirty="0" sz="1400">
                <a:solidFill>
                  <a:srgbClr val="001D2D"/>
                </a:solidFill>
                <a:latin typeface="Arial"/>
                <a:cs typeface="Arial"/>
              </a:rPr>
              <a:t>This</a:t>
            </a:r>
            <a:r>
              <a:rPr dirty="0" sz="1400" spc="-3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001D2D"/>
                </a:solidFill>
                <a:latin typeface="Arial"/>
                <a:cs typeface="Arial"/>
              </a:rPr>
              <a:t>is</a:t>
            </a:r>
            <a:r>
              <a:rPr dirty="0" sz="1400" spc="-2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001D2D"/>
                </a:solidFill>
                <a:latin typeface="Arial"/>
                <a:cs typeface="Arial"/>
              </a:rPr>
              <a:t>following</a:t>
            </a:r>
            <a:r>
              <a:rPr dirty="0" sz="1400" spc="-3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001D2D"/>
                </a:solidFill>
                <a:latin typeface="Arial"/>
                <a:cs typeface="Arial"/>
              </a:rPr>
              <a:t>engagement</a:t>
            </a:r>
            <a:r>
              <a:rPr dirty="0" sz="1400" spc="-6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001D2D"/>
                </a:solidFill>
                <a:latin typeface="Arial"/>
                <a:cs typeface="Arial"/>
              </a:rPr>
              <a:t>via</a:t>
            </a:r>
            <a:r>
              <a:rPr dirty="0" sz="1400" spc="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001D2D"/>
                </a:solidFill>
                <a:latin typeface="Arial"/>
                <a:cs typeface="Arial"/>
              </a:rPr>
              <a:t>a</a:t>
            </a:r>
            <a:r>
              <a:rPr dirty="0" sz="1400" spc="-3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001D2D"/>
                </a:solidFill>
                <a:latin typeface="Arial"/>
                <a:cs typeface="Arial"/>
              </a:rPr>
              <a:t>series</a:t>
            </a:r>
            <a:r>
              <a:rPr dirty="0" sz="1400" spc="-4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001D2D"/>
                </a:solidFill>
                <a:latin typeface="Arial"/>
                <a:cs typeface="Arial"/>
              </a:rPr>
              <a:t>of</a:t>
            </a:r>
            <a:r>
              <a:rPr dirty="0" sz="1400" spc="-3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001D2D"/>
                </a:solidFill>
                <a:latin typeface="Arial"/>
                <a:cs typeface="Arial"/>
              </a:rPr>
              <a:t>workshops</a:t>
            </a:r>
            <a:r>
              <a:rPr dirty="0" sz="1400" spc="-4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400" spc="-20">
                <a:solidFill>
                  <a:srgbClr val="001D2D"/>
                </a:solidFill>
                <a:latin typeface="Arial"/>
                <a:cs typeface="Arial"/>
              </a:rPr>
              <a:t>with </a:t>
            </a:r>
            <a:r>
              <a:rPr dirty="0" sz="1400">
                <a:solidFill>
                  <a:srgbClr val="001D2D"/>
                </a:solidFill>
                <a:latin typeface="Arial"/>
                <a:cs typeface="Arial"/>
              </a:rPr>
              <a:t>Place</a:t>
            </a:r>
            <a:r>
              <a:rPr dirty="0" sz="1400" spc="-1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400" spc="-10">
                <a:solidFill>
                  <a:srgbClr val="001D2D"/>
                </a:solidFill>
                <a:latin typeface="Arial"/>
                <a:cs typeface="Arial"/>
              </a:rPr>
              <a:t>representatives,</a:t>
            </a:r>
            <a:r>
              <a:rPr dirty="0" sz="1400" spc="-3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001D2D"/>
                </a:solidFill>
                <a:latin typeface="Arial"/>
                <a:cs typeface="Arial"/>
              </a:rPr>
              <a:t>OD</a:t>
            </a:r>
            <a:r>
              <a:rPr dirty="0" sz="1400" spc="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001D2D"/>
                </a:solidFill>
                <a:latin typeface="Arial"/>
                <a:cs typeface="Arial"/>
              </a:rPr>
              <a:t>&amp;</a:t>
            </a:r>
            <a:r>
              <a:rPr dirty="0" sz="1400" spc="-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001D2D"/>
                </a:solidFill>
                <a:latin typeface="Arial"/>
                <a:cs typeface="Arial"/>
              </a:rPr>
              <a:t>Leadership</a:t>
            </a:r>
            <a:r>
              <a:rPr dirty="0" sz="1400" spc="-3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400" spc="-10">
                <a:solidFill>
                  <a:srgbClr val="001D2D"/>
                </a:solidFill>
                <a:latin typeface="Arial"/>
                <a:cs typeface="Arial"/>
              </a:rPr>
              <a:t>collaborative </a:t>
            </a:r>
            <a:r>
              <a:rPr dirty="0" sz="1400">
                <a:solidFill>
                  <a:srgbClr val="001D2D"/>
                </a:solidFill>
                <a:latin typeface="Arial"/>
                <a:cs typeface="Arial"/>
              </a:rPr>
              <a:t>members,</a:t>
            </a:r>
            <a:r>
              <a:rPr dirty="0" sz="1400" spc="-6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001D2D"/>
                </a:solidFill>
                <a:latin typeface="Arial"/>
                <a:cs typeface="Arial"/>
              </a:rPr>
              <a:t>Chief</a:t>
            </a:r>
            <a:r>
              <a:rPr dirty="0" sz="1400" spc="-3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001D2D"/>
                </a:solidFill>
                <a:latin typeface="Arial"/>
                <a:cs typeface="Arial"/>
              </a:rPr>
              <a:t>People</a:t>
            </a:r>
            <a:r>
              <a:rPr dirty="0" sz="1400" spc="-4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001D2D"/>
                </a:solidFill>
                <a:latin typeface="Arial"/>
                <a:cs typeface="Arial"/>
              </a:rPr>
              <a:t>Officers</a:t>
            </a:r>
            <a:r>
              <a:rPr dirty="0" sz="1400" spc="-7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001D2D"/>
                </a:solidFill>
                <a:latin typeface="Arial"/>
                <a:cs typeface="Arial"/>
              </a:rPr>
              <a:t>and</a:t>
            </a:r>
            <a:r>
              <a:rPr dirty="0" sz="1400" spc="-4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001D2D"/>
                </a:solidFill>
                <a:latin typeface="Arial"/>
                <a:cs typeface="Arial"/>
              </a:rPr>
              <a:t>representatives</a:t>
            </a:r>
            <a:r>
              <a:rPr dirty="0" sz="1400" spc="-6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400" spc="-20">
                <a:solidFill>
                  <a:srgbClr val="001D2D"/>
                </a:solidFill>
                <a:latin typeface="Arial"/>
                <a:cs typeface="Arial"/>
              </a:rPr>
              <a:t>from </a:t>
            </a:r>
            <a:r>
              <a:rPr dirty="0" sz="1400">
                <a:solidFill>
                  <a:srgbClr val="001D2D"/>
                </a:solidFill>
                <a:latin typeface="Arial"/>
                <a:cs typeface="Arial"/>
              </a:rPr>
              <a:t>People</a:t>
            </a:r>
            <a:r>
              <a:rPr dirty="0" sz="1400" spc="-4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001D2D"/>
                </a:solidFill>
                <a:latin typeface="Arial"/>
                <a:cs typeface="Arial"/>
              </a:rPr>
              <a:t>Committee</a:t>
            </a:r>
            <a:r>
              <a:rPr dirty="0" sz="1400" spc="-4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001D2D"/>
                </a:solidFill>
                <a:latin typeface="Arial"/>
                <a:cs typeface="Arial"/>
              </a:rPr>
              <a:t>on</a:t>
            </a:r>
            <a:r>
              <a:rPr dirty="0" sz="1400" spc="-3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001D2D"/>
                </a:solidFill>
                <a:latin typeface="Arial"/>
                <a:cs typeface="Arial"/>
              </a:rPr>
              <a:t>a</a:t>
            </a:r>
            <a:r>
              <a:rPr dirty="0" sz="1400" spc="-2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001D2D"/>
                </a:solidFill>
                <a:latin typeface="Arial"/>
                <a:cs typeface="Arial"/>
              </a:rPr>
              <a:t>initial</a:t>
            </a:r>
            <a:r>
              <a:rPr dirty="0" sz="1400" spc="-3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001D2D"/>
                </a:solidFill>
                <a:latin typeface="Arial"/>
                <a:cs typeface="Arial"/>
              </a:rPr>
              <a:t>draft</a:t>
            </a:r>
            <a:r>
              <a:rPr dirty="0" sz="1400" spc="-5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001D2D"/>
                </a:solidFill>
                <a:latin typeface="Arial"/>
                <a:cs typeface="Arial"/>
              </a:rPr>
              <a:t>workforce</a:t>
            </a:r>
            <a:r>
              <a:rPr dirty="0" sz="1400" spc="-4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001D2D"/>
                </a:solidFill>
                <a:latin typeface="Arial"/>
                <a:cs typeface="Arial"/>
              </a:rPr>
              <a:t>plan,</a:t>
            </a:r>
            <a:r>
              <a:rPr dirty="0" sz="1400" spc="-4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400" spc="-10">
                <a:solidFill>
                  <a:srgbClr val="001D2D"/>
                </a:solidFill>
                <a:latin typeface="Arial"/>
                <a:cs typeface="Arial"/>
              </a:rPr>
              <a:t>which </a:t>
            </a:r>
            <a:r>
              <a:rPr dirty="0" sz="1400">
                <a:solidFill>
                  <a:srgbClr val="001D2D"/>
                </a:solidFill>
                <a:latin typeface="Arial"/>
                <a:cs typeface="Arial"/>
              </a:rPr>
              <a:t>was</a:t>
            </a:r>
            <a:r>
              <a:rPr dirty="0" sz="1400" spc="-1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001D2D"/>
                </a:solidFill>
                <a:latin typeface="Arial"/>
                <a:cs typeface="Arial"/>
              </a:rPr>
              <a:t>refined</a:t>
            </a:r>
            <a:r>
              <a:rPr dirty="0" sz="1400" spc="-5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001D2D"/>
                </a:solidFill>
                <a:latin typeface="Arial"/>
                <a:cs typeface="Arial"/>
              </a:rPr>
              <a:t>based</a:t>
            </a:r>
            <a:r>
              <a:rPr dirty="0" sz="1400" spc="-4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001D2D"/>
                </a:solidFill>
                <a:latin typeface="Arial"/>
                <a:cs typeface="Arial"/>
              </a:rPr>
              <a:t>on</a:t>
            </a:r>
            <a:r>
              <a:rPr dirty="0" sz="1400" spc="-2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400" spc="-10">
                <a:solidFill>
                  <a:srgbClr val="001D2D"/>
                </a:solidFill>
                <a:latin typeface="Arial"/>
                <a:cs typeface="Arial"/>
              </a:rPr>
              <a:t>feedback.</a:t>
            </a:r>
            <a:endParaRPr sz="1400">
              <a:latin typeface="Arial"/>
              <a:cs typeface="Arial"/>
            </a:endParaRPr>
          </a:p>
          <a:p>
            <a:pPr marL="299085" marR="188595" indent="-287020">
              <a:lnSpc>
                <a:spcPts val="1510"/>
              </a:lnSpc>
              <a:spcBef>
                <a:spcPts val="1019"/>
              </a:spcBef>
              <a:buClr>
                <a:srgbClr val="003892"/>
              </a:buClr>
              <a:buChar char="•"/>
              <a:tabLst>
                <a:tab pos="299085" algn="l"/>
              </a:tabLst>
            </a:pPr>
            <a:r>
              <a:rPr dirty="0" sz="1400">
                <a:solidFill>
                  <a:srgbClr val="001D2D"/>
                </a:solidFill>
                <a:latin typeface="Arial"/>
                <a:cs typeface="Arial"/>
              </a:rPr>
              <a:t>It</a:t>
            </a:r>
            <a:r>
              <a:rPr dirty="0" sz="1400" spc="-2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001D2D"/>
                </a:solidFill>
                <a:latin typeface="Arial"/>
                <a:cs typeface="Arial"/>
              </a:rPr>
              <a:t>is</a:t>
            </a:r>
            <a:r>
              <a:rPr dirty="0" sz="1400" spc="-10">
                <a:solidFill>
                  <a:srgbClr val="001D2D"/>
                </a:solidFill>
                <a:latin typeface="Arial"/>
                <a:cs typeface="Arial"/>
              </a:rPr>
              <a:t> acknowledged</a:t>
            </a:r>
            <a:r>
              <a:rPr dirty="0" sz="1400" spc="-5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001D2D"/>
                </a:solidFill>
                <a:latin typeface="Arial"/>
                <a:cs typeface="Arial"/>
              </a:rPr>
              <a:t>a</a:t>
            </a:r>
            <a:r>
              <a:rPr dirty="0" sz="1400" spc="-2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001D2D"/>
                </a:solidFill>
                <a:latin typeface="Arial"/>
                <a:cs typeface="Arial"/>
              </a:rPr>
              <a:t>degree</a:t>
            </a:r>
            <a:r>
              <a:rPr dirty="0" sz="1400" spc="-4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001D2D"/>
                </a:solidFill>
                <a:latin typeface="Arial"/>
                <a:cs typeface="Arial"/>
              </a:rPr>
              <a:t>of</a:t>
            </a:r>
            <a:r>
              <a:rPr dirty="0" sz="1400" spc="-2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001D2D"/>
                </a:solidFill>
                <a:latin typeface="Arial"/>
                <a:cs typeface="Arial"/>
              </a:rPr>
              <a:t>‘flex’</a:t>
            </a:r>
            <a:r>
              <a:rPr dirty="0" sz="1400" spc="-4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001D2D"/>
                </a:solidFill>
                <a:latin typeface="Arial"/>
                <a:cs typeface="Arial"/>
              </a:rPr>
              <a:t>is</a:t>
            </a:r>
            <a:r>
              <a:rPr dirty="0" sz="1400" spc="-2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001D2D"/>
                </a:solidFill>
                <a:latin typeface="Arial"/>
                <a:cs typeface="Arial"/>
              </a:rPr>
              <a:t>required</a:t>
            </a:r>
            <a:r>
              <a:rPr dirty="0" sz="1400" spc="-4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001D2D"/>
                </a:solidFill>
                <a:latin typeface="Arial"/>
                <a:cs typeface="Arial"/>
              </a:rPr>
              <a:t>as</a:t>
            </a:r>
            <a:r>
              <a:rPr dirty="0" sz="1400" spc="-1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001D2D"/>
                </a:solidFill>
                <a:latin typeface="Arial"/>
                <a:cs typeface="Arial"/>
              </a:rPr>
              <a:t>we </a:t>
            </a:r>
            <a:r>
              <a:rPr dirty="0" sz="1400" spc="-20">
                <a:solidFill>
                  <a:srgbClr val="001D2D"/>
                </a:solidFill>
                <a:latin typeface="Arial"/>
                <a:cs typeface="Arial"/>
              </a:rPr>
              <a:t>work </a:t>
            </a:r>
            <a:r>
              <a:rPr dirty="0" sz="1400">
                <a:solidFill>
                  <a:srgbClr val="001D2D"/>
                </a:solidFill>
                <a:latin typeface="Arial"/>
                <a:cs typeface="Arial"/>
              </a:rPr>
              <a:t>through</a:t>
            </a:r>
            <a:r>
              <a:rPr dirty="0" sz="1400" spc="-7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001D2D"/>
                </a:solidFill>
                <a:latin typeface="Arial"/>
                <a:cs typeface="Arial"/>
              </a:rPr>
              <a:t>the</a:t>
            </a:r>
            <a:r>
              <a:rPr dirty="0" sz="1400" spc="-3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001D2D"/>
                </a:solidFill>
                <a:latin typeface="Arial"/>
                <a:cs typeface="Arial"/>
              </a:rPr>
              <a:t>implementation</a:t>
            </a:r>
            <a:r>
              <a:rPr dirty="0" sz="1400" spc="-6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001D2D"/>
                </a:solidFill>
                <a:latin typeface="Arial"/>
                <a:cs typeface="Arial"/>
              </a:rPr>
              <a:t>of</a:t>
            </a:r>
            <a:r>
              <a:rPr dirty="0" sz="1400" spc="-2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001D2D"/>
                </a:solidFill>
                <a:latin typeface="Arial"/>
                <a:cs typeface="Arial"/>
              </a:rPr>
              <a:t>plan,</a:t>
            </a:r>
            <a:r>
              <a:rPr dirty="0" sz="1400" spc="-4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001D2D"/>
                </a:solidFill>
                <a:latin typeface="Arial"/>
                <a:cs typeface="Arial"/>
              </a:rPr>
              <a:t>in</a:t>
            </a:r>
            <a:r>
              <a:rPr dirty="0" sz="1400" spc="-2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001D2D"/>
                </a:solidFill>
                <a:latin typeface="Arial"/>
                <a:cs typeface="Arial"/>
              </a:rPr>
              <a:t>line</a:t>
            </a:r>
            <a:r>
              <a:rPr dirty="0" sz="1400" spc="-2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001D2D"/>
                </a:solidFill>
                <a:latin typeface="Arial"/>
                <a:cs typeface="Arial"/>
              </a:rPr>
              <a:t>with</a:t>
            </a:r>
            <a:r>
              <a:rPr dirty="0" sz="1400" spc="-2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001D2D"/>
                </a:solidFill>
                <a:latin typeface="Arial"/>
                <a:cs typeface="Arial"/>
              </a:rPr>
              <a:t>the</a:t>
            </a:r>
            <a:r>
              <a:rPr dirty="0" sz="1400" spc="-3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400" spc="-10">
                <a:solidFill>
                  <a:srgbClr val="001D2D"/>
                </a:solidFill>
                <a:latin typeface="Arial"/>
                <a:cs typeface="Arial"/>
              </a:rPr>
              <a:t>current </a:t>
            </a:r>
            <a:r>
              <a:rPr dirty="0" sz="1400">
                <a:solidFill>
                  <a:srgbClr val="001D2D"/>
                </a:solidFill>
                <a:latin typeface="Arial"/>
                <a:cs typeface="Arial"/>
              </a:rPr>
              <a:t>position</a:t>
            </a:r>
            <a:r>
              <a:rPr dirty="0" sz="1400" spc="-6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001D2D"/>
                </a:solidFill>
                <a:latin typeface="Arial"/>
                <a:cs typeface="Arial"/>
              </a:rPr>
              <a:t>of</a:t>
            </a:r>
            <a:r>
              <a:rPr dirty="0" sz="1400" spc="-2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001D2D"/>
                </a:solidFill>
                <a:latin typeface="Arial"/>
                <a:cs typeface="Arial"/>
              </a:rPr>
              <a:t>each</a:t>
            </a:r>
            <a:r>
              <a:rPr dirty="0" sz="1400" spc="-2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001D2D"/>
                </a:solidFill>
                <a:latin typeface="Arial"/>
                <a:cs typeface="Arial"/>
              </a:rPr>
              <a:t>Place,</a:t>
            </a:r>
            <a:r>
              <a:rPr dirty="0" sz="1400" spc="-3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001D2D"/>
                </a:solidFill>
                <a:latin typeface="Arial"/>
                <a:cs typeface="Arial"/>
              </a:rPr>
              <a:t>with regards</a:t>
            </a:r>
            <a:r>
              <a:rPr dirty="0" sz="1400" spc="-4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001D2D"/>
                </a:solidFill>
                <a:latin typeface="Arial"/>
                <a:cs typeface="Arial"/>
              </a:rPr>
              <a:t>to</a:t>
            </a:r>
            <a:r>
              <a:rPr dirty="0" sz="1400" spc="-2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400" spc="-10">
                <a:solidFill>
                  <a:srgbClr val="001D2D"/>
                </a:solidFill>
                <a:latin typeface="Arial"/>
                <a:cs typeface="Arial"/>
              </a:rPr>
              <a:t>Neighbourhoods.</a:t>
            </a:r>
            <a:endParaRPr sz="1400">
              <a:latin typeface="Arial"/>
              <a:cs typeface="Arial"/>
            </a:endParaRPr>
          </a:p>
          <a:p>
            <a:pPr marL="299085" marR="200660" indent="-287020">
              <a:lnSpc>
                <a:spcPts val="1510"/>
              </a:lnSpc>
              <a:spcBef>
                <a:spcPts val="1015"/>
              </a:spcBef>
              <a:buClr>
                <a:srgbClr val="003892"/>
              </a:buClr>
              <a:buChar char="•"/>
              <a:tabLst>
                <a:tab pos="299085" algn="l"/>
              </a:tabLst>
            </a:pPr>
            <a:r>
              <a:rPr dirty="0" sz="1400">
                <a:solidFill>
                  <a:srgbClr val="001D2D"/>
                </a:solidFill>
                <a:latin typeface="Arial"/>
                <a:cs typeface="Arial"/>
              </a:rPr>
              <a:t>The</a:t>
            </a:r>
            <a:r>
              <a:rPr dirty="0" sz="1400" spc="-3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001D2D"/>
                </a:solidFill>
                <a:latin typeface="Arial"/>
                <a:cs typeface="Arial"/>
              </a:rPr>
              <a:t>slides</a:t>
            </a:r>
            <a:r>
              <a:rPr dirty="0" sz="1400" spc="-4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001D2D"/>
                </a:solidFill>
                <a:latin typeface="Arial"/>
                <a:cs typeface="Arial"/>
              </a:rPr>
              <a:t>outline</a:t>
            </a:r>
            <a:r>
              <a:rPr dirty="0" sz="1400" spc="-4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001D2D"/>
                </a:solidFill>
                <a:latin typeface="Arial"/>
                <a:cs typeface="Arial"/>
              </a:rPr>
              <a:t>what has</a:t>
            </a:r>
            <a:r>
              <a:rPr dirty="0" sz="1400" spc="-4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001D2D"/>
                </a:solidFill>
                <a:latin typeface="Arial"/>
                <a:cs typeface="Arial"/>
              </a:rPr>
              <a:t>been</a:t>
            </a:r>
            <a:r>
              <a:rPr dirty="0" sz="1400" spc="-3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001D2D"/>
                </a:solidFill>
                <a:latin typeface="Arial"/>
                <a:cs typeface="Arial"/>
              </a:rPr>
              <a:t>heard</a:t>
            </a:r>
            <a:r>
              <a:rPr dirty="0" sz="1400" spc="-4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001D2D"/>
                </a:solidFill>
                <a:latin typeface="Arial"/>
                <a:cs typeface="Arial"/>
              </a:rPr>
              <a:t>from</a:t>
            </a:r>
            <a:r>
              <a:rPr dirty="0" sz="1400" spc="-3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001D2D"/>
                </a:solidFill>
                <a:latin typeface="Arial"/>
                <a:cs typeface="Arial"/>
              </a:rPr>
              <a:t>as</a:t>
            </a:r>
            <a:r>
              <a:rPr dirty="0" sz="1400" spc="-2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001D2D"/>
                </a:solidFill>
                <a:latin typeface="Arial"/>
                <a:cs typeface="Arial"/>
              </a:rPr>
              <a:t>a</a:t>
            </a:r>
            <a:r>
              <a:rPr dirty="0" sz="1400" spc="-1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400" spc="-10">
                <a:solidFill>
                  <a:srgbClr val="001D2D"/>
                </a:solidFill>
                <a:latin typeface="Arial"/>
                <a:cs typeface="Arial"/>
              </a:rPr>
              <a:t>result </a:t>
            </a:r>
            <a:r>
              <a:rPr dirty="0" sz="1400">
                <a:solidFill>
                  <a:srgbClr val="001D2D"/>
                </a:solidFill>
                <a:latin typeface="Arial"/>
                <a:cs typeface="Arial"/>
              </a:rPr>
              <a:t>feedback</a:t>
            </a:r>
            <a:r>
              <a:rPr dirty="0" sz="1400" spc="-5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001D2D"/>
                </a:solidFill>
                <a:latin typeface="Arial"/>
                <a:cs typeface="Arial"/>
              </a:rPr>
              <a:t>from</a:t>
            </a:r>
            <a:r>
              <a:rPr dirty="0" sz="1400" spc="-2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400" spc="-10">
                <a:solidFill>
                  <a:srgbClr val="001D2D"/>
                </a:solidFill>
                <a:latin typeface="Arial"/>
                <a:cs typeface="Arial"/>
              </a:rPr>
              <a:t>stakeholders,</a:t>
            </a:r>
            <a:r>
              <a:rPr dirty="0" sz="1400" spc="-3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001D2D"/>
                </a:solidFill>
                <a:latin typeface="Arial"/>
                <a:cs typeface="Arial"/>
              </a:rPr>
              <a:t>as</a:t>
            </a:r>
            <a:r>
              <a:rPr dirty="0" sz="1400" spc="-1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001D2D"/>
                </a:solidFill>
                <a:latin typeface="Arial"/>
                <a:cs typeface="Arial"/>
              </a:rPr>
              <a:t>well</a:t>
            </a:r>
            <a:r>
              <a:rPr dirty="0" sz="1400" spc="1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001D2D"/>
                </a:solidFill>
                <a:latin typeface="Arial"/>
                <a:cs typeface="Arial"/>
              </a:rPr>
              <a:t>as</a:t>
            </a:r>
            <a:r>
              <a:rPr dirty="0" sz="1400" spc="-1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001D2D"/>
                </a:solidFill>
                <a:latin typeface="Arial"/>
                <a:cs typeface="Arial"/>
              </a:rPr>
              <a:t>thoughts</a:t>
            </a:r>
            <a:r>
              <a:rPr dirty="0" sz="1400" spc="-3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001D2D"/>
                </a:solidFill>
                <a:latin typeface="Arial"/>
                <a:cs typeface="Arial"/>
              </a:rPr>
              <a:t>on</a:t>
            </a:r>
            <a:r>
              <a:rPr dirty="0" sz="1400" spc="-1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400" spc="-25">
                <a:solidFill>
                  <a:srgbClr val="001D2D"/>
                </a:solidFill>
                <a:latin typeface="Arial"/>
                <a:cs typeface="Arial"/>
              </a:rPr>
              <a:t>the </a:t>
            </a:r>
            <a:r>
              <a:rPr dirty="0" sz="1400">
                <a:solidFill>
                  <a:srgbClr val="001D2D"/>
                </a:solidFill>
                <a:latin typeface="Arial"/>
                <a:cs typeface="Arial"/>
              </a:rPr>
              <a:t>practical</a:t>
            </a:r>
            <a:r>
              <a:rPr dirty="0" sz="1400" spc="-4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001D2D"/>
                </a:solidFill>
                <a:latin typeface="Arial"/>
                <a:cs typeface="Arial"/>
              </a:rPr>
              <a:t>workforce</a:t>
            </a:r>
            <a:r>
              <a:rPr dirty="0" sz="1400" spc="-5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001D2D"/>
                </a:solidFill>
                <a:latin typeface="Arial"/>
                <a:cs typeface="Arial"/>
              </a:rPr>
              <a:t>support</a:t>
            </a:r>
            <a:r>
              <a:rPr dirty="0" sz="1400" spc="-5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001D2D"/>
                </a:solidFill>
                <a:latin typeface="Arial"/>
                <a:cs typeface="Arial"/>
              </a:rPr>
              <a:t>that</a:t>
            </a:r>
            <a:r>
              <a:rPr dirty="0" sz="1400" spc="-4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001D2D"/>
                </a:solidFill>
                <a:latin typeface="Arial"/>
                <a:cs typeface="Arial"/>
              </a:rPr>
              <a:t>can</a:t>
            </a:r>
            <a:r>
              <a:rPr dirty="0" sz="1400" spc="-3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001D2D"/>
                </a:solidFill>
                <a:latin typeface="Arial"/>
                <a:cs typeface="Arial"/>
              </a:rPr>
              <a:t>be</a:t>
            </a:r>
            <a:r>
              <a:rPr dirty="0" sz="1400" spc="-3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001D2D"/>
                </a:solidFill>
                <a:latin typeface="Arial"/>
                <a:cs typeface="Arial"/>
              </a:rPr>
              <a:t>offered</a:t>
            </a:r>
            <a:r>
              <a:rPr dirty="0" sz="1400" spc="-5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001D2D"/>
                </a:solidFill>
                <a:latin typeface="Arial"/>
                <a:cs typeface="Arial"/>
              </a:rPr>
              <a:t>by</a:t>
            </a:r>
            <a:r>
              <a:rPr dirty="0" sz="1400" spc="-2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400" spc="-10">
                <a:solidFill>
                  <a:srgbClr val="001D2D"/>
                </a:solidFill>
                <a:latin typeface="Arial"/>
                <a:cs typeface="Arial"/>
              </a:rPr>
              <a:t>People </a:t>
            </a:r>
            <a:r>
              <a:rPr dirty="0" sz="1400">
                <a:solidFill>
                  <a:srgbClr val="001D2D"/>
                </a:solidFill>
                <a:latin typeface="Arial"/>
                <a:cs typeface="Arial"/>
              </a:rPr>
              <a:t>Programme</a:t>
            </a:r>
            <a:r>
              <a:rPr dirty="0" sz="1400" spc="-4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001D2D"/>
                </a:solidFill>
                <a:latin typeface="Arial"/>
                <a:cs typeface="Arial"/>
              </a:rPr>
              <a:t>team</a:t>
            </a:r>
            <a:r>
              <a:rPr dirty="0" sz="1400" spc="-5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001D2D"/>
                </a:solidFill>
                <a:latin typeface="Arial"/>
                <a:cs typeface="Arial"/>
              </a:rPr>
              <a:t>and</a:t>
            </a:r>
            <a:r>
              <a:rPr dirty="0" sz="1400" spc="-3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001D2D"/>
                </a:solidFill>
                <a:latin typeface="Arial"/>
                <a:cs typeface="Arial"/>
              </a:rPr>
              <a:t>our</a:t>
            </a:r>
            <a:r>
              <a:rPr dirty="0" sz="1400" spc="-3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001D2D"/>
                </a:solidFill>
                <a:latin typeface="Arial"/>
                <a:cs typeface="Arial"/>
              </a:rPr>
              <a:t>wider</a:t>
            </a:r>
            <a:r>
              <a:rPr dirty="0" sz="1400" spc="-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001D2D"/>
                </a:solidFill>
                <a:latin typeface="Arial"/>
                <a:cs typeface="Arial"/>
              </a:rPr>
              <a:t>system</a:t>
            </a:r>
            <a:r>
              <a:rPr dirty="0" sz="1400" spc="-4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001D2D"/>
                </a:solidFill>
                <a:latin typeface="Arial"/>
                <a:cs typeface="Arial"/>
              </a:rPr>
              <a:t>workforce</a:t>
            </a:r>
            <a:r>
              <a:rPr dirty="0" sz="1400" spc="-5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400" spc="-10">
                <a:solidFill>
                  <a:srgbClr val="001D2D"/>
                </a:solidFill>
                <a:latin typeface="Arial"/>
                <a:cs typeface="Arial"/>
              </a:rPr>
              <a:t>experts.</a:t>
            </a:r>
            <a:endParaRPr sz="1400">
              <a:latin typeface="Arial"/>
              <a:cs typeface="Arial"/>
            </a:endParaRPr>
          </a:p>
          <a:p>
            <a:pPr marL="299085" marR="571500" indent="-287020">
              <a:lnSpc>
                <a:spcPct val="90100"/>
              </a:lnSpc>
              <a:spcBef>
                <a:spcPts val="980"/>
              </a:spcBef>
              <a:buClr>
                <a:srgbClr val="003892"/>
              </a:buClr>
              <a:buChar char="•"/>
              <a:tabLst>
                <a:tab pos="299085" algn="l"/>
              </a:tabLst>
            </a:pPr>
            <a:r>
              <a:rPr dirty="0" sz="1400">
                <a:solidFill>
                  <a:srgbClr val="001D2D"/>
                </a:solidFill>
                <a:latin typeface="Arial"/>
                <a:cs typeface="Arial"/>
              </a:rPr>
              <a:t>Discussions</a:t>
            </a:r>
            <a:r>
              <a:rPr dirty="0" sz="1400" spc="-5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001D2D"/>
                </a:solidFill>
                <a:latin typeface="Arial"/>
                <a:cs typeface="Arial"/>
              </a:rPr>
              <a:t>are</a:t>
            </a:r>
            <a:r>
              <a:rPr dirty="0" sz="1400" spc="-2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001D2D"/>
                </a:solidFill>
                <a:latin typeface="Arial"/>
                <a:cs typeface="Arial"/>
              </a:rPr>
              <a:t>ongoing</a:t>
            </a:r>
            <a:r>
              <a:rPr dirty="0" sz="1400" spc="-4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001D2D"/>
                </a:solidFill>
                <a:latin typeface="Arial"/>
                <a:cs typeface="Arial"/>
              </a:rPr>
              <a:t>with</a:t>
            </a:r>
            <a:r>
              <a:rPr dirty="0" sz="1400" spc="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001D2D"/>
                </a:solidFill>
                <a:latin typeface="Arial"/>
                <a:cs typeface="Arial"/>
              </a:rPr>
              <a:t>ICB</a:t>
            </a:r>
            <a:r>
              <a:rPr dirty="0" sz="1400" spc="-1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400" spc="-10">
                <a:solidFill>
                  <a:srgbClr val="001D2D"/>
                </a:solidFill>
                <a:latin typeface="Arial"/>
                <a:cs typeface="Arial"/>
              </a:rPr>
              <a:t>communication</a:t>
            </a:r>
            <a:r>
              <a:rPr dirty="0" sz="1400" spc="-4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400" spc="-25">
                <a:solidFill>
                  <a:srgbClr val="001D2D"/>
                </a:solidFill>
                <a:latin typeface="Arial"/>
                <a:cs typeface="Arial"/>
              </a:rPr>
              <a:t>and </a:t>
            </a:r>
            <a:r>
              <a:rPr dirty="0" sz="1400">
                <a:solidFill>
                  <a:srgbClr val="001D2D"/>
                </a:solidFill>
                <a:latin typeface="Arial"/>
                <a:cs typeface="Arial"/>
              </a:rPr>
              <a:t>engagement</a:t>
            </a:r>
            <a:r>
              <a:rPr dirty="0" sz="1400" spc="-5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001D2D"/>
                </a:solidFill>
                <a:latin typeface="Arial"/>
                <a:cs typeface="Arial"/>
              </a:rPr>
              <a:t>colleagues</a:t>
            </a:r>
            <a:r>
              <a:rPr dirty="0" sz="1400" spc="-4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001D2D"/>
                </a:solidFill>
                <a:latin typeface="Arial"/>
                <a:cs typeface="Arial"/>
              </a:rPr>
              <a:t>to</a:t>
            </a:r>
            <a:r>
              <a:rPr dirty="0" sz="1400" spc="-2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001D2D"/>
                </a:solidFill>
                <a:latin typeface="Arial"/>
                <a:cs typeface="Arial"/>
              </a:rPr>
              <a:t>jointly</a:t>
            </a:r>
            <a:r>
              <a:rPr dirty="0" sz="1400" spc="-3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001D2D"/>
                </a:solidFill>
                <a:latin typeface="Arial"/>
                <a:cs typeface="Arial"/>
              </a:rPr>
              <a:t>agree</a:t>
            </a:r>
            <a:r>
              <a:rPr dirty="0" sz="1400" spc="-4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001D2D"/>
                </a:solidFill>
                <a:latin typeface="Arial"/>
                <a:cs typeface="Arial"/>
              </a:rPr>
              <a:t>a</a:t>
            </a:r>
            <a:r>
              <a:rPr dirty="0" sz="1400" spc="-1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400" spc="-10">
                <a:solidFill>
                  <a:srgbClr val="001D2D"/>
                </a:solidFill>
                <a:latin typeface="Arial"/>
                <a:cs typeface="Arial"/>
              </a:rPr>
              <a:t>staff communications</a:t>
            </a:r>
            <a:r>
              <a:rPr dirty="0" sz="1400" spc="-3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001D2D"/>
                </a:solidFill>
                <a:latin typeface="Arial"/>
                <a:cs typeface="Arial"/>
              </a:rPr>
              <a:t>plan</a:t>
            </a:r>
            <a:r>
              <a:rPr dirty="0" sz="1400" spc="-1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001D2D"/>
                </a:solidFill>
                <a:latin typeface="Arial"/>
                <a:cs typeface="Arial"/>
              </a:rPr>
              <a:t>to</a:t>
            </a:r>
            <a:r>
              <a:rPr dirty="0" sz="1400" spc="-1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001D2D"/>
                </a:solidFill>
                <a:latin typeface="Arial"/>
                <a:cs typeface="Arial"/>
              </a:rPr>
              <a:t>support</a:t>
            </a:r>
            <a:r>
              <a:rPr dirty="0" sz="1400" spc="-3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001D2D"/>
                </a:solidFill>
                <a:latin typeface="Arial"/>
                <a:cs typeface="Arial"/>
              </a:rPr>
              <a:t>the</a:t>
            </a:r>
            <a:r>
              <a:rPr dirty="0" sz="1400" spc="-10">
                <a:solidFill>
                  <a:srgbClr val="001D2D"/>
                </a:solidFill>
                <a:latin typeface="Arial"/>
                <a:cs typeface="Arial"/>
              </a:rPr>
              <a:t> successful </a:t>
            </a:r>
            <a:r>
              <a:rPr dirty="0" sz="1400">
                <a:solidFill>
                  <a:srgbClr val="001D2D"/>
                </a:solidFill>
                <a:latin typeface="Arial"/>
                <a:cs typeface="Arial"/>
              </a:rPr>
              <a:t>implementation</a:t>
            </a:r>
            <a:r>
              <a:rPr dirty="0" sz="1400" spc="-4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001D2D"/>
                </a:solidFill>
                <a:latin typeface="Arial"/>
                <a:cs typeface="Arial"/>
              </a:rPr>
              <a:t>of</a:t>
            </a:r>
            <a:r>
              <a:rPr dirty="0" sz="1400" spc="-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400" spc="-10">
                <a:solidFill>
                  <a:srgbClr val="001D2D"/>
                </a:solidFill>
                <a:latin typeface="Arial"/>
                <a:cs typeface="Arial"/>
              </a:rPr>
              <a:t>Neighbourhood</a:t>
            </a:r>
            <a:r>
              <a:rPr dirty="0" sz="1400" spc="-4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400" spc="-10">
                <a:solidFill>
                  <a:srgbClr val="001D2D"/>
                </a:solidFill>
                <a:latin typeface="Arial"/>
                <a:cs typeface="Arial"/>
              </a:rPr>
              <a:t>Health.</a:t>
            </a:r>
            <a:endParaRPr sz="1400">
              <a:latin typeface="Arial"/>
              <a:cs typeface="Arial"/>
            </a:endParaRPr>
          </a:p>
          <a:p>
            <a:pPr marL="12700" marR="175895">
              <a:lnSpc>
                <a:spcPts val="1510"/>
              </a:lnSpc>
              <a:spcBef>
                <a:spcPts val="1019"/>
              </a:spcBef>
            </a:pPr>
            <a:r>
              <a:rPr dirty="0" sz="1400" b="1">
                <a:solidFill>
                  <a:srgbClr val="0091C8"/>
                </a:solidFill>
                <a:latin typeface="Arial"/>
                <a:cs typeface="Arial"/>
              </a:rPr>
              <a:t>The</a:t>
            </a:r>
            <a:r>
              <a:rPr dirty="0" sz="1400" spc="-20" b="1">
                <a:solidFill>
                  <a:srgbClr val="0091C8"/>
                </a:solidFill>
                <a:latin typeface="Arial"/>
                <a:cs typeface="Arial"/>
              </a:rPr>
              <a:t> </a:t>
            </a:r>
            <a:r>
              <a:rPr dirty="0" sz="1400" b="1">
                <a:solidFill>
                  <a:srgbClr val="0091C8"/>
                </a:solidFill>
                <a:latin typeface="Arial"/>
                <a:cs typeface="Arial"/>
              </a:rPr>
              <a:t>ask</a:t>
            </a:r>
            <a:r>
              <a:rPr dirty="0" sz="1400" spc="-30" b="1">
                <a:solidFill>
                  <a:srgbClr val="0091C8"/>
                </a:solidFill>
                <a:latin typeface="Arial"/>
                <a:cs typeface="Arial"/>
              </a:rPr>
              <a:t> </a:t>
            </a:r>
            <a:r>
              <a:rPr dirty="0" sz="1400" b="1">
                <a:solidFill>
                  <a:srgbClr val="0091C8"/>
                </a:solidFill>
                <a:latin typeface="Arial"/>
                <a:cs typeface="Arial"/>
              </a:rPr>
              <a:t>of</a:t>
            </a:r>
            <a:r>
              <a:rPr dirty="0" sz="1400" spc="-30" b="1">
                <a:solidFill>
                  <a:srgbClr val="0091C8"/>
                </a:solidFill>
                <a:latin typeface="Arial"/>
                <a:cs typeface="Arial"/>
              </a:rPr>
              <a:t> </a:t>
            </a:r>
            <a:r>
              <a:rPr dirty="0" sz="1400" b="1">
                <a:solidFill>
                  <a:srgbClr val="0091C8"/>
                </a:solidFill>
                <a:latin typeface="Arial"/>
                <a:cs typeface="Arial"/>
              </a:rPr>
              <a:t>the</a:t>
            </a:r>
            <a:r>
              <a:rPr dirty="0" sz="1400" spc="-30" b="1">
                <a:solidFill>
                  <a:srgbClr val="0091C8"/>
                </a:solidFill>
                <a:latin typeface="Arial"/>
                <a:cs typeface="Arial"/>
              </a:rPr>
              <a:t> </a:t>
            </a:r>
            <a:r>
              <a:rPr dirty="0" sz="1400" spc="-10" b="1">
                <a:solidFill>
                  <a:srgbClr val="0091C8"/>
                </a:solidFill>
                <a:latin typeface="Arial"/>
                <a:cs typeface="Arial"/>
              </a:rPr>
              <a:t>Neighbourhood</a:t>
            </a:r>
            <a:r>
              <a:rPr dirty="0" sz="1400" spc="-40" b="1">
                <a:solidFill>
                  <a:srgbClr val="0091C8"/>
                </a:solidFill>
                <a:latin typeface="Arial"/>
                <a:cs typeface="Arial"/>
              </a:rPr>
              <a:t> </a:t>
            </a:r>
            <a:r>
              <a:rPr dirty="0" sz="1400" b="1">
                <a:solidFill>
                  <a:srgbClr val="0091C8"/>
                </a:solidFill>
                <a:latin typeface="Arial"/>
                <a:cs typeface="Arial"/>
              </a:rPr>
              <a:t>Care</a:t>
            </a:r>
            <a:r>
              <a:rPr dirty="0" sz="1400" spc="-20" b="1">
                <a:solidFill>
                  <a:srgbClr val="0091C8"/>
                </a:solidFill>
                <a:latin typeface="Arial"/>
                <a:cs typeface="Arial"/>
              </a:rPr>
              <a:t> </a:t>
            </a:r>
            <a:r>
              <a:rPr dirty="0" sz="1400" b="1">
                <a:solidFill>
                  <a:srgbClr val="0091C8"/>
                </a:solidFill>
                <a:latin typeface="Arial"/>
                <a:cs typeface="Arial"/>
              </a:rPr>
              <a:t>Board</a:t>
            </a:r>
            <a:r>
              <a:rPr dirty="0" sz="1400" spc="-20" b="1">
                <a:solidFill>
                  <a:srgbClr val="0091C8"/>
                </a:solidFill>
                <a:latin typeface="Arial"/>
                <a:cs typeface="Arial"/>
              </a:rPr>
              <a:t> </a:t>
            </a:r>
            <a:r>
              <a:rPr dirty="0" sz="1400" b="1">
                <a:solidFill>
                  <a:srgbClr val="0091C8"/>
                </a:solidFill>
                <a:latin typeface="Arial"/>
                <a:cs typeface="Arial"/>
              </a:rPr>
              <a:t>is</a:t>
            </a:r>
            <a:r>
              <a:rPr dirty="0" sz="1400" spc="-30" b="1">
                <a:solidFill>
                  <a:srgbClr val="0091C8"/>
                </a:solidFill>
                <a:latin typeface="Arial"/>
                <a:cs typeface="Arial"/>
              </a:rPr>
              <a:t> </a:t>
            </a:r>
            <a:r>
              <a:rPr dirty="0" sz="1400" b="1">
                <a:solidFill>
                  <a:srgbClr val="0091C8"/>
                </a:solidFill>
                <a:latin typeface="Arial"/>
                <a:cs typeface="Arial"/>
              </a:rPr>
              <a:t>outlined</a:t>
            </a:r>
            <a:r>
              <a:rPr dirty="0" sz="1400" spc="-60" b="1">
                <a:solidFill>
                  <a:srgbClr val="0091C8"/>
                </a:solidFill>
                <a:latin typeface="Arial"/>
                <a:cs typeface="Arial"/>
              </a:rPr>
              <a:t> </a:t>
            </a:r>
            <a:r>
              <a:rPr dirty="0" sz="1400" spc="-10" b="1">
                <a:solidFill>
                  <a:srgbClr val="0091C8"/>
                </a:solidFill>
                <a:latin typeface="Arial"/>
                <a:cs typeface="Arial"/>
              </a:rPr>
              <a:t>fully </a:t>
            </a:r>
            <a:r>
              <a:rPr dirty="0" sz="1400" b="1">
                <a:solidFill>
                  <a:srgbClr val="0091C8"/>
                </a:solidFill>
                <a:latin typeface="Arial"/>
                <a:cs typeface="Arial"/>
              </a:rPr>
              <a:t>on</a:t>
            </a:r>
            <a:r>
              <a:rPr dirty="0" sz="1400" spc="-35" b="1">
                <a:solidFill>
                  <a:srgbClr val="0091C8"/>
                </a:solidFill>
                <a:latin typeface="Arial"/>
                <a:cs typeface="Arial"/>
              </a:rPr>
              <a:t> </a:t>
            </a:r>
            <a:r>
              <a:rPr dirty="0" sz="1400" b="1">
                <a:solidFill>
                  <a:srgbClr val="0091C8"/>
                </a:solidFill>
                <a:latin typeface="Arial"/>
                <a:cs typeface="Arial"/>
              </a:rPr>
              <a:t>slide</a:t>
            </a:r>
            <a:r>
              <a:rPr dirty="0" sz="1400" spc="-35" b="1">
                <a:solidFill>
                  <a:srgbClr val="0091C8"/>
                </a:solidFill>
                <a:latin typeface="Arial"/>
                <a:cs typeface="Arial"/>
              </a:rPr>
              <a:t> 14</a:t>
            </a:r>
            <a:endParaRPr sz="1400">
              <a:latin typeface="Arial"/>
              <a:cs typeface="Arial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6467855" y="1380744"/>
            <a:ext cx="5343525" cy="4585970"/>
          </a:xfrm>
          <a:prstGeom prst="rect">
            <a:avLst/>
          </a:prstGeom>
          <a:solidFill>
            <a:srgbClr val="FFFFCC"/>
          </a:solidFill>
        </p:spPr>
        <p:txBody>
          <a:bodyPr wrap="square" lIns="0" tIns="39370" rIns="0" bIns="0" rtlCol="0" vert="horz">
            <a:spAutoFit/>
          </a:bodyPr>
          <a:lstStyle/>
          <a:p>
            <a:pPr marL="92075">
              <a:lnSpc>
                <a:spcPct val="100000"/>
              </a:lnSpc>
              <a:spcBef>
                <a:spcPts val="310"/>
              </a:spcBef>
            </a:pPr>
            <a:r>
              <a:rPr dirty="0" sz="1800" spc="-10" b="1">
                <a:solidFill>
                  <a:srgbClr val="003892"/>
                </a:solidFill>
                <a:latin typeface="Arial"/>
                <a:cs typeface="Arial"/>
              </a:rPr>
              <a:t>Contents</a:t>
            </a:r>
            <a:r>
              <a:rPr dirty="0" sz="1800" spc="-10">
                <a:solidFill>
                  <a:srgbClr val="003892"/>
                </a:solidFill>
                <a:latin typeface="Arial"/>
                <a:cs typeface="Arial"/>
              </a:rPr>
              <a:t>:</a:t>
            </a:r>
            <a:endParaRPr sz="18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00"/>
              </a:spcBef>
            </a:pPr>
            <a:endParaRPr sz="1800">
              <a:latin typeface="Arial"/>
              <a:cs typeface="Arial"/>
            </a:endParaRPr>
          </a:p>
          <a:p>
            <a:pPr marL="378460" marR="295275" indent="-287020">
              <a:lnSpc>
                <a:spcPct val="100000"/>
              </a:lnSpc>
              <a:buChar char="•"/>
              <a:tabLst>
                <a:tab pos="378460" algn="l"/>
              </a:tabLst>
            </a:pPr>
            <a:r>
              <a:rPr dirty="0" sz="1600">
                <a:solidFill>
                  <a:srgbClr val="001D2D"/>
                </a:solidFill>
                <a:latin typeface="Arial"/>
                <a:cs typeface="Arial"/>
              </a:rPr>
              <a:t>Context</a:t>
            </a:r>
            <a:r>
              <a:rPr dirty="0" sz="1600" spc="-2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600">
                <a:solidFill>
                  <a:srgbClr val="001D2D"/>
                </a:solidFill>
                <a:latin typeface="Arial"/>
                <a:cs typeface="Arial"/>
              </a:rPr>
              <a:t>&amp;</a:t>
            </a:r>
            <a:r>
              <a:rPr dirty="0" sz="1600" spc="-4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600">
                <a:solidFill>
                  <a:srgbClr val="001D2D"/>
                </a:solidFill>
                <a:latin typeface="Arial"/>
                <a:cs typeface="Arial"/>
              </a:rPr>
              <a:t>three</a:t>
            </a:r>
            <a:r>
              <a:rPr dirty="0" sz="1600" spc="-2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600">
                <a:solidFill>
                  <a:srgbClr val="001D2D"/>
                </a:solidFill>
                <a:latin typeface="Arial"/>
                <a:cs typeface="Arial"/>
              </a:rPr>
              <a:t>priorities</a:t>
            </a:r>
            <a:r>
              <a:rPr dirty="0" sz="1600" spc="-4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600">
                <a:solidFill>
                  <a:srgbClr val="001D2D"/>
                </a:solidFill>
                <a:latin typeface="Arial"/>
                <a:cs typeface="Arial"/>
              </a:rPr>
              <a:t>of</a:t>
            </a:r>
            <a:r>
              <a:rPr dirty="0" sz="1600" spc="-2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600">
                <a:solidFill>
                  <a:srgbClr val="001D2D"/>
                </a:solidFill>
                <a:latin typeface="Arial"/>
                <a:cs typeface="Arial"/>
              </a:rPr>
              <a:t>ICS</a:t>
            </a:r>
            <a:r>
              <a:rPr dirty="0" sz="1600" spc="-2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600">
                <a:solidFill>
                  <a:srgbClr val="001D2D"/>
                </a:solidFill>
                <a:latin typeface="Arial"/>
                <a:cs typeface="Arial"/>
              </a:rPr>
              <a:t>People</a:t>
            </a:r>
            <a:r>
              <a:rPr dirty="0" sz="1600" spc="-5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600" spc="-10">
                <a:solidFill>
                  <a:srgbClr val="001D2D"/>
                </a:solidFill>
                <a:latin typeface="Arial"/>
                <a:cs typeface="Arial"/>
              </a:rPr>
              <a:t>Programme </a:t>
            </a:r>
            <a:r>
              <a:rPr dirty="0" sz="1600">
                <a:solidFill>
                  <a:srgbClr val="001D2D"/>
                </a:solidFill>
                <a:latin typeface="Arial"/>
                <a:cs typeface="Arial"/>
              </a:rPr>
              <a:t>25/26</a:t>
            </a:r>
            <a:r>
              <a:rPr dirty="0" sz="1600" spc="-1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600">
                <a:solidFill>
                  <a:srgbClr val="001D2D"/>
                </a:solidFill>
                <a:latin typeface="Arial"/>
                <a:cs typeface="Arial"/>
              </a:rPr>
              <a:t>–</a:t>
            </a:r>
            <a:r>
              <a:rPr dirty="0" sz="1600" spc="-2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600">
                <a:solidFill>
                  <a:srgbClr val="001D2D"/>
                </a:solidFill>
                <a:latin typeface="Arial"/>
                <a:cs typeface="Arial"/>
              </a:rPr>
              <a:t>slides</a:t>
            </a:r>
            <a:r>
              <a:rPr dirty="0" sz="1600" spc="-3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600">
                <a:solidFill>
                  <a:srgbClr val="001D2D"/>
                </a:solidFill>
                <a:latin typeface="Arial"/>
                <a:cs typeface="Arial"/>
              </a:rPr>
              <a:t>3</a:t>
            </a:r>
            <a:r>
              <a:rPr dirty="0" sz="1600" spc="-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600">
                <a:solidFill>
                  <a:srgbClr val="001D2D"/>
                </a:solidFill>
                <a:latin typeface="Arial"/>
                <a:cs typeface="Arial"/>
              </a:rPr>
              <a:t>&amp;</a:t>
            </a:r>
            <a:r>
              <a:rPr dirty="0" sz="1600" spc="-2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600" spc="-50">
                <a:solidFill>
                  <a:srgbClr val="001D2D"/>
                </a:solidFill>
                <a:latin typeface="Arial"/>
                <a:cs typeface="Arial"/>
              </a:rPr>
              <a:t>4</a:t>
            </a:r>
            <a:endParaRPr sz="16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80"/>
              </a:spcBef>
              <a:buClr>
                <a:srgbClr val="001D2D"/>
              </a:buClr>
              <a:buFont typeface="Arial"/>
              <a:buChar char="•"/>
            </a:pPr>
            <a:endParaRPr sz="1600">
              <a:latin typeface="Arial"/>
              <a:cs typeface="Arial"/>
            </a:endParaRPr>
          </a:p>
          <a:p>
            <a:pPr marL="378460" indent="-286385">
              <a:lnSpc>
                <a:spcPct val="100000"/>
              </a:lnSpc>
              <a:buChar char="•"/>
              <a:tabLst>
                <a:tab pos="378460" algn="l"/>
              </a:tabLst>
            </a:pPr>
            <a:r>
              <a:rPr dirty="0" sz="1600">
                <a:solidFill>
                  <a:srgbClr val="001D2D"/>
                </a:solidFill>
                <a:latin typeface="Arial"/>
                <a:cs typeface="Arial"/>
              </a:rPr>
              <a:t>Feedback</a:t>
            </a:r>
            <a:r>
              <a:rPr dirty="0" sz="1600" spc="-2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600">
                <a:solidFill>
                  <a:srgbClr val="001D2D"/>
                </a:solidFill>
                <a:latin typeface="Arial"/>
                <a:cs typeface="Arial"/>
              </a:rPr>
              <a:t>from</a:t>
            </a:r>
            <a:r>
              <a:rPr dirty="0" sz="1600" spc="-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600">
                <a:solidFill>
                  <a:srgbClr val="001D2D"/>
                </a:solidFill>
                <a:latin typeface="Arial"/>
                <a:cs typeface="Arial"/>
              </a:rPr>
              <a:t>engagement</a:t>
            </a:r>
            <a:r>
              <a:rPr dirty="0" sz="1600" spc="-1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600">
                <a:solidFill>
                  <a:srgbClr val="001D2D"/>
                </a:solidFill>
                <a:latin typeface="Arial"/>
                <a:cs typeface="Arial"/>
              </a:rPr>
              <a:t>workshops –</a:t>
            </a:r>
            <a:r>
              <a:rPr dirty="0" sz="1600" spc="-1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600">
                <a:solidFill>
                  <a:srgbClr val="001D2D"/>
                </a:solidFill>
                <a:latin typeface="Arial"/>
                <a:cs typeface="Arial"/>
              </a:rPr>
              <a:t>slides</a:t>
            </a:r>
            <a:r>
              <a:rPr dirty="0" sz="1600" spc="-4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600">
                <a:solidFill>
                  <a:srgbClr val="001D2D"/>
                </a:solidFill>
                <a:latin typeface="Arial"/>
                <a:cs typeface="Arial"/>
              </a:rPr>
              <a:t>5</a:t>
            </a:r>
            <a:r>
              <a:rPr dirty="0" sz="1600" spc="-1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600">
                <a:solidFill>
                  <a:srgbClr val="001D2D"/>
                </a:solidFill>
                <a:latin typeface="Arial"/>
                <a:cs typeface="Arial"/>
              </a:rPr>
              <a:t>–</a:t>
            </a:r>
            <a:r>
              <a:rPr dirty="0" sz="1600" spc="-1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600" spc="-50">
                <a:solidFill>
                  <a:srgbClr val="001D2D"/>
                </a:solidFill>
                <a:latin typeface="Arial"/>
                <a:cs typeface="Arial"/>
              </a:rPr>
              <a:t>7</a:t>
            </a:r>
            <a:endParaRPr sz="16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85"/>
              </a:spcBef>
              <a:buClr>
                <a:srgbClr val="001D2D"/>
              </a:buClr>
              <a:buFont typeface="Arial"/>
              <a:buChar char="•"/>
            </a:pPr>
            <a:endParaRPr sz="1600">
              <a:latin typeface="Arial"/>
              <a:cs typeface="Arial"/>
            </a:endParaRPr>
          </a:p>
          <a:p>
            <a:pPr marL="378460" indent="-286385">
              <a:lnSpc>
                <a:spcPct val="100000"/>
              </a:lnSpc>
              <a:buChar char="•"/>
              <a:tabLst>
                <a:tab pos="378460" algn="l"/>
              </a:tabLst>
            </a:pPr>
            <a:r>
              <a:rPr dirty="0" sz="1600">
                <a:solidFill>
                  <a:srgbClr val="001D2D"/>
                </a:solidFill>
                <a:latin typeface="Arial"/>
                <a:cs typeface="Arial"/>
              </a:rPr>
              <a:t>ICS</a:t>
            </a:r>
            <a:r>
              <a:rPr dirty="0" sz="1600" spc="-3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600">
                <a:solidFill>
                  <a:srgbClr val="001D2D"/>
                </a:solidFill>
                <a:latin typeface="Arial"/>
                <a:cs typeface="Arial"/>
              </a:rPr>
              <a:t>Workforce</a:t>
            </a:r>
            <a:r>
              <a:rPr dirty="0" sz="1600" spc="-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600">
                <a:solidFill>
                  <a:srgbClr val="001D2D"/>
                </a:solidFill>
                <a:latin typeface="Arial"/>
                <a:cs typeface="Arial"/>
              </a:rPr>
              <a:t>plan</a:t>
            </a:r>
            <a:r>
              <a:rPr dirty="0" sz="1600" spc="-4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600">
                <a:solidFill>
                  <a:srgbClr val="001D2D"/>
                </a:solidFill>
                <a:latin typeface="Arial"/>
                <a:cs typeface="Arial"/>
              </a:rPr>
              <a:t>to</a:t>
            </a:r>
            <a:r>
              <a:rPr dirty="0" sz="1600" spc="-1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600">
                <a:solidFill>
                  <a:srgbClr val="001D2D"/>
                </a:solidFill>
                <a:latin typeface="Arial"/>
                <a:cs typeface="Arial"/>
              </a:rPr>
              <a:t>enable</a:t>
            </a:r>
            <a:r>
              <a:rPr dirty="0" sz="1600" spc="-3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600" spc="-10">
                <a:solidFill>
                  <a:srgbClr val="001D2D"/>
                </a:solidFill>
                <a:latin typeface="Arial"/>
                <a:cs typeface="Arial"/>
              </a:rPr>
              <a:t>neighbourhood</a:t>
            </a:r>
            <a:r>
              <a:rPr dirty="0" sz="1600" spc="-3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600" spc="-10">
                <a:solidFill>
                  <a:srgbClr val="001D2D"/>
                </a:solidFill>
                <a:latin typeface="Arial"/>
                <a:cs typeface="Arial"/>
              </a:rPr>
              <a:t>care:</a:t>
            </a:r>
            <a:endParaRPr sz="1600">
              <a:latin typeface="Arial"/>
              <a:cs typeface="Arial"/>
            </a:endParaRPr>
          </a:p>
          <a:p>
            <a:pPr lvl="1" marL="835660" indent="-286385">
              <a:lnSpc>
                <a:spcPct val="100000"/>
              </a:lnSpc>
              <a:buChar char="•"/>
              <a:tabLst>
                <a:tab pos="835660" algn="l"/>
              </a:tabLst>
            </a:pPr>
            <a:r>
              <a:rPr dirty="0" sz="1600">
                <a:solidFill>
                  <a:srgbClr val="001D2D"/>
                </a:solidFill>
                <a:latin typeface="Arial"/>
                <a:cs typeface="Arial"/>
              </a:rPr>
              <a:t>Workstreams</a:t>
            </a:r>
            <a:r>
              <a:rPr dirty="0" sz="1600" spc="-1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600">
                <a:solidFill>
                  <a:srgbClr val="001D2D"/>
                </a:solidFill>
                <a:latin typeface="Arial"/>
                <a:cs typeface="Arial"/>
              </a:rPr>
              <a:t>–</a:t>
            </a:r>
            <a:r>
              <a:rPr dirty="0" sz="1600" spc="-4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600">
                <a:solidFill>
                  <a:srgbClr val="001D2D"/>
                </a:solidFill>
                <a:latin typeface="Arial"/>
                <a:cs typeface="Arial"/>
              </a:rPr>
              <a:t>slide</a:t>
            </a:r>
            <a:r>
              <a:rPr dirty="0" sz="1600" spc="-6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600" spc="-50">
                <a:solidFill>
                  <a:srgbClr val="001D2D"/>
                </a:solidFill>
                <a:latin typeface="Arial"/>
                <a:cs typeface="Arial"/>
              </a:rPr>
              <a:t>9</a:t>
            </a:r>
            <a:endParaRPr sz="1600">
              <a:latin typeface="Arial"/>
              <a:cs typeface="Arial"/>
            </a:endParaRPr>
          </a:p>
          <a:p>
            <a:pPr lvl="1" marL="835660" indent="-286385">
              <a:lnSpc>
                <a:spcPct val="100000"/>
              </a:lnSpc>
              <a:buChar char="•"/>
              <a:tabLst>
                <a:tab pos="835660" algn="l"/>
              </a:tabLst>
            </a:pPr>
            <a:r>
              <a:rPr dirty="0" sz="1600">
                <a:solidFill>
                  <a:srgbClr val="001D2D"/>
                </a:solidFill>
                <a:latin typeface="Arial"/>
                <a:cs typeface="Arial"/>
              </a:rPr>
              <a:t>Role</a:t>
            </a:r>
            <a:r>
              <a:rPr dirty="0" sz="1600" spc="-4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600">
                <a:solidFill>
                  <a:srgbClr val="001D2D"/>
                </a:solidFill>
                <a:latin typeface="Arial"/>
                <a:cs typeface="Arial"/>
              </a:rPr>
              <a:t>of</a:t>
            </a:r>
            <a:r>
              <a:rPr dirty="0" sz="1600" spc="-2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600">
                <a:solidFill>
                  <a:srgbClr val="001D2D"/>
                </a:solidFill>
                <a:latin typeface="Arial"/>
                <a:cs typeface="Arial"/>
              </a:rPr>
              <a:t>the</a:t>
            </a:r>
            <a:r>
              <a:rPr dirty="0" sz="1600" spc="-1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600">
                <a:solidFill>
                  <a:srgbClr val="001D2D"/>
                </a:solidFill>
                <a:latin typeface="Arial"/>
                <a:cs typeface="Arial"/>
              </a:rPr>
              <a:t>ICS</a:t>
            </a:r>
            <a:r>
              <a:rPr dirty="0" sz="1600" spc="-2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600">
                <a:solidFill>
                  <a:srgbClr val="001D2D"/>
                </a:solidFill>
                <a:latin typeface="Arial"/>
                <a:cs typeface="Arial"/>
              </a:rPr>
              <a:t>People</a:t>
            </a:r>
            <a:r>
              <a:rPr dirty="0" sz="1600" spc="-4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600">
                <a:solidFill>
                  <a:srgbClr val="001D2D"/>
                </a:solidFill>
                <a:latin typeface="Arial"/>
                <a:cs typeface="Arial"/>
              </a:rPr>
              <a:t>Programme</a:t>
            </a:r>
            <a:r>
              <a:rPr dirty="0" sz="1600" spc="1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600">
                <a:solidFill>
                  <a:srgbClr val="001D2D"/>
                </a:solidFill>
                <a:latin typeface="Arial"/>
                <a:cs typeface="Arial"/>
              </a:rPr>
              <a:t>–</a:t>
            </a:r>
            <a:r>
              <a:rPr dirty="0" sz="1600" spc="-2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600">
                <a:solidFill>
                  <a:srgbClr val="001D2D"/>
                </a:solidFill>
                <a:latin typeface="Arial"/>
                <a:cs typeface="Arial"/>
              </a:rPr>
              <a:t>slide</a:t>
            </a:r>
            <a:r>
              <a:rPr dirty="0" sz="1600" spc="-5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600" spc="-25">
                <a:solidFill>
                  <a:srgbClr val="001D2D"/>
                </a:solidFill>
                <a:latin typeface="Arial"/>
                <a:cs typeface="Arial"/>
              </a:rPr>
              <a:t>10</a:t>
            </a:r>
            <a:endParaRPr sz="1600">
              <a:latin typeface="Arial"/>
              <a:cs typeface="Arial"/>
            </a:endParaRPr>
          </a:p>
          <a:p>
            <a:pPr lvl="1" marL="835660" indent="-286385">
              <a:lnSpc>
                <a:spcPct val="100000"/>
              </a:lnSpc>
              <a:buChar char="•"/>
              <a:tabLst>
                <a:tab pos="835660" algn="l"/>
              </a:tabLst>
            </a:pPr>
            <a:r>
              <a:rPr dirty="0" sz="1600">
                <a:solidFill>
                  <a:srgbClr val="001D2D"/>
                </a:solidFill>
                <a:latin typeface="Arial"/>
                <a:cs typeface="Arial"/>
              </a:rPr>
              <a:t>ICS</a:t>
            </a:r>
            <a:r>
              <a:rPr dirty="0" sz="1600" spc="-4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600">
                <a:solidFill>
                  <a:srgbClr val="001D2D"/>
                </a:solidFill>
                <a:latin typeface="Arial"/>
                <a:cs typeface="Arial"/>
              </a:rPr>
              <a:t>Workforce</a:t>
            </a:r>
            <a:r>
              <a:rPr dirty="0" sz="1600" spc="-1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600">
                <a:solidFill>
                  <a:srgbClr val="001D2D"/>
                </a:solidFill>
                <a:latin typeface="Arial"/>
                <a:cs typeface="Arial"/>
              </a:rPr>
              <a:t>plan</a:t>
            </a:r>
            <a:r>
              <a:rPr dirty="0" sz="1600" spc="-4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600">
                <a:solidFill>
                  <a:srgbClr val="001D2D"/>
                </a:solidFill>
                <a:latin typeface="Arial"/>
                <a:cs typeface="Arial"/>
              </a:rPr>
              <a:t>–</a:t>
            </a:r>
            <a:r>
              <a:rPr dirty="0" sz="1600" spc="-2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600">
                <a:solidFill>
                  <a:srgbClr val="001D2D"/>
                </a:solidFill>
                <a:latin typeface="Arial"/>
                <a:cs typeface="Arial"/>
              </a:rPr>
              <a:t>slide</a:t>
            </a:r>
            <a:r>
              <a:rPr dirty="0" sz="1600" spc="-5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600" spc="-20">
                <a:solidFill>
                  <a:srgbClr val="001D2D"/>
                </a:solidFill>
                <a:latin typeface="Arial"/>
                <a:cs typeface="Arial"/>
              </a:rPr>
              <a:t>11 </a:t>
            </a:r>
            <a:r>
              <a:rPr dirty="0" sz="1600">
                <a:solidFill>
                  <a:srgbClr val="001D2D"/>
                </a:solidFill>
                <a:latin typeface="Arial"/>
                <a:cs typeface="Arial"/>
              </a:rPr>
              <a:t>&amp;</a:t>
            </a:r>
            <a:r>
              <a:rPr dirty="0" sz="1600" spc="-3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600" spc="-25">
                <a:solidFill>
                  <a:srgbClr val="001D2D"/>
                </a:solidFill>
                <a:latin typeface="Arial"/>
                <a:cs typeface="Arial"/>
              </a:rPr>
              <a:t>12</a:t>
            </a:r>
            <a:endParaRPr sz="1600">
              <a:latin typeface="Arial"/>
              <a:cs typeface="Arial"/>
            </a:endParaRPr>
          </a:p>
          <a:p>
            <a:pPr lvl="1" marL="835660" indent="-286385">
              <a:lnSpc>
                <a:spcPct val="100000"/>
              </a:lnSpc>
              <a:buChar char="•"/>
              <a:tabLst>
                <a:tab pos="835660" algn="l"/>
              </a:tabLst>
            </a:pPr>
            <a:r>
              <a:rPr dirty="0" sz="1600">
                <a:solidFill>
                  <a:srgbClr val="001D2D"/>
                </a:solidFill>
                <a:latin typeface="Arial"/>
                <a:cs typeface="Arial"/>
              </a:rPr>
              <a:t>Additional</a:t>
            </a:r>
            <a:r>
              <a:rPr dirty="0" sz="1600" spc="-4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600">
                <a:solidFill>
                  <a:srgbClr val="001D2D"/>
                </a:solidFill>
                <a:latin typeface="Arial"/>
                <a:cs typeface="Arial"/>
              </a:rPr>
              <a:t>notes</a:t>
            </a:r>
            <a:r>
              <a:rPr dirty="0" sz="1600" spc="-2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600">
                <a:solidFill>
                  <a:srgbClr val="001D2D"/>
                </a:solidFill>
                <a:latin typeface="Arial"/>
                <a:cs typeface="Arial"/>
              </a:rPr>
              <a:t>&amp;</a:t>
            </a:r>
            <a:r>
              <a:rPr dirty="0" sz="1600" spc="-1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600">
                <a:solidFill>
                  <a:srgbClr val="001D2D"/>
                </a:solidFill>
                <a:latin typeface="Arial"/>
                <a:cs typeface="Arial"/>
              </a:rPr>
              <a:t>linkages</a:t>
            </a:r>
            <a:r>
              <a:rPr dirty="0" sz="1600" spc="-3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600">
                <a:solidFill>
                  <a:srgbClr val="001D2D"/>
                </a:solidFill>
                <a:latin typeface="Arial"/>
                <a:cs typeface="Arial"/>
              </a:rPr>
              <a:t>– slide</a:t>
            </a:r>
            <a:r>
              <a:rPr dirty="0" sz="1600" spc="-4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600" spc="-25">
                <a:solidFill>
                  <a:srgbClr val="001D2D"/>
                </a:solidFill>
                <a:latin typeface="Arial"/>
                <a:cs typeface="Arial"/>
              </a:rPr>
              <a:t>13</a:t>
            </a:r>
            <a:endParaRPr sz="1600">
              <a:latin typeface="Arial"/>
              <a:cs typeface="Arial"/>
            </a:endParaRPr>
          </a:p>
          <a:p>
            <a:pPr lvl="1">
              <a:lnSpc>
                <a:spcPct val="100000"/>
              </a:lnSpc>
              <a:spcBef>
                <a:spcPts val="80"/>
              </a:spcBef>
              <a:buClr>
                <a:srgbClr val="001D2D"/>
              </a:buClr>
              <a:buFont typeface="Arial"/>
              <a:buChar char="•"/>
            </a:pPr>
            <a:endParaRPr sz="1600">
              <a:latin typeface="Arial"/>
              <a:cs typeface="Arial"/>
            </a:endParaRPr>
          </a:p>
          <a:p>
            <a:pPr marL="378460" indent="-286385">
              <a:lnSpc>
                <a:spcPct val="100000"/>
              </a:lnSpc>
              <a:buChar char="•"/>
              <a:tabLst>
                <a:tab pos="378460" algn="l"/>
              </a:tabLst>
            </a:pPr>
            <a:r>
              <a:rPr dirty="0" sz="1600">
                <a:solidFill>
                  <a:srgbClr val="001D2D"/>
                </a:solidFill>
                <a:latin typeface="Arial"/>
                <a:cs typeface="Arial"/>
              </a:rPr>
              <a:t>Summary</a:t>
            </a:r>
            <a:r>
              <a:rPr dirty="0" sz="1600" spc="-1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600">
                <a:solidFill>
                  <a:srgbClr val="001D2D"/>
                </a:solidFill>
                <a:latin typeface="Arial"/>
                <a:cs typeface="Arial"/>
              </a:rPr>
              <a:t>and</a:t>
            </a:r>
            <a:r>
              <a:rPr dirty="0" sz="1600" spc="-1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600">
                <a:solidFill>
                  <a:srgbClr val="001D2D"/>
                </a:solidFill>
                <a:latin typeface="Arial"/>
                <a:cs typeface="Arial"/>
              </a:rPr>
              <a:t>next</a:t>
            </a:r>
            <a:r>
              <a:rPr dirty="0" sz="1600" spc="-2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600">
                <a:solidFill>
                  <a:srgbClr val="001D2D"/>
                </a:solidFill>
                <a:latin typeface="Arial"/>
                <a:cs typeface="Arial"/>
              </a:rPr>
              <a:t>steps –</a:t>
            </a:r>
            <a:r>
              <a:rPr dirty="0" sz="1600" spc="-3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600">
                <a:solidFill>
                  <a:srgbClr val="001D2D"/>
                </a:solidFill>
                <a:latin typeface="Arial"/>
                <a:cs typeface="Arial"/>
              </a:rPr>
              <a:t>slide</a:t>
            </a:r>
            <a:r>
              <a:rPr dirty="0" sz="1600" spc="-5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600" spc="-25">
                <a:solidFill>
                  <a:srgbClr val="001D2D"/>
                </a:solidFill>
                <a:latin typeface="Arial"/>
                <a:cs typeface="Arial"/>
              </a:rPr>
              <a:t>14</a:t>
            </a:r>
            <a:endParaRPr sz="16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80"/>
              </a:spcBef>
              <a:buClr>
                <a:srgbClr val="001D2D"/>
              </a:buClr>
              <a:buFont typeface="Arial"/>
              <a:buChar char="•"/>
            </a:pPr>
            <a:endParaRPr sz="1600">
              <a:latin typeface="Arial"/>
              <a:cs typeface="Arial"/>
            </a:endParaRPr>
          </a:p>
          <a:p>
            <a:pPr marL="378460" marR="331470" indent="-287020">
              <a:lnSpc>
                <a:spcPct val="100000"/>
              </a:lnSpc>
              <a:buChar char="•"/>
              <a:tabLst>
                <a:tab pos="378460" algn="l"/>
              </a:tabLst>
            </a:pPr>
            <a:r>
              <a:rPr dirty="0" sz="1600" spc="-10">
                <a:solidFill>
                  <a:srgbClr val="001D2D"/>
                </a:solidFill>
                <a:latin typeface="Arial"/>
                <a:cs typeface="Arial"/>
              </a:rPr>
              <a:t>Appendix:</a:t>
            </a:r>
            <a:r>
              <a:rPr dirty="0" sz="1600" spc="-10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600">
                <a:solidFill>
                  <a:srgbClr val="001D2D"/>
                </a:solidFill>
                <a:latin typeface="Arial"/>
                <a:cs typeface="Arial"/>
              </a:rPr>
              <a:t>Additional</a:t>
            </a:r>
            <a:r>
              <a:rPr dirty="0" sz="1600" spc="-5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600">
                <a:solidFill>
                  <a:srgbClr val="001D2D"/>
                </a:solidFill>
                <a:latin typeface="Arial"/>
                <a:cs typeface="Arial"/>
              </a:rPr>
              <a:t>detail</a:t>
            </a:r>
            <a:r>
              <a:rPr dirty="0" sz="1600" spc="-4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600">
                <a:solidFill>
                  <a:srgbClr val="001D2D"/>
                </a:solidFill>
                <a:latin typeface="Arial"/>
                <a:cs typeface="Arial"/>
              </a:rPr>
              <a:t>on</a:t>
            </a:r>
            <a:r>
              <a:rPr dirty="0" sz="1600" spc="-3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600">
                <a:solidFill>
                  <a:srgbClr val="001D2D"/>
                </a:solidFill>
                <a:latin typeface="Arial"/>
                <a:cs typeface="Arial"/>
              </a:rPr>
              <a:t>three</a:t>
            </a:r>
            <a:r>
              <a:rPr dirty="0" sz="1600" spc="-1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600">
                <a:solidFill>
                  <a:srgbClr val="001D2D"/>
                </a:solidFill>
                <a:latin typeface="Arial"/>
                <a:cs typeface="Arial"/>
              </a:rPr>
              <a:t>priorities</a:t>
            </a:r>
            <a:r>
              <a:rPr dirty="0" sz="1600" spc="-3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600">
                <a:solidFill>
                  <a:srgbClr val="001D2D"/>
                </a:solidFill>
                <a:latin typeface="Arial"/>
                <a:cs typeface="Arial"/>
              </a:rPr>
              <a:t>of</a:t>
            </a:r>
            <a:r>
              <a:rPr dirty="0" sz="1600" spc="-25">
                <a:solidFill>
                  <a:srgbClr val="001D2D"/>
                </a:solidFill>
                <a:latin typeface="Arial"/>
                <a:cs typeface="Arial"/>
              </a:rPr>
              <a:t> ICS </a:t>
            </a:r>
            <a:r>
              <a:rPr dirty="0" sz="1600">
                <a:solidFill>
                  <a:srgbClr val="001D2D"/>
                </a:solidFill>
                <a:latin typeface="Arial"/>
                <a:cs typeface="Arial"/>
              </a:rPr>
              <a:t>People</a:t>
            </a:r>
            <a:r>
              <a:rPr dirty="0" sz="1600" spc="-5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600">
                <a:solidFill>
                  <a:srgbClr val="001D2D"/>
                </a:solidFill>
                <a:latin typeface="Arial"/>
                <a:cs typeface="Arial"/>
              </a:rPr>
              <a:t>Programme</a:t>
            </a:r>
            <a:r>
              <a:rPr dirty="0" sz="1600" spc="-1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600">
                <a:solidFill>
                  <a:srgbClr val="001D2D"/>
                </a:solidFill>
                <a:latin typeface="Arial"/>
                <a:cs typeface="Arial"/>
              </a:rPr>
              <a:t>25/26</a:t>
            </a:r>
            <a:r>
              <a:rPr dirty="0" sz="1600" spc="409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600">
                <a:solidFill>
                  <a:srgbClr val="001D2D"/>
                </a:solidFill>
                <a:latin typeface="Arial"/>
                <a:cs typeface="Arial"/>
              </a:rPr>
              <a:t>–</a:t>
            </a:r>
            <a:r>
              <a:rPr dirty="0" sz="1600" spc="-3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600">
                <a:solidFill>
                  <a:srgbClr val="001D2D"/>
                </a:solidFill>
                <a:latin typeface="Arial"/>
                <a:cs typeface="Arial"/>
              </a:rPr>
              <a:t>slides</a:t>
            </a:r>
            <a:r>
              <a:rPr dirty="0" sz="1600" spc="-5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600" spc="-25">
                <a:solidFill>
                  <a:srgbClr val="001D2D"/>
                </a:solidFill>
                <a:latin typeface="Arial"/>
                <a:cs typeface="Arial"/>
              </a:rPr>
              <a:t>15</a:t>
            </a:r>
            <a:endParaRPr sz="16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7463" y="2642361"/>
            <a:ext cx="8791575" cy="45212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/>
              <a:t>Context</a:t>
            </a:r>
            <a:r>
              <a:rPr dirty="0" spc="-75"/>
              <a:t> </a:t>
            </a:r>
            <a:r>
              <a:rPr dirty="0"/>
              <a:t>and</a:t>
            </a:r>
            <a:r>
              <a:rPr dirty="0" spc="-85"/>
              <a:t> </a:t>
            </a:r>
            <a:r>
              <a:rPr dirty="0"/>
              <a:t>feedback</a:t>
            </a:r>
            <a:r>
              <a:rPr dirty="0" spc="-75"/>
              <a:t> </a:t>
            </a:r>
            <a:r>
              <a:rPr dirty="0"/>
              <a:t>from</a:t>
            </a:r>
            <a:r>
              <a:rPr dirty="0" spc="-110"/>
              <a:t> </a:t>
            </a:r>
            <a:r>
              <a:rPr dirty="0"/>
              <a:t>engagement</a:t>
            </a:r>
            <a:r>
              <a:rPr dirty="0" spc="-65"/>
              <a:t> </a:t>
            </a:r>
            <a:r>
              <a:rPr dirty="0" spc="-10"/>
              <a:t>workshops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487548" y="473455"/>
            <a:ext cx="1261110" cy="39116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400" spc="-10"/>
              <a:t>Context:</a:t>
            </a:r>
            <a:endParaRPr sz="2400"/>
          </a:p>
        </p:txBody>
      </p:sp>
      <p:sp>
        <p:nvSpPr>
          <p:cNvPr id="3" name="object 3" descr=""/>
          <p:cNvSpPr txBox="1"/>
          <p:nvPr/>
        </p:nvSpPr>
        <p:spPr>
          <a:xfrm>
            <a:off x="4212335" y="1278636"/>
            <a:ext cx="3568065" cy="5317490"/>
          </a:xfrm>
          <a:prstGeom prst="rect">
            <a:avLst/>
          </a:prstGeom>
          <a:ln w="9144">
            <a:solidFill>
              <a:srgbClr val="003892"/>
            </a:solidFill>
          </a:ln>
        </p:spPr>
        <p:txBody>
          <a:bodyPr wrap="square" lIns="0" tIns="15875" rIns="0" bIns="0" rtlCol="0" vert="horz">
            <a:spAutoFit/>
          </a:bodyPr>
          <a:lstStyle/>
          <a:p>
            <a:pPr algn="ctr" marL="1270">
              <a:lnSpc>
                <a:spcPct val="100000"/>
              </a:lnSpc>
              <a:spcBef>
                <a:spcPts val="125"/>
              </a:spcBef>
            </a:pPr>
            <a:r>
              <a:rPr dirty="0" u="sng" sz="1600" spc="-10" b="1">
                <a:solidFill>
                  <a:srgbClr val="001D2D"/>
                </a:solidFill>
                <a:uFill>
                  <a:solidFill>
                    <a:srgbClr val="001D2D"/>
                  </a:solidFill>
                </a:uFill>
                <a:latin typeface="Arial"/>
                <a:cs typeface="Arial"/>
              </a:rPr>
              <a:t>Principles:</a:t>
            </a:r>
            <a:endParaRPr sz="1600">
              <a:latin typeface="Arial"/>
              <a:cs typeface="Arial"/>
            </a:endParaRPr>
          </a:p>
          <a:p>
            <a:pPr algn="ctr">
              <a:lnSpc>
                <a:spcPts val="1825"/>
              </a:lnSpc>
              <a:spcBef>
                <a:spcPts val="805"/>
              </a:spcBef>
            </a:pPr>
            <a:r>
              <a:rPr dirty="0" sz="1600">
                <a:solidFill>
                  <a:srgbClr val="001D2D"/>
                </a:solidFill>
                <a:latin typeface="Arial"/>
                <a:cs typeface="Arial"/>
              </a:rPr>
              <a:t>of</a:t>
            </a:r>
            <a:r>
              <a:rPr dirty="0" sz="1600" spc="-2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600">
                <a:solidFill>
                  <a:srgbClr val="001D2D"/>
                </a:solidFill>
                <a:latin typeface="Arial"/>
                <a:cs typeface="Arial"/>
              </a:rPr>
              <a:t>the</a:t>
            </a:r>
            <a:r>
              <a:rPr dirty="0" sz="1600" spc="-2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600">
                <a:solidFill>
                  <a:srgbClr val="001D2D"/>
                </a:solidFill>
                <a:latin typeface="Arial"/>
                <a:cs typeface="Arial"/>
              </a:rPr>
              <a:t>ICS</a:t>
            </a:r>
            <a:r>
              <a:rPr dirty="0" sz="1600" spc="-3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600">
                <a:solidFill>
                  <a:srgbClr val="001D2D"/>
                </a:solidFill>
                <a:latin typeface="Arial"/>
                <a:cs typeface="Arial"/>
              </a:rPr>
              <a:t>Workforce</a:t>
            </a:r>
            <a:r>
              <a:rPr dirty="0" sz="1600" spc="-1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600">
                <a:solidFill>
                  <a:srgbClr val="001D2D"/>
                </a:solidFill>
                <a:latin typeface="Arial"/>
                <a:cs typeface="Arial"/>
              </a:rPr>
              <a:t>plan</a:t>
            </a:r>
            <a:r>
              <a:rPr dirty="0" sz="1600" spc="-4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600">
                <a:solidFill>
                  <a:srgbClr val="001D2D"/>
                </a:solidFill>
                <a:latin typeface="Arial"/>
                <a:cs typeface="Arial"/>
              </a:rPr>
              <a:t>to</a:t>
            </a:r>
            <a:r>
              <a:rPr dirty="0" sz="1600" spc="-2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600" spc="-10">
                <a:solidFill>
                  <a:srgbClr val="001D2D"/>
                </a:solidFill>
                <a:latin typeface="Arial"/>
                <a:cs typeface="Arial"/>
              </a:rPr>
              <a:t>enable</a:t>
            </a:r>
            <a:endParaRPr sz="1600">
              <a:latin typeface="Arial"/>
              <a:cs typeface="Arial"/>
            </a:endParaRPr>
          </a:p>
          <a:p>
            <a:pPr algn="ctr" marL="1270">
              <a:lnSpc>
                <a:spcPts val="1825"/>
              </a:lnSpc>
            </a:pPr>
            <a:r>
              <a:rPr dirty="0" sz="1600">
                <a:solidFill>
                  <a:srgbClr val="001D2D"/>
                </a:solidFill>
                <a:latin typeface="Arial"/>
                <a:cs typeface="Arial"/>
              </a:rPr>
              <a:t>NH</a:t>
            </a:r>
            <a:r>
              <a:rPr dirty="0" sz="1600" spc="-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600" spc="-20">
                <a:solidFill>
                  <a:srgbClr val="001D2D"/>
                </a:solidFill>
                <a:latin typeface="Arial"/>
                <a:cs typeface="Arial"/>
              </a:rPr>
              <a:t>care</a:t>
            </a:r>
            <a:endParaRPr sz="1600">
              <a:latin typeface="Arial"/>
              <a:cs typeface="Arial"/>
            </a:endParaRPr>
          </a:p>
          <a:p>
            <a:pPr marL="379095" marR="462280" indent="-287020">
              <a:lnSpc>
                <a:spcPts val="1510"/>
              </a:lnSpc>
              <a:spcBef>
                <a:spcPts val="1030"/>
              </a:spcBef>
              <a:buChar char="•"/>
              <a:tabLst>
                <a:tab pos="379095" algn="l"/>
              </a:tabLst>
            </a:pPr>
            <a:r>
              <a:rPr dirty="0" sz="1400">
                <a:solidFill>
                  <a:srgbClr val="001D2D"/>
                </a:solidFill>
                <a:latin typeface="Arial"/>
                <a:cs typeface="Arial"/>
              </a:rPr>
              <a:t>Our</a:t>
            </a:r>
            <a:r>
              <a:rPr dirty="0" sz="1400" spc="-3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001D2D"/>
                </a:solidFill>
                <a:latin typeface="Arial"/>
                <a:cs typeface="Arial"/>
              </a:rPr>
              <a:t>commitment</a:t>
            </a:r>
            <a:r>
              <a:rPr dirty="0" sz="1400" spc="-4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001D2D"/>
                </a:solidFill>
                <a:latin typeface="Arial"/>
                <a:cs typeface="Arial"/>
              </a:rPr>
              <a:t>to</a:t>
            </a:r>
            <a:r>
              <a:rPr dirty="0" sz="1400" spc="-3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400" spc="-10">
                <a:solidFill>
                  <a:srgbClr val="001D2D"/>
                </a:solidFill>
                <a:latin typeface="Arial"/>
                <a:cs typeface="Arial"/>
              </a:rPr>
              <a:t>support transformation</a:t>
            </a:r>
            <a:r>
              <a:rPr dirty="0" sz="1400" spc="-3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001D2D"/>
                </a:solidFill>
                <a:latin typeface="Arial"/>
                <a:cs typeface="Arial"/>
              </a:rPr>
              <a:t>and</a:t>
            </a:r>
            <a:r>
              <a:rPr dirty="0" sz="1400" spc="-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001D2D"/>
                </a:solidFill>
                <a:latin typeface="Arial"/>
                <a:cs typeface="Arial"/>
              </a:rPr>
              <a:t>retention</a:t>
            </a:r>
            <a:r>
              <a:rPr dirty="0" sz="1400" spc="-4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001D2D"/>
                </a:solidFill>
                <a:latin typeface="Arial"/>
                <a:cs typeface="Arial"/>
              </a:rPr>
              <a:t>of</a:t>
            </a:r>
            <a:r>
              <a:rPr dirty="0" sz="1400" spc="2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400" spc="-25">
                <a:solidFill>
                  <a:srgbClr val="001D2D"/>
                </a:solidFill>
                <a:latin typeface="Arial"/>
                <a:cs typeface="Arial"/>
              </a:rPr>
              <a:t>our </a:t>
            </a:r>
            <a:r>
              <a:rPr dirty="0" sz="1400">
                <a:solidFill>
                  <a:srgbClr val="001D2D"/>
                </a:solidFill>
                <a:latin typeface="Arial"/>
                <a:cs typeface="Arial"/>
              </a:rPr>
              <a:t>‘</a:t>
            </a:r>
            <a:r>
              <a:rPr dirty="0" sz="1400" b="1">
                <a:solidFill>
                  <a:srgbClr val="001D2D"/>
                </a:solidFill>
                <a:latin typeface="Arial"/>
                <a:cs typeface="Arial"/>
              </a:rPr>
              <a:t>one</a:t>
            </a:r>
            <a:r>
              <a:rPr dirty="0" sz="1400" spc="-30" b="1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400" b="1">
                <a:solidFill>
                  <a:srgbClr val="001D2D"/>
                </a:solidFill>
                <a:latin typeface="Arial"/>
                <a:cs typeface="Arial"/>
              </a:rPr>
              <a:t>workforce’</a:t>
            </a:r>
            <a:r>
              <a:rPr dirty="0" sz="1400" spc="-60" b="1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001D2D"/>
                </a:solidFill>
                <a:latin typeface="Arial"/>
                <a:cs typeface="Arial"/>
              </a:rPr>
              <a:t>across</a:t>
            </a:r>
            <a:r>
              <a:rPr dirty="0" sz="1400" spc="-5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001D2D"/>
                </a:solidFill>
                <a:latin typeface="Arial"/>
                <a:cs typeface="Arial"/>
              </a:rPr>
              <a:t>SEL</a:t>
            </a:r>
            <a:r>
              <a:rPr dirty="0" sz="1400" spc="-7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400" spc="-25">
                <a:solidFill>
                  <a:srgbClr val="001D2D"/>
                </a:solidFill>
                <a:latin typeface="Arial"/>
                <a:cs typeface="Arial"/>
              </a:rPr>
              <a:t>is </a:t>
            </a:r>
            <a:r>
              <a:rPr dirty="0" sz="1400" spc="-10">
                <a:solidFill>
                  <a:srgbClr val="001D2D"/>
                </a:solidFill>
                <a:latin typeface="Arial"/>
                <a:cs typeface="Arial"/>
              </a:rPr>
              <a:t>unchanged</a:t>
            </a:r>
            <a:endParaRPr sz="1400">
              <a:latin typeface="Arial"/>
              <a:cs typeface="Arial"/>
            </a:endParaRPr>
          </a:p>
          <a:p>
            <a:pPr marL="379095" indent="-286385">
              <a:lnSpc>
                <a:spcPts val="1595"/>
              </a:lnSpc>
              <a:spcBef>
                <a:spcPts val="810"/>
              </a:spcBef>
              <a:buChar char="•"/>
              <a:tabLst>
                <a:tab pos="379095" algn="l"/>
              </a:tabLst>
            </a:pPr>
            <a:r>
              <a:rPr dirty="0" sz="1400">
                <a:solidFill>
                  <a:srgbClr val="001D2D"/>
                </a:solidFill>
                <a:latin typeface="Arial"/>
                <a:cs typeface="Arial"/>
              </a:rPr>
              <a:t>Our</a:t>
            </a:r>
            <a:r>
              <a:rPr dirty="0" sz="1400" spc="-4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001D2D"/>
                </a:solidFill>
                <a:latin typeface="Arial"/>
                <a:cs typeface="Arial"/>
              </a:rPr>
              <a:t>input</a:t>
            </a:r>
            <a:r>
              <a:rPr dirty="0" sz="1400" spc="-4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001D2D"/>
                </a:solidFill>
                <a:latin typeface="Arial"/>
                <a:cs typeface="Arial"/>
              </a:rPr>
              <a:t>will </a:t>
            </a:r>
            <a:r>
              <a:rPr dirty="0" sz="1400" b="1">
                <a:solidFill>
                  <a:srgbClr val="001D2D"/>
                </a:solidFill>
                <a:latin typeface="Arial"/>
                <a:cs typeface="Arial"/>
              </a:rPr>
              <a:t>focus</a:t>
            </a:r>
            <a:r>
              <a:rPr dirty="0" sz="1400" spc="-35" b="1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400" b="1">
                <a:solidFill>
                  <a:srgbClr val="001D2D"/>
                </a:solidFill>
                <a:latin typeface="Arial"/>
                <a:cs typeface="Arial"/>
              </a:rPr>
              <a:t>on</a:t>
            </a:r>
            <a:r>
              <a:rPr dirty="0" sz="1400" spc="-25" b="1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400" b="1">
                <a:solidFill>
                  <a:srgbClr val="001D2D"/>
                </a:solidFill>
                <a:latin typeface="Arial"/>
                <a:cs typeface="Arial"/>
              </a:rPr>
              <a:t>adding</a:t>
            </a:r>
            <a:r>
              <a:rPr dirty="0" sz="1400" spc="-50" b="1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400" spc="-20" b="1">
                <a:solidFill>
                  <a:srgbClr val="001D2D"/>
                </a:solidFill>
                <a:latin typeface="Arial"/>
                <a:cs typeface="Arial"/>
              </a:rPr>
              <a:t>value</a:t>
            </a:r>
            <a:endParaRPr sz="1400">
              <a:latin typeface="Arial"/>
              <a:cs typeface="Arial"/>
            </a:endParaRPr>
          </a:p>
          <a:p>
            <a:pPr marL="379095">
              <a:lnSpc>
                <a:spcPts val="1595"/>
              </a:lnSpc>
            </a:pPr>
            <a:r>
              <a:rPr dirty="0" sz="1400">
                <a:solidFill>
                  <a:srgbClr val="001D2D"/>
                </a:solidFill>
                <a:latin typeface="Arial"/>
                <a:cs typeface="Arial"/>
              </a:rPr>
              <a:t>in</a:t>
            </a:r>
            <a:r>
              <a:rPr dirty="0" sz="1400" spc="-4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001D2D"/>
                </a:solidFill>
                <a:latin typeface="Arial"/>
                <a:cs typeface="Arial"/>
              </a:rPr>
              <a:t>SEL</a:t>
            </a:r>
            <a:r>
              <a:rPr dirty="0" sz="1400" spc="-6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001D2D"/>
                </a:solidFill>
                <a:latin typeface="Arial"/>
                <a:cs typeface="Arial"/>
              </a:rPr>
              <a:t>and</a:t>
            </a:r>
            <a:r>
              <a:rPr dirty="0" sz="1400" spc="-3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001D2D"/>
                </a:solidFill>
                <a:latin typeface="Arial"/>
                <a:cs typeface="Arial"/>
              </a:rPr>
              <a:t>avoiding</a:t>
            </a:r>
            <a:r>
              <a:rPr dirty="0" sz="1400" spc="-3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400" spc="-10">
                <a:solidFill>
                  <a:srgbClr val="001D2D"/>
                </a:solidFill>
                <a:latin typeface="Arial"/>
                <a:cs typeface="Arial"/>
              </a:rPr>
              <a:t>duplication.</a:t>
            </a:r>
            <a:endParaRPr sz="1400">
              <a:latin typeface="Arial"/>
              <a:cs typeface="Arial"/>
            </a:endParaRPr>
          </a:p>
          <a:p>
            <a:pPr marL="379095" marR="203200" indent="-287020">
              <a:lnSpc>
                <a:spcPts val="1510"/>
              </a:lnSpc>
              <a:spcBef>
                <a:spcPts val="1035"/>
              </a:spcBef>
              <a:buChar char="•"/>
              <a:tabLst>
                <a:tab pos="379095" algn="l"/>
              </a:tabLst>
            </a:pPr>
            <a:r>
              <a:rPr dirty="0" sz="1400">
                <a:solidFill>
                  <a:srgbClr val="001D2D"/>
                </a:solidFill>
                <a:latin typeface="Arial"/>
                <a:cs typeface="Arial"/>
              </a:rPr>
              <a:t>People</a:t>
            </a:r>
            <a:r>
              <a:rPr dirty="0" sz="1400" spc="-4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001D2D"/>
                </a:solidFill>
                <a:latin typeface="Arial"/>
                <a:cs typeface="Arial"/>
              </a:rPr>
              <a:t>Programmes</a:t>
            </a:r>
            <a:r>
              <a:rPr dirty="0" sz="1400" spc="-6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001D2D"/>
                </a:solidFill>
                <a:latin typeface="Arial"/>
                <a:cs typeface="Arial"/>
              </a:rPr>
              <a:t>activities</a:t>
            </a:r>
            <a:r>
              <a:rPr dirty="0" sz="1400" spc="-5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400" spc="-10">
                <a:solidFill>
                  <a:srgbClr val="001D2D"/>
                </a:solidFill>
                <a:latin typeface="Arial"/>
                <a:cs typeface="Arial"/>
              </a:rPr>
              <a:t>across </a:t>
            </a:r>
            <a:r>
              <a:rPr dirty="0" sz="1400">
                <a:solidFill>
                  <a:srgbClr val="001D2D"/>
                </a:solidFill>
                <a:latin typeface="Arial"/>
                <a:cs typeface="Arial"/>
              </a:rPr>
              <a:t>all</a:t>
            </a:r>
            <a:r>
              <a:rPr dirty="0" sz="1400" spc="-1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001D2D"/>
                </a:solidFill>
                <a:latin typeface="Arial"/>
                <a:cs typeface="Arial"/>
              </a:rPr>
              <a:t>priorities</a:t>
            </a:r>
            <a:r>
              <a:rPr dirty="0" sz="1400" spc="-4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001D2D"/>
                </a:solidFill>
                <a:latin typeface="Arial"/>
                <a:cs typeface="Arial"/>
              </a:rPr>
              <a:t>are</a:t>
            </a:r>
            <a:r>
              <a:rPr dirty="0" sz="1400" spc="-2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001D2D"/>
                </a:solidFill>
                <a:latin typeface="Arial"/>
                <a:cs typeface="Arial"/>
              </a:rPr>
              <a:t>likely</a:t>
            </a:r>
            <a:r>
              <a:rPr dirty="0" sz="1400" spc="-1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001D2D"/>
                </a:solidFill>
                <a:latin typeface="Arial"/>
                <a:cs typeface="Arial"/>
              </a:rPr>
              <a:t>to</a:t>
            </a:r>
            <a:r>
              <a:rPr dirty="0" sz="1400" spc="-2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001D2D"/>
                </a:solidFill>
                <a:latin typeface="Arial"/>
                <a:cs typeface="Arial"/>
              </a:rPr>
              <a:t>support</a:t>
            </a:r>
            <a:r>
              <a:rPr dirty="0" sz="1400" spc="-5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001D2D"/>
                </a:solidFill>
                <a:latin typeface="Arial"/>
                <a:cs typeface="Arial"/>
              </a:rPr>
              <a:t>to</a:t>
            </a:r>
            <a:r>
              <a:rPr dirty="0" sz="1400" spc="-1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400" spc="-25">
                <a:solidFill>
                  <a:srgbClr val="001D2D"/>
                </a:solidFill>
                <a:latin typeface="Arial"/>
                <a:cs typeface="Arial"/>
              </a:rPr>
              <a:t>the </a:t>
            </a:r>
            <a:r>
              <a:rPr dirty="0" sz="1400" spc="-10">
                <a:solidFill>
                  <a:srgbClr val="001D2D"/>
                </a:solidFill>
                <a:latin typeface="Arial"/>
                <a:cs typeface="Arial"/>
              </a:rPr>
              <a:t>neighbourhood</a:t>
            </a:r>
            <a:r>
              <a:rPr dirty="0" sz="1400" spc="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400" spc="-10">
                <a:solidFill>
                  <a:srgbClr val="001D2D"/>
                </a:solidFill>
                <a:latin typeface="Arial"/>
                <a:cs typeface="Arial"/>
              </a:rPr>
              <a:t>agenda.</a:t>
            </a:r>
            <a:endParaRPr sz="1400">
              <a:latin typeface="Arial"/>
              <a:cs typeface="Arial"/>
            </a:endParaRPr>
          </a:p>
          <a:p>
            <a:pPr marL="379095" marR="280670" indent="-287020">
              <a:lnSpc>
                <a:spcPts val="1510"/>
              </a:lnSpc>
              <a:spcBef>
                <a:spcPts val="1000"/>
              </a:spcBef>
              <a:buChar char="•"/>
              <a:tabLst>
                <a:tab pos="379095" algn="l"/>
              </a:tabLst>
            </a:pPr>
            <a:r>
              <a:rPr dirty="0" sz="1400">
                <a:solidFill>
                  <a:srgbClr val="001D2D"/>
                </a:solidFill>
                <a:latin typeface="Arial"/>
                <a:cs typeface="Arial"/>
              </a:rPr>
              <a:t>We</a:t>
            </a:r>
            <a:r>
              <a:rPr dirty="0" sz="1400" spc="-5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001D2D"/>
                </a:solidFill>
                <a:latin typeface="Arial"/>
                <a:cs typeface="Arial"/>
              </a:rPr>
              <a:t>will establish</a:t>
            </a:r>
            <a:r>
              <a:rPr dirty="0" sz="1400" spc="-6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001D2D"/>
                </a:solidFill>
                <a:latin typeface="Arial"/>
                <a:cs typeface="Arial"/>
              </a:rPr>
              <a:t>strong</a:t>
            </a:r>
            <a:r>
              <a:rPr dirty="0" sz="1400" spc="-6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400" spc="-10">
                <a:solidFill>
                  <a:srgbClr val="001D2D"/>
                </a:solidFill>
                <a:latin typeface="Arial"/>
                <a:cs typeface="Arial"/>
              </a:rPr>
              <a:t>relationships </a:t>
            </a:r>
            <a:r>
              <a:rPr dirty="0" sz="1400">
                <a:solidFill>
                  <a:srgbClr val="001D2D"/>
                </a:solidFill>
                <a:latin typeface="Arial"/>
                <a:cs typeface="Arial"/>
              </a:rPr>
              <a:t>with</a:t>
            </a:r>
            <a:r>
              <a:rPr dirty="0" sz="1400" spc="2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001D2D"/>
                </a:solidFill>
                <a:latin typeface="Arial"/>
                <a:cs typeface="Arial"/>
              </a:rPr>
              <a:t>all</a:t>
            </a:r>
            <a:r>
              <a:rPr dirty="0" sz="1400" spc="1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400" spc="-10">
                <a:solidFill>
                  <a:srgbClr val="001D2D"/>
                </a:solidFill>
                <a:latin typeface="Arial"/>
                <a:cs typeface="Arial"/>
              </a:rPr>
              <a:t>‘Integrators’</a:t>
            </a:r>
            <a:r>
              <a:rPr dirty="0" sz="1400" spc="-8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001D2D"/>
                </a:solidFill>
                <a:latin typeface="Arial"/>
                <a:cs typeface="Arial"/>
              </a:rPr>
              <a:t>once</a:t>
            </a:r>
            <a:r>
              <a:rPr dirty="0" sz="1400" spc="-1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400" spc="-10">
                <a:solidFill>
                  <a:srgbClr val="001D2D"/>
                </a:solidFill>
                <a:latin typeface="Arial"/>
                <a:cs typeface="Arial"/>
              </a:rPr>
              <a:t>confirmed.</a:t>
            </a:r>
            <a:endParaRPr sz="1400">
              <a:latin typeface="Arial"/>
              <a:cs typeface="Arial"/>
            </a:endParaRPr>
          </a:p>
          <a:p>
            <a:pPr marL="379095" marR="125730" indent="-287020">
              <a:lnSpc>
                <a:spcPts val="1510"/>
              </a:lnSpc>
              <a:spcBef>
                <a:spcPts val="1000"/>
              </a:spcBef>
              <a:buChar char="•"/>
              <a:tabLst>
                <a:tab pos="379095" algn="l"/>
              </a:tabLst>
            </a:pPr>
            <a:r>
              <a:rPr dirty="0" sz="1400">
                <a:solidFill>
                  <a:srgbClr val="001D2D"/>
                </a:solidFill>
                <a:latin typeface="Arial"/>
                <a:cs typeface="Arial"/>
              </a:rPr>
              <a:t>We</a:t>
            </a:r>
            <a:r>
              <a:rPr dirty="0" sz="1400" spc="-5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001D2D"/>
                </a:solidFill>
                <a:latin typeface="Arial"/>
                <a:cs typeface="Arial"/>
              </a:rPr>
              <a:t>will</a:t>
            </a:r>
            <a:r>
              <a:rPr dirty="0" sz="1400" spc="-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001D2D"/>
                </a:solidFill>
                <a:latin typeface="Arial"/>
                <a:cs typeface="Arial"/>
              </a:rPr>
              <a:t>work</a:t>
            </a:r>
            <a:r>
              <a:rPr dirty="0" sz="1400" spc="-2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001D2D"/>
                </a:solidFill>
                <a:latin typeface="Arial"/>
                <a:cs typeface="Arial"/>
              </a:rPr>
              <a:t>in</a:t>
            </a:r>
            <a:r>
              <a:rPr dirty="0" sz="1400" spc="-3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001D2D"/>
                </a:solidFill>
                <a:latin typeface="Arial"/>
                <a:cs typeface="Arial"/>
              </a:rPr>
              <a:t>partnership</a:t>
            </a:r>
            <a:r>
              <a:rPr dirty="0" sz="1400" spc="-6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400" spc="-25">
                <a:solidFill>
                  <a:srgbClr val="001D2D"/>
                </a:solidFill>
                <a:latin typeface="Arial"/>
                <a:cs typeface="Arial"/>
              </a:rPr>
              <a:t>and </a:t>
            </a:r>
            <a:r>
              <a:rPr dirty="0" sz="1400">
                <a:solidFill>
                  <a:srgbClr val="001D2D"/>
                </a:solidFill>
                <a:latin typeface="Arial"/>
                <a:cs typeface="Arial"/>
              </a:rPr>
              <a:t>recognise</a:t>
            </a:r>
            <a:r>
              <a:rPr dirty="0" sz="1400" spc="-5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001D2D"/>
                </a:solidFill>
                <a:latin typeface="Arial"/>
                <a:cs typeface="Arial"/>
              </a:rPr>
              <a:t>that</a:t>
            </a:r>
            <a:r>
              <a:rPr dirty="0" sz="1400" spc="-3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001D2D"/>
                </a:solidFill>
                <a:latin typeface="Arial"/>
                <a:cs typeface="Arial"/>
              </a:rPr>
              <a:t>our</a:t>
            </a:r>
            <a:r>
              <a:rPr dirty="0" sz="1400" spc="-2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001D2D"/>
                </a:solidFill>
                <a:latin typeface="Arial"/>
                <a:cs typeface="Arial"/>
              </a:rPr>
              <a:t>key</a:t>
            </a:r>
            <a:r>
              <a:rPr dirty="0" sz="1400" spc="-1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001D2D"/>
                </a:solidFill>
                <a:latin typeface="Arial"/>
                <a:cs typeface="Arial"/>
              </a:rPr>
              <a:t>partners</a:t>
            </a:r>
            <a:r>
              <a:rPr dirty="0" sz="1400" spc="-5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400" spc="-10">
                <a:solidFill>
                  <a:srgbClr val="001D2D"/>
                </a:solidFill>
                <a:latin typeface="Arial"/>
                <a:cs typeface="Arial"/>
              </a:rPr>
              <a:t>include </a:t>
            </a:r>
            <a:r>
              <a:rPr dirty="0" sz="1400">
                <a:solidFill>
                  <a:srgbClr val="001D2D"/>
                </a:solidFill>
                <a:latin typeface="Arial"/>
                <a:cs typeface="Arial"/>
              </a:rPr>
              <a:t>Place</a:t>
            </a:r>
            <a:r>
              <a:rPr dirty="0" sz="1400" spc="-4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001D2D"/>
                </a:solidFill>
                <a:latin typeface="Arial"/>
                <a:cs typeface="Arial"/>
              </a:rPr>
              <a:t>leaders,</a:t>
            </a:r>
            <a:r>
              <a:rPr dirty="0" sz="1400" spc="-6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001D2D"/>
                </a:solidFill>
                <a:latin typeface="Arial"/>
                <a:cs typeface="Arial"/>
              </a:rPr>
              <a:t>Integrators,</a:t>
            </a:r>
            <a:r>
              <a:rPr dirty="0" sz="1400" spc="-5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400" spc="-10">
                <a:solidFill>
                  <a:srgbClr val="001D2D"/>
                </a:solidFill>
                <a:latin typeface="Arial"/>
                <a:cs typeface="Arial"/>
              </a:rPr>
              <a:t>Employers, </a:t>
            </a:r>
            <a:r>
              <a:rPr dirty="0" sz="1400">
                <a:solidFill>
                  <a:srgbClr val="001D2D"/>
                </a:solidFill>
                <a:latin typeface="Arial"/>
                <a:cs typeface="Arial"/>
              </a:rPr>
              <a:t>SEL</a:t>
            </a:r>
            <a:r>
              <a:rPr dirty="0" sz="1400" spc="-8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001D2D"/>
                </a:solidFill>
                <a:latin typeface="Arial"/>
                <a:cs typeface="Arial"/>
              </a:rPr>
              <a:t>Workforce</a:t>
            </a:r>
            <a:r>
              <a:rPr dirty="0" sz="1400" spc="-7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001D2D"/>
                </a:solidFill>
                <a:latin typeface="Arial"/>
                <a:cs typeface="Arial"/>
              </a:rPr>
              <a:t>Development</a:t>
            </a:r>
            <a:r>
              <a:rPr dirty="0" sz="1400" spc="-4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001D2D"/>
                </a:solidFill>
                <a:latin typeface="Arial"/>
                <a:cs typeface="Arial"/>
              </a:rPr>
              <a:t>Hub</a:t>
            </a:r>
            <a:r>
              <a:rPr dirty="0" sz="1400" spc="-3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400" spc="-25">
                <a:solidFill>
                  <a:srgbClr val="001D2D"/>
                </a:solidFill>
                <a:latin typeface="Arial"/>
                <a:cs typeface="Arial"/>
              </a:rPr>
              <a:t>and </a:t>
            </a:r>
            <a:r>
              <a:rPr dirty="0" sz="1400">
                <a:solidFill>
                  <a:srgbClr val="001D2D"/>
                </a:solidFill>
                <a:latin typeface="Arial"/>
                <a:cs typeface="Arial"/>
              </a:rPr>
              <a:t>local</a:t>
            </a:r>
            <a:r>
              <a:rPr dirty="0" sz="1400" spc="-5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400" spc="-10">
                <a:solidFill>
                  <a:srgbClr val="001D2D"/>
                </a:solidFill>
                <a:latin typeface="Arial"/>
                <a:cs typeface="Arial"/>
              </a:rPr>
              <a:t>Training</a:t>
            </a:r>
            <a:r>
              <a:rPr dirty="0" sz="1400" spc="-5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001D2D"/>
                </a:solidFill>
                <a:latin typeface="Arial"/>
                <a:cs typeface="Arial"/>
              </a:rPr>
              <a:t>Hubs,</a:t>
            </a:r>
            <a:r>
              <a:rPr dirty="0" sz="1400" spc="-2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001D2D"/>
                </a:solidFill>
                <a:latin typeface="Arial"/>
                <a:cs typeface="Arial"/>
              </a:rPr>
              <a:t>the</a:t>
            </a:r>
            <a:r>
              <a:rPr dirty="0" sz="1400" spc="-3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001D2D"/>
                </a:solidFill>
                <a:latin typeface="Arial"/>
                <a:cs typeface="Arial"/>
              </a:rPr>
              <a:t>ICS</a:t>
            </a:r>
            <a:r>
              <a:rPr dirty="0" sz="1400" spc="-1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400" spc="-10">
                <a:solidFill>
                  <a:srgbClr val="001D2D"/>
                </a:solidFill>
                <a:latin typeface="Arial"/>
                <a:cs typeface="Arial"/>
              </a:rPr>
              <a:t>System Leadership</a:t>
            </a:r>
            <a:r>
              <a:rPr dirty="0" sz="1400" spc="-6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400" spc="-10">
                <a:solidFill>
                  <a:srgbClr val="001D2D"/>
                </a:solidFill>
                <a:latin typeface="Arial"/>
                <a:cs typeface="Arial"/>
              </a:rPr>
              <a:t>Academy.</a:t>
            </a:r>
            <a:endParaRPr sz="1400">
              <a:latin typeface="Arial"/>
              <a:cs typeface="Arial"/>
            </a:endParaRPr>
          </a:p>
          <a:p>
            <a:pPr marL="92710" marR="149860">
              <a:lnSpc>
                <a:spcPts val="1510"/>
              </a:lnSpc>
              <a:spcBef>
                <a:spcPts val="1019"/>
              </a:spcBef>
            </a:pPr>
            <a:r>
              <a:rPr dirty="0" sz="1400" b="1">
                <a:solidFill>
                  <a:srgbClr val="001D2D"/>
                </a:solidFill>
                <a:latin typeface="Arial"/>
                <a:cs typeface="Arial"/>
              </a:rPr>
              <a:t>*See</a:t>
            </a:r>
            <a:r>
              <a:rPr dirty="0" sz="1400" spc="-30" b="1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400" b="1">
                <a:solidFill>
                  <a:srgbClr val="001D2D"/>
                </a:solidFill>
                <a:latin typeface="Arial"/>
                <a:cs typeface="Arial"/>
              </a:rPr>
              <a:t>also</a:t>
            </a:r>
            <a:r>
              <a:rPr dirty="0" sz="1400" spc="-35" b="1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400" b="1">
                <a:solidFill>
                  <a:srgbClr val="001D2D"/>
                </a:solidFill>
                <a:latin typeface="Arial"/>
                <a:cs typeface="Arial"/>
              </a:rPr>
              <a:t>slide</a:t>
            </a:r>
            <a:r>
              <a:rPr dirty="0" sz="1400" spc="-35" b="1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400" b="1">
                <a:solidFill>
                  <a:srgbClr val="001D2D"/>
                </a:solidFill>
                <a:latin typeface="Arial"/>
                <a:cs typeface="Arial"/>
              </a:rPr>
              <a:t>10</a:t>
            </a:r>
            <a:r>
              <a:rPr dirty="0" sz="1400" spc="-30" b="1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400" b="1">
                <a:solidFill>
                  <a:srgbClr val="001D2D"/>
                </a:solidFill>
                <a:latin typeface="Arial"/>
                <a:cs typeface="Arial"/>
              </a:rPr>
              <a:t>on</a:t>
            </a:r>
            <a:r>
              <a:rPr dirty="0" sz="1400" spc="-20" b="1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400" b="1">
                <a:solidFill>
                  <a:srgbClr val="001D2D"/>
                </a:solidFill>
                <a:latin typeface="Arial"/>
                <a:cs typeface="Arial"/>
              </a:rPr>
              <a:t>the</a:t>
            </a:r>
            <a:r>
              <a:rPr dirty="0" sz="1400" spc="-20" b="1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400" b="1">
                <a:solidFill>
                  <a:srgbClr val="001D2D"/>
                </a:solidFill>
                <a:latin typeface="Arial"/>
                <a:cs typeface="Arial"/>
              </a:rPr>
              <a:t>role</a:t>
            </a:r>
            <a:r>
              <a:rPr dirty="0" sz="1400" spc="-35" b="1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400" b="1">
                <a:solidFill>
                  <a:srgbClr val="001D2D"/>
                </a:solidFill>
                <a:latin typeface="Arial"/>
                <a:cs typeface="Arial"/>
              </a:rPr>
              <a:t>of</a:t>
            </a:r>
            <a:r>
              <a:rPr dirty="0" sz="1400" spc="-15" b="1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400" b="1">
                <a:solidFill>
                  <a:srgbClr val="001D2D"/>
                </a:solidFill>
                <a:latin typeface="Arial"/>
                <a:cs typeface="Arial"/>
              </a:rPr>
              <a:t>the</a:t>
            </a:r>
            <a:r>
              <a:rPr dirty="0" sz="1400" spc="-30" b="1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400" spc="-25" b="1">
                <a:solidFill>
                  <a:srgbClr val="001D2D"/>
                </a:solidFill>
                <a:latin typeface="Arial"/>
                <a:cs typeface="Arial"/>
              </a:rPr>
              <a:t>ICS </a:t>
            </a:r>
            <a:r>
              <a:rPr dirty="0" sz="1400" b="1">
                <a:solidFill>
                  <a:srgbClr val="001D2D"/>
                </a:solidFill>
                <a:latin typeface="Arial"/>
                <a:cs typeface="Arial"/>
              </a:rPr>
              <a:t>People</a:t>
            </a:r>
            <a:r>
              <a:rPr dirty="0" sz="1400" spc="-40" b="1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400" spc="-10" b="1">
                <a:solidFill>
                  <a:srgbClr val="001D2D"/>
                </a:solidFill>
                <a:latin typeface="Arial"/>
                <a:cs typeface="Arial"/>
              </a:rPr>
              <a:t>Programme.</a:t>
            </a:r>
            <a:endParaRPr sz="1400">
              <a:latin typeface="Arial"/>
              <a:cs typeface="Arial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315468" y="1278636"/>
            <a:ext cx="3566160" cy="5317490"/>
          </a:xfrm>
          <a:prstGeom prst="rect">
            <a:avLst/>
          </a:prstGeom>
          <a:solidFill>
            <a:srgbClr val="E6F6FA"/>
          </a:solidFill>
          <a:ln w="9144">
            <a:solidFill>
              <a:srgbClr val="0091C8"/>
            </a:solidFill>
          </a:ln>
        </p:spPr>
        <p:txBody>
          <a:bodyPr wrap="square" lIns="0" tIns="15875" rIns="0" bIns="0" rtlCol="0" vert="horz">
            <a:spAutoFit/>
          </a:bodyPr>
          <a:lstStyle/>
          <a:p>
            <a:pPr algn="ctr">
              <a:lnSpc>
                <a:spcPct val="100000"/>
              </a:lnSpc>
              <a:spcBef>
                <a:spcPts val="125"/>
              </a:spcBef>
            </a:pPr>
            <a:r>
              <a:rPr dirty="0" u="sng" sz="1600" spc="-10" b="1">
                <a:solidFill>
                  <a:srgbClr val="001D2D"/>
                </a:solidFill>
                <a:uFill>
                  <a:solidFill>
                    <a:srgbClr val="001D2D"/>
                  </a:solidFill>
                </a:uFill>
                <a:latin typeface="Arial"/>
                <a:cs typeface="Arial"/>
              </a:rPr>
              <a:t>Priorities</a:t>
            </a:r>
            <a:endParaRPr sz="1600">
              <a:latin typeface="Arial"/>
              <a:cs typeface="Arial"/>
            </a:endParaRPr>
          </a:p>
          <a:p>
            <a:pPr algn="ctr" marL="635">
              <a:lnSpc>
                <a:spcPts val="1825"/>
              </a:lnSpc>
              <a:spcBef>
                <a:spcPts val="805"/>
              </a:spcBef>
            </a:pPr>
            <a:r>
              <a:rPr dirty="0" sz="1600" b="1">
                <a:solidFill>
                  <a:srgbClr val="001D2D"/>
                </a:solidFill>
                <a:latin typeface="Arial"/>
                <a:cs typeface="Arial"/>
              </a:rPr>
              <a:t>ICS</a:t>
            </a:r>
            <a:r>
              <a:rPr dirty="0" sz="1600" spc="-20" b="1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600" b="1">
                <a:solidFill>
                  <a:srgbClr val="001D2D"/>
                </a:solidFill>
                <a:latin typeface="Arial"/>
                <a:cs typeface="Arial"/>
              </a:rPr>
              <a:t>People</a:t>
            </a:r>
            <a:r>
              <a:rPr dirty="0" sz="1600" spc="-10" b="1">
                <a:solidFill>
                  <a:srgbClr val="001D2D"/>
                </a:solidFill>
                <a:latin typeface="Arial"/>
                <a:cs typeface="Arial"/>
              </a:rPr>
              <a:t> Programme</a:t>
            </a:r>
            <a:endParaRPr sz="1600">
              <a:latin typeface="Arial"/>
              <a:cs typeface="Arial"/>
            </a:endParaRPr>
          </a:p>
          <a:p>
            <a:pPr algn="ctr">
              <a:lnSpc>
                <a:spcPts val="1825"/>
              </a:lnSpc>
            </a:pPr>
            <a:r>
              <a:rPr dirty="0" sz="1600" b="1">
                <a:solidFill>
                  <a:srgbClr val="001D2D"/>
                </a:solidFill>
                <a:latin typeface="Arial"/>
                <a:cs typeface="Arial"/>
              </a:rPr>
              <a:t>overarching</a:t>
            </a:r>
            <a:r>
              <a:rPr dirty="0" sz="1600" spc="-40" b="1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600" b="1">
                <a:solidFill>
                  <a:srgbClr val="001D2D"/>
                </a:solidFill>
                <a:latin typeface="Arial"/>
                <a:cs typeface="Arial"/>
              </a:rPr>
              <a:t>priorities</a:t>
            </a:r>
            <a:r>
              <a:rPr dirty="0" sz="1600" spc="-50" b="1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600">
                <a:solidFill>
                  <a:srgbClr val="001D2D"/>
                </a:solidFill>
                <a:latin typeface="Arial"/>
                <a:cs typeface="Arial"/>
              </a:rPr>
              <a:t>(for</a:t>
            </a:r>
            <a:r>
              <a:rPr dirty="0" sz="1600" spc="-6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600" spc="-10">
                <a:solidFill>
                  <a:srgbClr val="001D2D"/>
                </a:solidFill>
                <a:latin typeface="Arial"/>
                <a:cs typeface="Arial"/>
              </a:rPr>
              <a:t>context)</a:t>
            </a:r>
            <a:endParaRPr sz="16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700"/>
              </a:spcBef>
            </a:pPr>
            <a:endParaRPr sz="1600">
              <a:latin typeface="Arial"/>
              <a:cs typeface="Arial"/>
            </a:endParaRPr>
          </a:p>
          <a:p>
            <a:pPr algn="ctr" marL="254635" marR="248920" indent="1270">
              <a:lnSpc>
                <a:spcPts val="1510"/>
              </a:lnSpc>
            </a:pPr>
            <a:r>
              <a:rPr dirty="0" sz="1400">
                <a:solidFill>
                  <a:srgbClr val="001D2D"/>
                </a:solidFill>
                <a:latin typeface="Arial"/>
                <a:cs typeface="Arial"/>
              </a:rPr>
              <a:t>Whilst</a:t>
            </a:r>
            <a:r>
              <a:rPr dirty="0" sz="1400" spc="-4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001D2D"/>
                </a:solidFill>
                <a:latin typeface="Arial"/>
                <a:cs typeface="Arial"/>
              </a:rPr>
              <a:t>our</a:t>
            </a:r>
            <a:r>
              <a:rPr dirty="0" sz="1400" spc="-2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001D2D"/>
                </a:solidFill>
                <a:latin typeface="Arial"/>
                <a:cs typeface="Arial"/>
              </a:rPr>
              <a:t>ICS</a:t>
            </a:r>
            <a:r>
              <a:rPr dirty="0" sz="1400" spc="-1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001D2D"/>
                </a:solidFill>
                <a:latin typeface="Arial"/>
                <a:cs typeface="Arial"/>
              </a:rPr>
              <a:t>People</a:t>
            </a:r>
            <a:r>
              <a:rPr dirty="0" sz="1400" spc="-2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001D2D"/>
                </a:solidFill>
                <a:latin typeface="Arial"/>
                <a:cs typeface="Arial"/>
              </a:rPr>
              <a:t>Strategy</a:t>
            </a:r>
            <a:r>
              <a:rPr dirty="0" sz="1400" spc="-4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001D2D"/>
                </a:solidFill>
                <a:latin typeface="Arial"/>
                <a:cs typeface="Arial"/>
              </a:rPr>
              <a:t>runs</a:t>
            </a:r>
            <a:r>
              <a:rPr dirty="0" sz="1400" spc="-3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400" spc="-25">
                <a:solidFill>
                  <a:srgbClr val="001D2D"/>
                </a:solidFill>
                <a:latin typeface="Arial"/>
                <a:cs typeface="Arial"/>
              </a:rPr>
              <a:t>to </a:t>
            </a:r>
            <a:r>
              <a:rPr dirty="0" sz="1400">
                <a:solidFill>
                  <a:srgbClr val="001D2D"/>
                </a:solidFill>
                <a:latin typeface="Arial"/>
                <a:cs typeface="Arial"/>
              </a:rPr>
              <a:t>2028,</a:t>
            </a:r>
            <a:r>
              <a:rPr dirty="0" sz="1400" spc="-4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001D2D"/>
                </a:solidFill>
                <a:latin typeface="Arial"/>
                <a:cs typeface="Arial"/>
              </a:rPr>
              <a:t>we plan</a:t>
            </a:r>
            <a:r>
              <a:rPr dirty="0" sz="1400" spc="-2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001D2D"/>
                </a:solidFill>
                <a:latin typeface="Arial"/>
                <a:cs typeface="Arial"/>
              </a:rPr>
              <a:t>to</a:t>
            </a:r>
            <a:r>
              <a:rPr dirty="0" sz="1400" spc="-3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001D2D"/>
                </a:solidFill>
                <a:latin typeface="Arial"/>
                <a:cs typeface="Arial"/>
              </a:rPr>
              <a:t>focus</a:t>
            </a:r>
            <a:r>
              <a:rPr dirty="0" sz="1400" spc="-3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001D2D"/>
                </a:solidFill>
                <a:latin typeface="Arial"/>
                <a:cs typeface="Arial"/>
              </a:rPr>
              <a:t>on</a:t>
            </a:r>
            <a:r>
              <a:rPr dirty="0" sz="1400" spc="-2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001D2D"/>
                </a:solidFill>
                <a:latin typeface="Arial"/>
                <a:cs typeface="Arial"/>
              </a:rPr>
              <a:t>the</a:t>
            </a:r>
            <a:r>
              <a:rPr dirty="0" sz="1400" spc="-2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400" spc="-10">
                <a:solidFill>
                  <a:srgbClr val="001D2D"/>
                </a:solidFill>
                <a:latin typeface="Arial"/>
                <a:cs typeface="Arial"/>
              </a:rPr>
              <a:t>following </a:t>
            </a:r>
            <a:r>
              <a:rPr dirty="0" sz="1400">
                <a:solidFill>
                  <a:srgbClr val="001D2D"/>
                </a:solidFill>
                <a:latin typeface="Arial"/>
                <a:cs typeface="Arial"/>
              </a:rPr>
              <a:t>priorities</a:t>
            </a:r>
            <a:r>
              <a:rPr dirty="0" sz="1400" spc="-4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001D2D"/>
                </a:solidFill>
                <a:latin typeface="Arial"/>
                <a:cs typeface="Arial"/>
              </a:rPr>
              <a:t>from</a:t>
            </a:r>
            <a:r>
              <a:rPr dirty="0" sz="1400" spc="-4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001D2D"/>
                </a:solidFill>
                <a:latin typeface="Arial"/>
                <a:cs typeface="Arial"/>
              </a:rPr>
              <a:t>early</a:t>
            </a:r>
            <a:r>
              <a:rPr dirty="0" sz="1400" spc="-1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001D2D"/>
                </a:solidFill>
                <a:latin typeface="Arial"/>
                <a:cs typeface="Arial"/>
              </a:rPr>
              <a:t>25/26</a:t>
            </a:r>
            <a:r>
              <a:rPr dirty="0" sz="1400" spc="-3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001D2D"/>
                </a:solidFill>
                <a:latin typeface="Arial"/>
                <a:cs typeface="Arial"/>
              </a:rPr>
              <a:t>to</a:t>
            </a:r>
            <a:r>
              <a:rPr dirty="0" sz="1400" spc="-2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001D2D"/>
                </a:solidFill>
                <a:latin typeface="Arial"/>
                <a:cs typeface="Arial"/>
              </a:rPr>
              <a:t>align</a:t>
            </a:r>
            <a:r>
              <a:rPr dirty="0" sz="1400" spc="-20">
                <a:solidFill>
                  <a:srgbClr val="001D2D"/>
                </a:solidFill>
                <a:latin typeface="Arial"/>
                <a:cs typeface="Arial"/>
              </a:rPr>
              <a:t> with </a:t>
            </a:r>
            <a:r>
              <a:rPr dirty="0" sz="1400">
                <a:solidFill>
                  <a:srgbClr val="001D2D"/>
                </a:solidFill>
                <a:latin typeface="Arial"/>
                <a:cs typeface="Arial"/>
              </a:rPr>
              <a:t>government</a:t>
            </a:r>
            <a:r>
              <a:rPr dirty="0" sz="1400" spc="-6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001D2D"/>
                </a:solidFill>
                <a:latin typeface="Arial"/>
                <a:cs typeface="Arial"/>
              </a:rPr>
              <a:t>and</a:t>
            </a:r>
            <a:r>
              <a:rPr dirty="0" sz="1400" spc="-4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400" spc="-10">
                <a:solidFill>
                  <a:srgbClr val="001D2D"/>
                </a:solidFill>
                <a:latin typeface="Arial"/>
                <a:cs typeface="Arial"/>
              </a:rPr>
              <a:t>NHSE.</a:t>
            </a:r>
            <a:endParaRPr sz="1400">
              <a:latin typeface="Arial"/>
              <a:cs typeface="Arial"/>
            </a:endParaRPr>
          </a:p>
          <a:p>
            <a:pPr marL="434340" marR="308610" indent="-342900">
              <a:lnSpc>
                <a:spcPts val="1510"/>
              </a:lnSpc>
              <a:spcBef>
                <a:spcPts val="1010"/>
              </a:spcBef>
              <a:buAutoNum type="arabicPeriod"/>
              <a:tabLst>
                <a:tab pos="434340" algn="l"/>
              </a:tabLst>
            </a:pPr>
            <a:r>
              <a:rPr dirty="0" sz="1400" b="1">
                <a:solidFill>
                  <a:srgbClr val="001D2D"/>
                </a:solidFill>
                <a:latin typeface="Arial"/>
                <a:cs typeface="Arial"/>
              </a:rPr>
              <a:t>Integrated</a:t>
            </a:r>
            <a:r>
              <a:rPr dirty="0" sz="1400" spc="-55" b="1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400" spc="-10" b="1">
                <a:solidFill>
                  <a:srgbClr val="001D2D"/>
                </a:solidFill>
                <a:latin typeface="Arial"/>
                <a:cs typeface="Arial"/>
              </a:rPr>
              <a:t>Neighbourhood</a:t>
            </a:r>
            <a:r>
              <a:rPr dirty="0" sz="1400" spc="-35" b="1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400" b="1">
                <a:solidFill>
                  <a:srgbClr val="001D2D"/>
                </a:solidFill>
                <a:latin typeface="Arial"/>
                <a:cs typeface="Arial"/>
              </a:rPr>
              <a:t>Care</a:t>
            </a:r>
            <a:r>
              <a:rPr dirty="0" sz="1400" spc="-20" b="1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400" spc="-50">
                <a:solidFill>
                  <a:srgbClr val="001D2D"/>
                </a:solidFill>
                <a:latin typeface="Arial"/>
                <a:cs typeface="Arial"/>
              </a:rPr>
              <a:t>– </a:t>
            </a:r>
            <a:r>
              <a:rPr dirty="0" sz="1400">
                <a:solidFill>
                  <a:srgbClr val="001D2D"/>
                </a:solidFill>
                <a:latin typeface="Arial"/>
                <a:cs typeface="Arial"/>
              </a:rPr>
              <a:t>as</a:t>
            </a:r>
            <a:r>
              <a:rPr dirty="0" sz="1400" spc="-4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001D2D"/>
                </a:solidFill>
                <a:latin typeface="Arial"/>
                <a:cs typeface="Arial"/>
              </a:rPr>
              <a:t>explored</a:t>
            </a:r>
            <a:r>
              <a:rPr dirty="0" sz="1400" spc="-4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001D2D"/>
                </a:solidFill>
                <a:latin typeface="Arial"/>
                <a:cs typeface="Arial"/>
              </a:rPr>
              <a:t>within</a:t>
            </a:r>
            <a:r>
              <a:rPr dirty="0" sz="1400" spc="-2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001D2D"/>
                </a:solidFill>
                <a:latin typeface="Arial"/>
                <a:cs typeface="Arial"/>
              </a:rPr>
              <a:t>this</a:t>
            </a:r>
            <a:r>
              <a:rPr dirty="0" sz="1400" spc="-4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400" spc="-10">
                <a:solidFill>
                  <a:srgbClr val="001D2D"/>
                </a:solidFill>
                <a:latin typeface="Arial"/>
                <a:cs typeface="Arial"/>
              </a:rPr>
              <a:t>pack.</a:t>
            </a:r>
            <a:endParaRPr sz="1400">
              <a:latin typeface="Arial"/>
              <a:cs typeface="Arial"/>
            </a:endParaRPr>
          </a:p>
          <a:p>
            <a:pPr marL="434340" marR="155575" indent="-342900">
              <a:lnSpc>
                <a:spcPts val="1510"/>
              </a:lnSpc>
              <a:spcBef>
                <a:spcPts val="1010"/>
              </a:spcBef>
              <a:buAutoNum type="arabicPeriod"/>
              <a:tabLst>
                <a:tab pos="434340" algn="l"/>
              </a:tabLst>
            </a:pPr>
            <a:r>
              <a:rPr dirty="0" sz="1400" b="1">
                <a:solidFill>
                  <a:srgbClr val="001D2D"/>
                </a:solidFill>
                <a:latin typeface="Arial"/>
                <a:cs typeface="Arial"/>
              </a:rPr>
              <a:t>Get</a:t>
            </a:r>
            <a:r>
              <a:rPr dirty="0" sz="1400" spc="-40" b="1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400" b="1">
                <a:solidFill>
                  <a:srgbClr val="001D2D"/>
                </a:solidFill>
                <a:latin typeface="Arial"/>
                <a:cs typeface="Arial"/>
              </a:rPr>
              <a:t>Britain</a:t>
            </a:r>
            <a:r>
              <a:rPr dirty="0" sz="1400" spc="-50" b="1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400" b="1">
                <a:solidFill>
                  <a:srgbClr val="001D2D"/>
                </a:solidFill>
                <a:latin typeface="Arial"/>
                <a:cs typeface="Arial"/>
              </a:rPr>
              <a:t>Working</a:t>
            </a:r>
            <a:r>
              <a:rPr dirty="0" sz="1400" spc="-35" b="1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001D2D"/>
                </a:solidFill>
                <a:latin typeface="Arial"/>
                <a:cs typeface="Arial"/>
              </a:rPr>
              <a:t>–</a:t>
            </a:r>
            <a:r>
              <a:rPr dirty="0" sz="1400" spc="-3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400" spc="-10">
                <a:solidFill>
                  <a:srgbClr val="001D2D"/>
                </a:solidFill>
                <a:latin typeface="Arial"/>
                <a:cs typeface="Arial"/>
              </a:rPr>
              <a:t>activities </a:t>
            </a:r>
            <a:r>
              <a:rPr dirty="0" sz="1400">
                <a:solidFill>
                  <a:srgbClr val="001D2D"/>
                </a:solidFill>
                <a:latin typeface="Arial"/>
                <a:cs typeface="Arial"/>
              </a:rPr>
              <a:t>linked</a:t>
            </a:r>
            <a:r>
              <a:rPr dirty="0" sz="1400" spc="-4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001D2D"/>
                </a:solidFill>
                <a:latin typeface="Arial"/>
                <a:cs typeface="Arial"/>
              </a:rPr>
              <a:t>to</a:t>
            </a:r>
            <a:r>
              <a:rPr dirty="0" sz="1400" spc="-1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001D2D"/>
                </a:solidFill>
                <a:latin typeface="Arial"/>
                <a:cs typeface="Arial"/>
              </a:rPr>
              <a:t>white</a:t>
            </a:r>
            <a:r>
              <a:rPr dirty="0" sz="1400" spc="-2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001D2D"/>
                </a:solidFill>
                <a:latin typeface="Arial"/>
                <a:cs typeface="Arial"/>
              </a:rPr>
              <a:t>paper</a:t>
            </a:r>
            <a:r>
              <a:rPr dirty="0" sz="1400" spc="-4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001D2D"/>
                </a:solidFill>
                <a:latin typeface="Arial"/>
                <a:cs typeface="Arial"/>
              </a:rPr>
              <a:t>reforms</a:t>
            </a:r>
            <a:r>
              <a:rPr dirty="0" sz="1400" spc="-4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400" spc="-25">
                <a:solidFill>
                  <a:srgbClr val="001D2D"/>
                </a:solidFill>
                <a:latin typeface="Arial"/>
                <a:cs typeface="Arial"/>
              </a:rPr>
              <a:t>to </a:t>
            </a:r>
            <a:r>
              <a:rPr dirty="0" sz="1400">
                <a:solidFill>
                  <a:srgbClr val="001D2D"/>
                </a:solidFill>
                <a:latin typeface="Arial"/>
                <a:cs typeface="Arial"/>
              </a:rPr>
              <a:t>employment</a:t>
            </a:r>
            <a:r>
              <a:rPr dirty="0" sz="1400" spc="-3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001D2D"/>
                </a:solidFill>
                <a:latin typeface="Arial"/>
                <a:cs typeface="Arial"/>
              </a:rPr>
              <a:t>support,</a:t>
            </a:r>
            <a:r>
              <a:rPr dirty="0" sz="1400" spc="-5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001D2D"/>
                </a:solidFill>
                <a:latin typeface="Arial"/>
                <a:cs typeface="Arial"/>
              </a:rPr>
              <a:t>skills</a:t>
            </a:r>
            <a:r>
              <a:rPr dirty="0" sz="1400" spc="-4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001D2D"/>
                </a:solidFill>
                <a:latin typeface="Arial"/>
                <a:cs typeface="Arial"/>
              </a:rPr>
              <a:t>and</a:t>
            </a:r>
            <a:r>
              <a:rPr dirty="0" sz="1400" spc="-3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400" spc="-10">
                <a:solidFill>
                  <a:srgbClr val="001D2D"/>
                </a:solidFill>
                <a:latin typeface="Arial"/>
                <a:cs typeface="Arial"/>
              </a:rPr>
              <a:t>health </a:t>
            </a:r>
            <a:r>
              <a:rPr dirty="0" sz="1400">
                <a:solidFill>
                  <a:srgbClr val="001D2D"/>
                </a:solidFill>
                <a:latin typeface="Arial"/>
                <a:cs typeface="Arial"/>
              </a:rPr>
              <a:t>to</a:t>
            </a:r>
            <a:r>
              <a:rPr dirty="0" sz="1400" spc="-2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001D2D"/>
                </a:solidFill>
                <a:latin typeface="Arial"/>
                <a:cs typeface="Arial"/>
              </a:rPr>
              <a:t>address</a:t>
            </a:r>
            <a:r>
              <a:rPr dirty="0" sz="1400" spc="-4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001D2D"/>
                </a:solidFill>
                <a:latin typeface="Arial"/>
                <a:cs typeface="Arial"/>
              </a:rPr>
              <a:t>rising</a:t>
            </a:r>
            <a:r>
              <a:rPr dirty="0" sz="1400" spc="-3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001D2D"/>
                </a:solidFill>
                <a:latin typeface="Arial"/>
                <a:cs typeface="Arial"/>
              </a:rPr>
              <a:t>economic</a:t>
            </a:r>
            <a:r>
              <a:rPr dirty="0" sz="1400" spc="-3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400" spc="-10">
                <a:solidFill>
                  <a:srgbClr val="001D2D"/>
                </a:solidFill>
                <a:latin typeface="Arial"/>
                <a:cs typeface="Arial"/>
              </a:rPr>
              <a:t>inactivity </a:t>
            </a:r>
            <a:r>
              <a:rPr dirty="0" sz="1400">
                <a:solidFill>
                  <a:srgbClr val="001D2D"/>
                </a:solidFill>
                <a:latin typeface="Arial"/>
                <a:cs typeface="Arial"/>
              </a:rPr>
              <a:t>which</a:t>
            </a:r>
            <a:r>
              <a:rPr dirty="0" sz="1400" spc="-3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001D2D"/>
                </a:solidFill>
                <a:latin typeface="Arial"/>
                <a:cs typeface="Arial"/>
              </a:rPr>
              <a:t>impacts</a:t>
            </a:r>
            <a:r>
              <a:rPr dirty="0" sz="1400" spc="-5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001D2D"/>
                </a:solidFill>
                <a:latin typeface="Arial"/>
                <a:cs typeface="Arial"/>
              </a:rPr>
              <a:t>on</a:t>
            </a:r>
            <a:r>
              <a:rPr dirty="0" sz="1400" spc="-4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001D2D"/>
                </a:solidFill>
                <a:latin typeface="Arial"/>
                <a:cs typeface="Arial"/>
              </a:rPr>
              <a:t>population</a:t>
            </a:r>
            <a:r>
              <a:rPr dirty="0" sz="1400" spc="-5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400" spc="-10">
                <a:solidFill>
                  <a:srgbClr val="001D2D"/>
                </a:solidFill>
                <a:latin typeface="Arial"/>
                <a:cs typeface="Arial"/>
              </a:rPr>
              <a:t>health.</a:t>
            </a:r>
            <a:endParaRPr sz="1400">
              <a:latin typeface="Arial"/>
              <a:cs typeface="Arial"/>
            </a:endParaRPr>
          </a:p>
          <a:p>
            <a:pPr marL="434340" marR="252095" indent="-342900">
              <a:lnSpc>
                <a:spcPts val="1510"/>
              </a:lnSpc>
              <a:spcBef>
                <a:spcPts val="1010"/>
              </a:spcBef>
              <a:buAutoNum type="arabicPeriod"/>
              <a:tabLst>
                <a:tab pos="434340" algn="l"/>
              </a:tabLst>
            </a:pPr>
            <a:r>
              <a:rPr dirty="0" sz="1400" b="1">
                <a:solidFill>
                  <a:srgbClr val="001D2D"/>
                </a:solidFill>
                <a:latin typeface="Arial"/>
                <a:cs typeface="Arial"/>
              </a:rPr>
              <a:t>Shared</a:t>
            </a:r>
            <a:r>
              <a:rPr dirty="0" sz="1400" spc="-70" b="1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400" b="1">
                <a:solidFill>
                  <a:srgbClr val="001D2D"/>
                </a:solidFill>
                <a:latin typeface="Arial"/>
                <a:cs typeface="Arial"/>
              </a:rPr>
              <a:t>services,</a:t>
            </a:r>
            <a:r>
              <a:rPr dirty="0" sz="1400" spc="-80" b="1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400" spc="-10" b="1">
                <a:solidFill>
                  <a:srgbClr val="001D2D"/>
                </a:solidFill>
                <a:latin typeface="Arial"/>
                <a:cs typeface="Arial"/>
              </a:rPr>
              <a:t>productivity,</a:t>
            </a:r>
            <a:r>
              <a:rPr dirty="0" sz="1400" spc="-45" b="1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400" spc="-25" b="1">
                <a:solidFill>
                  <a:srgbClr val="001D2D"/>
                </a:solidFill>
                <a:latin typeface="Arial"/>
                <a:cs typeface="Arial"/>
              </a:rPr>
              <a:t>and </a:t>
            </a:r>
            <a:r>
              <a:rPr dirty="0" sz="1400" b="1">
                <a:solidFill>
                  <a:srgbClr val="001D2D"/>
                </a:solidFill>
                <a:latin typeface="Arial"/>
                <a:cs typeface="Arial"/>
              </a:rPr>
              <a:t>workforce</a:t>
            </a:r>
            <a:r>
              <a:rPr dirty="0" sz="1400" spc="-90" b="1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400" b="1">
                <a:solidFill>
                  <a:srgbClr val="001D2D"/>
                </a:solidFill>
                <a:latin typeface="Arial"/>
                <a:cs typeface="Arial"/>
              </a:rPr>
              <a:t>transformation</a:t>
            </a:r>
            <a:r>
              <a:rPr dirty="0" sz="1400" spc="-80" b="1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400" spc="-50">
                <a:solidFill>
                  <a:srgbClr val="001D2D"/>
                </a:solidFill>
                <a:latin typeface="Arial"/>
                <a:cs typeface="Arial"/>
              </a:rPr>
              <a:t>– </a:t>
            </a:r>
            <a:r>
              <a:rPr dirty="0" sz="1400">
                <a:solidFill>
                  <a:srgbClr val="001D2D"/>
                </a:solidFill>
                <a:latin typeface="Arial"/>
                <a:cs typeface="Arial"/>
              </a:rPr>
              <a:t>collaborative</a:t>
            </a:r>
            <a:r>
              <a:rPr dirty="0" sz="1400" spc="-5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001D2D"/>
                </a:solidFill>
                <a:latin typeface="Arial"/>
                <a:cs typeface="Arial"/>
              </a:rPr>
              <a:t>activities</a:t>
            </a:r>
            <a:r>
              <a:rPr dirty="0" sz="1400" spc="-3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001D2D"/>
                </a:solidFill>
                <a:latin typeface="Arial"/>
                <a:cs typeface="Arial"/>
              </a:rPr>
              <a:t>to</a:t>
            </a:r>
            <a:r>
              <a:rPr dirty="0" sz="1400" spc="-3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400" spc="-10">
                <a:solidFill>
                  <a:srgbClr val="001D2D"/>
                </a:solidFill>
                <a:latin typeface="Arial"/>
                <a:cs typeface="Arial"/>
              </a:rPr>
              <a:t>enhance </a:t>
            </a:r>
            <a:r>
              <a:rPr dirty="0" sz="1400">
                <a:solidFill>
                  <a:srgbClr val="001D2D"/>
                </a:solidFill>
                <a:latin typeface="Arial"/>
                <a:cs typeface="Arial"/>
              </a:rPr>
              <a:t>financial</a:t>
            </a:r>
            <a:r>
              <a:rPr dirty="0" sz="1400" spc="-6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001D2D"/>
                </a:solidFill>
                <a:latin typeface="Arial"/>
                <a:cs typeface="Arial"/>
              </a:rPr>
              <a:t>efficiency</a:t>
            </a:r>
            <a:r>
              <a:rPr dirty="0" sz="1400" spc="-6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400" spc="-10">
                <a:solidFill>
                  <a:srgbClr val="001D2D"/>
                </a:solidFill>
                <a:latin typeface="Arial"/>
                <a:cs typeface="Arial"/>
              </a:rPr>
              <a:t>(transactional </a:t>
            </a:r>
            <a:r>
              <a:rPr dirty="0" sz="1400">
                <a:solidFill>
                  <a:srgbClr val="001D2D"/>
                </a:solidFill>
                <a:latin typeface="Arial"/>
                <a:cs typeface="Arial"/>
              </a:rPr>
              <a:t>services</a:t>
            </a:r>
            <a:r>
              <a:rPr dirty="0" sz="1400" spc="-5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001D2D"/>
                </a:solidFill>
                <a:latin typeface="Arial"/>
                <a:cs typeface="Arial"/>
              </a:rPr>
              <a:t>&amp;</a:t>
            </a:r>
            <a:r>
              <a:rPr dirty="0" sz="1400" spc="-3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400" spc="-40">
                <a:solidFill>
                  <a:srgbClr val="001D2D"/>
                </a:solidFill>
                <a:latin typeface="Arial"/>
                <a:cs typeface="Arial"/>
              </a:rPr>
              <a:t>Temp</a:t>
            </a:r>
            <a:r>
              <a:rPr dirty="0" sz="1400" spc="-3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001D2D"/>
                </a:solidFill>
                <a:latin typeface="Arial"/>
                <a:cs typeface="Arial"/>
              </a:rPr>
              <a:t>staffing)</a:t>
            </a:r>
            <a:r>
              <a:rPr dirty="0" sz="1400" spc="-6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001D2D"/>
                </a:solidFill>
                <a:latin typeface="Arial"/>
                <a:cs typeface="Arial"/>
              </a:rPr>
              <a:t>&amp;</a:t>
            </a:r>
            <a:r>
              <a:rPr dirty="0" sz="1400" spc="-2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001D2D"/>
                </a:solidFill>
                <a:latin typeface="Arial"/>
                <a:cs typeface="Arial"/>
              </a:rPr>
              <a:t>at</a:t>
            </a:r>
            <a:r>
              <a:rPr dirty="0" sz="1400" spc="-3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400" spc="-10">
                <a:solidFill>
                  <a:srgbClr val="001D2D"/>
                </a:solidFill>
                <a:latin typeface="Arial"/>
                <a:cs typeface="Arial"/>
              </a:rPr>
              <a:t>scale </a:t>
            </a:r>
            <a:r>
              <a:rPr dirty="0" sz="1400">
                <a:solidFill>
                  <a:srgbClr val="001D2D"/>
                </a:solidFill>
                <a:latin typeface="Arial"/>
                <a:cs typeface="Arial"/>
              </a:rPr>
              <a:t>workforce</a:t>
            </a:r>
            <a:r>
              <a:rPr dirty="0" sz="1400" spc="-2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400" spc="-10">
                <a:solidFill>
                  <a:srgbClr val="001D2D"/>
                </a:solidFill>
                <a:latin typeface="Arial"/>
                <a:cs typeface="Arial"/>
              </a:rPr>
              <a:t>transformation</a:t>
            </a:r>
            <a:r>
              <a:rPr dirty="0" sz="1400" spc="-3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001D2D"/>
                </a:solidFill>
                <a:latin typeface="Arial"/>
                <a:cs typeface="Arial"/>
              </a:rPr>
              <a:t>for</a:t>
            </a:r>
            <a:r>
              <a:rPr dirty="0" sz="1400" spc="1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400" spc="-20">
                <a:solidFill>
                  <a:srgbClr val="001D2D"/>
                </a:solidFill>
                <a:latin typeface="Arial"/>
                <a:cs typeface="Arial"/>
              </a:rPr>
              <a:t>cost </a:t>
            </a:r>
            <a:r>
              <a:rPr dirty="0" sz="1400">
                <a:solidFill>
                  <a:srgbClr val="001D2D"/>
                </a:solidFill>
                <a:latin typeface="Arial"/>
                <a:cs typeface="Arial"/>
              </a:rPr>
              <a:t>reduction</a:t>
            </a:r>
            <a:r>
              <a:rPr dirty="0" sz="1400" spc="-6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001D2D"/>
                </a:solidFill>
                <a:latin typeface="Arial"/>
                <a:cs typeface="Arial"/>
              </a:rPr>
              <a:t>and</a:t>
            </a:r>
            <a:r>
              <a:rPr dirty="0" sz="1400" spc="-2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001D2D"/>
                </a:solidFill>
                <a:latin typeface="Arial"/>
                <a:cs typeface="Arial"/>
              </a:rPr>
              <a:t>QI</a:t>
            </a:r>
            <a:r>
              <a:rPr dirty="0" sz="1400" spc="-1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400" spc="-50">
                <a:solidFill>
                  <a:srgbClr val="001D2D"/>
                </a:solidFill>
                <a:latin typeface="Arial"/>
                <a:cs typeface="Arial"/>
              </a:rPr>
              <a:t>.</a:t>
            </a:r>
            <a:endParaRPr sz="1400">
              <a:latin typeface="Arial"/>
              <a:cs typeface="Arial"/>
            </a:endParaRPr>
          </a:p>
          <a:p>
            <a:pPr marL="91440">
              <a:lnSpc>
                <a:spcPct val="100000"/>
              </a:lnSpc>
              <a:spcBef>
                <a:spcPts val="820"/>
              </a:spcBef>
            </a:pPr>
            <a:r>
              <a:rPr dirty="0" sz="1400" b="1">
                <a:solidFill>
                  <a:srgbClr val="001D2D"/>
                </a:solidFill>
                <a:latin typeface="Arial"/>
                <a:cs typeface="Arial"/>
              </a:rPr>
              <a:t>See</a:t>
            </a:r>
            <a:r>
              <a:rPr dirty="0" sz="1400" spc="-25" b="1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400" b="1">
                <a:solidFill>
                  <a:srgbClr val="001D2D"/>
                </a:solidFill>
                <a:latin typeface="Arial"/>
                <a:cs typeface="Arial"/>
              </a:rPr>
              <a:t>slide</a:t>
            </a:r>
            <a:r>
              <a:rPr dirty="0" sz="1400" spc="-50" b="1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400" b="1">
                <a:solidFill>
                  <a:srgbClr val="001D2D"/>
                </a:solidFill>
                <a:latin typeface="Arial"/>
                <a:cs typeface="Arial"/>
              </a:rPr>
              <a:t>16</a:t>
            </a:r>
            <a:r>
              <a:rPr dirty="0" sz="1400" spc="-20" b="1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400" b="1">
                <a:solidFill>
                  <a:srgbClr val="001D2D"/>
                </a:solidFill>
                <a:latin typeface="Arial"/>
                <a:cs typeface="Arial"/>
              </a:rPr>
              <a:t>for</a:t>
            </a:r>
            <a:r>
              <a:rPr dirty="0" sz="1400" spc="-25" b="1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400" b="1">
                <a:solidFill>
                  <a:srgbClr val="001D2D"/>
                </a:solidFill>
                <a:latin typeface="Arial"/>
                <a:cs typeface="Arial"/>
              </a:rPr>
              <a:t>more</a:t>
            </a:r>
            <a:r>
              <a:rPr dirty="0" sz="1400" spc="-25" b="1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400" spc="-10" b="1">
                <a:solidFill>
                  <a:srgbClr val="001D2D"/>
                </a:solidFill>
                <a:latin typeface="Arial"/>
                <a:cs typeface="Arial"/>
              </a:rPr>
              <a:t>detail.</a:t>
            </a:r>
            <a:endParaRPr sz="1400">
              <a:latin typeface="Arial"/>
              <a:cs typeface="Arial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8110728" y="1278636"/>
            <a:ext cx="3766185" cy="5398135"/>
          </a:xfrm>
          <a:prstGeom prst="rect">
            <a:avLst/>
          </a:prstGeom>
          <a:ln w="9144">
            <a:solidFill>
              <a:srgbClr val="003892"/>
            </a:solidFill>
          </a:ln>
        </p:spPr>
        <p:txBody>
          <a:bodyPr wrap="square" lIns="0" tIns="37465" rIns="0" bIns="0" rtlCol="0" vert="horz">
            <a:spAutoFit/>
          </a:bodyPr>
          <a:lstStyle/>
          <a:p>
            <a:pPr algn="ctr" marL="65405">
              <a:lnSpc>
                <a:spcPct val="100000"/>
              </a:lnSpc>
              <a:spcBef>
                <a:spcPts val="295"/>
              </a:spcBef>
            </a:pPr>
            <a:r>
              <a:rPr dirty="0" u="sng" sz="1600" spc="-10" b="1">
                <a:solidFill>
                  <a:srgbClr val="001D2D"/>
                </a:solidFill>
                <a:uFill>
                  <a:solidFill>
                    <a:srgbClr val="001D2D"/>
                  </a:solidFill>
                </a:uFill>
                <a:latin typeface="Arial"/>
                <a:cs typeface="Arial"/>
              </a:rPr>
              <a:t>Assumptions:</a:t>
            </a:r>
            <a:endParaRPr sz="1600">
              <a:latin typeface="Arial"/>
              <a:cs typeface="Arial"/>
            </a:endParaRPr>
          </a:p>
          <a:p>
            <a:pPr algn="ctr">
              <a:lnSpc>
                <a:spcPts val="1825"/>
              </a:lnSpc>
              <a:spcBef>
                <a:spcPts val="850"/>
              </a:spcBef>
            </a:pPr>
            <a:r>
              <a:rPr dirty="0" sz="1600">
                <a:solidFill>
                  <a:srgbClr val="001D2D"/>
                </a:solidFill>
                <a:latin typeface="Arial"/>
                <a:cs typeface="Arial"/>
              </a:rPr>
              <a:t>of</a:t>
            </a:r>
            <a:r>
              <a:rPr dirty="0" sz="1600" spc="-2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600">
                <a:solidFill>
                  <a:srgbClr val="001D2D"/>
                </a:solidFill>
                <a:latin typeface="Arial"/>
                <a:cs typeface="Arial"/>
              </a:rPr>
              <a:t>the</a:t>
            </a:r>
            <a:r>
              <a:rPr dirty="0" sz="1600" spc="-2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600">
                <a:solidFill>
                  <a:srgbClr val="001D2D"/>
                </a:solidFill>
                <a:latin typeface="Arial"/>
                <a:cs typeface="Arial"/>
              </a:rPr>
              <a:t>ICS</a:t>
            </a:r>
            <a:r>
              <a:rPr dirty="0" sz="1600" spc="-3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600">
                <a:solidFill>
                  <a:srgbClr val="001D2D"/>
                </a:solidFill>
                <a:latin typeface="Arial"/>
                <a:cs typeface="Arial"/>
              </a:rPr>
              <a:t>Workforce</a:t>
            </a:r>
            <a:r>
              <a:rPr dirty="0" sz="1600" spc="-1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600">
                <a:solidFill>
                  <a:srgbClr val="001D2D"/>
                </a:solidFill>
                <a:latin typeface="Arial"/>
                <a:cs typeface="Arial"/>
              </a:rPr>
              <a:t>plan</a:t>
            </a:r>
            <a:r>
              <a:rPr dirty="0" sz="1600" spc="-4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600">
                <a:solidFill>
                  <a:srgbClr val="001D2D"/>
                </a:solidFill>
                <a:latin typeface="Arial"/>
                <a:cs typeface="Arial"/>
              </a:rPr>
              <a:t>to</a:t>
            </a:r>
            <a:r>
              <a:rPr dirty="0" sz="1600" spc="-2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600">
                <a:solidFill>
                  <a:srgbClr val="001D2D"/>
                </a:solidFill>
                <a:latin typeface="Arial"/>
                <a:cs typeface="Arial"/>
              </a:rPr>
              <a:t>enable</a:t>
            </a:r>
            <a:r>
              <a:rPr dirty="0" sz="1600" spc="-3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600" spc="-25">
                <a:solidFill>
                  <a:srgbClr val="001D2D"/>
                </a:solidFill>
                <a:latin typeface="Arial"/>
                <a:cs typeface="Arial"/>
              </a:rPr>
              <a:t>NH</a:t>
            </a:r>
            <a:endParaRPr sz="1600">
              <a:latin typeface="Arial"/>
              <a:cs typeface="Arial"/>
            </a:endParaRPr>
          </a:p>
          <a:p>
            <a:pPr algn="ctr" marL="1270">
              <a:lnSpc>
                <a:spcPts val="1825"/>
              </a:lnSpc>
            </a:pPr>
            <a:r>
              <a:rPr dirty="0" sz="1600" spc="-20">
                <a:solidFill>
                  <a:srgbClr val="001D2D"/>
                </a:solidFill>
                <a:latin typeface="Arial"/>
                <a:cs typeface="Arial"/>
              </a:rPr>
              <a:t>care</a:t>
            </a:r>
            <a:endParaRPr sz="1600">
              <a:latin typeface="Arial"/>
              <a:cs typeface="Arial"/>
            </a:endParaRPr>
          </a:p>
          <a:p>
            <a:pPr marL="378460" marR="97790" indent="-287020">
              <a:lnSpc>
                <a:spcPts val="1400"/>
              </a:lnSpc>
              <a:spcBef>
                <a:spcPts val="1035"/>
              </a:spcBef>
              <a:buChar char="•"/>
              <a:tabLst>
                <a:tab pos="378460" algn="l"/>
              </a:tabLst>
            </a:pPr>
            <a:r>
              <a:rPr dirty="0" sz="1300">
                <a:solidFill>
                  <a:srgbClr val="001D2D"/>
                </a:solidFill>
                <a:latin typeface="Arial"/>
                <a:cs typeface="Arial"/>
              </a:rPr>
              <a:t>This</a:t>
            </a:r>
            <a:r>
              <a:rPr dirty="0" sz="1300" spc="-3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001D2D"/>
                </a:solidFill>
                <a:latin typeface="Arial"/>
                <a:cs typeface="Arial"/>
              </a:rPr>
              <a:t>is</a:t>
            </a:r>
            <a:r>
              <a:rPr dirty="0" sz="1300" spc="-2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001D2D"/>
                </a:solidFill>
                <a:latin typeface="Arial"/>
                <a:cs typeface="Arial"/>
              </a:rPr>
              <a:t>an</a:t>
            </a:r>
            <a:r>
              <a:rPr dirty="0" sz="1300" spc="-2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001D2D"/>
                </a:solidFill>
                <a:latin typeface="Arial"/>
                <a:cs typeface="Arial"/>
              </a:rPr>
              <a:t>initial</a:t>
            </a:r>
            <a:r>
              <a:rPr dirty="0" sz="1300" spc="-2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001D2D"/>
                </a:solidFill>
                <a:latin typeface="Arial"/>
                <a:cs typeface="Arial"/>
              </a:rPr>
              <a:t>and</a:t>
            </a:r>
            <a:r>
              <a:rPr dirty="0" sz="1300" spc="-2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001D2D"/>
                </a:solidFill>
                <a:latin typeface="Arial"/>
                <a:cs typeface="Arial"/>
              </a:rPr>
              <a:t>draft</a:t>
            </a:r>
            <a:r>
              <a:rPr dirty="0" sz="1300" spc="-1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001D2D"/>
                </a:solidFill>
                <a:latin typeface="Arial"/>
                <a:cs typeface="Arial"/>
              </a:rPr>
              <a:t>plan</a:t>
            </a:r>
            <a:r>
              <a:rPr dirty="0" sz="1300" spc="-2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001D2D"/>
                </a:solidFill>
                <a:latin typeface="Arial"/>
                <a:cs typeface="Arial"/>
              </a:rPr>
              <a:t>and</a:t>
            </a:r>
            <a:r>
              <a:rPr dirty="0" sz="1300" spc="-2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300" spc="-10">
                <a:solidFill>
                  <a:srgbClr val="001D2D"/>
                </a:solidFill>
                <a:latin typeface="Arial"/>
                <a:cs typeface="Arial"/>
              </a:rPr>
              <a:t>future </a:t>
            </a:r>
            <a:r>
              <a:rPr dirty="0" sz="1300">
                <a:solidFill>
                  <a:srgbClr val="001D2D"/>
                </a:solidFill>
                <a:latin typeface="Arial"/>
                <a:cs typeface="Arial"/>
              </a:rPr>
              <a:t>iterations</a:t>
            </a:r>
            <a:r>
              <a:rPr dirty="0" sz="1300" spc="-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001D2D"/>
                </a:solidFill>
                <a:latin typeface="Arial"/>
                <a:cs typeface="Arial"/>
              </a:rPr>
              <a:t>will</a:t>
            </a:r>
            <a:r>
              <a:rPr dirty="0" sz="1300" spc="-2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001D2D"/>
                </a:solidFill>
                <a:latin typeface="Arial"/>
                <a:cs typeface="Arial"/>
              </a:rPr>
              <a:t>be</a:t>
            </a:r>
            <a:r>
              <a:rPr dirty="0" sz="1300" spc="-2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001D2D"/>
                </a:solidFill>
                <a:latin typeface="Arial"/>
                <a:cs typeface="Arial"/>
              </a:rPr>
              <a:t>required</a:t>
            </a:r>
            <a:r>
              <a:rPr dirty="0" sz="1300" spc="-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001D2D"/>
                </a:solidFill>
                <a:latin typeface="Arial"/>
                <a:cs typeface="Arial"/>
              </a:rPr>
              <a:t>noting</a:t>
            </a:r>
            <a:r>
              <a:rPr dirty="0" sz="1300" spc="-1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001D2D"/>
                </a:solidFill>
                <a:latin typeface="Arial"/>
                <a:cs typeface="Arial"/>
              </a:rPr>
              <a:t>NH</a:t>
            </a:r>
            <a:r>
              <a:rPr dirty="0" sz="1300" spc="-2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001D2D"/>
                </a:solidFill>
                <a:latin typeface="Arial"/>
                <a:cs typeface="Arial"/>
              </a:rPr>
              <a:t>care</a:t>
            </a:r>
            <a:r>
              <a:rPr dirty="0" sz="1300" spc="-2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001D2D"/>
                </a:solidFill>
                <a:latin typeface="Arial"/>
                <a:cs typeface="Arial"/>
              </a:rPr>
              <a:t>is</a:t>
            </a:r>
            <a:r>
              <a:rPr dirty="0" sz="1300" spc="-2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300" spc="-50">
                <a:solidFill>
                  <a:srgbClr val="001D2D"/>
                </a:solidFill>
                <a:latin typeface="Arial"/>
                <a:cs typeface="Arial"/>
              </a:rPr>
              <a:t>a </a:t>
            </a:r>
            <a:r>
              <a:rPr dirty="0" sz="1300">
                <a:solidFill>
                  <a:srgbClr val="001D2D"/>
                </a:solidFill>
                <a:latin typeface="Arial"/>
                <a:cs typeface="Arial"/>
              </a:rPr>
              <a:t>long</a:t>
            </a:r>
            <a:r>
              <a:rPr dirty="0" sz="1300" spc="-3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001D2D"/>
                </a:solidFill>
                <a:latin typeface="Arial"/>
                <a:cs typeface="Arial"/>
              </a:rPr>
              <a:t>term</a:t>
            </a:r>
            <a:r>
              <a:rPr dirty="0" sz="1300" spc="-1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300" spc="-10">
                <a:solidFill>
                  <a:srgbClr val="001D2D"/>
                </a:solidFill>
                <a:latin typeface="Arial"/>
                <a:cs typeface="Arial"/>
              </a:rPr>
              <a:t>journey.</a:t>
            </a:r>
            <a:endParaRPr sz="1300">
              <a:latin typeface="Arial"/>
              <a:cs typeface="Arial"/>
            </a:endParaRPr>
          </a:p>
          <a:p>
            <a:pPr marL="378460" indent="-286385">
              <a:lnSpc>
                <a:spcPct val="100000"/>
              </a:lnSpc>
              <a:spcBef>
                <a:spcPts val="825"/>
              </a:spcBef>
              <a:buChar char="•"/>
              <a:tabLst>
                <a:tab pos="378460" algn="l"/>
              </a:tabLst>
            </a:pPr>
            <a:r>
              <a:rPr dirty="0" sz="1300">
                <a:solidFill>
                  <a:srgbClr val="001D2D"/>
                </a:solidFill>
                <a:latin typeface="Arial"/>
                <a:cs typeface="Arial"/>
              </a:rPr>
              <a:t>The</a:t>
            </a:r>
            <a:r>
              <a:rPr dirty="0" sz="1300" spc="-4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001D2D"/>
                </a:solidFill>
                <a:latin typeface="Arial"/>
                <a:cs typeface="Arial"/>
              </a:rPr>
              <a:t>agreed</a:t>
            </a:r>
            <a:r>
              <a:rPr dirty="0" sz="1300" spc="-3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001D2D"/>
                </a:solidFill>
                <a:latin typeface="Arial"/>
                <a:cs typeface="Arial"/>
              </a:rPr>
              <a:t>plan</a:t>
            </a:r>
            <a:r>
              <a:rPr dirty="0" sz="1300" spc="-3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300" spc="-10">
                <a:solidFill>
                  <a:srgbClr val="001D2D"/>
                </a:solidFill>
                <a:latin typeface="Arial"/>
                <a:cs typeface="Arial"/>
              </a:rPr>
              <a:t>will:</a:t>
            </a:r>
            <a:endParaRPr sz="1300">
              <a:latin typeface="Arial"/>
              <a:cs typeface="Arial"/>
            </a:endParaRPr>
          </a:p>
          <a:p>
            <a:pPr lvl="1" marL="835660" marR="220345" indent="-287020">
              <a:lnSpc>
                <a:spcPct val="90100"/>
              </a:lnSpc>
              <a:spcBef>
                <a:spcPts val="505"/>
              </a:spcBef>
              <a:buChar char="•"/>
              <a:tabLst>
                <a:tab pos="835660" algn="l"/>
              </a:tabLst>
            </a:pPr>
            <a:r>
              <a:rPr dirty="0" sz="1300">
                <a:solidFill>
                  <a:srgbClr val="001D2D"/>
                </a:solidFill>
                <a:latin typeface="Arial"/>
                <a:cs typeface="Arial"/>
              </a:rPr>
              <a:t>be</a:t>
            </a:r>
            <a:r>
              <a:rPr dirty="0" sz="1300" spc="-3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001D2D"/>
                </a:solidFill>
                <a:latin typeface="Arial"/>
                <a:cs typeface="Arial"/>
              </a:rPr>
              <a:t>flexible</a:t>
            </a:r>
            <a:r>
              <a:rPr dirty="0" sz="1300" spc="-1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001D2D"/>
                </a:solidFill>
                <a:latin typeface="Arial"/>
                <a:cs typeface="Arial"/>
              </a:rPr>
              <a:t>and</a:t>
            </a:r>
            <a:r>
              <a:rPr dirty="0" sz="1300" spc="-3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001D2D"/>
                </a:solidFill>
                <a:latin typeface="Arial"/>
                <a:cs typeface="Arial"/>
              </a:rPr>
              <a:t>tailored</a:t>
            </a:r>
            <a:r>
              <a:rPr dirty="0" sz="1300" spc="-1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001D2D"/>
                </a:solidFill>
                <a:latin typeface="Arial"/>
                <a:cs typeface="Arial"/>
              </a:rPr>
              <a:t>as</a:t>
            </a:r>
            <a:r>
              <a:rPr dirty="0" sz="1300" spc="-4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001D2D"/>
                </a:solidFill>
                <a:latin typeface="Arial"/>
                <a:cs typeface="Arial"/>
              </a:rPr>
              <a:t>far</a:t>
            </a:r>
            <a:r>
              <a:rPr dirty="0" sz="1300" spc="-2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300" spc="-25">
                <a:solidFill>
                  <a:srgbClr val="001D2D"/>
                </a:solidFill>
                <a:latin typeface="Arial"/>
                <a:cs typeface="Arial"/>
              </a:rPr>
              <a:t>as </a:t>
            </a:r>
            <a:r>
              <a:rPr dirty="0" sz="1300">
                <a:solidFill>
                  <a:srgbClr val="001D2D"/>
                </a:solidFill>
                <a:latin typeface="Arial"/>
                <a:cs typeface="Arial"/>
              </a:rPr>
              <a:t>possible</a:t>
            </a:r>
            <a:r>
              <a:rPr dirty="0" sz="1300" spc="-3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001D2D"/>
                </a:solidFill>
                <a:latin typeface="Arial"/>
                <a:cs typeface="Arial"/>
              </a:rPr>
              <a:t>to</a:t>
            </a:r>
            <a:r>
              <a:rPr dirty="0" sz="1300" spc="-4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001D2D"/>
                </a:solidFill>
                <a:latin typeface="Arial"/>
                <a:cs typeface="Arial"/>
              </a:rPr>
              <a:t>support</a:t>
            </a:r>
            <a:r>
              <a:rPr dirty="0" sz="1300" spc="-2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001D2D"/>
                </a:solidFill>
                <a:latin typeface="Arial"/>
                <a:cs typeface="Arial"/>
              </a:rPr>
              <a:t>the</a:t>
            </a:r>
            <a:r>
              <a:rPr dirty="0" sz="1300" spc="-5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001D2D"/>
                </a:solidFill>
                <a:latin typeface="Arial"/>
                <a:cs typeface="Arial"/>
              </a:rPr>
              <a:t>unique</a:t>
            </a:r>
            <a:r>
              <a:rPr dirty="0" sz="1300" spc="-3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300" spc="-10">
                <a:solidFill>
                  <a:srgbClr val="001D2D"/>
                </a:solidFill>
                <a:latin typeface="Arial"/>
                <a:cs typeface="Arial"/>
              </a:rPr>
              <a:t>needs </a:t>
            </a:r>
            <a:r>
              <a:rPr dirty="0" sz="1300">
                <a:solidFill>
                  <a:srgbClr val="001D2D"/>
                </a:solidFill>
                <a:latin typeface="Arial"/>
                <a:cs typeface="Arial"/>
              </a:rPr>
              <a:t>of</a:t>
            </a:r>
            <a:r>
              <a:rPr dirty="0" sz="1300" spc="-10">
                <a:solidFill>
                  <a:srgbClr val="001D2D"/>
                </a:solidFill>
                <a:latin typeface="Arial"/>
                <a:cs typeface="Arial"/>
              </a:rPr>
              <a:t> Places</a:t>
            </a:r>
            <a:endParaRPr sz="1300">
              <a:latin typeface="Arial"/>
              <a:cs typeface="Arial"/>
            </a:endParaRPr>
          </a:p>
          <a:p>
            <a:pPr lvl="1" marL="835660" marR="295275" indent="-287020">
              <a:lnSpc>
                <a:spcPts val="1400"/>
              </a:lnSpc>
              <a:spcBef>
                <a:spcPts val="525"/>
              </a:spcBef>
              <a:buChar char="•"/>
              <a:tabLst>
                <a:tab pos="835660" algn="l"/>
              </a:tabLst>
            </a:pPr>
            <a:r>
              <a:rPr dirty="0" sz="1300">
                <a:solidFill>
                  <a:srgbClr val="001D2D"/>
                </a:solidFill>
                <a:latin typeface="Arial"/>
                <a:cs typeface="Arial"/>
              </a:rPr>
              <a:t>likely</a:t>
            </a:r>
            <a:r>
              <a:rPr dirty="0" sz="1300" spc="-6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001D2D"/>
                </a:solidFill>
                <a:latin typeface="Arial"/>
                <a:cs typeface="Arial"/>
              </a:rPr>
              <a:t>include</a:t>
            </a:r>
            <a:r>
              <a:rPr dirty="0" sz="1300" spc="-4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001D2D"/>
                </a:solidFill>
                <a:latin typeface="Arial"/>
                <a:cs typeface="Arial"/>
              </a:rPr>
              <a:t>additional</a:t>
            </a:r>
            <a:r>
              <a:rPr dirty="0" sz="1300" spc="-4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001D2D"/>
                </a:solidFill>
                <a:latin typeface="Arial"/>
                <a:cs typeface="Arial"/>
              </a:rPr>
              <a:t>elements</a:t>
            </a:r>
            <a:r>
              <a:rPr dirty="0" sz="1300" spc="-4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300" spc="-25">
                <a:solidFill>
                  <a:srgbClr val="001D2D"/>
                </a:solidFill>
                <a:latin typeface="Arial"/>
                <a:cs typeface="Arial"/>
              </a:rPr>
              <a:t>as </a:t>
            </a:r>
            <a:r>
              <a:rPr dirty="0" sz="1300">
                <a:solidFill>
                  <a:srgbClr val="001D2D"/>
                </a:solidFill>
                <a:latin typeface="Arial"/>
                <a:cs typeface="Arial"/>
              </a:rPr>
              <a:t>NH</a:t>
            </a:r>
            <a:r>
              <a:rPr dirty="0" sz="1300" spc="-3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001D2D"/>
                </a:solidFill>
                <a:latin typeface="Arial"/>
                <a:cs typeface="Arial"/>
              </a:rPr>
              <a:t>Care</a:t>
            </a:r>
            <a:r>
              <a:rPr dirty="0" sz="1300" spc="-1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001D2D"/>
                </a:solidFill>
                <a:latin typeface="Arial"/>
                <a:cs typeface="Arial"/>
              </a:rPr>
              <a:t>is</a:t>
            </a:r>
            <a:r>
              <a:rPr dirty="0" sz="1300" spc="-3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001D2D"/>
                </a:solidFill>
                <a:latin typeface="Arial"/>
                <a:cs typeface="Arial"/>
              </a:rPr>
              <a:t>expanded</a:t>
            </a:r>
            <a:r>
              <a:rPr dirty="0" sz="1300" spc="2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001D2D"/>
                </a:solidFill>
                <a:latin typeface="Arial"/>
                <a:cs typeface="Arial"/>
              </a:rPr>
              <a:t>to</a:t>
            </a:r>
            <a:r>
              <a:rPr dirty="0" sz="1300" spc="-2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300" spc="-10">
                <a:solidFill>
                  <a:srgbClr val="001D2D"/>
                </a:solidFill>
                <a:latin typeface="Arial"/>
                <a:cs typeface="Arial"/>
              </a:rPr>
              <a:t>additional </a:t>
            </a:r>
            <a:r>
              <a:rPr dirty="0" sz="1300">
                <a:solidFill>
                  <a:srgbClr val="001D2D"/>
                </a:solidFill>
                <a:latin typeface="Arial"/>
                <a:cs typeface="Arial"/>
              </a:rPr>
              <a:t>pathways</a:t>
            </a:r>
            <a:r>
              <a:rPr dirty="0" sz="1300" spc="-3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001D2D"/>
                </a:solidFill>
                <a:latin typeface="Arial"/>
                <a:cs typeface="Arial"/>
              </a:rPr>
              <a:t>and</a:t>
            </a:r>
            <a:r>
              <a:rPr dirty="0" sz="1300" spc="-7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001D2D"/>
                </a:solidFill>
                <a:latin typeface="Arial"/>
                <a:cs typeface="Arial"/>
              </a:rPr>
              <a:t>population</a:t>
            </a:r>
            <a:r>
              <a:rPr dirty="0" sz="1300" spc="-5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300" spc="-10">
                <a:solidFill>
                  <a:srgbClr val="001D2D"/>
                </a:solidFill>
                <a:latin typeface="Arial"/>
                <a:cs typeface="Arial"/>
              </a:rPr>
              <a:t>cohorts.</a:t>
            </a:r>
            <a:endParaRPr sz="1300">
              <a:latin typeface="Arial"/>
              <a:cs typeface="Arial"/>
            </a:endParaRPr>
          </a:p>
          <a:p>
            <a:pPr marL="378460" marR="147320" indent="-287020">
              <a:lnSpc>
                <a:spcPct val="90000"/>
              </a:lnSpc>
              <a:spcBef>
                <a:spcPts val="985"/>
              </a:spcBef>
              <a:buChar char="•"/>
              <a:tabLst>
                <a:tab pos="378460" algn="l"/>
              </a:tabLst>
            </a:pPr>
            <a:r>
              <a:rPr dirty="0" sz="1300">
                <a:solidFill>
                  <a:srgbClr val="001D2D"/>
                </a:solidFill>
                <a:latin typeface="Arial"/>
                <a:cs typeface="Arial"/>
              </a:rPr>
              <a:t>People</a:t>
            </a:r>
            <a:r>
              <a:rPr dirty="0" sz="1300" spc="-8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001D2D"/>
                </a:solidFill>
                <a:latin typeface="Arial"/>
                <a:cs typeface="Arial"/>
              </a:rPr>
              <a:t>Programme</a:t>
            </a:r>
            <a:r>
              <a:rPr dirty="0" sz="1300" spc="-5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001D2D"/>
                </a:solidFill>
                <a:latin typeface="Arial"/>
                <a:cs typeface="Arial"/>
              </a:rPr>
              <a:t>governance</a:t>
            </a:r>
            <a:r>
              <a:rPr dirty="0" sz="1300" spc="-5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300" spc="-25">
                <a:solidFill>
                  <a:srgbClr val="001D2D"/>
                </a:solidFill>
                <a:latin typeface="Arial"/>
                <a:cs typeface="Arial"/>
              </a:rPr>
              <a:t>and </a:t>
            </a:r>
            <a:r>
              <a:rPr dirty="0" sz="1300">
                <a:solidFill>
                  <a:srgbClr val="001D2D"/>
                </a:solidFill>
                <a:latin typeface="Arial"/>
                <a:cs typeface="Arial"/>
              </a:rPr>
              <a:t>networks</a:t>
            </a:r>
            <a:r>
              <a:rPr dirty="0" sz="1300" spc="-1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001D2D"/>
                </a:solidFill>
                <a:latin typeface="Arial"/>
                <a:cs typeface="Arial"/>
              </a:rPr>
              <a:t>will</a:t>
            </a:r>
            <a:r>
              <a:rPr dirty="0" sz="1300" spc="-3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001D2D"/>
                </a:solidFill>
                <a:latin typeface="Arial"/>
                <a:cs typeface="Arial"/>
              </a:rPr>
              <a:t>continue</a:t>
            </a:r>
            <a:r>
              <a:rPr dirty="0" sz="1300" spc="-3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001D2D"/>
                </a:solidFill>
                <a:latin typeface="Arial"/>
                <a:cs typeface="Arial"/>
              </a:rPr>
              <a:t>to</a:t>
            </a:r>
            <a:r>
              <a:rPr dirty="0" sz="1300" spc="-4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001D2D"/>
                </a:solidFill>
                <a:latin typeface="Arial"/>
                <a:cs typeface="Arial"/>
              </a:rPr>
              <a:t>be</a:t>
            </a:r>
            <a:r>
              <a:rPr dirty="0" sz="1300" spc="-4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300" spc="-10">
                <a:solidFill>
                  <a:srgbClr val="001D2D"/>
                </a:solidFill>
                <a:latin typeface="Arial"/>
                <a:cs typeface="Arial"/>
              </a:rPr>
              <a:t>applicable however,</a:t>
            </a:r>
            <a:r>
              <a:rPr dirty="0" sz="1300">
                <a:solidFill>
                  <a:srgbClr val="001D2D"/>
                </a:solidFill>
                <a:latin typeface="Arial"/>
                <a:cs typeface="Arial"/>
              </a:rPr>
              <a:t> this</a:t>
            </a:r>
            <a:r>
              <a:rPr dirty="0" sz="1300" spc="-4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001D2D"/>
                </a:solidFill>
                <a:latin typeface="Arial"/>
                <a:cs typeface="Arial"/>
              </a:rPr>
              <a:t>will</a:t>
            </a:r>
            <a:r>
              <a:rPr dirty="0" sz="1300" spc="-4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001D2D"/>
                </a:solidFill>
                <a:latin typeface="Arial"/>
                <a:cs typeface="Arial"/>
              </a:rPr>
              <a:t>be</a:t>
            </a:r>
            <a:r>
              <a:rPr dirty="0" sz="1300" spc="-4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001D2D"/>
                </a:solidFill>
                <a:latin typeface="Arial"/>
                <a:cs typeface="Arial"/>
              </a:rPr>
              <a:t>reviewed</a:t>
            </a:r>
            <a:r>
              <a:rPr dirty="0" sz="1300" spc="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001D2D"/>
                </a:solidFill>
                <a:latin typeface="Arial"/>
                <a:cs typeface="Arial"/>
              </a:rPr>
              <a:t>and</a:t>
            </a:r>
            <a:r>
              <a:rPr dirty="0" sz="1300" spc="-4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300" spc="-10">
                <a:solidFill>
                  <a:srgbClr val="001D2D"/>
                </a:solidFill>
                <a:latin typeface="Arial"/>
                <a:cs typeface="Arial"/>
              </a:rPr>
              <a:t>amended </a:t>
            </a:r>
            <a:r>
              <a:rPr dirty="0" sz="1300">
                <a:solidFill>
                  <a:srgbClr val="001D2D"/>
                </a:solidFill>
                <a:latin typeface="Arial"/>
                <a:cs typeface="Arial"/>
              </a:rPr>
              <a:t>as</a:t>
            </a:r>
            <a:r>
              <a:rPr dirty="0" sz="1300" spc="-10">
                <a:solidFill>
                  <a:srgbClr val="001D2D"/>
                </a:solidFill>
                <a:latin typeface="Arial"/>
                <a:cs typeface="Arial"/>
              </a:rPr>
              <a:t> indicated.</a:t>
            </a:r>
            <a:endParaRPr sz="1300">
              <a:latin typeface="Arial"/>
              <a:cs typeface="Arial"/>
            </a:endParaRPr>
          </a:p>
          <a:p>
            <a:pPr marL="378460" marR="181610" indent="-287020">
              <a:lnSpc>
                <a:spcPts val="1400"/>
              </a:lnSpc>
              <a:spcBef>
                <a:spcPts val="1019"/>
              </a:spcBef>
              <a:buChar char="•"/>
              <a:tabLst>
                <a:tab pos="378460" algn="l"/>
              </a:tabLst>
            </a:pPr>
            <a:r>
              <a:rPr dirty="0" sz="1300">
                <a:solidFill>
                  <a:srgbClr val="001D2D"/>
                </a:solidFill>
                <a:latin typeface="Arial"/>
                <a:cs typeface="Arial"/>
              </a:rPr>
              <a:t>Integrators</a:t>
            </a:r>
            <a:r>
              <a:rPr dirty="0" sz="1300" spc="-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001D2D"/>
                </a:solidFill>
                <a:latin typeface="Arial"/>
                <a:cs typeface="Arial"/>
              </a:rPr>
              <a:t>will</a:t>
            </a:r>
            <a:r>
              <a:rPr dirty="0" sz="1300" spc="-3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001D2D"/>
                </a:solidFill>
                <a:latin typeface="Arial"/>
                <a:cs typeface="Arial"/>
              </a:rPr>
              <a:t>be</a:t>
            </a:r>
            <a:r>
              <a:rPr dirty="0" sz="1300" spc="-3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001D2D"/>
                </a:solidFill>
                <a:latin typeface="Arial"/>
                <a:cs typeface="Arial"/>
              </a:rPr>
              <a:t>able</a:t>
            </a:r>
            <a:r>
              <a:rPr dirty="0" sz="1300" spc="-2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001D2D"/>
                </a:solidFill>
                <a:latin typeface="Arial"/>
                <a:cs typeface="Arial"/>
              </a:rPr>
              <a:t>to</a:t>
            </a:r>
            <a:r>
              <a:rPr dirty="0" sz="1300" spc="-4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001D2D"/>
                </a:solidFill>
                <a:latin typeface="Arial"/>
                <a:cs typeface="Arial"/>
              </a:rPr>
              <a:t>support</a:t>
            </a:r>
            <a:r>
              <a:rPr dirty="0" sz="1300" spc="-2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001D2D"/>
                </a:solidFill>
                <a:latin typeface="Arial"/>
                <a:cs typeface="Arial"/>
              </a:rPr>
              <a:t>or</a:t>
            </a:r>
            <a:r>
              <a:rPr dirty="0" sz="1300" spc="-3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300" spc="-10">
                <a:solidFill>
                  <a:srgbClr val="001D2D"/>
                </a:solidFill>
                <a:latin typeface="Arial"/>
                <a:cs typeface="Arial"/>
              </a:rPr>
              <a:t>directly </a:t>
            </a:r>
            <a:r>
              <a:rPr dirty="0" sz="1300">
                <a:solidFill>
                  <a:srgbClr val="001D2D"/>
                </a:solidFill>
                <a:latin typeface="Arial"/>
                <a:cs typeface="Arial"/>
              </a:rPr>
              <a:t>employ</a:t>
            </a:r>
            <a:r>
              <a:rPr dirty="0" sz="1300" spc="-1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001D2D"/>
                </a:solidFill>
                <a:latin typeface="Arial"/>
                <a:cs typeface="Arial"/>
              </a:rPr>
              <a:t>staff</a:t>
            </a:r>
            <a:r>
              <a:rPr dirty="0" sz="1300" spc="-1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001D2D"/>
                </a:solidFill>
                <a:latin typeface="Arial"/>
                <a:cs typeface="Arial"/>
              </a:rPr>
              <a:t>and</a:t>
            </a:r>
            <a:r>
              <a:rPr dirty="0" sz="1300" spc="-2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001D2D"/>
                </a:solidFill>
                <a:latin typeface="Arial"/>
                <a:cs typeface="Arial"/>
              </a:rPr>
              <a:t>will</a:t>
            </a:r>
            <a:r>
              <a:rPr dirty="0" sz="1300" spc="-2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001D2D"/>
                </a:solidFill>
                <a:latin typeface="Arial"/>
                <a:cs typeface="Arial"/>
              </a:rPr>
              <a:t>play</a:t>
            </a:r>
            <a:r>
              <a:rPr dirty="0" sz="1300" spc="-1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001D2D"/>
                </a:solidFill>
                <a:latin typeface="Arial"/>
                <a:cs typeface="Arial"/>
              </a:rPr>
              <a:t>a</a:t>
            </a:r>
            <a:r>
              <a:rPr dirty="0" sz="1300" spc="-3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001D2D"/>
                </a:solidFill>
                <a:latin typeface="Arial"/>
                <a:cs typeface="Arial"/>
              </a:rPr>
              <a:t>key</a:t>
            </a:r>
            <a:r>
              <a:rPr dirty="0" sz="1300" spc="-2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001D2D"/>
                </a:solidFill>
                <a:latin typeface="Arial"/>
                <a:cs typeface="Arial"/>
              </a:rPr>
              <a:t>role</a:t>
            </a:r>
            <a:r>
              <a:rPr dirty="0" sz="1300" spc="-1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300" spc="-25">
                <a:solidFill>
                  <a:srgbClr val="001D2D"/>
                </a:solidFill>
                <a:latin typeface="Arial"/>
                <a:cs typeface="Arial"/>
              </a:rPr>
              <a:t>in </a:t>
            </a:r>
            <a:r>
              <a:rPr dirty="0" sz="1300">
                <a:solidFill>
                  <a:srgbClr val="001D2D"/>
                </a:solidFill>
                <a:latin typeface="Arial"/>
                <a:cs typeface="Arial"/>
              </a:rPr>
              <a:t>development</a:t>
            </a:r>
            <a:r>
              <a:rPr dirty="0" sz="1300" spc="-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001D2D"/>
                </a:solidFill>
                <a:latin typeface="Arial"/>
                <a:cs typeface="Arial"/>
              </a:rPr>
              <a:t>and</a:t>
            </a:r>
            <a:r>
              <a:rPr dirty="0" sz="1300" spc="-4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001D2D"/>
                </a:solidFill>
                <a:latin typeface="Arial"/>
                <a:cs typeface="Arial"/>
              </a:rPr>
              <a:t>retention</a:t>
            </a:r>
            <a:r>
              <a:rPr dirty="0" sz="1300" spc="-3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001D2D"/>
                </a:solidFill>
                <a:latin typeface="Arial"/>
                <a:cs typeface="Arial"/>
              </a:rPr>
              <a:t>of</a:t>
            </a:r>
            <a:r>
              <a:rPr dirty="0" sz="1300" spc="-4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300" spc="-10">
                <a:solidFill>
                  <a:srgbClr val="001D2D"/>
                </a:solidFill>
                <a:latin typeface="Arial"/>
                <a:cs typeface="Arial"/>
              </a:rPr>
              <a:t>staff.</a:t>
            </a:r>
            <a:endParaRPr sz="1300">
              <a:latin typeface="Arial"/>
              <a:cs typeface="Arial"/>
            </a:endParaRPr>
          </a:p>
          <a:p>
            <a:pPr marL="378460" marR="151130" indent="-287020">
              <a:lnSpc>
                <a:spcPct val="90100"/>
              </a:lnSpc>
              <a:spcBef>
                <a:spcPts val="994"/>
              </a:spcBef>
              <a:buChar char="•"/>
              <a:tabLst>
                <a:tab pos="378460" algn="l"/>
              </a:tabLst>
            </a:pPr>
            <a:r>
              <a:rPr dirty="0" sz="1300">
                <a:solidFill>
                  <a:srgbClr val="001D2D"/>
                </a:solidFill>
                <a:latin typeface="Arial"/>
                <a:cs typeface="Arial"/>
              </a:rPr>
              <a:t>Recruitment</a:t>
            </a:r>
            <a:r>
              <a:rPr dirty="0" sz="1300" spc="1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001D2D"/>
                </a:solidFill>
                <a:latin typeface="Arial"/>
                <a:cs typeface="Arial"/>
              </a:rPr>
              <a:t>is</a:t>
            </a:r>
            <a:r>
              <a:rPr dirty="0" sz="1300" spc="-3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001D2D"/>
                </a:solidFill>
                <a:latin typeface="Arial"/>
                <a:cs typeface="Arial"/>
              </a:rPr>
              <a:t>not</a:t>
            </a:r>
            <a:r>
              <a:rPr dirty="0" sz="1300" spc="-2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001D2D"/>
                </a:solidFill>
                <a:latin typeface="Arial"/>
                <a:cs typeface="Arial"/>
              </a:rPr>
              <a:t>expected</a:t>
            </a:r>
            <a:r>
              <a:rPr dirty="0" sz="1300" spc="1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001D2D"/>
                </a:solidFill>
                <a:latin typeface="Arial"/>
                <a:cs typeface="Arial"/>
              </a:rPr>
              <a:t>to</a:t>
            </a:r>
            <a:r>
              <a:rPr dirty="0" sz="1300" spc="-2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001D2D"/>
                </a:solidFill>
                <a:latin typeface="Arial"/>
                <a:cs typeface="Arial"/>
              </a:rPr>
              <a:t>be</a:t>
            </a:r>
            <a:r>
              <a:rPr dirty="0" sz="1300" spc="-2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001D2D"/>
                </a:solidFill>
                <a:latin typeface="Arial"/>
                <a:cs typeface="Arial"/>
              </a:rPr>
              <a:t>a</a:t>
            </a:r>
            <a:r>
              <a:rPr dirty="0" sz="1300" spc="-2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300" spc="-10">
                <a:solidFill>
                  <a:srgbClr val="001D2D"/>
                </a:solidFill>
                <a:latin typeface="Arial"/>
                <a:cs typeface="Arial"/>
              </a:rPr>
              <a:t>highly </a:t>
            </a:r>
            <a:r>
              <a:rPr dirty="0" sz="1300">
                <a:solidFill>
                  <a:srgbClr val="001D2D"/>
                </a:solidFill>
                <a:latin typeface="Arial"/>
                <a:cs typeface="Arial"/>
              </a:rPr>
              <a:t>significant</a:t>
            </a:r>
            <a:r>
              <a:rPr dirty="0" sz="1300" spc="-2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001D2D"/>
                </a:solidFill>
                <a:latin typeface="Arial"/>
                <a:cs typeface="Arial"/>
              </a:rPr>
              <a:t>requirement</a:t>
            </a:r>
            <a:r>
              <a:rPr dirty="0" sz="1300" spc="1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001D2D"/>
                </a:solidFill>
                <a:latin typeface="Arial"/>
                <a:cs typeface="Arial"/>
              </a:rPr>
              <a:t>in</a:t>
            </a:r>
            <a:r>
              <a:rPr dirty="0" sz="1300" spc="-3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001D2D"/>
                </a:solidFill>
                <a:latin typeface="Arial"/>
                <a:cs typeface="Arial"/>
              </a:rPr>
              <a:t>this</a:t>
            </a:r>
            <a:r>
              <a:rPr dirty="0" sz="1300" spc="-4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001D2D"/>
                </a:solidFill>
                <a:latin typeface="Arial"/>
                <a:cs typeface="Arial"/>
              </a:rPr>
              <a:t>early</a:t>
            </a:r>
            <a:r>
              <a:rPr dirty="0" sz="1300" spc="-2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001D2D"/>
                </a:solidFill>
                <a:latin typeface="Arial"/>
                <a:cs typeface="Arial"/>
              </a:rPr>
              <a:t>plan</a:t>
            </a:r>
            <a:r>
              <a:rPr dirty="0" sz="1300" spc="-25">
                <a:solidFill>
                  <a:srgbClr val="001D2D"/>
                </a:solidFill>
                <a:latin typeface="Arial"/>
                <a:cs typeface="Arial"/>
              </a:rPr>
              <a:t> due </a:t>
            </a:r>
            <a:r>
              <a:rPr dirty="0" sz="1300">
                <a:solidFill>
                  <a:srgbClr val="001D2D"/>
                </a:solidFill>
                <a:latin typeface="Arial"/>
                <a:cs typeface="Arial"/>
              </a:rPr>
              <a:t>to</a:t>
            </a:r>
            <a:r>
              <a:rPr dirty="0" sz="1300" spc="-5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001D2D"/>
                </a:solidFill>
                <a:latin typeface="Arial"/>
                <a:cs typeface="Arial"/>
              </a:rPr>
              <a:t>financial</a:t>
            </a:r>
            <a:r>
              <a:rPr dirty="0" sz="1300" spc="-3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300" spc="-10">
                <a:solidFill>
                  <a:srgbClr val="001D2D"/>
                </a:solidFill>
                <a:latin typeface="Arial"/>
                <a:cs typeface="Arial"/>
              </a:rPr>
              <a:t>constraints.</a:t>
            </a:r>
            <a:endParaRPr sz="13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9720174" y="4831537"/>
            <a:ext cx="1596390" cy="1599565"/>
          </a:xfrm>
          <a:custGeom>
            <a:avLst/>
            <a:gdLst/>
            <a:ahLst/>
            <a:cxnLst/>
            <a:rect l="l" t="t" r="r" b="b"/>
            <a:pathLst>
              <a:path w="1596390" h="1599564">
                <a:moveTo>
                  <a:pt x="1252829" y="829868"/>
                </a:moveTo>
                <a:lnTo>
                  <a:pt x="1250429" y="780821"/>
                </a:lnTo>
                <a:lnTo>
                  <a:pt x="1243380" y="733323"/>
                </a:lnTo>
                <a:lnTo>
                  <a:pt x="1231874" y="687489"/>
                </a:lnTo>
                <a:lnTo>
                  <a:pt x="1216101" y="643394"/>
                </a:lnTo>
                <a:lnTo>
                  <a:pt x="1196251" y="601141"/>
                </a:lnTo>
                <a:lnTo>
                  <a:pt x="1105319" y="692226"/>
                </a:lnTo>
                <a:lnTo>
                  <a:pt x="1117092" y="724839"/>
                </a:lnTo>
                <a:lnTo>
                  <a:pt x="1125270" y="758774"/>
                </a:lnTo>
                <a:lnTo>
                  <a:pt x="1130033" y="793851"/>
                </a:lnTo>
                <a:lnTo>
                  <a:pt x="1131582" y="829868"/>
                </a:lnTo>
                <a:lnTo>
                  <a:pt x="1128255" y="879132"/>
                </a:lnTo>
                <a:lnTo>
                  <a:pt x="1118539" y="926439"/>
                </a:lnTo>
                <a:lnTo>
                  <a:pt x="1102880" y="971334"/>
                </a:lnTo>
                <a:lnTo>
                  <a:pt x="1081747" y="1013396"/>
                </a:lnTo>
                <a:lnTo>
                  <a:pt x="1055547" y="1052156"/>
                </a:lnTo>
                <a:lnTo>
                  <a:pt x="1024737" y="1087196"/>
                </a:lnTo>
                <a:lnTo>
                  <a:pt x="989774" y="1118044"/>
                </a:lnTo>
                <a:lnTo>
                  <a:pt x="951064" y="1144282"/>
                </a:lnTo>
                <a:lnTo>
                  <a:pt x="909091" y="1165466"/>
                </a:lnTo>
                <a:lnTo>
                  <a:pt x="864260" y="1181150"/>
                </a:lnTo>
                <a:lnTo>
                  <a:pt x="817041" y="1190879"/>
                </a:lnTo>
                <a:lnTo>
                  <a:pt x="767867" y="1194219"/>
                </a:lnTo>
                <a:lnTo>
                  <a:pt x="718680" y="1190879"/>
                </a:lnTo>
                <a:lnTo>
                  <a:pt x="671461" y="1181150"/>
                </a:lnTo>
                <a:lnTo>
                  <a:pt x="626630" y="1165466"/>
                </a:lnTo>
                <a:lnTo>
                  <a:pt x="584657" y="1144282"/>
                </a:lnTo>
                <a:lnTo>
                  <a:pt x="545960" y="1118044"/>
                </a:lnTo>
                <a:lnTo>
                  <a:pt x="510984" y="1087196"/>
                </a:lnTo>
                <a:lnTo>
                  <a:pt x="480174" y="1052156"/>
                </a:lnTo>
                <a:lnTo>
                  <a:pt x="453986" y="1013396"/>
                </a:lnTo>
                <a:lnTo>
                  <a:pt x="432841" y="971334"/>
                </a:lnTo>
                <a:lnTo>
                  <a:pt x="417195" y="926439"/>
                </a:lnTo>
                <a:lnTo>
                  <a:pt x="407479" y="879132"/>
                </a:lnTo>
                <a:lnTo>
                  <a:pt x="404139" y="829868"/>
                </a:lnTo>
                <a:lnTo>
                  <a:pt x="407479" y="780605"/>
                </a:lnTo>
                <a:lnTo>
                  <a:pt x="417195" y="733298"/>
                </a:lnTo>
                <a:lnTo>
                  <a:pt x="432841" y="688403"/>
                </a:lnTo>
                <a:lnTo>
                  <a:pt x="453986" y="646341"/>
                </a:lnTo>
                <a:lnTo>
                  <a:pt x="480174" y="607580"/>
                </a:lnTo>
                <a:lnTo>
                  <a:pt x="510984" y="572554"/>
                </a:lnTo>
                <a:lnTo>
                  <a:pt x="545960" y="541693"/>
                </a:lnTo>
                <a:lnTo>
                  <a:pt x="584657" y="515454"/>
                </a:lnTo>
                <a:lnTo>
                  <a:pt x="626630" y="494271"/>
                </a:lnTo>
                <a:lnTo>
                  <a:pt x="671461" y="478599"/>
                </a:lnTo>
                <a:lnTo>
                  <a:pt x="718680" y="468858"/>
                </a:lnTo>
                <a:lnTo>
                  <a:pt x="767867" y="465518"/>
                </a:lnTo>
                <a:lnTo>
                  <a:pt x="803821" y="467360"/>
                </a:lnTo>
                <a:lnTo>
                  <a:pt x="838835" y="472605"/>
                </a:lnTo>
                <a:lnTo>
                  <a:pt x="872718" y="480898"/>
                </a:lnTo>
                <a:lnTo>
                  <a:pt x="905268" y="491832"/>
                </a:lnTo>
                <a:lnTo>
                  <a:pt x="996200" y="400748"/>
                </a:lnTo>
                <a:lnTo>
                  <a:pt x="954024" y="380860"/>
                </a:lnTo>
                <a:lnTo>
                  <a:pt x="910005" y="365061"/>
                </a:lnTo>
                <a:lnTo>
                  <a:pt x="864235" y="353529"/>
                </a:lnTo>
                <a:lnTo>
                  <a:pt x="816825" y="346468"/>
                </a:lnTo>
                <a:lnTo>
                  <a:pt x="767867" y="344068"/>
                </a:lnTo>
                <a:lnTo>
                  <a:pt x="721334" y="346303"/>
                </a:lnTo>
                <a:lnTo>
                  <a:pt x="676008" y="352869"/>
                </a:lnTo>
                <a:lnTo>
                  <a:pt x="632117" y="363562"/>
                </a:lnTo>
                <a:lnTo>
                  <a:pt x="589851" y="378167"/>
                </a:lnTo>
                <a:lnTo>
                  <a:pt x="549414" y="396481"/>
                </a:lnTo>
                <a:lnTo>
                  <a:pt x="511022" y="418287"/>
                </a:lnTo>
                <a:lnTo>
                  <a:pt x="474891" y="443395"/>
                </a:lnTo>
                <a:lnTo>
                  <a:pt x="441210" y="471589"/>
                </a:lnTo>
                <a:lnTo>
                  <a:pt x="410197" y="502653"/>
                </a:lnTo>
                <a:lnTo>
                  <a:pt x="382054" y="536397"/>
                </a:lnTo>
                <a:lnTo>
                  <a:pt x="356984" y="572592"/>
                </a:lnTo>
                <a:lnTo>
                  <a:pt x="335216" y="611047"/>
                </a:lnTo>
                <a:lnTo>
                  <a:pt x="316928" y="651548"/>
                </a:lnTo>
                <a:lnTo>
                  <a:pt x="302348" y="693889"/>
                </a:lnTo>
                <a:lnTo>
                  <a:pt x="291680" y="737857"/>
                </a:lnTo>
                <a:lnTo>
                  <a:pt x="285127" y="783259"/>
                </a:lnTo>
                <a:lnTo>
                  <a:pt x="282892" y="829868"/>
                </a:lnTo>
                <a:lnTo>
                  <a:pt x="285127" y="876477"/>
                </a:lnTo>
                <a:lnTo>
                  <a:pt x="291680" y="921880"/>
                </a:lnTo>
                <a:lnTo>
                  <a:pt x="302348" y="965847"/>
                </a:lnTo>
                <a:lnTo>
                  <a:pt x="316928" y="1008189"/>
                </a:lnTo>
                <a:lnTo>
                  <a:pt x="335216" y="1048689"/>
                </a:lnTo>
                <a:lnTo>
                  <a:pt x="356984" y="1087145"/>
                </a:lnTo>
                <a:lnTo>
                  <a:pt x="382054" y="1123340"/>
                </a:lnTo>
                <a:lnTo>
                  <a:pt x="410197" y="1157084"/>
                </a:lnTo>
                <a:lnTo>
                  <a:pt x="441210" y="1188148"/>
                </a:lnTo>
                <a:lnTo>
                  <a:pt x="474891" y="1216342"/>
                </a:lnTo>
                <a:lnTo>
                  <a:pt x="511022" y="1241450"/>
                </a:lnTo>
                <a:lnTo>
                  <a:pt x="549414" y="1263256"/>
                </a:lnTo>
                <a:lnTo>
                  <a:pt x="589851" y="1281569"/>
                </a:lnTo>
                <a:lnTo>
                  <a:pt x="632117" y="1296174"/>
                </a:lnTo>
                <a:lnTo>
                  <a:pt x="676008" y="1306868"/>
                </a:lnTo>
                <a:lnTo>
                  <a:pt x="721334" y="1313434"/>
                </a:lnTo>
                <a:lnTo>
                  <a:pt x="767867" y="1315669"/>
                </a:lnTo>
                <a:lnTo>
                  <a:pt x="814400" y="1313434"/>
                </a:lnTo>
                <a:lnTo>
                  <a:pt x="859713" y="1306868"/>
                </a:lnTo>
                <a:lnTo>
                  <a:pt x="903605" y="1296174"/>
                </a:lnTo>
                <a:lnTo>
                  <a:pt x="945870" y="1281569"/>
                </a:lnTo>
                <a:lnTo>
                  <a:pt x="986307" y="1263256"/>
                </a:lnTo>
                <a:lnTo>
                  <a:pt x="1024699" y="1241450"/>
                </a:lnTo>
                <a:lnTo>
                  <a:pt x="1060831" y="1216342"/>
                </a:lnTo>
                <a:lnTo>
                  <a:pt x="1094511" y="1188148"/>
                </a:lnTo>
                <a:lnTo>
                  <a:pt x="1125524" y="1157084"/>
                </a:lnTo>
                <a:lnTo>
                  <a:pt x="1153668" y="1123340"/>
                </a:lnTo>
                <a:lnTo>
                  <a:pt x="1178737" y="1087145"/>
                </a:lnTo>
                <a:lnTo>
                  <a:pt x="1200505" y="1048689"/>
                </a:lnTo>
                <a:lnTo>
                  <a:pt x="1218793" y="1008189"/>
                </a:lnTo>
                <a:lnTo>
                  <a:pt x="1233373" y="965847"/>
                </a:lnTo>
                <a:lnTo>
                  <a:pt x="1244041" y="921880"/>
                </a:lnTo>
                <a:lnTo>
                  <a:pt x="1250594" y="876477"/>
                </a:lnTo>
                <a:lnTo>
                  <a:pt x="1252829" y="829868"/>
                </a:lnTo>
                <a:close/>
              </a:path>
              <a:path w="1596390" h="1599564">
                <a:moveTo>
                  <a:pt x="1535760" y="829868"/>
                </a:moveTo>
                <a:lnTo>
                  <a:pt x="1533791" y="774115"/>
                </a:lnTo>
                <a:lnTo>
                  <a:pt x="1527975" y="719670"/>
                </a:lnTo>
                <a:lnTo>
                  <a:pt x="1518412" y="666610"/>
                </a:lnTo>
                <a:lnTo>
                  <a:pt x="1505204" y="614997"/>
                </a:lnTo>
                <a:lnTo>
                  <a:pt x="1488465" y="564896"/>
                </a:lnTo>
                <a:lnTo>
                  <a:pt x="1468297" y="516407"/>
                </a:lnTo>
                <a:lnTo>
                  <a:pt x="1444790" y="469569"/>
                </a:lnTo>
                <a:lnTo>
                  <a:pt x="1430642" y="481711"/>
                </a:lnTo>
                <a:lnTo>
                  <a:pt x="1404378" y="510057"/>
                </a:lnTo>
                <a:lnTo>
                  <a:pt x="1323555" y="499935"/>
                </a:lnTo>
                <a:lnTo>
                  <a:pt x="1346403" y="542429"/>
                </a:lnTo>
                <a:lnTo>
                  <a:pt x="1366316" y="586587"/>
                </a:lnTo>
                <a:lnTo>
                  <a:pt x="1383093" y="632345"/>
                </a:lnTo>
                <a:lnTo>
                  <a:pt x="1396504" y="679615"/>
                </a:lnTo>
                <a:lnTo>
                  <a:pt x="1406347" y="728345"/>
                </a:lnTo>
                <a:lnTo>
                  <a:pt x="1412417" y="778446"/>
                </a:lnTo>
                <a:lnTo>
                  <a:pt x="1414487" y="829868"/>
                </a:lnTo>
                <a:lnTo>
                  <a:pt x="1412697" y="878027"/>
                </a:lnTo>
                <a:lnTo>
                  <a:pt x="1407439" y="925258"/>
                </a:lnTo>
                <a:lnTo>
                  <a:pt x="1398828" y="971423"/>
                </a:lnTo>
                <a:lnTo>
                  <a:pt x="1386979" y="1016406"/>
                </a:lnTo>
                <a:lnTo>
                  <a:pt x="1372044" y="1060069"/>
                </a:lnTo>
                <a:lnTo>
                  <a:pt x="1354137" y="1102296"/>
                </a:lnTo>
                <a:lnTo>
                  <a:pt x="1333398" y="1142949"/>
                </a:lnTo>
                <a:lnTo>
                  <a:pt x="1309928" y="1181912"/>
                </a:lnTo>
                <a:lnTo>
                  <a:pt x="1283881" y="1219047"/>
                </a:lnTo>
                <a:lnTo>
                  <a:pt x="1255382" y="1254226"/>
                </a:lnTo>
                <a:lnTo>
                  <a:pt x="1224534" y="1287322"/>
                </a:lnTo>
                <a:lnTo>
                  <a:pt x="1191488" y="1318221"/>
                </a:lnTo>
                <a:lnTo>
                  <a:pt x="1156373" y="1346784"/>
                </a:lnTo>
                <a:lnTo>
                  <a:pt x="1119301" y="1372870"/>
                </a:lnTo>
                <a:lnTo>
                  <a:pt x="1080414" y="1396377"/>
                </a:lnTo>
                <a:lnTo>
                  <a:pt x="1039825" y="1417154"/>
                </a:lnTo>
                <a:lnTo>
                  <a:pt x="997673" y="1435100"/>
                </a:lnTo>
                <a:lnTo>
                  <a:pt x="954074" y="1450060"/>
                </a:lnTo>
                <a:lnTo>
                  <a:pt x="909167" y="1461909"/>
                </a:lnTo>
                <a:lnTo>
                  <a:pt x="863079" y="1470545"/>
                </a:lnTo>
                <a:lnTo>
                  <a:pt x="815936" y="1475816"/>
                </a:lnTo>
                <a:lnTo>
                  <a:pt x="767867" y="1477594"/>
                </a:lnTo>
                <a:lnTo>
                  <a:pt x="719785" y="1475816"/>
                </a:lnTo>
                <a:lnTo>
                  <a:pt x="672642" y="1470545"/>
                </a:lnTo>
                <a:lnTo>
                  <a:pt x="626554" y="1461909"/>
                </a:lnTo>
                <a:lnTo>
                  <a:pt x="581647" y="1450060"/>
                </a:lnTo>
                <a:lnTo>
                  <a:pt x="538060" y="1435100"/>
                </a:lnTo>
                <a:lnTo>
                  <a:pt x="495909" y="1417154"/>
                </a:lnTo>
                <a:lnTo>
                  <a:pt x="455320" y="1396377"/>
                </a:lnTo>
                <a:lnTo>
                  <a:pt x="416420" y="1372870"/>
                </a:lnTo>
                <a:lnTo>
                  <a:pt x="379349" y="1346784"/>
                </a:lnTo>
                <a:lnTo>
                  <a:pt x="344233" y="1318221"/>
                </a:lnTo>
                <a:lnTo>
                  <a:pt x="311188" y="1287322"/>
                </a:lnTo>
                <a:lnTo>
                  <a:pt x="280352" y="1254226"/>
                </a:lnTo>
                <a:lnTo>
                  <a:pt x="251841" y="1219047"/>
                </a:lnTo>
                <a:lnTo>
                  <a:pt x="225793" y="1181912"/>
                </a:lnTo>
                <a:lnTo>
                  <a:pt x="202323" y="1142949"/>
                </a:lnTo>
                <a:lnTo>
                  <a:pt x="181584" y="1102296"/>
                </a:lnTo>
                <a:lnTo>
                  <a:pt x="163677" y="1060069"/>
                </a:lnTo>
                <a:lnTo>
                  <a:pt x="148742" y="1016406"/>
                </a:lnTo>
                <a:lnTo>
                  <a:pt x="136906" y="971423"/>
                </a:lnTo>
                <a:lnTo>
                  <a:pt x="128282" y="925258"/>
                </a:lnTo>
                <a:lnTo>
                  <a:pt x="123024" y="878027"/>
                </a:lnTo>
                <a:lnTo>
                  <a:pt x="121246" y="829868"/>
                </a:lnTo>
                <a:lnTo>
                  <a:pt x="123024" y="781710"/>
                </a:lnTo>
                <a:lnTo>
                  <a:pt x="128282" y="734491"/>
                </a:lnTo>
                <a:lnTo>
                  <a:pt x="136906" y="688314"/>
                </a:lnTo>
                <a:lnTo>
                  <a:pt x="148742" y="643343"/>
                </a:lnTo>
                <a:lnTo>
                  <a:pt x="163677" y="599668"/>
                </a:lnTo>
                <a:lnTo>
                  <a:pt x="181584" y="557441"/>
                </a:lnTo>
                <a:lnTo>
                  <a:pt x="202323" y="516788"/>
                </a:lnTo>
                <a:lnTo>
                  <a:pt x="225793" y="477824"/>
                </a:lnTo>
                <a:lnTo>
                  <a:pt x="251841" y="440690"/>
                </a:lnTo>
                <a:lnTo>
                  <a:pt x="280352" y="405511"/>
                </a:lnTo>
                <a:lnTo>
                  <a:pt x="311188" y="372414"/>
                </a:lnTo>
                <a:lnTo>
                  <a:pt x="344233" y="341515"/>
                </a:lnTo>
                <a:lnTo>
                  <a:pt x="379349" y="312966"/>
                </a:lnTo>
                <a:lnTo>
                  <a:pt x="416420" y="286867"/>
                </a:lnTo>
                <a:lnTo>
                  <a:pt x="455320" y="263359"/>
                </a:lnTo>
                <a:lnTo>
                  <a:pt x="495909" y="242582"/>
                </a:lnTo>
                <a:lnTo>
                  <a:pt x="538060" y="224650"/>
                </a:lnTo>
                <a:lnTo>
                  <a:pt x="581647" y="209689"/>
                </a:lnTo>
                <a:lnTo>
                  <a:pt x="626554" y="197827"/>
                </a:lnTo>
                <a:lnTo>
                  <a:pt x="672642" y="189191"/>
                </a:lnTo>
                <a:lnTo>
                  <a:pt x="719785" y="183921"/>
                </a:lnTo>
                <a:lnTo>
                  <a:pt x="767867" y="182143"/>
                </a:lnTo>
                <a:lnTo>
                  <a:pt x="818553" y="184111"/>
                </a:lnTo>
                <a:lnTo>
                  <a:pt x="868337" y="189928"/>
                </a:lnTo>
                <a:lnTo>
                  <a:pt x="917016" y="199504"/>
                </a:lnTo>
                <a:lnTo>
                  <a:pt x="964412" y="212737"/>
                </a:lnTo>
                <a:lnTo>
                  <a:pt x="1010373" y="229501"/>
                </a:lnTo>
                <a:lnTo>
                  <a:pt x="1054709" y="249694"/>
                </a:lnTo>
                <a:lnTo>
                  <a:pt x="1097229" y="273227"/>
                </a:lnTo>
                <a:lnTo>
                  <a:pt x="1087132" y="192265"/>
                </a:lnTo>
                <a:lnTo>
                  <a:pt x="1129563" y="149758"/>
                </a:lnTo>
                <a:lnTo>
                  <a:pt x="1082065" y="126974"/>
                </a:lnTo>
                <a:lnTo>
                  <a:pt x="1033119" y="107315"/>
                </a:lnTo>
                <a:lnTo>
                  <a:pt x="982751" y="90919"/>
                </a:lnTo>
                <a:lnTo>
                  <a:pt x="931011" y="77914"/>
                </a:lnTo>
                <a:lnTo>
                  <a:pt x="877925" y="68465"/>
                </a:lnTo>
                <a:lnTo>
                  <a:pt x="823531" y="62687"/>
                </a:lnTo>
                <a:lnTo>
                  <a:pt x="767867" y="60731"/>
                </a:lnTo>
                <a:lnTo>
                  <a:pt x="671487" y="66713"/>
                </a:lnTo>
                <a:lnTo>
                  <a:pt x="578700" y="84201"/>
                </a:lnTo>
                <a:lnTo>
                  <a:pt x="490232" y="112458"/>
                </a:lnTo>
                <a:lnTo>
                  <a:pt x="406768" y="150787"/>
                </a:lnTo>
                <a:lnTo>
                  <a:pt x="329057" y="198450"/>
                </a:lnTo>
                <a:lnTo>
                  <a:pt x="257784" y="254736"/>
                </a:lnTo>
                <a:lnTo>
                  <a:pt x="193700" y="318935"/>
                </a:lnTo>
                <a:lnTo>
                  <a:pt x="137502" y="390321"/>
                </a:lnTo>
                <a:lnTo>
                  <a:pt x="89916" y="468160"/>
                </a:lnTo>
                <a:lnTo>
                  <a:pt x="51650" y="551764"/>
                </a:lnTo>
                <a:lnTo>
                  <a:pt x="23431" y="640397"/>
                </a:lnTo>
                <a:lnTo>
                  <a:pt x="5981" y="733336"/>
                </a:lnTo>
                <a:lnTo>
                  <a:pt x="0" y="829868"/>
                </a:lnTo>
                <a:lnTo>
                  <a:pt x="5981" y="926401"/>
                </a:lnTo>
                <a:lnTo>
                  <a:pt x="23431" y="1019352"/>
                </a:lnTo>
                <a:lnTo>
                  <a:pt x="51650" y="1107986"/>
                </a:lnTo>
                <a:lnTo>
                  <a:pt x="89916" y="1191577"/>
                </a:lnTo>
                <a:lnTo>
                  <a:pt x="137502" y="1269441"/>
                </a:lnTo>
                <a:lnTo>
                  <a:pt x="193700" y="1340815"/>
                </a:lnTo>
                <a:lnTo>
                  <a:pt x="257784" y="1405013"/>
                </a:lnTo>
                <a:lnTo>
                  <a:pt x="329057" y="1461312"/>
                </a:lnTo>
                <a:lnTo>
                  <a:pt x="406768" y="1508975"/>
                </a:lnTo>
                <a:lnTo>
                  <a:pt x="490232" y="1547304"/>
                </a:lnTo>
                <a:lnTo>
                  <a:pt x="578700" y="1575574"/>
                </a:lnTo>
                <a:lnTo>
                  <a:pt x="671487" y="1593062"/>
                </a:lnTo>
                <a:lnTo>
                  <a:pt x="767867" y="1599044"/>
                </a:lnTo>
                <a:lnTo>
                  <a:pt x="864235" y="1593062"/>
                </a:lnTo>
                <a:lnTo>
                  <a:pt x="957021" y="1575574"/>
                </a:lnTo>
                <a:lnTo>
                  <a:pt x="1045502" y="1547304"/>
                </a:lnTo>
                <a:lnTo>
                  <a:pt x="1128966" y="1508975"/>
                </a:lnTo>
                <a:lnTo>
                  <a:pt x="1206690" y="1461312"/>
                </a:lnTo>
                <a:lnTo>
                  <a:pt x="1277950" y="1405013"/>
                </a:lnTo>
                <a:lnTo>
                  <a:pt x="1342047" y="1340815"/>
                </a:lnTo>
                <a:lnTo>
                  <a:pt x="1398244" y="1269441"/>
                </a:lnTo>
                <a:lnTo>
                  <a:pt x="1445831" y="1191577"/>
                </a:lnTo>
                <a:lnTo>
                  <a:pt x="1484096" y="1107986"/>
                </a:lnTo>
                <a:lnTo>
                  <a:pt x="1512316" y="1019352"/>
                </a:lnTo>
                <a:lnTo>
                  <a:pt x="1529778" y="926401"/>
                </a:lnTo>
                <a:lnTo>
                  <a:pt x="1535760" y="829868"/>
                </a:lnTo>
                <a:close/>
              </a:path>
              <a:path w="1596390" h="1599564">
                <a:moveTo>
                  <a:pt x="1596377" y="202387"/>
                </a:moveTo>
                <a:lnTo>
                  <a:pt x="1414487" y="182143"/>
                </a:lnTo>
                <a:lnTo>
                  <a:pt x="1394269" y="0"/>
                </a:lnTo>
                <a:lnTo>
                  <a:pt x="1171994" y="222618"/>
                </a:lnTo>
                <a:lnTo>
                  <a:pt x="1184122" y="327875"/>
                </a:lnTo>
                <a:lnTo>
                  <a:pt x="860818" y="651738"/>
                </a:lnTo>
                <a:lnTo>
                  <a:pt x="838873" y="641972"/>
                </a:lnTo>
                <a:lnTo>
                  <a:pt x="815606" y="634288"/>
                </a:lnTo>
                <a:lnTo>
                  <a:pt x="791197" y="629259"/>
                </a:lnTo>
                <a:lnTo>
                  <a:pt x="765835" y="627456"/>
                </a:lnTo>
                <a:lnTo>
                  <a:pt x="719658" y="632828"/>
                </a:lnTo>
                <a:lnTo>
                  <a:pt x="677176" y="648106"/>
                </a:lnTo>
                <a:lnTo>
                  <a:pt x="639648" y="672071"/>
                </a:lnTo>
                <a:lnTo>
                  <a:pt x="608304" y="703465"/>
                </a:lnTo>
                <a:lnTo>
                  <a:pt x="584390" y="741057"/>
                </a:lnTo>
                <a:lnTo>
                  <a:pt x="569137" y="783602"/>
                </a:lnTo>
                <a:lnTo>
                  <a:pt x="563778" y="829868"/>
                </a:lnTo>
                <a:lnTo>
                  <a:pt x="569137" y="876134"/>
                </a:lnTo>
                <a:lnTo>
                  <a:pt x="584390" y="918679"/>
                </a:lnTo>
                <a:lnTo>
                  <a:pt x="608304" y="956271"/>
                </a:lnTo>
                <a:lnTo>
                  <a:pt x="639648" y="987666"/>
                </a:lnTo>
                <a:lnTo>
                  <a:pt x="677176" y="1011631"/>
                </a:lnTo>
                <a:lnTo>
                  <a:pt x="719658" y="1026909"/>
                </a:lnTo>
                <a:lnTo>
                  <a:pt x="765835" y="1032281"/>
                </a:lnTo>
                <a:lnTo>
                  <a:pt x="812025" y="1026909"/>
                </a:lnTo>
                <a:lnTo>
                  <a:pt x="854506" y="1011631"/>
                </a:lnTo>
                <a:lnTo>
                  <a:pt x="892035" y="987666"/>
                </a:lnTo>
                <a:lnTo>
                  <a:pt x="923378" y="956271"/>
                </a:lnTo>
                <a:lnTo>
                  <a:pt x="947293" y="918679"/>
                </a:lnTo>
                <a:lnTo>
                  <a:pt x="962545" y="876134"/>
                </a:lnTo>
                <a:lnTo>
                  <a:pt x="967905" y="829868"/>
                </a:lnTo>
                <a:lnTo>
                  <a:pt x="966431" y="804786"/>
                </a:lnTo>
                <a:lnTo>
                  <a:pt x="962101" y="781037"/>
                </a:lnTo>
                <a:lnTo>
                  <a:pt x="955128" y="758418"/>
                </a:lnTo>
                <a:lnTo>
                  <a:pt x="945680" y="736765"/>
                </a:lnTo>
                <a:lnTo>
                  <a:pt x="1268996" y="412889"/>
                </a:lnTo>
                <a:lnTo>
                  <a:pt x="1374063" y="425043"/>
                </a:lnTo>
                <a:lnTo>
                  <a:pt x="1596377" y="202387"/>
                </a:lnTo>
                <a:close/>
              </a:path>
            </a:pathLst>
          </a:custGeom>
          <a:solidFill>
            <a:srgbClr val="EFECE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413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/>
              <a:t>Feedback</a:t>
            </a:r>
            <a:r>
              <a:rPr dirty="0" spc="-100"/>
              <a:t> </a:t>
            </a:r>
            <a:r>
              <a:rPr dirty="0"/>
              <a:t>from</a:t>
            </a:r>
            <a:r>
              <a:rPr dirty="0" spc="-130"/>
              <a:t> </a:t>
            </a:r>
            <a:r>
              <a:rPr dirty="0"/>
              <a:t>engagement</a:t>
            </a:r>
            <a:r>
              <a:rPr dirty="0" spc="-90"/>
              <a:t> </a:t>
            </a:r>
            <a:r>
              <a:rPr dirty="0" spc="-10"/>
              <a:t>workshops</a:t>
            </a:r>
          </a:p>
        </p:txBody>
      </p:sp>
      <p:sp>
        <p:nvSpPr>
          <p:cNvPr id="9" name="object 9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3189">
              <a:lnSpc>
                <a:spcPts val="1425"/>
              </a:lnSpc>
            </a:pPr>
            <a:fld id="{81D60167-4931-47E6-BA6A-407CBD079E47}" type="slidenum">
              <a:rPr dirty="0" spc="-50"/>
              <a:t>5</a:t>
            </a:fld>
          </a:p>
        </p:txBody>
      </p:sp>
      <p:sp>
        <p:nvSpPr>
          <p:cNvPr id="4" name="object 4" descr=""/>
          <p:cNvSpPr txBox="1"/>
          <p:nvPr/>
        </p:nvSpPr>
        <p:spPr>
          <a:xfrm>
            <a:off x="421944" y="1393012"/>
            <a:ext cx="2101850" cy="26924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600" b="1">
                <a:solidFill>
                  <a:srgbClr val="003892"/>
                </a:solidFill>
                <a:latin typeface="Arial"/>
                <a:cs typeface="Arial"/>
              </a:rPr>
              <a:t>OD</a:t>
            </a:r>
            <a:r>
              <a:rPr dirty="0" sz="1600" spc="-25" b="1">
                <a:solidFill>
                  <a:srgbClr val="003892"/>
                </a:solidFill>
                <a:latin typeface="Arial"/>
                <a:cs typeface="Arial"/>
              </a:rPr>
              <a:t> </a:t>
            </a:r>
            <a:r>
              <a:rPr dirty="0" sz="1600" b="1">
                <a:solidFill>
                  <a:srgbClr val="003892"/>
                </a:solidFill>
                <a:latin typeface="Arial"/>
                <a:cs typeface="Arial"/>
              </a:rPr>
              <a:t>&amp;</a:t>
            </a:r>
            <a:r>
              <a:rPr dirty="0" sz="1600" spc="-20" b="1">
                <a:solidFill>
                  <a:srgbClr val="003892"/>
                </a:solidFill>
                <a:latin typeface="Arial"/>
                <a:cs typeface="Arial"/>
              </a:rPr>
              <a:t> </a:t>
            </a:r>
            <a:r>
              <a:rPr dirty="0" sz="1600" b="1">
                <a:solidFill>
                  <a:srgbClr val="003892"/>
                </a:solidFill>
                <a:latin typeface="Arial"/>
                <a:cs typeface="Arial"/>
              </a:rPr>
              <a:t>Culture</a:t>
            </a:r>
            <a:r>
              <a:rPr dirty="0" sz="1600" spc="-10" b="1">
                <a:solidFill>
                  <a:srgbClr val="003892"/>
                </a:solidFill>
                <a:latin typeface="Arial"/>
                <a:cs typeface="Arial"/>
              </a:rPr>
              <a:t> Change</a:t>
            </a:r>
            <a:endParaRPr sz="1600">
              <a:latin typeface="Arial"/>
              <a:cs typeface="Arial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421944" y="1747265"/>
            <a:ext cx="3362325" cy="3514725"/>
          </a:xfrm>
          <a:prstGeom prst="rect">
            <a:avLst/>
          </a:prstGeom>
        </p:spPr>
        <p:txBody>
          <a:bodyPr wrap="square" lIns="0" tIns="33020" rIns="0" bIns="0" rtlCol="0" vert="horz">
            <a:spAutoFit/>
          </a:bodyPr>
          <a:lstStyle/>
          <a:p>
            <a:pPr marL="299085" marR="53340" indent="-287020">
              <a:lnSpc>
                <a:spcPts val="1300"/>
              </a:lnSpc>
              <a:spcBef>
                <a:spcPts val="260"/>
              </a:spcBef>
              <a:buChar char="•"/>
              <a:tabLst>
                <a:tab pos="299085" algn="l"/>
              </a:tabLst>
            </a:pP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Culture</a:t>
            </a:r>
            <a:r>
              <a:rPr dirty="0" sz="1200" spc="-3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and</a:t>
            </a:r>
            <a:r>
              <a:rPr dirty="0" sz="1200" spc="-2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OD</a:t>
            </a:r>
            <a:r>
              <a:rPr dirty="0" sz="1200" spc="-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appears</a:t>
            </a:r>
            <a:r>
              <a:rPr dirty="0" sz="1200" spc="-4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to be</a:t>
            </a:r>
            <a:r>
              <a:rPr dirty="0" sz="1200" spc="-2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a</a:t>
            </a:r>
            <a:r>
              <a:rPr dirty="0" sz="1200" spc="-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 spc="-10">
                <a:solidFill>
                  <a:srgbClr val="001D2D"/>
                </a:solidFill>
                <a:latin typeface="Arial"/>
                <a:cs typeface="Arial"/>
              </a:rPr>
              <a:t>priority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theme</a:t>
            </a:r>
            <a:r>
              <a:rPr dirty="0" sz="1200" spc="-3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as</a:t>
            </a:r>
            <a:r>
              <a:rPr dirty="0" sz="1200" spc="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it’s</a:t>
            </a:r>
            <a:r>
              <a:rPr dirty="0" sz="1200" spc="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 spc="-10">
                <a:solidFill>
                  <a:srgbClr val="001D2D"/>
                </a:solidFill>
                <a:latin typeface="Arial"/>
                <a:cs typeface="Arial"/>
              </a:rPr>
              <a:t>acknowledged</a:t>
            </a:r>
            <a:r>
              <a:rPr dirty="0" sz="1200" spc="-4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this</a:t>
            </a:r>
            <a:r>
              <a:rPr dirty="0" sz="1200" spc="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is</a:t>
            </a:r>
            <a:r>
              <a:rPr dirty="0" sz="1200" spc="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needed</a:t>
            </a:r>
            <a:r>
              <a:rPr dirty="0" sz="1200" spc="-4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 spc="-25">
                <a:solidFill>
                  <a:srgbClr val="001D2D"/>
                </a:solidFill>
                <a:latin typeface="Arial"/>
                <a:cs typeface="Arial"/>
              </a:rPr>
              <a:t>in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order</a:t>
            </a:r>
            <a:r>
              <a:rPr dirty="0" sz="1200" spc="-4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to</a:t>
            </a:r>
            <a:r>
              <a:rPr dirty="0" sz="1200" spc="-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support</a:t>
            </a:r>
            <a:r>
              <a:rPr dirty="0" sz="1200" spc="-5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teams</a:t>
            </a:r>
            <a:r>
              <a:rPr dirty="0" sz="1200" spc="-3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to</a:t>
            </a:r>
            <a:r>
              <a:rPr dirty="0" sz="1200" spc="-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working</a:t>
            </a:r>
            <a:r>
              <a:rPr dirty="0" sz="1200" spc="-2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 spc="-10">
                <a:solidFill>
                  <a:srgbClr val="001D2D"/>
                </a:solidFill>
                <a:latin typeface="Arial"/>
                <a:cs typeface="Arial"/>
              </a:rPr>
              <a:t>effectively together.</a:t>
            </a:r>
            <a:endParaRPr sz="1200">
              <a:latin typeface="Arial"/>
              <a:cs typeface="Arial"/>
            </a:endParaRPr>
          </a:p>
          <a:p>
            <a:pPr marL="299085" marR="157480" indent="-287020">
              <a:lnSpc>
                <a:spcPts val="1300"/>
              </a:lnSpc>
              <a:spcBef>
                <a:spcPts val="980"/>
              </a:spcBef>
              <a:buChar char="•"/>
              <a:tabLst>
                <a:tab pos="299085" algn="l"/>
              </a:tabLst>
            </a:pP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The</a:t>
            </a:r>
            <a:r>
              <a:rPr dirty="0" sz="1200" spc="-3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culture</a:t>
            </a:r>
            <a:r>
              <a:rPr dirty="0" sz="1200" spc="-3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for</a:t>
            </a:r>
            <a:r>
              <a:rPr dirty="0" sz="1200" spc="-2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each</a:t>
            </a:r>
            <a:r>
              <a:rPr dirty="0" sz="1200" spc="-3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place</a:t>
            </a:r>
            <a:r>
              <a:rPr dirty="0" sz="1200" spc="-4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is</a:t>
            </a:r>
            <a:r>
              <a:rPr dirty="0" sz="1200" spc="-1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very</a:t>
            </a:r>
            <a:r>
              <a:rPr dirty="0" sz="1200" spc="-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 spc="-10">
                <a:solidFill>
                  <a:srgbClr val="001D2D"/>
                </a:solidFill>
                <a:latin typeface="Arial"/>
                <a:cs typeface="Arial"/>
              </a:rPr>
              <a:t>different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and</a:t>
            </a:r>
            <a:r>
              <a:rPr dirty="0" sz="1200" spc="-3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therefore,</a:t>
            </a:r>
            <a:r>
              <a:rPr dirty="0" sz="1200" spc="-4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work</a:t>
            </a:r>
            <a:r>
              <a:rPr dirty="0" sz="1200" spc="-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needs</a:t>
            </a:r>
            <a:r>
              <a:rPr dirty="0" sz="1200" spc="-4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to be</a:t>
            </a:r>
            <a:r>
              <a:rPr dirty="0" sz="1200" spc="-3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driven</a:t>
            </a:r>
            <a:r>
              <a:rPr dirty="0" sz="1200" spc="-1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 spc="-25">
                <a:solidFill>
                  <a:srgbClr val="001D2D"/>
                </a:solidFill>
                <a:latin typeface="Arial"/>
                <a:cs typeface="Arial"/>
              </a:rPr>
              <a:t>and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delivered</a:t>
            </a:r>
            <a:r>
              <a:rPr dirty="0" sz="1200" spc="-4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at</a:t>
            </a:r>
            <a:r>
              <a:rPr dirty="0" sz="1200" spc="-1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the</a:t>
            </a:r>
            <a:r>
              <a:rPr dirty="0" sz="1200" spc="-3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 spc="-10">
                <a:solidFill>
                  <a:srgbClr val="001D2D"/>
                </a:solidFill>
                <a:latin typeface="Arial"/>
                <a:cs typeface="Arial"/>
              </a:rPr>
              <a:t>neighbourhood</a:t>
            </a:r>
            <a:endParaRPr sz="1200">
              <a:latin typeface="Arial"/>
              <a:cs typeface="Arial"/>
            </a:endParaRPr>
          </a:p>
          <a:p>
            <a:pPr marL="299085" marR="85090" indent="-287020">
              <a:lnSpc>
                <a:spcPts val="1300"/>
              </a:lnSpc>
              <a:spcBef>
                <a:spcPts val="985"/>
              </a:spcBef>
              <a:buChar char="•"/>
              <a:tabLst>
                <a:tab pos="299085" algn="l"/>
              </a:tabLst>
            </a:pP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Use</a:t>
            </a:r>
            <a:r>
              <a:rPr dirty="0" sz="1200" spc="-2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the</a:t>
            </a:r>
            <a:r>
              <a:rPr dirty="0" sz="1200" spc="-2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neighbourhood</a:t>
            </a:r>
            <a:r>
              <a:rPr dirty="0" sz="1200" spc="-1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 spc="-10">
                <a:solidFill>
                  <a:srgbClr val="001D2D"/>
                </a:solidFill>
                <a:latin typeface="Arial"/>
                <a:cs typeface="Arial"/>
              </a:rPr>
              <a:t>approach</a:t>
            </a:r>
            <a:r>
              <a:rPr dirty="0" sz="1200" spc="-5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to </a:t>
            </a:r>
            <a:r>
              <a:rPr dirty="0" sz="1200" spc="-10">
                <a:solidFill>
                  <a:srgbClr val="001D2D"/>
                </a:solidFill>
                <a:latin typeface="Arial"/>
                <a:cs typeface="Arial"/>
              </a:rPr>
              <a:t>test,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before</a:t>
            </a:r>
            <a:r>
              <a:rPr dirty="0" sz="1200" spc="-6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wide</a:t>
            </a:r>
            <a:r>
              <a:rPr dirty="0" sz="1200" spc="-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scale</a:t>
            </a:r>
            <a:r>
              <a:rPr dirty="0" sz="1200" spc="-3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role</a:t>
            </a:r>
            <a:r>
              <a:rPr dirty="0" sz="1200" spc="-2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out</a:t>
            </a:r>
            <a:r>
              <a:rPr dirty="0" sz="1200" spc="-2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(are</a:t>
            </a:r>
            <a:r>
              <a:rPr dirty="0" sz="1200" spc="-2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there</a:t>
            </a:r>
            <a:r>
              <a:rPr dirty="0" sz="1200" spc="-3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 spc="-20">
                <a:solidFill>
                  <a:srgbClr val="001D2D"/>
                </a:solidFill>
                <a:latin typeface="Arial"/>
                <a:cs typeface="Arial"/>
              </a:rPr>
              <a:t>some </a:t>
            </a:r>
            <a:r>
              <a:rPr dirty="0" sz="1200" spc="-10">
                <a:solidFill>
                  <a:srgbClr val="001D2D"/>
                </a:solidFill>
                <a:latin typeface="Arial"/>
                <a:cs typeface="Arial"/>
              </a:rPr>
              <a:t>neighbourhoods</a:t>
            </a:r>
            <a:r>
              <a:rPr dirty="0" sz="1200" spc="-2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that</a:t>
            </a:r>
            <a:r>
              <a:rPr dirty="0" sz="1200" spc="-2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are</a:t>
            </a:r>
            <a:r>
              <a:rPr dirty="0" sz="1200" spc="-1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willing</a:t>
            </a:r>
            <a:r>
              <a:rPr dirty="0" sz="1200" spc="-1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to</a:t>
            </a:r>
            <a:r>
              <a:rPr dirty="0" sz="1200" spc="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‘go</a:t>
            </a:r>
            <a:r>
              <a:rPr dirty="0" sz="1200" spc="-10">
                <a:solidFill>
                  <a:srgbClr val="001D2D"/>
                </a:solidFill>
                <a:latin typeface="Arial"/>
                <a:cs typeface="Arial"/>
              </a:rPr>
              <a:t> first’?)</a:t>
            </a:r>
            <a:endParaRPr sz="1200">
              <a:latin typeface="Arial"/>
              <a:cs typeface="Arial"/>
            </a:endParaRPr>
          </a:p>
          <a:p>
            <a:pPr marL="299085" marR="5080" indent="-287020">
              <a:lnSpc>
                <a:spcPts val="1300"/>
              </a:lnSpc>
              <a:spcBef>
                <a:spcPts val="994"/>
              </a:spcBef>
              <a:buChar char="•"/>
              <a:tabLst>
                <a:tab pos="299085" algn="l"/>
              </a:tabLst>
            </a:pP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Focus</a:t>
            </a:r>
            <a:r>
              <a:rPr dirty="0" sz="1200" spc="-3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on</a:t>
            </a:r>
            <a:r>
              <a:rPr dirty="0" sz="1200" spc="-2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developing</a:t>
            </a:r>
            <a:r>
              <a:rPr dirty="0" sz="1200" spc="-5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shared</a:t>
            </a:r>
            <a:r>
              <a:rPr dirty="0" sz="1200" spc="-4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 spc="-10">
                <a:solidFill>
                  <a:srgbClr val="001D2D"/>
                </a:solidFill>
                <a:latin typeface="Arial"/>
                <a:cs typeface="Arial"/>
              </a:rPr>
              <a:t>values, principles/ways</a:t>
            </a:r>
            <a:r>
              <a:rPr dirty="0" sz="1200" spc="-2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of</a:t>
            </a:r>
            <a:r>
              <a:rPr dirty="0" sz="1200" spc="1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working</a:t>
            </a:r>
            <a:r>
              <a:rPr dirty="0" sz="1200" spc="-1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and</a:t>
            </a:r>
            <a:r>
              <a:rPr dirty="0" sz="1200" spc="-1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 spc="-10">
                <a:solidFill>
                  <a:srgbClr val="001D2D"/>
                </a:solidFill>
                <a:latin typeface="Arial"/>
                <a:cs typeface="Arial"/>
              </a:rPr>
              <a:t>relationship development.</a:t>
            </a:r>
            <a:r>
              <a:rPr dirty="0" sz="1200" spc="-3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(noting</a:t>
            </a:r>
            <a:r>
              <a:rPr dirty="0" sz="1200" spc="-3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also</a:t>
            </a:r>
            <a:r>
              <a:rPr dirty="0" sz="1200" spc="-1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a</a:t>
            </a:r>
            <a:r>
              <a:rPr dirty="0" sz="1200" spc="-1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number</a:t>
            </a:r>
            <a:r>
              <a:rPr dirty="0" sz="1200" spc="-2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of</a:t>
            </a:r>
            <a:r>
              <a:rPr dirty="0" sz="1200" spc="-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 spc="-20">
                <a:solidFill>
                  <a:srgbClr val="001D2D"/>
                </a:solidFill>
                <a:latin typeface="Arial"/>
                <a:cs typeface="Arial"/>
              </a:rPr>
              <a:t>teams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may</a:t>
            </a:r>
            <a:r>
              <a:rPr dirty="0" sz="1200" spc="-3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span</a:t>
            </a:r>
            <a:r>
              <a:rPr dirty="0" sz="1200" spc="-4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multiple</a:t>
            </a:r>
            <a:r>
              <a:rPr dirty="0" sz="1200" spc="-4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 spc="-10">
                <a:solidFill>
                  <a:srgbClr val="001D2D"/>
                </a:solidFill>
                <a:latin typeface="Arial"/>
                <a:cs typeface="Arial"/>
              </a:rPr>
              <a:t>neighbourhoods)</a:t>
            </a:r>
            <a:endParaRPr sz="1200">
              <a:latin typeface="Arial"/>
              <a:cs typeface="Arial"/>
            </a:endParaRPr>
          </a:p>
          <a:p>
            <a:pPr marL="299085" marR="49530" indent="-287020">
              <a:lnSpc>
                <a:spcPct val="90000"/>
              </a:lnSpc>
              <a:spcBef>
                <a:spcPts val="965"/>
              </a:spcBef>
              <a:buChar char="•"/>
              <a:tabLst>
                <a:tab pos="299085" algn="l"/>
              </a:tabLst>
            </a:pP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Showcasing</a:t>
            </a:r>
            <a:r>
              <a:rPr dirty="0" sz="1200" spc="-5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examples</a:t>
            </a:r>
            <a:r>
              <a:rPr dirty="0" sz="1200" spc="-5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of</a:t>
            </a:r>
            <a:r>
              <a:rPr dirty="0" sz="1200" spc="-3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where</a:t>
            </a:r>
            <a:r>
              <a:rPr dirty="0" sz="1200" spc="-3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Places</a:t>
            </a:r>
            <a:r>
              <a:rPr dirty="0" sz="1200" spc="-4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 spc="-25">
                <a:solidFill>
                  <a:srgbClr val="001D2D"/>
                </a:solidFill>
                <a:latin typeface="Arial"/>
                <a:cs typeface="Arial"/>
              </a:rPr>
              <a:t>are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already</a:t>
            </a:r>
            <a:r>
              <a:rPr dirty="0" sz="1200" spc="-5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working</a:t>
            </a:r>
            <a:r>
              <a:rPr dirty="0" sz="1200" spc="-2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successfully</a:t>
            </a:r>
            <a:r>
              <a:rPr dirty="0" sz="1200" spc="-5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and</a:t>
            </a:r>
            <a:r>
              <a:rPr dirty="0" sz="1200" spc="-5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 spc="-10">
                <a:solidFill>
                  <a:srgbClr val="001D2D"/>
                </a:solidFill>
                <a:latin typeface="Arial"/>
                <a:cs typeface="Arial"/>
              </a:rPr>
              <a:t>achieving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population</a:t>
            </a:r>
            <a:r>
              <a:rPr dirty="0" sz="1200" spc="-6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health</a:t>
            </a:r>
            <a:r>
              <a:rPr dirty="0" sz="1200" spc="-5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benefits</a:t>
            </a:r>
            <a:r>
              <a:rPr dirty="0" sz="1200" spc="-4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through</a:t>
            </a:r>
            <a:r>
              <a:rPr dirty="0" sz="1200" spc="-5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 spc="-10">
                <a:solidFill>
                  <a:srgbClr val="001D2D"/>
                </a:solidFill>
                <a:latin typeface="Arial"/>
                <a:cs typeface="Arial"/>
              </a:rPr>
              <a:t>integrated working</a:t>
            </a:r>
            <a:endParaRPr sz="1200">
              <a:latin typeface="Arial"/>
              <a:cs typeface="Arial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4306061" y="1393012"/>
            <a:ext cx="6615430" cy="26924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3896360" algn="l"/>
              </a:tabLst>
            </a:pPr>
            <a:r>
              <a:rPr dirty="0" sz="1600" b="1">
                <a:solidFill>
                  <a:srgbClr val="003892"/>
                </a:solidFill>
                <a:latin typeface="Arial"/>
                <a:cs typeface="Arial"/>
              </a:rPr>
              <a:t>Leadership</a:t>
            </a:r>
            <a:r>
              <a:rPr dirty="0" sz="1600" spc="-55" b="1">
                <a:solidFill>
                  <a:srgbClr val="003892"/>
                </a:solidFill>
                <a:latin typeface="Arial"/>
                <a:cs typeface="Arial"/>
              </a:rPr>
              <a:t> </a:t>
            </a:r>
            <a:r>
              <a:rPr dirty="0" sz="1600" spc="-10" b="1">
                <a:solidFill>
                  <a:srgbClr val="003892"/>
                </a:solidFill>
                <a:latin typeface="Arial"/>
                <a:cs typeface="Arial"/>
              </a:rPr>
              <a:t>Development</a:t>
            </a:r>
            <a:r>
              <a:rPr dirty="0" sz="1600" b="1">
                <a:solidFill>
                  <a:srgbClr val="003892"/>
                </a:solidFill>
                <a:latin typeface="Arial"/>
                <a:cs typeface="Arial"/>
              </a:rPr>
              <a:t>	Supporting</a:t>
            </a:r>
            <a:r>
              <a:rPr dirty="0" sz="1600" spc="-20" b="1">
                <a:solidFill>
                  <a:srgbClr val="003892"/>
                </a:solidFill>
                <a:latin typeface="Arial"/>
                <a:cs typeface="Arial"/>
              </a:rPr>
              <a:t> </a:t>
            </a:r>
            <a:r>
              <a:rPr dirty="0" sz="1600" b="1">
                <a:solidFill>
                  <a:srgbClr val="003892"/>
                </a:solidFill>
                <a:latin typeface="Arial"/>
                <a:cs typeface="Arial"/>
              </a:rPr>
              <a:t>‘One</a:t>
            </a:r>
            <a:r>
              <a:rPr dirty="0" sz="1600" spc="-30" b="1">
                <a:solidFill>
                  <a:srgbClr val="003892"/>
                </a:solidFill>
                <a:latin typeface="Arial"/>
                <a:cs typeface="Arial"/>
              </a:rPr>
              <a:t> </a:t>
            </a:r>
            <a:r>
              <a:rPr dirty="0" sz="1600" spc="-10" b="1">
                <a:solidFill>
                  <a:srgbClr val="003892"/>
                </a:solidFill>
                <a:latin typeface="Arial"/>
                <a:cs typeface="Arial"/>
              </a:rPr>
              <a:t>Workforce’</a:t>
            </a:r>
            <a:endParaRPr sz="1600">
              <a:latin typeface="Arial"/>
              <a:cs typeface="Arial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4306061" y="1747265"/>
            <a:ext cx="3593465" cy="4427855"/>
          </a:xfrm>
          <a:prstGeom prst="rect">
            <a:avLst/>
          </a:prstGeom>
        </p:spPr>
        <p:txBody>
          <a:bodyPr wrap="square" lIns="0" tIns="33020" rIns="0" bIns="0" rtlCol="0" vert="horz">
            <a:spAutoFit/>
          </a:bodyPr>
          <a:lstStyle/>
          <a:p>
            <a:pPr marL="184785" marR="20955" indent="-172720">
              <a:lnSpc>
                <a:spcPts val="1300"/>
              </a:lnSpc>
              <a:spcBef>
                <a:spcPts val="260"/>
              </a:spcBef>
              <a:buChar char="•"/>
              <a:tabLst>
                <a:tab pos="184785" algn="l"/>
              </a:tabLst>
            </a:pP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Connection</a:t>
            </a:r>
            <a:r>
              <a:rPr dirty="0" sz="1200" spc="-6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across</a:t>
            </a:r>
            <a:r>
              <a:rPr dirty="0" sz="1200" spc="-2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leaders</a:t>
            </a:r>
            <a:r>
              <a:rPr dirty="0" sz="1200" spc="-5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is</a:t>
            </a:r>
            <a:r>
              <a:rPr dirty="0" sz="1200" spc="-1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really</a:t>
            </a:r>
            <a:r>
              <a:rPr dirty="0" sz="1200" spc="-3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important</a:t>
            </a:r>
            <a:r>
              <a:rPr dirty="0" sz="1200" spc="-3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 spc="-25">
                <a:solidFill>
                  <a:srgbClr val="001D2D"/>
                </a:solidFill>
                <a:latin typeface="Arial"/>
                <a:cs typeface="Arial"/>
              </a:rPr>
              <a:t>and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leadership</a:t>
            </a:r>
            <a:r>
              <a:rPr dirty="0" sz="1200" spc="-5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 spc="-10">
                <a:solidFill>
                  <a:srgbClr val="001D2D"/>
                </a:solidFill>
                <a:latin typeface="Arial"/>
                <a:cs typeface="Arial"/>
              </a:rPr>
              <a:t>development</a:t>
            </a:r>
            <a:r>
              <a:rPr dirty="0" sz="1200" spc="-3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is crucial</a:t>
            </a:r>
            <a:r>
              <a:rPr dirty="0" sz="1200" spc="-1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to</a:t>
            </a:r>
            <a:r>
              <a:rPr dirty="0" sz="1200" spc="-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the</a:t>
            </a:r>
            <a:r>
              <a:rPr dirty="0" sz="1200" spc="-10">
                <a:solidFill>
                  <a:srgbClr val="001D2D"/>
                </a:solidFill>
                <a:latin typeface="Arial"/>
                <a:cs typeface="Arial"/>
              </a:rPr>
              <a:t> success</a:t>
            </a:r>
            <a:r>
              <a:rPr dirty="0" sz="1200" spc="50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of</a:t>
            </a:r>
            <a:r>
              <a:rPr dirty="0" sz="1200" spc="-3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INT’s.</a:t>
            </a:r>
            <a:r>
              <a:rPr dirty="0" sz="1200" spc="-2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Connect</a:t>
            </a:r>
            <a:r>
              <a:rPr dirty="0" sz="1200" spc="-5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Programme</a:t>
            </a:r>
            <a:r>
              <a:rPr dirty="0" sz="1200" spc="-4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and</a:t>
            </a:r>
            <a:r>
              <a:rPr dirty="0" sz="1200" spc="-4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 spc="-10">
                <a:solidFill>
                  <a:srgbClr val="001D2D"/>
                </a:solidFill>
                <a:latin typeface="Arial"/>
                <a:cs typeface="Arial"/>
              </a:rPr>
              <a:t>System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Leadership</a:t>
            </a:r>
            <a:r>
              <a:rPr dirty="0" sz="1200" spc="-5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Programme</a:t>
            </a:r>
            <a:r>
              <a:rPr dirty="0" sz="1200" spc="-4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are</a:t>
            </a:r>
            <a:r>
              <a:rPr dirty="0" sz="1200" spc="-2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valued</a:t>
            </a:r>
            <a:r>
              <a:rPr dirty="0" sz="1200" spc="-5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but</a:t>
            </a:r>
            <a:r>
              <a:rPr dirty="0" sz="1200" spc="-2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best</a:t>
            </a:r>
            <a:r>
              <a:rPr dirty="0" sz="1200" spc="-3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 spc="-10">
                <a:solidFill>
                  <a:srgbClr val="001D2D"/>
                </a:solidFill>
                <a:latin typeface="Arial"/>
                <a:cs typeface="Arial"/>
              </a:rPr>
              <a:t>model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brings</a:t>
            </a:r>
            <a:r>
              <a:rPr dirty="0" sz="1200" spc="-3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local,</a:t>
            </a:r>
            <a:r>
              <a:rPr dirty="0" sz="1200" spc="-4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influential</a:t>
            </a:r>
            <a:r>
              <a:rPr dirty="0" sz="1200" spc="-6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leaders</a:t>
            </a:r>
            <a:r>
              <a:rPr dirty="0" sz="1200" spc="-5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 spc="-10">
                <a:solidFill>
                  <a:srgbClr val="001D2D"/>
                </a:solidFill>
                <a:latin typeface="Arial"/>
                <a:cs typeface="Arial"/>
              </a:rPr>
              <a:t>together.</a:t>
            </a:r>
            <a:endParaRPr sz="1200">
              <a:latin typeface="Arial"/>
              <a:cs typeface="Arial"/>
            </a:endParaRPr>
          </a:p>
          <a:p>
            <a:pPr marL="184785" marR="203835" indent="-172720">
              <a:lnSpc>
                <a:spcPts val="1300"/>
              </a:lnSpc>
              <a:spcBef>
                <a:spcPts val="975"/>
              </a:spcBef>
              <a:buChar char="•"/>
              <a:tabLst>
                <a:tab pos="184785" algn="l"/>
              </a:tabLst>
            </a:pP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SEL</a:t>
            </a:r>
            <a:r>
              <a:rPr dirty="0" sz="1200" spc="-5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is</a:t>
            </a:r>
            <a:r>
              <a:rPr dirty="0" sz="1200" spc="1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fragmented</a:t>
            </a:r>
            <a:r>
              <a:rPr dirty="0" sz="1200" spc="-3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in </a:t>
            </a:r>
            <a:r>
              <a:rPr dirty="0" sz="1200" spc="-10">
                <a:solidFill>
                  <a:srgbClr val="001D2D"/>
                </a:solidFill>
                <a:latin typeface="Arial"/>
                <a:cs typeface="Arial"/>
              </a:rPr>
              <a:t>commissioning</a:t>
            </a:r>
            <a:r>
              <a:rPr dirty="0" sz="1200" spc="-3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 spc="-10">
                <a:solidFill>
                  <a:srgbClr val="001D2D"/>
                </a:solidFill>
                <a:latin typeface="Arial"/>
                <a:cs typeface="Arial"/>
              </a:rPr>
              <a:t>leadership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training</a:t>
            </a:r>
            <a:r>
              <a:rPr dirty="0" sz="1200" spc="-4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that</a:t>
            </a:r>
            <a:r>
              <a:rPr dirty="0" sz="1200" spc="-2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isn’t</a:t>
            </a:r>
            <a:r>
              <a:rPr dirty="0" sz="1200" spc="-2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connected</a:t>
            </a:r>
            <a:r>
              <a:rPr dirty="0" sz="1200" spc="-4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to</a:t>
            </a:r>
            <a:r>
              <a:rPr dirty="0" sz="1200" spc="-2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 spc="-10">
                <a:solidFill>
                  <a:srgbClr val="001D2D"/>
                </a:solidFill>
                <a:latin typeface="Arial"/>
                <a:cs typeface="Arial"/>
              </a:rPr>
              <a:t>geography</a:t>
            </a:r>
            <a:endParaRPr sz="1200">
              <a:latin typeface="Arial"/>
              <a:cs typeface="Arial"/>
            </a:endParaRPr>
          </a:p>
          <a:p>
            <a:pPr marL="184785" marR="5715" indent="-172720">
              <a:lnSpc>
                <a:spcPts val="1300"/>
              </a:lnSpc>
              <a:spcBef>
                <a:spcPts val="990"/>
              </a:spcBef>
              <a:buChar char="•"/>
              <a:tabLst>
                <a:tab pos="184785" algn="l"/>
              </a:tabLst>
            </a:pP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Need</a:t>
            </a:r>
            <a:r>
              <a:rPr dirty="0" sz="1200" spc="-2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to ensure</a:t>
            </a:r>
            <a:r>
              <a:rPr dirty="0" sz="1200" spc="-3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leadership</a:t>
            </a:r>
            <a:r>
              <a:rPr dirty="0" sz="1200" spc="-4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 spc="-10">
                <a:solidFill>
                  <a:srgbClr val="001D2D"/>
                </a:solidFill>
                <a:latin typeface="Arial"/>
                <a:cs typeface="Arial"/>
              </a:rPr>
              <a:t>development</a:t>
            </a:r>
            <a:r>
              <a:rPr dirty="0" sz="1200" spc="-3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 spc="-10">
                <a:solidFill>
                  <a:srgbClr val="001D2D"/>
                </a:solidFill>
                <a:latin typeface="Arial"/>
                <a:cs typeface="Arial"/>
              </a:rPr>
              <a:t>covers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leadership</a:t>
            </a:r>
            <a:r>
              <a:rPr dirty="0" sz="1200" spc="-6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at</a:t>
            </a:r>
            <a:r>
              <a:rPr dirty="0" sz="1200" spc="-1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all</a:t>
            </a:r>
            <a:r>
              <a:rPr dirty="0" sz="1200" spc="-3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levels</a:t>
            </a:r>
            <a:r>
              <a:rPr dirty="0" sz="1200" spc="-3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(e.g.</a:t>
            </a:r>
            <a:r>
              <a:rPr dirty="0" sz="1200" spc="-2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strategic</a:t>
            </a:r>
            <a:r>
              <a:rPr dirty="0" sz="1200" spc="-1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 spc="-10">
                <a:solidFill>
                  <a:srgbClr val="001D2D"/>
                </a:solidFill>
                <a:latin typeface="Arial"/>
                <a:cs typeface="Arial"/>
              </a:rPr>
              <a:t>leadership,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operational</a:t>
            </a:r>
            <a:r>
              <a:rPr dirty="0" sz="1200" spc="-6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leadership</a:t>
            </a:r>
            <a:r>
              <a:rPr dirty="0" sz="1200" spc="-6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and</a:t>
            </a:r>
            <a:r>
              <a:rPr dirty="0" sz="1200" spc="-4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team</a:t>
            </a:r>
            <a:r>
              <a:rPr dirty="0" sz="1200" spc="-3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manager</a:t>
            </a:r>
            <a:r>
              <a:rPr dirty="0" sz="1200" spc="-5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 spc="-10">
                <a:solidFill>
                  <a:srgbClr val="001D2D"/>
                </a:solidFill>
                <a:latin typeface="Arial"/>
                <a:cs typeface="Arial"/>
              </a:rPr>
              <a:t>levels).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Could</a:t>
            </a:r>
            <a:r>
              <a:rPr dirty="0" sz="1200" spc="-3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we</a:t>
            </a:r>
            <a:r>
              <a:rPr dirty="0" sz="1200" spc="1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split</a:t>
            </a:r>
            <a:r>
              <a:rPr dirty="0" sz="1200" spc="-10">
                <a:solidFill>
                  <a:srgbClr val="001D2D"/>
                </a:solidFill>
                <a:latin typeface="Arial"/>
                <a:cs typeface="Arial"/>
              </a:rPr>
              <a:t> offer/support</a:t>
            </a:r>
            <a:r>
              <a:rPr dirty="0" sz="1200" spc="-2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in</a:t>
            </a:r>
            <a:r>
              <a:rPr dirty="0" sz="1200" spc="-1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this</a:t>
            </a:r>
            <a:r>
              <a:rPr dirty="0" sz="1200" spc="-1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way and</a:t>
            </a:r>
            <a:r>
              <a:rPr dirty="0" sz="1200" spc="-2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 spc="-10">
                <a:solidFill>
                  <a:srgbClr val="001D2D"/>
                </a:solidFill>
                <a:latin typeface="Arial"/>
                <a:cs typeface="Arial"/>
              </a:rPr>
              <a:t>ensure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that</a:t>
            </a:r>
            <a:r>
              <a:rPr dirty="0" sz="1200" spc="-2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there</a:t>
            </a:r>
            <a:r>
              <a:rPr dirty="0" sz="1200" spc="-3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is</a:t>
            </a:r>
            <a:r>
              <a:rPr dirty="0" sz="1200" spc="-1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no</a:t>
            </a:r>
            <a:r>
              <a:rPr dirty="0" sz="1200" spc="-2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duplication</a:t>
            </a:r>
            <a:r>
              <a:rPr dirty="0" sz="1200" spc="-4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of</a:t>
            </a:r>
            <a:r>
              <a:rPr dirty="0" sz="1200" spc="-2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current</a:t>
            </a:r>
            <a:r>
              <a:rPr dirty="0" sz="1200" spc="-2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 spc="-10">
                <a:solidFill>
                  <a:srgbClr val="001D2D"/>
                </a:solidFill>
                <a:latin typeface="Arial"/>
                <a:cs typeface="Arial"/>
              </a:rPr>
              <a:t>offers.</a:t>
            </a:r>
            <a:endParaRPr sz="1200">
              <a:latin typeface="Arial"/>
              <a:cs typeface="Arial"/>
            </a:endParaRPr>
          </a:p>
          <a:p>
            <a:pPr marL="184785" marR="662305" indent="-172720">
              <a:lnSpc>
                <a:spcPts val="1300"/>
              </a:lnSpc>
              <a:spcBef>
                <a:spcPts val="990"/>
              </a:spcBef>
              <a:buChar char="•"/>
              <a:tabLst>
                <a:tab pos="184785" algn="l"/>
              </a:tabLst>
            </a:pP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A</a:t>
            </a:r>
            <a:r>
              <a:rPr dirty="0" sz="1200" spc="-8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more</a:t>
            </a:r>
            <a:r>
              <a:rPr dirty="0" sz="1200" spc="-3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robust</a:t>
            </a:r>
            <a:r>
              <a:rPr dirty="0" sz="1200" spc="-2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approach</a:t>
            </a:r>
            <a:r>
              <a:rPr dirty="0" sz="1200" spc="-5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to</a:t>
            </a:r>
            <a:r>
              <a:rPr dirty="0" sz="1200" spc="-1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coaching</a:t>
            </a:r>
            <a:r>
              <a:rPr dirty="0" sz="1200" spc="-5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 spc="-25">
                <a:solidFill>
                  <a:srgbClr val="001D2D"/>
                </a:solidFill>
                <a:latin typeface="Arial"/>
                <a:cs typeface="Arial"/>
              </a:rPr>
              <a:t>and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mentoring</a:t>
            </a:r>
            <a:r>
              <a:rPr dirty="0" sz="1200" spc="-4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is</a:t>
            </a:r>
            <a:r>
              <a:rPr dirty="0" sz="1200" spc="-1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 spc="-10">
                <a:solidFill>
                  <a:srgbClr val="001D2D"/>
                </a:solidFill>
                <a:latin typeface="Arial"/>
                <a:cs typeface="Arial"/>
              </a:rPr>
              <a:t>needed.</a:t>
            </a:r>
            <a:endParaRPr sz="1200">
              <a:latin typeface="Arial"/>
              <a:cs typeface="Arial"/>
            </a:endParaRPr>
          </a:p>
          <a:p>
            <a:pPr marL="185420" indent="-172720">
              <a:lnSpc>
                <a:spcPts val="1370"/>
              </a:lnSpc>
              <a:spcBef>
                <a:spcPts val="825"/>
              </a:spcBef>
              <a:buChar char="•"/>
              <a:tabLst>
                <a:tab pos="185420" algn="l"/>
              </a:tabLst>
            </a:pP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Bringing</a:t>
            </a:r>
            <a:r>
              <a:rPr dirty="0" sz="1200" spc="-4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system</a:t>
            </a:r>
            <a:r>
              <a:rPr dirty="0" sz="1200" spc="-2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leadership</a:t>
            </a:r>
            <a:r>
              <a:rPr dirty="0" sz="1200" spc="-6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curriculum</a:t>
            </a:r>
            <a:r>
              <a:rPr dirty="0" sz="1200" spc="-4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 spc="-25">
                <a:solidFill>
                  <a:srgbClr val="001D2D"/>
                </a:solidFill>
                <a:latin typeface="Arial"/>
                <a:cs typeface="Arial"/>
              </a:rPr>
              <a:t>to</a:t>
            </a:r>
            <a:endParaRPr sz="1200">
              <a:latin typeface="Arial"/>
              <a:cs typeface="Arial"/>
            </a:endParaRPr>
          </a:p>
          <a:p>
            <a:pPr marL="184785">
              <a:lnSpc>
                <a:spcPts val="1370"/>
              </a:lnSpc>
            </a:pPr>
            <a:r>
              <a:rPr dirty="0" sz="1200" spc="-10">
                <a:solidFill>
                  <a:srgbClr val="001D2D"/>
                </a:solidFill>
                <a:latin typeface="Arial"/>
                <a:cs typeface="Arial"/>
              </a:rPr>
              <a:t>Neighbourhoods</a:t>
            </a:r>
            <a:r>
              <a:rPr dirty="0" sz="1200" spc="-3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would</a:t>
            </a:r>
            <a:r>
              <a:rPr dirty="0" sz="1200" spc="-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be</a:t>
            </a:r>
            <a:r>
              <a:rPr dirty="0" sz="1200" spc="-1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of</a:t>
            </a:r>
            <a:r>
              <a:rPr dirty="0" sz="1200" spc="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real</a:t>
            </a:r>
            <a:r>
              <a:rPr dirty="0" sz="1200" spc="-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 spc="-10">
                <a:solidFill>
                  <a:srgbClr val="001D2D"/>
                </a:solidFill>
                <a:latin typeface="Arial"/>
                <a:cs typeface="Arial"/>
              </a:rPr>
              <a:t>value</a:t>
            </a:r>
            <a:endParaRPr sz="1200">
              <a:latin typeface="Arial"/>
              <a:cs typeface="Arial"/>
            </a:endParaRPr>
          </a:p>
          <a:p>
            <a:pPr marL="186055" indent="-173355">
              <a:lnSpc>
                <a:spcPts val="1370"/>
              </a:lnSpc>
              <a:spcBef>
                <a:spcPts val="855"/>
              </a:spcBef>
              <a:buChar char="•"/>
              <a:tabLst>
                <a:tab pos="186055" algn="l"/>
              </a:tabLst>
            </a:pP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Experience</a:t>
            </a:r>
            <a:r>
              <a:rPr dirty="0" sz="1200" spc="-5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shared</a:t>
            </a:r>
            <a:r>
              <a:rPr dirty="0" sz="1200" spc="-4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of</a:t>
            </a:r>
            <a:r>
              <a:rPr dirty="0" sz="1200" spc="-2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bringing</a:t>
            </a:r>
            <a:r>
              <a:rPr dirty="0" sz="1200" spc="-4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Bromley</a:t>
            </a:r>
            <a:r>
              <a:rPr dirty="0" sz="1200" spc="-4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 spc="-10">
                <a:solidFill>
                  <a:srgbClr val="001D2D"/>
                </a:solidFill>
                <a:latin typeface="Arial"/>
                <a:cs typeface="Arial"/>
              </a:rPr>
              <a:t>colleagues</a:t>
            </a:r>
            <a:endParaRPr sz="1200">
              <a:latin typeface="Arial"/>
              <a:cs typeface="Arial"/>
            </a:endParaRPr>
          </a:p>
          <a:p>
            <a:pPr marL="184785" marR="5080">
              <a:lnSpc>
                <a:spcPts val="1300"/>
              </a:lnSpc>
              <a:spcBef>
                <a:spcPts val="85"/>
              </a:spcBef>
            </a:pP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/</a:t>
            </a:r>
            <a:r>
              <a:rPr dirty="0" sz="1200" spc="-2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Integrated</a:t>
            </a:r>
            <a:r>
              <a:rPr dirty="0" sz="1200" spc="-5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Care</a:t>
            </a:r>
            <a:r>
              <a:rPr dirty="0" sz="1200" spc="-3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Commissioners</a:t>
            </a:r>
            <a:r>
              <a:rPr dirty="0" sz="1200" spc="-5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together</a:t>
            </a:r>
            <a:r>
              <a:rPr dirty="0" sz="1200" spc="-6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 spc="-10">
                <a:solidFill>
                  <a:srgbClr val="001D2D"/>
                </a:solidFill>
                <a:latin typeface="Arial"/>
                <a:cs typeface="Arial"/>
              </a:rPr>
              <a:t>through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a</a:t>
            </a:r>
            <a:r>
              <a:rPr dirty="0" sz="1200" spc="-4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leadership</a:t>
            </a:r>
            <a:r>
              <a:rPr dirty="0" sz="1200" spc="-5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programme.</a:t>
            </a:r>
            <a:r>
              <a:rPr dirty="0" sz="1200" spc="-6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Working</a:t>
            </a:r>
            <a:r>
              <a:rPr dirty="0" sz="1200" spc="-7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with</a:t>
            </a:r>
            <a:r>
              <a:rPr dirty="0" sz="1200" spc="-10">
                <a:solidFill>
                  <a:srgbClr val="001D2D"/>
                </a:solidFill>
                <a:latin typeface="Arial"/>
                <a:cs typeface="Arial"/>
              </a:rPr>
              <a:t> local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leaders</a:t>
            </a:r>
            <a:r>
              <a:rPr dirty="0" sz="1200" spc="-5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in</a:t>
            </a:r>
            <a:r>
              <a:rPr dirty="0" sz="1200" spc="-2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delivering</a:t>
            </a:r>
            <a:r>
              <a:rPr dirty="0" sz="1200" spc="-4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activity</a:t>
            </a:r>
            <a:r>
              <a:rPr dirty="0" sz="1200" spc="-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during</a:t>
            </a:r>
            <a:r>
              <a:rPr dirty="0" sz="1200" spc="-4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the</a:t>
            </a:r>
            <a:r>
              <a:rPr dirty="0" sz="1200" spc="-2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 spc="-10">
                <a:solidFill>
                  <a:srgbClr val="001D2D"/>
                </a:solidFill>
                <a:latin typeface="Arial"/>
                <a:cs typeface="Arial"/>
              </a:rPr>
              <a:t>programme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is</a:t>
            </a:r>
            <a:r>
              <a:rPr dirty="0" sz="1200" spc="-1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beneficial</a:t>
            </a:r>
            <a:r>
              <a:rPr dirty="0" sz="1200" spc="-5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(e.g.</a:t>
            </a:r>
            <a:r>
              <a:rPr dirty="0" sz="1200" spc="-1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Bromley</a:t>
            </a:r>
            <a:r>
              <a:rPr dirty="0" sz="1200" spc="-3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 spc="-10">
                <a:solidFill>
                  <a:srgbClr val="001D2D"/>
                </a:solidFill>
                <a:latin typeface="Arial"/>
                <a:cs typeface="Arial"/>
              </a:rPr>
              <a:t>example).</a:t>
            </a:r>
            <a:endParaRPr sz="1200">
              <a:latin typeface="Arial"/>
              <a:cs typeface="Arial"/>
            </a:endParaRPr>
          </a:p>
          <a:p>
            <a:pPr marL="185420" indent="-172720">
              <a:lnSpc>
                <a:spcPct val="100000"/>
              </a:lnSpc>
              <a:spcBef>
                <a:spcPts val="835"/>
              </a:spcBef>
              <a:buChar char="•"/>
              <a:tabLst>
                <a:tab pos="185420" algn="l"/>
              </a:tabLst>
            </a:pP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Utilise</a:t>
            </a:r>
            <a:r>
              <a:rPr dirty="0" sz="1200" spc="-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 spc="-10">
                <a:solidFill>
                  <a:srgbClr val="001D2D"/>
                </a:solidFill>
                <a:latin typeface="Arial"/>
                <a:cs typeface="Arial"/>
              </a:rPr>
              <a:t>London/National</a:t>
            </a:r>
            <a:r>
              <a:rPr dirty="0" sz="1200" spc="-3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models</a:t>
            </a:r>
            <a:r>
              <a:rPr dirty="0" sz="1200" spc="-3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where</a:t>
            </a:r>
            <a:r>
              <a:rPr dirty="0" sz="1200" spc="-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 spc="-10">
                <a:solidFill>
                  <a:srgbClr val="001D2D"/>
                </a:solidFill>
                <a:latin typeface="Arial"/>
                <a:cs typeface="Arial"/>
              </a:rPr>
              <a:t>possible</a:t>
            </a:r>
            <a:endParaRPr sz="1200">
              <a:latin typeface="Arial"/>
              <a:cs typeface="Arial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8190103" y="1747265"/>
            <a:ext cx="3386454" cy="3020695"/>
          </a:xfrm>
          <a:prstGeom prst="rect">
            <a:avLst/>
          </a:prstGeom>
        </p:spPr>
        <p:txBody>
          <a:bodyPr wrap="square" lIns="0" tIns="33020" rIns="0" bIns="0" rtlCol="0" vert="horz">
            <a:spAutoFit/>
          </a:bodyPr>
          <a:lstStyle/>
          <a:p>
            <a:pPr marL="299085" marR="136525" indent="-287020">
              <a:lnSpc>
                <a:spcPts val="1300"/>
              </a:lnSpc>
              <a:spcBef>
                <a:spcPts val="260"/>
              </a:spcBef>
              <a:buChar char="•"/>
              <a:tabLst>
                <a:tab pos="299085" algn="l"/>
              </a:tabLst>
            </a:pP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Enhancing</a:t>
            </a:r>
            <a:r>
              <a:rPr dirty="0" sz="1200" spc="-5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the</a:t>
            </a:r>
            <a:r>
              <a:rPr dirty="0" sz="1200" spc="-2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voice</a:t>
            </a:r>
            <a:r>
              <a:rPr dirty="0" sz="1200" spc="-2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of</a:t>
            </a:r>
            <a:r>
              <a:rPr dirty="0" sz="1200" spc="-2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social</a:t>
            </a:r>
            <a:r>
              <a:rPr dirty="0" sz="1200" spc="-2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care</a:t>
            </a:r>
            <a:r>
              <a:rPr dirty="0" sz="1200" spc="-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–</a:t>
            </a:r>
            <a:r>
              <a:rPr dirty="0" sz="1200" spc="-2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 spc="-10">
                <a:solidFill>
                  <a:srgbClr val="001D2D"/>
                </a:solidFill>
                <a:latin typeface="Arial"/>
                <a:cs typeface="Arial"/>
              </a:rPr>
              <a:t>ensure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the</a:t>
            </a:r>
            <a:r>
              <a:rPr dirty="0" sz="1200" spc="-3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workforce</a:t>
            </a:r>
            <a:r>
              <a:rPr dirty="0" sz="1200" spc="-3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plan</a:t>
            </a:r>
            <a:r>
              <a:rPr dirty="0" sz="1200" spc="-3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covers</a:t>
            </a:r>
            <a:r>
              <a:rPr dirty="0" sz="1200" spc="-1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both</a:t>
            </a:r>
            <a:r>
              <a:rPr dirty="0" sz="1200" spc="-4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health</a:t>
            </a:r>
            <a:r>
              <a:rPr dirty="0" sz="1200" spc="-4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 spc="-25">
                <a:solidFill>
                  <a:srgbClr val="001D2D"/>
                </a:solidFill>
                <a:latin typeface="Arial"/>
                <a:cs typeface="Arial"/>
              </a:rPr>
              <a:t>and </a:t>
            </a:r>
            <a:r>
              <a:rPr dirty="0" sz="1200" spc="-20">
                <a:solidFill>
                  <a:srgbClr val="001D2D"/>
                </a:solidFill>
                <a:latin typeface="Arial"/>
                <a:cs typeface="Arial"/>
              </a:rPr>
              <a:t>care</a:t>
            </a:r>
            <a:endParaRPr sz="1200">
              <a:latin typeface="Arial"/>
              <a:cs typeface="Arial"/>
            </a:endParaRPr>
          </a:p>
          <a:p>
            <a:pPr marL="299085" marR="190500" indent="-287020">
              <a:lnSpc>
                <a:spcPts val="1300"/>
              </a:lnSpc>
              <a:spcBef>
                <a:spcPts val="985"/>
              </a:spcBef>
              <a:buChar char="•"/>
              <a:tabLst>
                <a:tab pos="299085" algn="l"/>
              </a:tabLst>
            </a:pP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Engage</a:t>
            </a:r>
            <a:r>
              <a:rPr dirty="0" sz="1200" spc="-3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with</a:t>
            </a:r>
            <a:r>
              <a:rPr dirty="0" sz="1200" spc="-1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local</a:t>
            </a:r>
            <a:r>
              <a:rPr dirty="0" sz="1200" spc="-4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authority</a:t>
            </a:r>
            <a:r>
              <a:rPr dirty="0" sz="1200" spc="-3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in</a:t>
            </a:r>
            <a:r>
              <a:rPr dirty="0" sz="1200" spc="-2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a</a:t>
            </a:r>
            <a:r>
              <a:rPr dirty="0" sz="1200" spc="-2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 spc="-10">
                <a:solidFill>
                  <a:srgbClr val="001D2D"/>
                </a:solidFill>
                <a:latin typeface="Arial"/>
                <a:cs typeface="Arial"/>
              </a:rPr>
              <a:t>meaningful </a:t>
            </a:r>
            <a:r>
              <a:rPr dirty="0" sz="1200" spc="-25">
                <a:solidFill>
                  <a:srgbClr val="001D2D"/>
                </a:solidFill>
                <a:latin typeface="Arial"/>
                <a:cs typeface="Arial"/>
              </a:rPr>
              <a:t>way</a:t>
            </a:r>
            <a:endParaRPr sz="1200">
              <a:latin typeface="Arial"/>
              <a:cs typeface="Arial"/>
            </a:endParaRPr>
          </a:p>
          <a:p>
            <a:pPr marL="299085" indent="-286385">
              <a:lnSpc>
                <a:spcPts val="1370"/>
              </a:lnSpc>
              <a:spcBef>
                <a:spcPts val="825"/>
              </a:spcBef>
              <a:buChar char="•"/>
              <a:tabLst>
                <a:tab pos="299085" algn="l"/>
              </a:tabLst>
            </a:pP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The</a:t>
            </a:r>
            <a:r>
              <a:rPr dirty="0" sz="1200" spc="-3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People</a:t>
            </a:r>
            <a:r>
              <a:rPr dirty="0" sz="1200" spc="-5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Programme</a:t>
            </a:r>
            <a:r>
              <a:rPr dirty="0" sz="1200" spc="-4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team</a:t>
            </a:r>
            <a:r>
              <a:rPr dirty="0" sz="1200" spc="-2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play</a:t>
            </a:r>
            <a:r>
              <a:rPr dirty="0" sz="1200" spc="-2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 spc="-25">
                <a:solidFill>
                  <a:srgbClr val="001D2D"/>
                </a:solidFill>
                <a:latin typeface="Arial"/>
                <a:cs typeface="Arial"/>
              </a:rPr>
              <a:t>an</a:t>
            </a:r>
            <a:endParaRPr sz="1200">
              <a:latin typeface="Arial"/>
              <a:cs typeface="Arial"/>
            </a:endParaRPr>
          </a:p>
          <a:p>
            <a:pPr marL="299085">
              <a:lnSpc>
                <a:spcPts val="1295"/>
              </a:lnSpc>
            </a:pP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important</a:t>
            </a:r>
            <a:r>
              <a:rPr dirty="0" sz="1200" spc="-3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role</a:t>
            </a:r>
            <a:r>
              <a:rPr dirty="0" sz="1200" spc="-3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on</a:t>
            </a:r>
            <a:r>
              <a:rPr dirty="0" sz="1200" spc="-2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less</a:t>
            </a:r>
            <a:r>
              <a:rPr dirty="0" sz="1200" spc="-2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included</a:t>
            </a:r>
            <a:r>
              <a:rPr dirty="0" sz="1200" spc="-6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groups</a:t>
            </a:r>
            <a:r>
              <a:rPr dirty="0" sz="1200" spc="-3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 spc="-25">
                <a:solidFill>
                  <a:srgbClr val="001D2D"/>
                </a:solidFill>
                <a:latin typeface="Arial"/>
                <a:cs typeface="Arial"/>
              </a:rPr>
              <a:t>and</a:t>
            </a:r>
            <a:endParaRPr sz="1200">
              <a:latin typeface="Arial"/>
              <a:cs typeface="Arial"/>
            </a:endParaRPr>
          </a:p>
          <a:p>
            <a:pPr marL="299085" marR="134620">
              <a:lnSpc>
                <a:spcPts val="1300"/>
              </a:lnSpc>
              <a:spcBef>
                <a:spcPts val="90"/>
              </a:spcBef>
            </a:pPr>
            <a:r>
              <a:rPr dirty="0" sz="1200" spc="-10">
                <a:solidFill>
                  <a:srgbClr val="001D2D"/>
                </a:solidFill>
                <a:latin typeface="Arial"/>
                <a:cs typeface="Arial"/>
              </a:rPr>
              <a:t>influencing/championing</a:t>
            </a:r>
            <a:r>
              <a:rPr dirty="0" sz="1200" spc="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the</a:t>
            </a:r>
            <a:r>
              <a:rPr dirty="0" sz="1200" spc="2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‘one</a:t>
            </a:r>
            <a:r>
              <a:rPr dirty="0" sz="1200" spc="2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 spc="-10">
                <a:solidFill>
                  <a:srgbClr val="001D2D"/>
                </a:solidFill>
                <a:latin typeface="Arial"/>
                <a:cs typeface="Arial"/>
              </a:rPr>
              <a:t>workforce’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ethos.</a:t>
            </a:r>
            <a:r>
              <a:rPr dirty="0" sz="1200" spc="-5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This</a:t>
            </a:r>
            <a:r>
              <a:rPr dirty="0" sz="1200" spc="-2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is</a:t>
            </a:r>
            <a:r>
              <a:rPr dirty="0" sz="1200" spc="-1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unique</a:t>
            </a:r>
            <a:r>
              <a:rPr dirty="0" sz="1200" spc="-3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and</a:t>
            </a:r>
            <a:r>
              <a:rPr dirty="0" sz="1200" spc="-3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value</a:t>
            </a:r>
            <a:r>
              <a:rPr dirty="0" sz="1200" spc="-3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 spc="-10">
                <a:solidFill>
                  <a:srgbClr val="001D2D"/>
                </a:solidFill>
                <a:latin typeface="Arial"/>
                <a:cs typeface="Arial"/>
              </a:rPr>
              <a:t>adding.</a:t>
            </a:r>
            <a:endParaRPr sz="1200">
              <a:latin typeface="Arial"/>
              <a:cs typeface="Arial"/>
            </a:endParaRPr>
          </a:p>
          <a:p>
            <a:pPr algn="just" marL="299085" marR="5080" indent="-287020">
              <a:lnSpc>
                <a:spcPts val="1300"/>
              </a:lnSpc>
              <a:spcBef>
                <a:spcPts val="1000"/>
              </a:spcBef>
              <a:buChar char="•"/>
              <a:tabLst>
                <a:tab pos="299085" algn="l"/>
                <a:tab pos="301625" algn="l"/>
              </a:tabLst>
            </a:pP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	</a:t>
            </a:r>
            <a:r>
              <a:rPr dirty="0" sz="1200" spc="-10">
                <a:solidFill>
                  <a:srgbClr val="001D2D"/>
                </a:solidFill>
                <a:latin typeface="Arial"/>
                <a:cs typeface="Arial"/>
              </a:rPr>
              <a:t>Communications</a:t>
            </a:r>
            <a:r>
              <a:rPr dirty="0" sz="1200" spc="-2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and</a:t>
            </a:r>
            <a:r>
              <a:rPr dirty="0" sz="1200" spc="-1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digital</a:t>
            </a:r>
            <a:r>
              <a:rPr dirty="0" sz="1200" spc="-1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are</a:t>
            </a:r>
            <a:r>
              <a:rPr dirty="0" sz="1200" spc="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key</a:t>
            </a:r>
            <a:r>
              <a:rPr dirty="0" sz="1200" spc="-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 spc="-10">
                <a:solidFill>
                  <a:srgbClr val="001D2D"/>
                </a:solidFill>
                <a:latin typeface="Arial"/>
                <a:cs typeface="Arial"/>
              </a:rPr>
              <a:t>enablers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in</a:t>
            </a:r>
            <a:r>
              <a:rPr dirty="0" sz="1200" spc="-3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supporting</a:t>
            </a:r>
            <a:r>
              <a:rPr dirty="0" sz="1200" spc="-6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movement</a:t>
            </a:r>
            <a:r>
              <a:rPr dirty="0" sz="1200" spc="-3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across</a:t>
            </a:r>
            <a:r>
              <a:rPr dirty="0" sz="1200" spc="-2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our</a:t>
            </a:r>
            <a:r>
              <a:rPr dirty="0" sz="1200" spc="-4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 spc="-10">
                <a:solidFill>
                  <a:srgbClr val="001D2D"/>
                </a:solidFill>
                <a:latin typeface="Arial"/>
                <a:cs typeface="Arial"/>
              </a:rPr>
              <a:t>workforce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and</a:t>
            </a:r>
            <a:r>
              <a:rPr dirty="0" sz="1200" spc="-4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enabling</a:t>
            </a:r>
            <a:r>
              <a:rPr dirty="0" sz="1200" spc="-5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working</a:t>
            </a:r>
            <a:r>
              <a:rPr dirty="0" sz="1200" spc="-2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cross</a:t>
            </a:r>
            <a:r>
              <a:rPr dirty="0" sz="1200" spc="-3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 spc="-10">
                <a:solidFill>
                  <a:srgbClr val="001D2D"/>
                </a:solidFill>
                <a:latin typeface="Arial"/>
                <a:cs typeface="Arial"/>
              </a:rPr>
              <a:t>boundaries</a:t>
            </a:r>
            <a:endParaRPr sz="1200">
              <a:latin typeface="Arial"/>
              <a:cs typeface="Arial"/>
            </a:endParaRPr>
          </a:p>
          <a:p>
            <a:pPr marL="299085" marR="123189" indent="-287020">
              <a:lnSpc>
                <a:spcPts val="1300"/>
              </a:lnSpc>
              <a:spcBef>
                <a:spcPts val="985"/>
              </a:spcBef>
              <a:buChar char="•"/>
              <a:tabLst>
                <a:tab pos="299085" algn="l"/>
              </a:tabLst>
            </a:pP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We</a:t>
            </a:r>
            <a:r>
              <a:rPr dirty="0" sz="1200" spc="-5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need</a:t>
            </a:r>
            <a:r>
              <a:rPr dirty="0" sz="1200" spc="-3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to be</a:t>
            </a:r>
            <a:r>
              <a:rPr dirty="0" sz="1200" spc="-2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clear</a:t>
            </a:r>
            <a:r>
              <a:rPr dirty="0" sz="1200" spc="-1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about</a:t>
            </a:r>
            <a:r>
              <a:rPr dirty="0" sz="1200" spc="-4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what</a:t>
            </a:r>
            <a:r>
              <a:rPr dirty="0" sz="1200" spc="-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is</a:t>
            </a:r>
            <a:r>
              <a:rPr dirty="0" sz="1200" spc="-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helpful</a:t>
            </a:r>
            <a:r>
              <a:rPr dirty="0" sz="1200" spc="-2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 spc="-25">
                <a:solidFill>
                  <a:srgbClr val="001D2D"/>
                </a:solidFill>
                <a:latin typeface="Arial"/>
                <a:cs typeface="Arial"/>
              </a:rPr>
              <a:t>to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do</a:t>
            </a:r>
            <a:r>
              <a:rPr dirty="0" sz="1200" spc="-1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 spc="-10">
                <a:solidFill>
                  <a:srgbClr val="001D2D"/>
                </a:solidFill>
                <a:latin typeface="Arial"/>
                <a:cs typeface="Arial"/>
              </a:rPr>
              <a:t>‘once’</a:t>
            </a:r>
            <a:r>
              <a:rPr dirty="0" sz="1200" spc="-8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across</a:t>
            </a:r>
            <a:r>
              <a:rPr dirty="0" sz="1200" spc="-1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the</a:t>
            </a:r>
            <a:r>
              <a:rPr dirty="0" sz="1200" spc="-1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system, and</a:t>
            </a:r>
            <a:r>
              <a:rPr dirty="0" sz="1200" spc="-2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what</a:t>
            </a:r>
            <a:r>
              <a:rPr dirty="0" sz="1200" spc="-1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 spc="-25">
                <a:solidFill>
                  <a:srgbClr val="001D2D"/>
                </a:solidFill>
                <a:latin typeface="Arial"/>
                <a:cs typeface="Arial"/>
              </a:rPr>
              <a:t>is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more</a:t>
            </a:r>
            <a:r>
              <a:rPr dirty="0" sz="1200" spc="-2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helpful</a:t>
            </a:r>
            <a:r>
              <a:rPr dirty="0" sz="1200" spc="-4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to</a:t>
            </a:r>
            <a:r>
              <a:rPr dirty="0" sz="1200" spc="-1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be</a:t>
            </a:r>
            <a:r>
              <a:rPr dirty="0" sz="1200" spc="-1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led</a:t>
            </a:r>
            <a:r>
              <a:rPr dirty="0" sz="1200" spc="-2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by</a:t>
            </a:r>
            <a:r>
              <a:rPr dirty="0" sz="1200" spc="-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Places</a:t>
            </a:r>
            <a:r>
              <a:rPr dirty="0" sz="1200" spc="-3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/ </a:t>
            </a:r>
            <a:r>
              <a:rPr dirty="0" sz="1200" spc="-20">
                <a:solidFill>
                  <a:srgbClr val="001D2D"/>
                </a:solidFill>
                <a:latin typeface="Arial"/>
                <a:cs typeface="Arial"/>
              </a:rPr>
              <a:t>INTs.</a:t>
            </a:r>
            <a:endParaRPr sz="12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9720174" y="4831537"/>
            <a:ext cx="1596390" cy="1599565"/>
          </a:xfrm>
          <a:custGeom>
            <a:avLst/>
            <a:gdLst/>
            <a:ahLst/>
            <a:cxnLst/>
            <a:rect l="l" t="t" r="r" b="b"/>
            <a:pathLst>
              <a:path w="1596390" h="1599564">
                <a:moveTo>
                  <a:pt x="1252829" y="829868"/>
                </a:moveTo>
                <a:lnTo>
                  <a:pt x="1250429" y="780821"/>
                </a:lnTo>
                <a:lnTo>
                  <a:pt x="1243380" y="733323"/>
                </a:lnTo>
                <a:lnTo>
                  <a:pt x="1231874" y="687489"/>
                </a:lnTo>
                <a:lnTo>
                  <a:pt x="1216101" y="643394"/>
                </a:lnTo>
                <a:lnTo>
                  <a:pt x="1196251" y="601141"/>
                </a:lnTo>
                <a:lnTo>
                  <a:pt x="1105319" y="692226"/>
                </a:lnTo>
                <a:lnTo>
                  <a:pt x="1117092" y="724839"/>
                </a:lnTo>
                <a:lnTo>
                  <a:pt x="1125270" y="758774"/>
                </a:lnTo>
                <a:lnTo>
                  <a:pt x="1130033" y="793851"/>
                </a:lnTo>
                <a:lnTo>
                  <a:pt x="1131582" y="829868"/>
                </a:lnTo>
                <a:lnTo>
                  <a:pt x="1128255" y="879132"/>
                </a:lnTo>
                <a:lnTo>
                  <a:pt x="1118539" y="926439"/>
                </a:lnTo>
                <a:lnTo>
                  <a:pt x="1102880" y="971334"/>
                </a:lnTo>
                <a:lnTo>
                  <a:pt x="1081747" y="1013396"/>
                </a:lnTo>
                <a:lnTo>
                  <a:pt x="1055547" y="1052156"/>
                </a:lnTo>
                <a:lnTo>
                  <a:pt x="1024737" y="1087196"/>
                </a:lnTo>
                <a:lnTo>
                  <a:pt x="989774" y="1118044"/>
                </a:lnTo>
                <a:lnTo>
                  <a:pt x="951064" y="1144282"/>
                </a:lnTo>
                <a:lnTo>
                  <a:pt x="909091" y="1165466"/>
                </a:lnTo>
                <a:lnTo>
                  <a:pt x="864260" y="1181150"/>
                </a:lnTo>
                <a:lnTo>
                  <a:pt x="817041" y="1190879"/>
                </a:lnTo>
                <a:lnTo>
                  <a:pt x="767867" y="1194219"/>
                </a:lnTo>
                <a:lnTo>
                  <a:pt x="718680" y="1190879"/>
                </a:lnTo>
                <a:lnTo>
                  <a:pt x="671461" y="1181150"/>
                </a:lnTo>
                <a:lnTo>
                  <a:pt x="626630" y="1165466"/>
                </a:lnTo>
                <a:lnTo>
                  <a:pt x="584657" y="1144282"/>
                </a:lnTo>
                <a:lnTo>
                  <a:pt x="545960" y="1118044"/>
                </a:lnTo>
                <a:lnTo>
                  <a:pt x="510984" y="1087196"/>
                </a:lnTo>
                <a:lnTo>
                  <a:pt x="480174" y="1052156"/>
                </a:lnTo>
                <a:lnTo>
                  <a:pt x="453986" y="1013396"/>
                </a:lnTo>
                <a:lnTo>
                  <a:pt x="432841" y="971334"/>
                </a:lnTo>
                <a:lnTo>
                  <a:pt x="417195" y="926439"/>
                </a:lnTo>
                <a:lnTo>
                  <a:pt x="407479" y="879132"/>
                </a:lnTo>
                <a:lnTo>
                  <a:pt x="404139" y="829868"/>
                </a:lnTo>
                <a:lnTo>
                  <a:pt x="407479" y="780605"/>
                </a:lnTo>
                <a:lnTo>
                  <a:pt x="417195" y="733298"/>
                </a:lnTo>
                <a:lnTo>
                  <a:pt x="432841" y="688403"/>
                </a:lnTo>
                <a:lnTo>
                  <a:pt x="453986" y="646341"/>
                </a:lnTo>
                <a:lnTo>
                  <a:pt x="480174" y="607580"/>
                </a:lnTo>
                <a:lnTo>
                  <a:pt x="510984" y="572554"/>
                </a:lnTo>
                <a:lnTo>
                  <a:pt x="545960" y="541693"/>
                </a:lnTo>
                <a:lnTo>
                  <a:pt x="584657" y="515454"/>
                </a:lnTo>
                <a:lnTo>
                  <a:pt x="626630" y="494271"/>
                </a:lnTo>
                <a:lnTo>
                  <a:pt x="671461" y="478599"/>
                </a:lnTo>
                <a:lnTo>
                  <a:pt x="718680" y="468858"/>
                </a:lnTo>
                <a:lnTo>
                  <a:pt x="767867" y="465518"/>
                </a:lnTo>
                <a:lnTo>
                  <a:pt x="803821" y="467360"/>
                </a:lnTo>
                <a:lnTo>
                  <a:pt x="838835" y="472605"/>
                </a:lnTo>
                <a:lnTo>
                  <a:pt x="872718" y="480898"/>
                </a:lnTo>
                <a:lnTo>
                  <a:pt x="905268" y="491832"/>
                </a:lnTo>
                <a:lnTo>
                  <a:pt x="996200" y="400748"/>
                </a:lnTo>
                <a:lnTo>
                  <a:pt x="954024" y="380860"/>
                </a:lnTo>
                <a:lnTo>
                  <a:pt x="910005" y="365061"/>
                </a:lnTo>
                <a:lnTo>
                  <a:pt x="864235" y="353529"/>
                </a:lnTo>
                <a:lnTo>
                  <a:pt x="816825" y="346468"/>
                </a:lnTo>
                <a:lnTo>
                  <a:pt x="767867" y="344068"/>
                </a:lnTo>
                <a:lnTo>
                  <a:pt x="721334" y="346303"/>
                </a:lnTo>
                <a:lnTo>
                  <a:pt x="676008" y="352869"/>
                </a:lnTo>
                <a:lnTo>
                  <a:pt x="632117" y="363562"/>
                </a:lnTo>
                <a:lnTo>
                  <a:pt x="589851" y="378167"/>
                </a:lnTo>
                <a:lnTo>
                  <a:pt x="549414" y="396481"/>
                </a:lnTo>
                <a:lnTo>
                  <a:pt x="511022" y="418287"/>
                </a:lnTo>
                <a:lnTo>
                  <a:pt x="474891" y="443395"/>
                </a:lnTo>
                <a:lnTo>
                  <a:pt x="441210" y="471589"/>
                </a:lnTo>
                <a:lnTo>
                  <a:pt x="410197" y="502653"/>
                </a:lnTo>
                <a:lnTo>
                  <a:pt x="382054" y="536397"/>
                </a:lnTo>
                <a:lnTo>
                  <a:pt x="356984" y="572592"/>
                </a:lnTo>
                <a:lnTo>
                  <a:pt x="335216" y="611047"/>
                </a:lnTo>
                <a:lnTo>
                  <a:pt x="316928" y="651548"/>
                </a:lnTo>
                <a:lnTo>
                  <a:pt x="302348" y="693889"/>
                </a:lnTo>
                <a:lnTo>
                  <a:pt x="291680" y="737857"/>
                </a:lnTo>
                <a:lnTo>
                  <a:pt x="285127" y="783259"/>
                </a:lnTo>
                <a:lnTo>
                  <a:pt x="282892" y="829868"/>
                </a:lnTo>
                <a:lnTo>
                  <a:pt x="285127" y="876477"/>
                </a:lnTo>
                <a:lnTo>
                  <a:pt x="291680" y="921880"/>
                </a:lnTo>
                <a:lnTo>
                  <a:pt x="302348" y="965847"/>
                </a:lnTo>
                <a:lnTo>
                  <a:pt x="316928" y="1008189"/>
                </a:lnTo>
                <a:lnTo>
                  <a:pt x="335216" y="1048689"/>
                </a:lnTo>
                <a:lnTo>
                  <a:pt x="356984" y="1087145"/>
                </a:lnTo>
                <a:lnTo>
                  <a:pt x="382054" y="1123340"/>
                </a:lnTo>
                <a:lnTo>
                  <a:pt x="410197" y="1157084"/>
                </a:lnTo>
                <a:lnTo>
                  <a:pt x="441210" y="1188148"/>
                </a:lnTo>
                <a:lnTo>
                  <a:pt x="474891" y="1216342"/>
                </a:lnTo>
                <a:lnTo>
                  <a:pt x="511022" y="1241450"/>
                </a:lnTo>
                <a:lnTo>
                  <a:pt x="549414" y="1263256"/>
                </a:lnTo>
                <a:lnTo>
                  <a:pt x="589851" y="1281569"/>
                </a:lnTo>
                <a:lnTo>
                  <a:pt x="632117" y="1296174"/>
                </a:lnTo>
                <a:lnTo>
                  <a:pt x="676008" y="1306868"/>
                </a:lnTo>
                <a:lnTo>
                  <a:pt x="721334" y="1313434"/>
                </a:lnTo>
                <a:lnTo>
                  <a:pt x="767867" y="1315669"/>
                </a:lnTo>
                <a:lnTo>
                  <a:pt x="814400" y="1313434"/>
                </a:lnTo>
                <a:lnTo>
                  <a:pt x="859713" y="1306868"/>
                </a:lnTo>
                <a:lnTo>
                  <a:pt x="903605" y="1296174"/>
                </a:lnTo>
                <a:lnTo>
                  <a:pt x="945870" y="1281569"/>
                </a:lnTo>
                <a:lnTo>
                  <a:pt x="986307" y="1263256"/>
                </a:lnTo>
                <a:lnTo>
                  <a:pt x="1024699" y="1241450"/>
                </a:lnTo>
                <a:lnTo>
                  <a:pt x="1060831" y="1216342"/>
                </a:lnTo>
                <a:lnTo>
                  <a:pt x="1094511" y="1188148"/>
                </a:lnTo>
                <a:lnTo>
                  <a:pt x="1125524" y="1157084"/>
                </a:lnTo>
                <a:lnTo>
                  <a:pt x="1153668" y="1123340"/>
                </a:lnTo>
                <a:lnTo>
                  <a:pt x="1178737" y="1087145"/>
                </a:lnTo>
                <a:lnTo>
                  <a:pt x="1200505" y="1048689"/>
                </a:lnTo>
                <a:lnTo>
                  <a:pt x="1218793" y="1008189"/>
                </a:lnTo>
                <a:lnTo>
                  <a:pt x="1233373" y="965847"/>
                </a:lnTo>
                <a:lnTo>
                  <a:pt x="1244041" y="921880"/>
                </a:lnTo>
                <a:lnTo>
                  <a:pt x="1250594" y="876477"/>
                </a:lnTo>
                <a:lnTo>
                  <a:pt x="1252829" y="829868"/>
                </a:lnTo>
                <a:close/>
              </a:path>
              <a:path w="1596390" h="1599564">
                <a:moveTo>
                  <a:pt x="1535760" y="829868"/>
                </a:moveTo>
                <a:lnTo>
                  <a:pt x="1533791" y="774115"/>
                </a:lnTo>
                <a:lnTo>
                  <a:pt x="1527975" y="719670"/>
                </a:lnTo>
                <a:lnTo>
                  <a:pt x="1518412" y="666610"/>
                </a:lnTo>
                <a:lnTo>
                  <a:pt x="1505204" y="614997"/>
                </a:lnTo>
                <a:lnTo>
                  <a:pt x="1488465" y="564896"/>
                </a:lnTo>
                <a:lnTo>
                  <a:pt x="1468297" y="516407"/>
                </a:lnTo>
                <a:lnTo>
                  <a:pt x="1444790" y="469569"/>
                </a:lnTo>
                <a:lnTo>
                  <a:pt x="1430642" y="481711"/>
                </a:lnTo>
                <a:lnTo>
                  <a:pt x="1404378" y="510057"/>
                </a:lnTo>
                <a:lnTo>
                  <a:pt x="1323555" y="499935"/>
                </a:lnTo>
                <a:lnTo>
                  <a:pt x="1346403" y="542429"/>
                </a:lnTo>
                <a:lnTo>
                  <a:pt x="1366316" y="586587"/>
                </a:lnTo>
                <a:lnTo>
                  <a:pt x="1383093" y="632345"/>
                </a:lnTo>
                <a:lnTo>
                  <a:pt x="1396504" y="679615"/>
                </a:lnTo>
                <a:lnTo>
                  <a:pt x="1406347" y="728345"/>
                </a:lnTo>
                <a:lnTo>
                  <a:pt x="1412417" y="778446"/>
                </a:lnTo>
                <a:lnTo>
                  <a:pt x="1414487" y="829868"/>
                </a:lnTo>
                <a:lnTo>
                  <a:pt x="1412697" y="878027"/>
                </a:lnTo>
                <a:lnTo>
                  <a:pt x="1407439" y="925258"/>
                </a:lnTo>
                <a:lnTo>
                  <a:pt x="1398828" y="971423"/>
                </a:lnTo>
                <a:lnTo>
                  <a:pt x="1386979" y="1016406"/>
                </a:lnTo>
                <a:lnTo>
                  <a:pt x="1372044" y="1060069"/>
                </a:lnTo>
                <a:lnTo>
                  <a:pt x="1354137" y="1102296"/>
                </a:lnTo>
                <a:lnTo>
                  <a:pt x="1333398" y="1142949"/>
                </a:lnTo>
                <a:lnTo>
                  <a:pt x="1309928" y="1181912"/>
                </a:lnTo>
                <a:lnTo>
                  <a:pt x="1283881" y="1219047"/>
                </a:lnTo>
                <a:lnTo>
                  <a:pt x="1255382" y="1254226"/>
                </a:lnTo>
                <a:lnTo>
                  <a:pt x="1224534" y="1287322"/>
                </a:lnTo>
                <a:lnTo>
                  <a:pt x="1191488" y="1318221"/>
                </a:lnTo>
                <a:lnTo>
                  <a:pt x="1156373" y="1346784"/>
                </a:lnTo>
                <a:lnTo>
                  <a:pt x="1119301" y="1372870"/>
                </a:lnTo>
                <a:lnTo>
                  <a:pt x="1080414" y="1396377"/>
                </a:lnTo>
                <a:lnTo>
                  <a:pt x="1039825" y="1417154"/>
                </a:lnTo>
                <a:lnTo>
                  <a:pt x="997673" y="1435100"/>
                </a:lnTo>
                <a:lnTo>
                  <a:pt x="954074" y="1450060"/>
                </a:lnTo>
                <a:lnTo>
                  <a:pt x="909167" y="1461909"/>
                </a:lnTo>
                <a:lnTo>
                  <a:pt x="863079" y="1470545"/>
                </a:lnTo>
                <a:lnTo>
                  <a:pt x="815936" y="1475816"/>
                </a:lnTo>
                <a:lnTo>
                  <a:pt x="767867" y="1477594"/>
                </a:lnTo>
                <a:lnTo>
                  <a:pt x="719785" y="1475816"/>
                </a:lnTo>
                <a:lnTo>
                  <a:pt x="672642" y="1470545"/>
                </a:lnTo>
                <a:lnTo>
                  <a:pt x="626554" y="1461909"/>
                </a:lnTo>
                <a:lnTo>
                  <a:pt x="581647" y="1450060"/>
                </a:lnTo>
                <a:lnTo>
                  <a:pt x="538060" y="1435100"/>
                </a:lnTo>
                <a:lnTo>
                  <a:pt x="495909" y="1417154"/>
                </a:lnTo>
                <a:lnTo>
                  <a:pt x="455320" y="1396377"/>
                </a:lnTo>
                <a:lnTo>
                  <a:pt x="416420" y="1372870"/>
                </a:lnTo>
                <a:lnTo>
                  <a:pt x="379349" y="1346784"/>
                </a:lnTo>
                <a:lnTo>
                  <a:pt x="344233" y="1318221"/>
                </a:lnTo>
                <a:lnTo>
                  <a:pt x="311188" y="1287322"/>
                </a:lnTo>
                <a:lnTo>
                  <a:pt x="280352" y="1254226"/>
                </a:lnTo>
                <a:lnTo>
                  <a:pt x="251841" y="1219047"/>
                </a:lnTo>
                <a:lnTo>
                  <a:pt x="225793" y="1181912"/>
                </a:lnTo>
                <a:lnTo>
                  <a:pt x="202323" y="1142949"/>
                </a:lnTo>
                <a:lnTo>
                  <a:pt x="181584" y="1102296"/>
                </a:lnTo>
                <a:lnTo>
                  <a:pt x="163677" y="1060069"/>
                </a:lnTo>
                <a:lnTo>
                  <a:pt x="148742" y="1016406"/>
                </a:lnTo>
                <a:lnTo>
                  <a:pt x="136906" y="971423"/>
                </a:lnTo>
                <a:lnTo>
                  <a:pt x="128282" y="925258"/>
                </a:lnTo>
                <a:lnTo>
                  <a:pt x="123024" y="878027"/>
                </a:lnTo>
                <a:lnTo>
                  <a:pt x="121246" y="829868"/>
                </a:lnTo>
                <a:lnTo>
                  <a:pt x="123024" y="781710"/>
                </a:lnTo>
                <a:lnTo>
                  <a:pt x="128282" y="734491"/>
                </a:lnTo>
                <a:lnTo>
                  <a:pt x="136906" y="688314"/>
                </a:lnTo>
                <a:lnTo>
                  <a:pt x="148742" y="643343"/>
                </a:lnTo>
                <a:lnTo>
                  <a:pt x="163677" y="599668"/>
                </a:lnTo>
                <a:lnTo>
                  <a:pt x="181584" y="557441"/>
                </a:lnTo>
                <a:lnTo>
                  <a:pt x="202323" y="516788"/>
                </a:lnTo>
                <a:lnTo>
                  <a:pt x="225793" y="477824"/>
                </a:lnTo>
                <a:lnTo>
                  <a:pt x="251841" y="440690"/>
                </a:lnTo>
                <a:lnTo>
                  <a:pt x="280352" y="405511"/>
                </a:lnTo>
                <a:lnTo>
                  <a:pt x="311188" y="372414"/>
                </a:lnTo>
                <a:lnTo>
                  <a:pt x="344233" y="341515"/>
                </a:lnTo>
                <a:lnTo>
                  <a:pt x="379349" y="312966"/>
                </a:lnTo>
                <a:lnTo>
                  <a:pt x="416420" y="286867"/>
                </a:lnTo>
                <a:lnTo>
                  <a:pt x="455320" y="263359"/>
                </a:lnTo>
                <a:lnTo>
                  <a:pt x="495909" y="242582"/>
                </a:lnTo>
                <a:lnTo>
                  <a:pt x="538060" y="224650"/>
                </a:lnTo>
                <a:lnTo>
                  <a:pt x="581647" y="209689"/>
                </a:lnTo>
                <a:lnTo>
                  <a:pt x="626554" y="197827"/>
                </a:lnTo>
                <a:lnTo>
                  <a:pt x="672642" y="189191"/>
                </a:lnTo>
                <a:lnTo>
                  <a:pt x="719785" y="183921"/>
                </a:lnTo>
                <a:lnTo>
                  <a:pt x="767867" y="182143"/>
                </a:lnTo>
                <a:lnTo>
                  <a:pt x="818553" y="184111"/>
                </a:lnTo>
                <a:lnTo>
                  <a:pt x="868337" y="189928"/>
                </a:lnTo>
                <a:lnTo>
                  <a:pt x="917016" y="199504"/>
                </a:lnTo>
                <a:lnTo>
                  <a:pt x="964412" y="212737"/>
                </a:lnTo>
                <a:lnTo>
                  <a:pt x="1010373" y="229501"/>
                </a:lnTo>
                <a:lnTo>
                  <a:pt x="1054709" y="249694"/>
                </a:lnTo>
                <a:lnTo>
                  <a:pt x="1097229" y="273227"/>
                </a:lnTo>
                <a:lnTo>
                  <a:pt x="1087132" y="192265"/>
                </a:lnTo>
                <a:lnTo>
                  <a:pt x="1129563" y="149758"/>
                </a:lnTo>
                <a:lnTo>
                  <a:pt x="1082065" y="126974"/>
                </a:lnTo>
                <a:lnTo>
                  <a:pt x="1033119" y="107315"/>
                </a:lnTo>
                <a:lnTo>
                  <a:pt x="982751" y="90919"/>
                </a:lnTo>
                <a:lnTo>
                  <a:pt x="931011" y="77914"/>
                </a:lnTo>
                <a:lnTo>
                  <a:pt x="877925" y="68465"/>
                </a:lnTo>
                <a:lnTo>
                  <a:pt x="823531" y="62687"/>
                </a:lnTo>
                <a:lnTo>
                  <a:pt x="767867" y="60731"/>
                </a:lnTo>
                <a:lnTo>
                  <a:pt x="671487" y="66713"/>
                </a:lnTo>
                <a:lnTo>
                  <a:pt x="578700" y="84201"/>
                </a:lnTo>
                <a:lnTo>
                  <a:pt x="490232" y="112458"/>
                </a:lnTo>
                <a:lnTo>
                  <a:pt x="406768" y="150787"/>
                </a:lnTo>
                <a:lnTo>
                  <a:pt x="329057" y="198450"/>
                </a:lnTo>
                <a:lnTo>
                  <a:pt x="257784" y="254736"/>
                </a:lnTo>
                <a:lnTo>
                  <a:pt x="193700" y="318935"/>
                </a:lnTo>
                <a:lnTo>
                  <a:pt x="137502" y="390321"/>
                </a:lnTo>
                <a:lnTo>
                  <a:pt x="89916" y="468160"/>
                </a:lnTo>
                <a:lnTo>
                  <a:pt x="51650" y="551764"/>
                </a:lnTo>
                <a:lnTo>
                  <a:pt x="23431" y="640397"/>
                </a:lnTo>
                <a:lnTo>
                  <a:pt x="5981" y="733336"/>
                </a:lnTo>
                <a:lnTo>
                  <a:pt x="0" y="829868"/>
                </a:lnTo>
                <a:lnTo>
                  <a:pt x="5981" y="926401"/>
                </a:lnTo>
                <a:lnTo>
                  <a:pt x="23431" y="1019352"/>
                </a:lnTo>
                <a:lnTo>
                  <a:pt x="51650" y="1107986"/>
                </a:lnTo>
                <a:lnTo>
                  <a:pt x="89916" y="1191577"/>
                </a:lnTo>
                <a:lnTo>
                  <a:pt x="137502" y="1269441"/>
                </a:lnTo>
                <a:lnTo>
                  <a:pt x="193700" y="1340815"/>
                </a:lnTo>
                <a:lnTo>
                  <a:pt x="257784" y="1405013"/>
                </a:lnTo>
                <a:lnTo>
                  <a:pt x="329057" y="1461312"/>
                </a:lnTo>
                <a:lnTo>
                  <a:pt x="406768" y="1508975"/>
                </a:lnTo>
                <a:lnTo>
                  <a:pt x="490232" y="1547304"/>
                </a:lnTo>
                <a:lnTo>
                  <a:pt x="578700" y="1575574"/>
                </a:lnTo>
                <a:lnTo>
                  <a:pt x="671487" y="1593062"/>
                </a:lnTo>
                <a:lnTo>
                  <a:pt x="767867" y="1599044"/>
                </a:lnTo>
                <a:lnTo>
                  <a:pt x="864235" y="1593062"/>
                </a:lnTo>
                <a:lnTo>
                  <a:pt x="957021" y="1575574"/>
                </a:lnTo>
                <a:lnTo>
                  <a:pt x="1045502" y="1547304"/>
                </a:lnTo>
                <a:lnTo>
                  <a:pt x="1128966" y="1508975"/>
                </a:lnTo>
                <a:lnTo>
                  <a:pt x="1206690" y="1461312"/>
                </a:lnTo>
                <a:lnTo>
                  <a:pt x="1277950" y="1405013"/>
                </a:lnTo>
                <a:lnTo>
                  <a:pt x="1342047" y="1340815"/>
                </a:lnTo>
                <a:lnTo>
                  <a:pt x="1398244" y="1269441"/>
                </a:lnTo>
                <a:lnTo>
                  <a:pt x="1445831" y="1191577"/>
                </a:lnTo>
                <a:lnTo>
                  <a:pt x="1484096" y="1107986"/>
                </a:lnTo>
                <a:lnTo>
                  <a:pt x="1512316" y="1019352"/>
                </a:lnTo>
                <a:lnTo>
                  <a:pt x="1529778" y="926401"/>
                </a:lnTo>
                <a:lnTo>
                  <a:pt x="1535760" y="829868"/>
                </a:lnTo>
                <a:close/>
              </a:path>
              <a:path w="1596390" h="1599564">
                <a:moveTo>
                  <a:pt x="1596377" y="202387"/>
                </a:moveTo>
                <a:lnTo>
                  <a:pt x="1414487" y="182143"/>
                </a:lnTo>
                <a:lnTo>
                  <a:pt x="1394269" y="0"/>
                </a:lnTo>
                <a:lnTo>
                  <a:pt x="1171994" y="222618"/>
                </a:lnTo>
                <a:lnTo>
                  <a:pt x="1184122" y="327875"/>
                </a:lnTo>
                <a:lnTo>
                  <a:pt x="860818" y="651738"/>
                </a:lnTo>
                <a:lnTo>
                  <a:pt x="838873" y="641972"/>
                </a:lnTo>
                <a:lnTo>
                  <a:pt x="815606" y="634288"/>
                </a:lnTo>
                <a:lnTo>
                  <a:pt x="791197" y="629259"/>
                </a:lnTo>
                <a:lnTo>
                  <a:pt x="765835" y="627456"/>
                </a:lnTo>
                <a:lnTo>
                  <a:pt x="719658" y="632828"/>
                </a:lnTo>
                <a:lnTo>
                  <a:pt x="677176" y="648106"/>
                </a:lnTo>
                <a:lnTo>
                  <a:pt x="639648" y="672071"/>
                </a:lnTo>
                <a:lnTo>
                  <a:pt x="608304" y="703465"/>
                </a:lnTo>
                <a:lnTo>
                  <a:pt x="584390" y="741057"/>
                </a:lnTo>
                <a:lnTo>
                  <a:pt x="569137" y="783602"/>
                </a:lnTo>
                <a:lnTo>
                  <a:pt x="563778" y="829868"/>
                </a:lnTo>
                <a:lnTo>
                  <a:pt x="569137" y="876134"/>
                </a:lnTo>
                <a:lnTo>
                  <a:pt x="584390" y="918679"/>
                </a:lnTo>
                <a:lnTo>
                  <a:pt x="608304" y="956271"/>
                </a:lnTo>
                <a:lnTo>
                  <a:pt x="639648" y="987666"/>
                </a:lnTo>
                <a:lnTo>
                  <a:pt x="677176" y="1011631"/>
                </a:lnTo>
                <a:lnTo>
                  <a:pt x="719658" y="1026909"/>
                </a:lnTo>
                <a:lnTo>
                  <a:pt x="765835" y="1032281"/>
                </a:lnTo>
                <a:lnTo>
                  <a:pt x="812025" y="1026909"/>
                </a:lnTo>
                <a:lnTo>
                  <a:pt x="854506" y="1011631"/>
                </a:lnTo>
                <a:lnTo>
                  <a:pt x="892035" y="987666"/>
                </a:lnTo>
                <a:lnTo>
                  <a:pt x="923378" y="956271"/>
                </a:lnTo>
                <a:lnTo>
                  <a:pt x="947293" y="918679"/>
                </a:lnTo>
                <a:lnTo>
                  <a:pt x="962545" y="876134"/>
                </a:lnTo>
                <a:lnTo>
                  <a:pt x="967905" y="829868"/>
                </a:lnTo>
                <a:lnTo>
                  <a:pt x="966431" y="804786"/>
                </a:lnTo>
                <a:lnTo>
                  <a:pt x="962101" y="781037"/>
                </a:lnTo>
                <a:lnTo>
                  <a:pt x="955128" y="758418"/>
                </a:lnTo>
                <a:lnTo>
                  <a:pt x="945680" y="736765"/>
                </a:lnTo>
                <a:lnTo>
                  <a:pt x="1268996" y="412889"/>
                </a:lnTo>
                <a:lnTo>
                  <a:pt x="1374063" y="425043"/>
                </a:lnTo>
                <a:lnTo>
                  <a:pt x="1596377" y="202387"/>
                </a:lnTo>
                <a:close/>
              </a:path>
            </a:pathLst>
          </a:custGeom>
          <a:solidFill>
            <a:srgbClr val="EFECE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413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/>
              <a:t>Feedback</a:t>
            </a:r>
            <a:r>
              <a:rPr dirty="0" spc="-100"/>
              <a:t> </a:t>
            </a:r>
            <a:r>
              <a:rPr dirty="0"/>
              <a:t>from</a:t>
            </a:r>
            <a:r>
              <a:rPr dirty="0" spc="-130"/>
              <a:t> </a:t>
            </a:r>
            <a:r>
              <a:rPr dirty="0"/>
              <a:t>engagement</a:t>
            </a:r>
            <a:r>
              <a:rPr dirty="0" spc="-90"/>
              <a:t> </a:t>
            </a:r>
            <a:r>
              <a:rPr dirty="0" spc="-10"/>
              <a:t>workshops</a:t>
            </a:r>
          </a:p>
        </p:txBody>
      </p:sp>
      <p:sp>
        <p:nvSpPr>
          <p:cNvPr id="10" name="object 10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3189">
              <a:lnSpc>
                <a:spcPts val="1425"/>
              </a:lnSpc>
            </a:pPr>
            <a:fld id="{81D60167-4931-47E6-BA6A-407CBD079E47}" type="slidenum">
              <a:rPr dirty="0" spc="-50"/>
              <a:t>5</a:t>
            </a:fld>
          </a:p>
        </p:txBody>
      </p:sp>
      <p:sp>
        <p:nvSpPr>
          <p:cNvPr id="4" name="object 4" descr=""/>
          <p:cNvSpPr txBox="1"/>
          <p:nvPr/>
        </p:nvSpPr>
        <p:spPr>
          <a:xfrm>
            <a:off x="421944" y="1393012"/>
            <a:ext cx="3390265" cy="26924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600" b="1">
                <a:solidFill>
                  <a:srgbClr val="003892"/>
                </a:solidFill>
                <a:latin typeface="Arial"/>
                <a:cs typeface="Arial"/>
              </a:rPr>
              <a:t>Clarity</a:t>
            </a:r>
            <a:r>
              <a:rPr dirty="0" sz="1600" spc="-15" b="1">
                <a:solidFill>
                  <a:srgbClr val="003892"/>
                </a:solidFill>
                <a:latin typeface="Arial"/>
                <a:cs typeface="Arial"/>
              </a:rPr>
              <a:t> </a:t>
            </a:r>
            <a:r>
              <a:rPr dirty="0" sz="1600" b="1">
                <a:solidFill>
                  <a:srgbClr val="003892"/>
                </a:solidFill>
                <a:latin typeface="Arial"/>
                <a:cs typeface="Arial"/>
              </a:rPr>
              <a:t>on</a:t>
            </a:r>
            <a:r>
              <a:rPr dirty="0" sz="1600" spc="-30" b="1">
                <a:solidFill>
                  <a:srgbClr val="003892"/>
                </a:solidFill>
                <a:latin typeface="Arial"/>
                <a:cs typeface="Arial"/>
              </a:rPr>
              <a:t> </a:t>
            </a:r>
            <a:r>
              <a:rPr dirty="0" sz="1600" b="1">
                <a:solidFill>
                  <a:srgbClr val="003892"/>
                </a:solidFill>
                <a:latin typeface="Arial"/>
                <a:cs typeface="Arial"/>
              </a:rPr>
              <a:t>the</a:t>
            </a:r>
            <a:r>
              <a:rPr dirty="0" sz="1600" spc="-15" b="1">
                <a:solidFill>
                  <a:srgbClr val="003892"/>
                </a:solidFill>
                <a:latin typeface="Arial"/>
                <a:cs typeface="Arial"/>
              </a:rPr>
              <a:t> </a:t>
            </a:r>
            <a:r>
              <a:rPr dirty="0" sz="1600" b="1">
                <a:solidFill>
                  <a:srgbClr val="003892"/>
                </a:solidFill>
                <a:latin typeface="Arial"/>
                <a:cs typeface="Arial"/>
              </a:rPr>
              <a:t>‘trusted</a:t>
            </a:r>
            <a:r>
              <a:rPr dirty="0" sz="1600" spc="-10" b="1">
                <a:solidFill>
                  <a:srgbClr val="003892"/>
                </a:solidFill>
                <a:latin typeface="Arial"/>
                <a:cs typeface="Arial"/>
              </a:rPr>
              <a:t> </a:t>
            </a:r>
            <a:r>
              <a:rPr dirty="0" sz="1600" b="1">
                <a:solidFill>
                  <a:srgbClr val="003892"/>
                </a:solidFill>
                <a:latin typeface="Arial"/>
                <a:cs typeface="Arial"/>
              </a:rPr>
              <a:t>advisor’</a:t>
            </a:r>
            <a:r>
              <a:rPr dirty="0" sz="1600" spc="-65" b="1">
                <a:solidFill>
                  <a:srgbClr val="003892"/>
                </a:solidFill>
                <a:latin typeface="Arial"/>
                <a:cs typeface="Arial"/>
              </a:rPr>
              <a:t> </a:t>
            </a:r>
            <a:r>
              <a:rPr dirty="0" sz="1600" spc="-20" b="1">
                <a:solidFill>
                  <a:srgbClr val="003892"/>
                </a:solidFill>
                <a:latin typeface="Arial"/>
                <a:cs typeface="Arial"/>
              </a:rPr>
              <a:t>role</a:t>
            </a:r>
            <a:endParaRPr sz="1600">
              <a:latin typeface="Arial"/>
              <a:cs typeface="Arial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421944" y="1747265"/>
            <a:ext cx="3400425" cy="3641090"/>
          </a:xfrm>
          <a:prstGeom prst="rect">
            <a:avLst/>
          </a:prstGeom>
        </p:spPr>
        <p:txBody>
          <a:bodyPr wrap="square" lIns="0" tIns="33020" rIns="0" bIns="0" rtlCol="0" vert="horz">
            <a:spAutoFit/>
          </a:bodyPr>
          <a:lstStyle/>
          <a:p>
            <a:pPr marL="299085" marR="49530" indent="-287020">
              <a:lnSpc>
                <a:spcPts val="1300"/>
              </a:lnSpc>
              <a:spcBef>
                <a:spcPts val="260"/>
              </a:spcBef>
              <a:buChar char="•"/>
              <a:tabLst>
                <a:tab pos="299085" algn="l"/>
              </a:tabLst>
            </a:pP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Noting</a:t>
            </a:r>
            <a:r>
              <a:rPr dirty="0" sz="1200" spc="-2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this</a:t>
            </a:r>
            <a:r>
              <a:rPr dirty="0" sz="1200" spc="-2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is</a:t>
            </a:r>
            <a:r>
              <a:rPr dirty="0" sz="1200" spc="-1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not</a:t>
            </a:r>
            <a:r>
              <a:rPr dirty="0" sz="1200" spc="-2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a</a:t>
            </a:r>
            <a:r>
              <a:rPr dirty="0" sz="1200" spc="-1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permanent</a:t>
            </a:r>
            <a:r>
              <a:rPr dirty="0" sz="1200" spc="-4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role</a:t>
            </a:r>
            <a:r>
              <a:rPr dirty="0" sz="1200" spc="-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–</a:t>
            </a:r>
            <a:r>
              <a:rPr dirty="0" sz="1200" spc="-1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but</a:t>
            </a:r>
            <a:r>
              <a:rPr dirty="0" sz="1200" spc="-1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 spc="-50">
                <a:solidFill>
                  <a:srgbClr val="001D2D"/>
                </a:solidFill>
                <a:latin typeface="Arial"/>
                <a:cs typeface="Arial"/>
              </a:rPr>
              <a:t>a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role</a:t>
            </a:r>
            <a:r>
              <a:rPr dirty="0" sz="1200" spc="-2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delivered</a:t>
            </a:r>
            <a:r>
              <a:rPr dirty="0" sz="1200" spc="-4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by</a:t>
            </a:r>
            <a:r>
              <a:rPr dirty="0" sz="1200" spc="-2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the</a:t>
            </a:r>
            <a:r>
              <a:rPr dirty="0" sz="1200" spc="-2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SEL</a:t>
            </a:r>
            <a:r>
              <a:rPr dirty="0" sz="1200" spc="-6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People</a:t>
            </a:r>
            <a:r>
              <a:rPr dirty="0" sz="1200" spc="-5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 spc="-10">
                <a:solidFill>
                  <a:srgbClr val="001D2D"/>
                </a:solidFill>
                <a:latin typeface="Arial"/>
                <a:cs typeface="Arial"/>
              </a:rPr>
              <a:t>Programme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team</a:t>
            </a:r>
            <a:r>
              <a:rPr dirty="0" sz="1200" spc="-2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to</a:t>
            </a:r>
            <a:r>
              <a:rPr dirty="0" sz="1200" spc="-1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support</a:t>
            </a:r>
            <a:r>
              <a:rPr dirty="0" sz="1200" spc="-3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 spc="-10">
                <a:solidFill>
                  <a:srgbClr val="001D2D"/>
                </a:solidFill>
                <a:latin typeface="Arial"/>
                <a:cs typeface="Arial"/>
              </a:rPr>
              <a:t>transition</a:t>
            </a:r>
            <a:endParaRPr sz="1200">
              <a:latin typeface="Arial"/>
              <a:cs typeface="Arial"/>
            </a:endParaRPr>
          </a:p>
          <a:p>
            <a:pPr marL="299085" marR="211454" indent="-287020">
              <a:lnSpc>
                <a:spcPts val="1300"/>
              </a:lnSpc>
              <a:spcBef>
                <a:spcPts val="985"/>
              </a:spcBef>
              <a:buChar char="•"/>
              <a:tabLst>
                <a:tab pos="299085" algn="l"/>
              </a:tabLst>
            </a:pP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This</a:t>
            </a:r>
            <a:r>
              <a:rPr dirty="0" sz="1200" spc="-2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approach</a:t>
            </a:r>
            <a:r>
              <a:rPr dirty="0" sz="1200" spc="-5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needs</a:t>
            </a:r>
            <a:r>
              <a:rPr dirty="0" sz="1200" spc="-4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to link</a:t>
            </a:r>
            <a:r>
              <a:rPr dirty="0" sz="1200" spc="-2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in</a:t>
            </a:r>
            <a:r>
              <a:rPr dirty="0" sz="1200" spc="-2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with</a:t>
            </a:r>
            <a:r>
              <a:rPr dirty="0" sz="1200" spc="-1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 spc="-25">
                <a:solidFill>
                  <a:srgbClr val="001D2D"/>
                </a:solidFill>
                <a:latin typeface="Arial"/>
                <a:cs typeface="Arial"/>
              </a:rPr>
              <a:t>the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integrator</a:t>
            </a:r>
            <a:r>
              <a:rPr dirty="0" sz="1200" spc="-3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role</a:t>
            </a:r>
            <a:r>
              <a:rPr dirty="0" sz="1200" spc="-1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–</a:t>
            </a:r>
            <a:r>
              <a:rPr dirty="0" sz="1200" spc="-1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as</a:t>
            </a:r>
            <a:r>
              <a:rPr dirty="0" sz="1200" spc="-2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a</a:t>
            </a:r>
            <a:r>
              <a:rPr dirty="0" sz="1200" spc="-1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sustainable</a:t>
            </a:r>
            <a:r>
              <a:rPr dirty="0" sz="1200" spc="-5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model</a:t>
            </a:r>
            <a:r>
              <a:rPr dirty="0" sz="1200" spc="-5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 spc="-25">
                <a:solidFill>
                  <a:srgbClr val="001D2D"/>
                </a:solidFill>
                <a:latin typeface="Arial"/>
                <a:cs typeface="Arial"/>
              </a:rPr>
              <a:t>for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ongoing</a:t>
            </a:r>
            <a:r>
              <a:rPr dirty="0" sz="1200" spc="-6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support.</a:t>
            </a:r>
            <a:r>
              <a:rPr dirty="0" sz="1200" spc="-4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(Integrators</a:t>
            </a:r>
            <a:r>
              <a:rPr dirty="0" sz="1200" spc="-4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yet</a:t>
            </a:r>
            <a:r>
              <a:rPr dirty="0" sz="1200" spc="-1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to</a:t>
            </a:r>
            <a:r>
              <a:rPr dirty="0" sz="1200" spc="-25">
                <a:solidFill>
                  <a:srgbClr val="001D2D"/>
                </a:solidFill>
                <a:latin typeface="Arial"/>
                <a:cs typeface="Arial"/>
              </a:rPr>
              <a:t> be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confirmed</a:t>
            </a:r>
            <a:r>
              <a:rPr dirty="0" sz="1200" spc="-2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for</a:t>
            </a:r>
            <a:r>
              <a:rPr dirty="0" sz="1200" spc="-5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each</a:t>
            </a:r>
            <a:r>
              <a:rPr dirty="0" sz="1200" spc="-3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 spc="-10">
                <a:solidFill>
                  <a:srgbClr val="001D2D"/>
                </a:solidFill>
                <a:latin typeface="Arial"/>
                <a:cs typeface="Arial"/>
              </a:rPr>
              <a:t>Borough)</a:t>
            </a:r>
            <a:endParaRPr sz="1200">
              <a:latin typeface="Arial"/>
              <a:cs typeface="Arial"/>
            </a:endParaRPr>
          </a:p>
          <a:p>
            <a:pPr marL="299085" marR="228600" indent="-287020">
              <a:lnSpc>
                <a:spcPts val="1300"/>
              </a:lnSpc>
              <a:spcBef>
                <a:spcPts val="980"/>
              </a:spcBef>
              <a:buChar char="•"/>
              <a:tabLst>
                <a:tab pos="299085" algn="l"/>
              </a:tabLst>
            </a:pP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Ensure</a:t>
            </a:r>
            <a:r>
              <a:rPr dirty="0" sz="1200" spc="-4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we</a:t>
            </a:r>
            <a:r>
              <a:rPr dirty="0" sz="1200" spc="-1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have</a:t>
            </a:r>
            <a:r>
              <a:rPr dirty="0" sz="1200" spc="-2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the</a:t>
            </a:r>
            <a:r>
              <a:rPr dirty="0" sz="1200" spc="-3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right</a:t>
            </a:r>
            <a:r>
              <a:rPr dirty="0" sz="1200" spc="-2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connections</a:t>
            </a:r>
            <a:r>
              <a:rPr dirty="0" sz="1200" spc="-5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 spc="-25">
                <a:solidFill>
                  <a:srgbClr val="001D2D"/>
                </a:solidFill>
                <a:latin typeface="Arial"/>
                <a:cs typeface="Arial"/>
              </a:rPr>
              <a:t>at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Place</a:t>
            </a:r>
            <a:r>
              <a:rPr dirty="0" sz="1200" spc="-3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–</a:t>
            </a:r>
            <a:r>
              <a:rPr dirty="0" sz="1200" spc="-2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by</a:t>
            </a:r>
            <a:r>
              <a:rPr dirty="0" sz="1200" spc="-2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leveraging</a:t>
            </a:r>
            <a:r>
              <a:rPr dirty="0" sz="1200" spc="-5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existing</a:t>
            </a:r>
            <a:r>
              <a:rPr dirty="0" sz="1200" spc="-2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contacts,</a:t>
            </a:r>
            <a:r>
              <a:rPr dirty="0" sz="1200" spc="-3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 spc="-25">
                <a:solidFill>
                  <a:srgbClr val="001D2D"/>
                </a:solidFill>
                <a:latin typeface="Arial"/>
                <a:cs typeface="Arial"/>
              </a:rPr>
              <a:t>as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building</a:t>
            </a:r>
            <a:r>
              <a:rPr dirty="0" sz="1200" spc="-4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trust</a:t>
            </a:r>
            <a:r>
              <a:rPr dirty="0" sz="1200" spc="-1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takes</a:t>
            </a:r>
            <a:r>
              <a:rPr dirty="0" sz="1200" spc="-4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 spc="-20">
                <a:solidFill>
                  <a:srgbClr val="001D2D"/>
                </a:solidFill>
                <a:latin typeface="Arial"/>
                <a:cs typeface="Arial"/>
              </a:rPr>
              <a:t>time</a:t>
            </a:r>
            <a:endParaRPr sz="1200">
              <a:latin typeface="Arial"/>
              <a:cs typeface="Arial"/>
            </a:endParaRPr>
          </a:p>
          <a:p>
            <a:pPr marL="299085" marR="5080" indent="-287020">
              <a:lnSpc>
                <a:spcPts val="1300"/>
              </a:lnSpc>
              <a:spcBef>
                <a:spcPts val="994"/>
              </a:spcBef>
              <a:buChar char="•"/>
              <a:tabLst>
                <a:tab pos="299085" algn="l"/>
              </a:tabLst>
            </a:pPr>
            <a:r>
              <a:rPr dirty="0" sz="1200" spc="-10">
                <a:solidFill>
                  <a:srgbClr val="001D2D"/>
                </a:solidFill>
                <a:latin typeface="Arial"/>
                <a:cs typeface="Arial"/>
              </a:rPr>
              <a:t>Implementation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of</a:t>
            </a:r>
            <a:r>
              <a:rPr dirty="0" sz="1200" spc="4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 spc="-10">
                <a:solidFill>
                  <a:srgbClr val="001D2D"/>
                </a:solidFill>
                <a:latin typeface="Arial"/>
                <a:cs typeface="Arial"/>
              </a:rPr>
              <a:t>neighbourhood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models</a:t>
            </a:r>
            <a:r>
              <a:rPr dirty="0" sz="1200" spc="-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 spc="-25">
                <a:solidFill>
                  <a:srgbClr val="001D2D"/>
                </a:solidFill>
                <a:latin typeface="Arial"/>
                <a:cs typeface="Arial"/>
              </a:rPr>
              <a:t>and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care,</a:t>
            </a:r>
            <a:r>
              <a:rPr dirty="0" sz="1200" spc="-2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is</a:t>
            </a:r>
            <a:r>
              <a:rPr dirty="0" sz="1200" spc="-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ultimately</a:t>
            </a:r>
            <a:r>
              <a:rPr dirty="0" sz="1200" spc="-4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led</a:t>
            </a:r>
            <a:r>
              <a:rPr dirty="0" sz="1200" spc="-2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by</a:t>
            </a:r>
            <a:r>
              <a:rPr dirty="0" sz="1200" spc="-1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place</a:t>
            </a:r>
            <a:r>
              <a:rPr dirty="0" sz="1200" spc="-3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 spc="-10">
                <a:solidFill>
                  <a:srgbClr val="001D2D"/>
                </a:solidFill>
                <a:latin typeface="Arial"/>
                <a:cs typeface="Arial"/>
              </a:rPr>
              <a:t>therefore relationships</a:t>
            </a:r>
            <a:r>
              <a:rPr dirty="0" sz="1200" spc="-3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need</a:t>
            </a:r>
            <a:r>
              <a:rPr dirty="0" sz="1200" spc="-2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to</a:t>
            </a:r>
            <a:r>
              <a:rPr dirty="0" sz="1200" spc="1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be</a:t>
            </a:r>
            <a:r>
              <a:rPr dirty="0" sz="1200" spc="-1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built</a:t>
            </a:r>
            <a:r>
              <a:rPr dirty="0" sz="1200" spc="-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and</a:t>
            </a:r>
            <a:r>
              <a:rPr dirty="0" sz="1200" spc="-1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led</a:t>
            </a:r>
            <a:r>
              <a:rPr dirty="0" sz="1200" spc="-1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at</a:t>
            </a:r>
            <a:r>
              <a:rPr dirty="0" sz="1200" spc="-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 spc="-50">
                <a:solidFill>
                  <a:srgbClr val="001D2D"/>
                </a:solidFill>
                <a:latin typeface="Arial"/>
                <a:cs typeface="Arial"/>
              </a:rPr>
              <a:t>a</a:t>
            </a:r>
            <a:r>
              <a:rPr dirty="0" sz="1200" spc="50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local</a:t>
            </a:r>
            <a:r>
              <a:rPr dirty="0" sz="1200" spc="-3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 spc="-10">
                <a:solidFill>
                  <a:srgbClr val="001D2D"/>
                </a:solidFill>
                <a:latin typeface="Arial"/>
                <a:cs typeface="Arial"/>
              </a:rPr>
              <a:t>level</a:t>
            </a:r>
            <a:endParaRPr sz="1200">
              <a:latin typeface="Arial"/>
              <a:cs typeface="Arial"/>
            </a:endParaRPr>
          </a:p>
          <a:p>
            <a:pPr marL="299085" marR="49530" indent="-287020">
              <a:lnSpc>
                <a:spcPts val="1300"/>
              </a:lnSpc>
              <a:spcBef>
                <a:spcPts val="980"/>
              </a:spcBef>
              <a:buChar char="•"/>
              <a:tabLst>
                <a:tab pos="299085" algn="l"/>
              </a:tabLst>
            </a:pP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Support</a:t>
            </a:r>
            <a:r>
              <a:rPr dirty="0" sz="1200" spc="-2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development</a:t>
            </a:r>
            <a:r>
              <a:rPr dirty="0" sz="1200" spc="-3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and</a:t>
            </a:r>
            <a:r>
              <a:rPr dirty="0" sz="1200" spc="-2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 spc="-10">
                <a:solidFill>
                  <a:srgbClr val="001D2D"/>
                </a:solidFill>
                <a:latin typeface="Arial"/>
                <a:cs typeface="Arial"/>
              </a:rPr>
              <a:t>establishment</a:t>
            </a:r>
            <a:r>
              <a:rPr dirty="0" sz="1200" spc="-3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 spc="-25">
                <a:solidFill>
                  <a:srgbClr val="001D2D"/>
                </a:solidFill>
                <a:latin typeface="Arial"/>
                <a:cs typeface="Arial"/>
              </a:rPr>
              <a:t>of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integrator</a:t>
            </a:r>
            <a:r>
              <a:rPr dirty="0" sz="1200" spc="-4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roles</a:t>
            </a:r>
            <a:r>
              <a:rPr dirty="0" sz="1200" spc="-3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in</a:t>
            </a:r>
            <a:r>
              <a:rPr dirty="0" sz="1200" spc="-2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workforce</a:t>
            </a:r>
            <a:r>
              <a:rPr dirty="0" sz="1200" spc="-4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space</a:t>
            </a:r>
            <a:r>
              <a:rPr dirty="0" sz="1200" spc="-3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to</a:t>
            </a:r>
            <a:r>
              <a:rPr dirty="0" sz="1200" spc="-10">
                <a:solidFill>
                  <a:srgbClr val="001D2D"/>
                </a:solidFill>
                <a:latin typeface="Arial"/>
                <a:cs typeface="Arial"/>
              </a:rPr>
              <a:t> support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consistency</a:t>
            </a:r>
            <a:r>
              <a:rPr dirty="0" sz="1200" spc="-5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and</a:t>
            </a:r>
            <a:r>
              <a:rPr dirty="0" sz="1200" spc="-3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 spc="-10">
                <a:solidFill>
                  <a:srgbClr val="001D2D"/>
                </a:solidFill>
                <a:latin typeface="Arial"/>
                <a:cs typeface="Arial"/>
              </a:rPr>
              <a:t>alignment</a:t>
            </a:r>
            <a:endParaRPr sz="1200">
              <a:latin typeface="Arial"/>
              <a:cs typeface="Arial"/>
            </a:endParaRPr>
          </a:p>
          <a:p>
            <a:pPr marL="299085" indent="-286385">
              <a:lnSpc>
                <a:spcPct val="100000"/>
              </a:lnSpc>
              <a:spcBef>
                <a:spcPts val="825"/>
              </a:spcBef>
              <a:buChar char="•"/>
              <a:tabLst>
                <a:tab pos="299085" algn="l"/>
              </a:tabLst>
            </a:pP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Further</a:t>
            </a:r>
            <a:r>
              <a:rPr dirty="0" sz="1200" spc="-2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detail</a:t>
            </a:r>
            <a:r>
              <a:rPr dirty="0" sz="1200" spc="-4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on</a:t>
            </a:r>
            <a:r>
              <a:rPr dirty="0" sz="1200" spc="-3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role</a:t>
            </a:r>
            <a:r>
              <a:rPr dirty="0" sz="1200" spc="-2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in</a:t>
            </a:r>
            <a:r>
              <a:rPr dirty="0" sz="1200" spc="-1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slide</a:t>
            </a:r>
            <a:r>
              <a:rPr dirty="0" sz="1200" spc="-3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 spc="-25">
                <a:solidFill>
                  <a:srgbClr val="001D2D"/>
                </a:solidFill>
                <a:latin typeface="Arial"/>
                <a:cs typeface="Arial"/>
              </a:rPr>
              <a:t>10</a:t>
            </a:r>
            <a:endParaRPr sz="1200">
              <a:latin typeface="Arial"/>
              <a:cs typeface="Arial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4306061" y="1394840"/>
            <a:ext cx="4770120" cy="23939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  <a:tabLst>
                <a:tab pos="3896360" algn="l"/>
              </a:tabLst>
            </a:pPr>
            <a:r>
              <a:rPr dirty="0" sz="1400" b="1">
                <a:solidFill>
                  <a:srgbClr val="003892"/>
                </a:solidFill>
                <a:latin typeface="Arial"/>
                <a:cs typeface="Arial"/>
              </a:rPr>
              <a:t>Workforce</a:t>
            </a:r>
            <a:r>
              <a:rPr dirty="0" sz="1400" spc="-100" b="1">
                <a:solidFill>
                  <a:srgbClr val="003892"/>
                </a:solidFill>
                <a:latin typeface="Arial"/>
                <a:cs typeface="Arial"/>
              </a:rPr>
              <a:t> </a:t>
            </a:r>
            <a:r>
              <a:rPr dirty="0" sz="1400" spc="-10" b="1">
                <a:solidFill>
                  <a:srgbClr val="003892"/>
                </a:solidFill>
                <a:latin typeface="Arial"/>
                <a:cs typeface="Arial"/>
              </a:rPr>
              <a:t>matters</a:t>
            </a:r>
            <a:r>
              <a:rPr dirty="0" sz="1400" b="1">
                <a:solidFill>
                  <a:srgbClr val="003892"/>
                </a:solidFill>
                <a:latin typeface="Arial"/>
                <a:cs typeface="Arial"/>
              </a:rPr>
              <a:t>	</a:t>
            </a:r>
            <a:r>
              <a:rPr dirty="0" sz="1400" spc="-10" b="1">
                <a:solidFill>
                  <a:srgbClr val="003892"/>
                </a:solidFill>
                <a:latin typeface="Arial"/>
                <a:cs typeface="Arial"/>
              </a:rPr>
              <a:t>Education</a:t>
            </a:r>
            <a:endParaRPr sz="1400">
              <a:latin typeface="Arial"/>
              <a:cs typeface="Arial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4306061" y="1719834"/>
            <a:ext cx="3366135" cy="2729230"/>
          </a:xfrm>
          <a:prstGeom prst="rect">
            <a:avLst/>
          </a:prstGeom>
        </p:spPr>
        <p:txBody>
          <a:bodyPr wrap="square" lIns="0" tIns="33020" rIns="0" bIns="0" rtlCol="0" vert="horz">
            <a:spAutoFit/>
          </a:bodyPr>
          <a:lstStyle/>
          <a:p>
            <a:pPr marL="184785" marR="36195" indent="-172720">
              <a:lnSpc>
                <a:spcPts val="1300"/>
              </a:lnSpc>
              <a:spcBef>
                <a:spcPts val="260"/>
              </a:spcBef>
              <a:buChar char="•"/>
              <a:tabLst>
                <a:tab pos="184785" algn="l"/>
              </a:tabLst>
            </a:pP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Would</a:t>
            </a:r>
            <a:r>
              <a:rPr dirty="0" sz="1200" spc="-3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like</a:t>
            </a:r>
            <a:r>
              <a:rPr dirty="0" sz="1200" spc="-5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support</a:t>
            </a:r>
            <a:r>
              <a:rPr dirty="0" sz="1200" spc="-4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on</a:t>
            </a:r>
            <a:r>
              <a:rPr dirty="0" sz="1200" spc="-3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bringing</a:t>
            </a:r>
            <a:r>
              <a:rPr dirty="0" sz="1200" spc="-4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people</a:t>
            </a:r>
            <a:r>
              <a:rPr dirty="0" sz="1200" spc="-6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 spc="-10">
                <a:solidFill>
                  <a:srgbClr val="001D2D"/>
                </a:solidFill>
                <a:latin typeface="Arial"/>
                <a:cs typeface="Arial"/>
              </a:rPr>
              <a:t>together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at</a:t>
            </a:r>
            <a:r>
              <a:rPr dirty="0" sz="1200" spc="-2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Place</a:t>
            </a:r>
            <a:r>
              <a:rPr dirty="0" sz="1200" spc="-1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to</a:t>
            </a:r>
            <a:r>
              <a:rPr dirty="0" sz="1200" spc="-2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convene</a:t>
            </a:r>
            <a:r>
              <a:rPr dirty="0" sz="1200" spc="-4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on</a:t>
            </a:r>
            <a:r>
              <a:rPr dirty="0" sz="1200" spc="-2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workforce</a:t>
            </a:r>
            <a:r>
              <a:rPr dirty="0" sz="1200" spc="-4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issues</a:t>
            </a:r>
            <a:r>
              <a:rPr dirty="0" sz="1200" spc="32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 spc="-25">
                <a:solidFill>
                  <a:srgbClr val="001D2D"/>
                </a:solidFill>
                <a:latin typeface="Arial"/>
                <a:cs typeface="Arial"/>
              </a:rPr>
              <a:t>and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need</a:t>
            </a:r>
            <a:r>
              <a:rPr dirty="0" sz="1200" spc="-3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a</a:t>
            </a:r>
            <a:r>
              <a:rPr dirty="0" sz="1200" spc="-1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way</a:t>
            </a:r>
            <a:r>
              <a:rPr dirty="0" sz="1200" spc="-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of</a:t>
            </a:r>
            <a:r>
              <a:rPr dirty="0" sz="1200" spc="-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feeding</a:t>
            </a:r>
            <a:r>
              <a:rPr dirty="0" sz="1200" spc="-5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themes</a:t>
            </a:r>
            <a:r>
              <a:rPr dirty="0" sz="1200" spc="-4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into</a:t>
            </a:r>
            <a:r>
              <a:rPr dirty="0" sz="1200" spc="-1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a</a:t>
            </a:r>
            <a:r>
              <a:rPr dirty="0" sz="1200" spc="-1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 spc="-10">
                <a:solidFill>
                  <a:srgbClr val="001D2D"/>
                </a:solidFill>
                <a:latin typeface="Arial"/>
                <a:cs typeface="Arial"/>
              </a:rPr>
              <a:t>central place</a:t>
            </a:r>
            <a:endParaRPr sz="1200">
              <a:latin typeface="Arial"/>
              <a:cs typeface="Arial"/>
            </a:endParaRPr>
          </a:p>
          <a:p>
            <a:pPr marL="184785" marR="5080" indent="-172720">
              <a:lnSpc>
                <a:spcPct val="90000"/>
              </a:lnSpc>
              <a:spcBef>
                <a:spcPts val="960"/>
              </a:spcBef>
              <a:buChar char="•"/>
              <a:tabLst>
                <a:tab pos="184785" algn="l"/>
              </a:tabLst>
            </a:pP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Inconsistency</a:t>
            </a:r>
            <a:r>
              <a:rPr dirty="0" sz="1200" spc="-6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in</a:t>
            </a:r>
            <a:r>
              <a:rPr dirty="0" sz="1200" spc="-3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current</a:t>
            </a:r>
            <a:r>
              <a:rPr dirty="0" sz="1200" spc="-3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 spc="-10">
                <a:solidFill>
                  <a:srgbClr val="001D2D"/>
                </a:solidFill>
                <a:latin typeface="Arial"/>
                <a:cs typeface="Arial"/>
              </a:rPr>
              <a:t>workforce provision/workforce</a:t>
            </a:r>
            <a:r>
              <a:rPr dirty="0" sz="1200" spc="-3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groups at Place</a:t>
            </a:r>
            <a:r>
              <a:rPr dirty="0" sz="1200" spc="1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-</a:t>
            </a:r>
            <a:r>
              <a:rPr dirty="0" sz="1200" spc="2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not</a:t>
            </a:r>
            <a:r>
              <a:rPr dirty="0" sz="1200" spc="-1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 spc="-20">
                <a:solidFill>
                  <a:srgbClr val="001D2D"/>
                </a:solidFill>
                <a:latin typeface="Arial"/>
                <a:cs typeface="Arial"/>
              </a:rPr>
              <a:t>every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place</a:t>
            </a:r>
            <a:r>
              <a:rPr dirty="0" sz="1200" spc="-3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has</a:t>
            </a:r>
            <a:r>
              <a:rPr dirty="0" sz="1200" spc="-3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a</a:t>
            </a:r>
            <a:r>
              <a:rPr dirty="0" sz="1200" spc="-2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workforce</a:t>
            </a:r>
            <a:r>
              <a:rPr dirty="0" sz="1200" spc="-2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group.</a:t>
            </a:r>
            <a:r>
              <a:rPr dirty="0" sz="1200" spc="-3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Where</a:t>
            </a:r>
            <a:r>
              <a:rPr dirty="0" sz="1200" spc="-5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we</a:t>
            </a:r>
            <a:r>
              <a:rPr dirty="0" sz="1200" spc="-1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 spc="-20">
                <a:solidFill>
                  <a:srgbClr val="001D2D"/>
                </a:solidFill>
                <a:latin typeface="Arial"/>
                <a:cs typeface="Arial"/>
              </a:rPr>
              <a:t>can,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we</a:t>
            </a:r>
            <a:r>
              <a:rPr dirty="0" sz="1200" spc="-2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need</a:t>
            </a:r>
            <a:r>
              <a:rPr dirty="0" sz="1200" spc="-4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to</a:t>
            </a:r>
            <a:r>
              <a:rPr dirty="0" sz="1200" spc="-1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evolve</a:t>
            </a:r>
            <a:r>
              <a:rPr dirty="0" sz="1200" spc="-2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existing</a:t>
            </a:r>
            <a:r>
              <a:rPr dirty="0" sz="1200" spc="-2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groups</a:t>
            </a:r>
            <a:r>
              <a:rPr dirty="0" sz="1200" spc="-3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to</a:t>
            </a:r>
            <a:r>
              <a:rPr dirty="0" sz="1200" spc="-1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 spc="-10">
                <a:solidFill>
                  <a:srgbClr val="001D2D"/>
                </a:solidFill>
                <a:latin typeface="Arial"/>
                <a:cs typeface="Arial"/>
              </a:rPr>
              <a:t>support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resolving</a:t>
            </a:r>
            <a:r>
              <a:rPr dirty="0" sz="1200" spc="-4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workforce</a:t>
            </a:r>
            <a:r>
              <a:rPr dirty="0" sz="1200" spc="-5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matters</a:t>
            </a:r>
            <a:r>
              <a:rPr dirty="0" sz="1200" spc="-3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rather</a:t>
            </a:r>
            <a:r>
              <a:rPr dirty="0" sz="1200" spc="-5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than</a:t>
            </a:r>
            <a:r>
              <a:rPr dirty="0" sz="1200" spc="-4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 spc="-10">
                <a:solidFill>
                  <a:srgbClr val="001D2D"/>
                </a:solidFill>
                <a:latin typeface="Arial"/>
                <a:cs typeface="Arial"/>
              </a:rPr>
              <a:t>doing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something</a:t>
            </a:r>
            <a:r>
              <a:rPr dirty="0" sz="1200" spc="-7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 spc="-25">
                <a:solidFill>
                  <a:srgbClr val="001D2D"/>
                </a:solidFill>
                <a:latin typeface="Arial"/>
                <a:cs typeface="Arial"/>
              </a:rPr>
              <a:t>new</a:t>
            </a:r>
            <a:endParaRPr sz="1200">
              <a:latin typeface="Arial"/>
              <a:cs typeface="Arial"/>
            </a:endParaRPr>
          </a:p>
          <a:p>
            <a:pPr marL="184785" marR="62865" indent="-172720">
              <a:lnSpc>
                <a:spcPts val="1300"/>
              </a:lnSpc>
              <a:spcBef>
                <a:spcPts val="1015"/>
              </a:spcBef>
              <a:buChar char="•"/>
              <a:tabLst>
                <a:tab pos="184785" algn="l"/>
              </a:tabLst>
            </a:pP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Need</a:t>
            </a:r>
            <a:r>
              <a:rPr dirty="0" sz="1200" spc="-3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to</a:t>
            </a:r>
            <a:r>
              <a:rPr dirty="0" sz="1200" spc="-1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understand</a:t>
            </a:r>
            <a:r>
              <a:rPr dirty="0" sz="1200" spc="-5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the</a:t>
            </a:r>
            <a:r>
              <a:rPr dirty="0" sz="1200" spc="-2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gap</a:t>
            </a:r>
            <a:r>
              <a:rPr dirty="0" sz="1200" spc="-2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in</a:t>
            </a:r>
            <a:r>
              <a:rPr dirty="0" sz="1200" spc="-1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 spc="-10">
                <a:solidFill>
                  <a:srgbClr val="001D2D"/>
                </a:solidFill>
                <a:latin typeface="Arial"/>
                <a:cs typeface="Arial"/>
              </a:rPr>
              <a:t>workforce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support</a:t>
            </a:r>
            <a:r>
              <a:rPr dirty="0" sz="1200" spc="-5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for</a:t>
            </a:r>
            <a:r>
              <a:rPr dirty="0" sz="1200" spc="-3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VCSE/smaller</a:t>
            </a:r>
            <a:r>
              <a:rPr dirty="0" sz="1200" spc="-5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providers</a:t>
            </a:r>
            <a:r>
              <a:rPr dirty="0" sz="1200" spc="-3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(or</a:t>
            </a:r>
            <a:r>
              <a:rPr dirty="0" sz="1200" spc="-1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 spc="-10">
                <a:solidFill>
                  <a:srgbClr val="001D2D"/>
                </a:solidFill>
                <a:latin typeface="Arial"/>
                <a:cs typeface="Arial"/>
              </a:rPr>
              <a:t>indeed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if</a:t>
            </a:r>
            <a:r>
              <a:rPr dirty="0" sz="1200" spc="-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there's</a:t>
            </a:r>
            <a:r>
              <a:rPr dirty="0" sz="1200" spc="-3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a</a:t>
            </a:r>
            <a:r>
              <a:rPr dirty="0" sz="1200" spc="-1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gap</a:t>
            </a:r>
            <a:r>
              <a:rPr dirty="0" sz="1200" spc="-1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at</a:t>
            </a:r>
            <a:r>
              <a:rPr dirty="0" sz="1200" spc="-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 spc="-20">
                <a:solidFill>
                  <a:srgbClr val="001D2D"/>
                </a:solidFill>
                <a:latin typeface="Arial"/>
                <a:cs typeface="Arial"/>
              </a:rPr>
              <a:t>all)</a:t>
            </a:r>
            <a:endParaRPr sz="1200">
              <a:latin typeface="Arial"/>
              <a:cs typeface="Arial"/>
            </a:endParaRPr>
          </a:p>
          <a:p>
            <a:pPr marL="186055" indent="-173355">
              <a:lnSpc>
                <a:spcPct val="100000"/>
              </a:lnSpc>
              <a:spcBef>
                <a:spcPts val="835"/>
              </a:spcBef>
              <a:buChar char="•"/>
              <a:tabLst>
                <a:tab pos="186055" algn="l"/>
              </a:tabLst>
            </a:pP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Workforce</a:t>
            </a:r>
            <a:r>
              <a:rPr dirty="0" sz="1200" spc="-6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challenges</a:t>
            </a:r>
            <a:r>
              <a:rPr dirty="0" sz="1200" spc="-7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 spc="-10">
                <a:solidFill>
                  <a:srgbClr val="001D2D"/>
                </a:solidFill>
                <a:latin typeface="Arial"/>
                <a:cs typeface="Arial"/>
              </a:rPr>
              <a:t>raised</a:t>
            </a:r>
            <a:endParaRPr sz="1200">
              <a:latin typeface="Arial"/>
              <a:cs typeface="Arial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4763261" y="4467859"/>
            <a:ext cx="2918460" cy="1653539"/>
          </a:xfrm>
          <a:prstGeom prst="rect">
            <a:avLst/>
          </a:prstGeom>
        </p:spPr>
        <p:txBody>
          <a:bodyPr wrap="square" lIns="0" tIns="30480" rIns="0" bIns="0" rtlCol="0" vert="horz">
            <a:spAutoFit/>
          </a:bodyPr>
          <a:lstStyle/>
          <a:p>
            <a:pPr marL="184785" marR="5080" indent="-172720">
              <a:lnSpc>
                <a:spcPct val="90000"/>
              </a:lnSpc>
              <a:spcBef>
                <a:spcPts val="240"/>
              </a:spcBef>
              <a:buChar char="•"/>
              <a:tabLst>
                <a:tab pos="184785" algn="l"/>
              </a:tabLst>
            </a:pP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Recruitment/job</a:t>
            </a:r>
            <a:r>
              <a:rPr dirty="0" sz="1200" spc="-6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evaluation</a:t>
            </a:r>
            <a:r>
              <a:rPr dirty="0" sz="1200" spc="-7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templates</a:t>
            </a:r>
            <a:r>
              <a:rPr dirty="0" sz="1200" spc="-6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 spc="-25">
                <a:solidFill>
                  <a:srgbClr val="001D2D"/>
                </a:solidFill>
                <a:latin typeface="Arial"/>
                <a:cs typeface="Arial"/>
              </a:rPr>
              <a:t>for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job</a:t>
            </a:r>
            <a:r>
              <a:rPr dirty="0" sz="1200" spc="-1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roles</a:t>
            </a:r>
            <a:r>
              <a:rPr dirty="0" sz="1200" spc="-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in </a:t>
            </a:r>
            <a:r>
              <a:rPr dirty="0" sz="1200" spc="-10">
                <a:solidFill>
                  <a:srgbClr val="001D2D"/>
                </a:solidFill>
                <a:latin typeface="Arial"/>
                <a:cs typeface="Arial"/>
              </a:rPr>
              <a:t>neighbourhood</a:t>
            </a:r>
            <a:r>
              <a:rPr dirty="0" sz="1200" spc="-4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health</a:t>
            </a:r>
            <a:r>
              <a:rPr dirty="0" sz="1200" spc="-20">
                <a:solidFill>
                  <a:srgbClr val="001D2D"/>
                </a:solidFill>
                <a:latin typeface="Arial"/>
                <a:cs typeface="Arial"/>
              </a:rPr>
              <a:t> would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be</a:t>
            </a:r>
            <a:r>
              <a:rPr dirty="0" sz="1200" spc="-2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helpful</a:t>
            </a:r>
            <a:r>
              <a:rPr dirty="0" sz="1200" spc="-4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-</a:t>
            </a:r>
            <a:r>
              <a:rPr dirty="0" sz="1200" spc="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as</a:t>
            </a:r>
            <a:r>
              <a:rPr dirty="0" sz="1200" spc="-2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templates</a:t>
            </a:r>
            <a:r>
              <a:rPr dirty="0" sz="1200" spc="-3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currently</a:t>
            </a:r>
            <a:r>
              <a:rPr dirty="0" sz="1200" spc="-3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 spc="-20">
                <a:solidFill>
                  <a:srgbClr val="001D2D"/>
                </a:solidFill>
                <a:latin typeface="Arial"/>
                <a:cs typeface="Arial"/>
              </a:rPr>
              <a:t>have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an</a:t>
            </a:r>
            <a:r>
              <a:rPr dirty="0" sz="1200" spc="-2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acute</a:t>
            </a:r>
            <a:r>
              <a:rPr dirty="0" sz="1200" spc="-3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 spc="-10">
                <a:solidFill>
                  <a:srgbClr val="001D2D"/>
                </a:solidFill>
                <a:latin typeface="Arial"/>
                <a:cs typeface="Arial"/>
              </a:rPr>
              <a:t>focus</a:t>
            </a:r>
            <a:endParaRPr sz="1200">
              <a:latin typeface="Arial"/>
              <a:cs typeface="Arial"/>
            </a:endParaRPr>
          </a:p>
          <a:p>
            <a:pPr marL="184785" marR="410209" indent="-172720">
              <a:lnSpc>
                <a:spcPts val="1300"/>
              </a:lnSpc>
              <a:spcBef>
                <a:spcPts val="520"/>
              </a:spcBef>
              <a:buChar char="•"/>
              <a:tabLst>
                <a:tab pos="184785" algn="l"/>
              </a:tabLst>
            </a:pP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Support</a:t>
            </a:r>
            <a:r>
              <a:rPr dirty="0" sz="1200" spc="-3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in</a:t>
            </a:r>
            <a:r>
              <a:rPr dirty="0" sz="1200" spc="-2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HR</a:t>
            </a:r>
            <a:r>
              <a:rPr dirty="0" sz="1200" spc="-1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processes</a:t>
            </a:r>
            <a:r>
              <a:rPr dirty="0" sz="1200" spc="-4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for</a:t>
            </a:r>
            <a:r>
              <a:rPr dirty="0" sz="1200" spc="-2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 spc="-10">
                <a:solidFill>
                  <a:srgbClr val="001D2D"/>
                </a:solidFill>
                <a:latin typeface="Arial"/>
                <a:cs typeface="Arial"/>
              </a:rPr>
              <a:t>cross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boundaries</a:t>
            </a:r>
            <a:r>
              <a:rPr dirty="0" sz="1200" spc="-7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 spc="-10">
                <a:solidFill>
                  <a:srgbClr val="001D2D"/>
                </a:solidFill>
                <a:latin typeface="Arial"/>
                <a:cs typeface="Arial"/>
              </a:rPr>
              <a:t>working</a:t>
            </a:r>
            <a:endParaRPr sz="1200">
              <a:latin typeface="Arial"/>
              <a:cs typeface="Arial"/>
            </a:endParaRPr>
          </a:p>
          <a:p>
            <a:pPr marL="184785" marR="278130" indent="-172720">
              <a:lnSpc>
                <a:spcPts val="1300"/>
              </a:lnSpc>
              <a:spcBef>
                <a:spcPts val="500"/>
              </a:spcBef>
              <a:buChar char="•"/>
              <a:tabLst>
                <a:tab pos="184785" algn="l"/>
              </a:tabLst>
            </a:pP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Risk</a:t>
            </a:r>
            <a:r>
              <a:rPr dirty="0" sz="1200" spc="-1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and</a:t>
            </a:r>
            <a:r>
              <a:rPr dirty="0" sz="1200" spc="-3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governance</a:t>
            </a:r>
            <a:r>
              <a:rPr dirty="0" sz="1200" spc="-2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for</a:t>
            </a:r>
            <a:r>
              <a:rPr dirty="0" sz="1200" spc="-5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roles</a:t>
            </a:r>
            <a:r>
              <a:rPr dirty="0" sz="1200" spc="-2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 spc="-10">
                <a:solidFill>
                  <a:srgbClr val="001D2D"/>
                </a:solidFill>
                <a:latin typeface="Arial"/>
                <a:cs typeface="Arial"/>
              </a:rPr>
              <a:t>which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work in</a:t>
            </a:r>
            <a:r>
              <a:rPr dirty="0" sz="1200" spc="-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 spc="-10">
                <a:solidFill>
                  <a:srgbClr val="001D2D"/>
                </a:solidFill>
                <a:latin typeface="Arial"/>
                <a:cs typeface="Arial"/>
              </a:rPr>
              <a:t>neighbourhood</a:t>
            </a:r>
            <a:r>
              <a:rPr dirty="0" sz="1200" spc="-4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health</a:t>
            </a:r>
            <a:r>
              <a:rPr dirty="0" sz="1200" spc="-2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 spc="-10">
                <a:solidFill>
                  <a:srgbClr val="001D2D"/>
                </a:solidFill>
                <a:latin typeface="Arial"/>
                <a:cs typeface="Arial"/>
              </a:rPr>
              <a:t>(e.g.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integrator</a:t>
            </a:r>
            <a:r>
              <a:rPr dirty="0" sz="1200" spc="-5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 spc="-10">
                <a:solidFill>
                  <a:srgbClr val="001D2D"/>
                </a:solidFill>
                <a:latin typeface="Arial"/>
                <a:cs typeface="Arial"/>
              </a:rPr>
              <a:t>roles)</a:t>
            </a:r>
            <a:endParaRPr sz="1200">
              <a:latin typeface="Arial"/>
              <a:cs typeface="Arial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8190103" y="1719834"/>
            <a:ext cx="3399790" cy="4756785"/>
          </a:xfrm>
          <a:prstGeom prst="rect">
            <a:avLst/>
          </a:prstGeom>
        </p:spPr>
        <p:txBody>
          <a:bodyPr wrap="square" lIns="0" tIns="33020" rIns="0" bIns="0" rtlCol="0" vert="horz">
            <a:spAutoFit/>
          </a:bodyPr>
          <a:lstStyle/>
          <a:p>
            <a:pPr marL="299085" marR="97790" indent="-287020">
              <a:lnSpc>
                <a:spcPts val="1300"/>
              </a:lnSpc>
              <a:spcBef>
                <a:spcPts val="260"/>
              </a:spcBef>
              <a:buChar char="•"/>
              <a:tabLst>
                <a:tab pos="299085" algn="l"/>
              </a:tabLst>
            </a:pP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We</a:t>
            </a:r>
            <a:r>
              <a:rPr dirty="0" sz="1200" spc="-5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need</a:t>
            </a:r>
            <a:r>
              <a:rPr dirty="0" sz="1200" spc="-3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to</a:t>
            </a:r>
            <a:r>
              <a:rPr dirty="0" sz="1200" spc="-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proactively</a:t>
            </a:r>
            <a:r>
              <a:rPr dirty="0" sz="1200" spc="-3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begin</a:t>
            </a:r>
            <a:r>
              <a:rPr dirty="0" sz="1200" spc="-2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to</a:t>
            </a:r>
            <a:r>
              <a:rPr dirty="0" sz="1200" spc="-1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plan</a:t>
            </a:r>
            <a:r>
              <a:rPr dirty="0" sz="1200" spc="-2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to</a:t>
            </a:r>
            <a:r>
              <a:rPr dirty="0" sz="1200" spc="-1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 spc="-20">
                <a:solidFill>
                  <a:srgbClr val="001D2D"/>
                </a:solidFill>
                <a:latin typeface="Arial"/>
                <a:cs typeface="Arial"/>
              </a:rPr>
              <a:t>have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support</a:t>
            </a:r>
            <a:r>
              <a:rPr dirty="0" sz="1200" spc="-5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in</a:t>
            </a:r>
            <a:r>
              <a:rPr dirty="0" sz="1200" spc="-2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place</a:t>
            </a:r>
            <a:r>
              <a:rPr dirty="0" sz="1200" spc="-4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for</a:t>
            </a:r>
            <a:r>
              <a:rPr dirty="0" sz="1200" spc="-3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staff</a:t>
            </a:r>
            <a:r>
              <a:rPr dirty="0" sz="1200" spc="-2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where</a:t>
            </a:r>
            <a:r>
              <a:rPr dirty="0" sz="1200" spc="-2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upskilling</a:t>
            </a:r>
            <a:r>
              <a:rPr dirty="0" sz="1200" spc="-6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 spc="-25">
                <a:solidFill>
                  <a:srgbClr val="001D2D"/>
                </a:solidFill>
                <a:latin typeface="Arial"/>
                <a:cs typeface="Arial"/>
              </a:rPr>
              <a:t>is </a:t>
            </a:r>
            <a:r>
              <a:rPr dirty="0" sz="1200" spc="-10">
                <a:solidFill>
                  <a:srgbClr val="001D2D"/>
                </a:solidFill>
                <a:latin typeface="Arial"/>
                <a:cs typeface="Arial"/>
              </a:rPr>
              <a:t>needed</a:t>
            </a:r>
            <a:endParaRPr sz="1200">
              <a:latin typeface="Arial"/>
              <a:cs typeface="Arial"/>
            </a:endParaRPr>
          </a:p>
          <a:p>
            <a:pPr marL="299085" marR="40005" indent="-287020">
              <a:lnSpc>
                <a:spcPts val="1300"/>
              </a:lnSpc>
              <a:spcBef>
                <a:spcPts val="980"/>
              </a:spcBef>
              <a:buChar char="•"/>
              <a:tabLst>
                <a:tab pos="299085" algn="l"/>
              </a:tabLst>
            </a:pPr>
            <a:r>
              <a:rPr dirty="0" sz="1200" spc="-10">
                <a:solidFill>
                  <a:srgbClr val="001D2D"/>
                </a:solidFill>
                <a:latin typeface="Arial"/>
                <a:cs typeface="Arial"/>
              </a:rPr>
              <a:t>Training/learning</a:t>
            </a:r>
            <a:r>
              <a:rPr dirty="0" sz="1200" spc="-4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as</a:t>
            </a:r>
            <a:r>
              <a:rPr dirty="0" sz="1200" spc="-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a</a:t>
            </a:r>
            <a:r>
              <a:rPr dirty="0" sz="1200" spc="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theme</a:t>
            </a:r>
            <a:r>
              <a:rPr dirty="0" sz="1200" spc="-2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to</a:t>
            </a:r>
            <a:r>
              <a:rPr dirty="0" sz="1200" spc="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 spc="-10">
                <a:solidFill>
                  <a:srgbClr val="001D2D"/>
                </a:solidFill>
                <a:latin typeface="Arial"/>
                <a:cs typeface="Arial"/>
              </a:rPr>
              <a:t>support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culture</a:t>
            </a:r>
            <a:r>
              <a:rPr dirty="0" sz="1200" spc="-4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change</a:t>
            </a:r>
            <a:r>
              <a:rPr dirty="0" sz="1200" spc="-4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and</a:t>
            </a:r>
            <a:r>
              <a:rPr dirty="0" sz="1200" spc="-3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cross</a:t>
            </a:r>
            <a:r>
              <a:rPr dirty="0" sz="1200" spc="-1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boundaries</a:t>
            </a:r>
            <a:r>
              <a:rPr dirty="0" sz="1200" spc="-5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 spc="-10">
                <a:solidFill>
                  <a:srgbClr val="001D2D"/>
                </a:solidFill>
                <a:latin typeface="Arial"/>
                <a:cs typeface="Arial"/>
              </a:rPr>
              <a:t>working</a:t>
            </a:r>
            <a:endParaRPr sz="1200">
              <a:latin typeface="Arial"/>
              <a:cs typeface="Arial"/>
            </a:endParaRPr>
          </a:p>
          <a:p>
            <a:pPr marL="299085" marR="5080" indent="-287020">
              <a:lnSpc>
                <a:spcPts val="1300"/>
              </a:lnSpc>
              <a:spcBef>
                <a:spcPts val="990"/>
              </a:spcBef>
              <a:buChar char="•"/>
              <a:tabLst>
                <a:tab pos="299085" algn="l"/>
              </a:tabLst>
            </a:pP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Skills</a:t>
            </a:r>
            <a:r>
              <a:rPr dirty="0" sz="1200" spc="-3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building</a:t>
            </a:r>
            <a:r>
              <a:rPr dirty="0" sz="1200" spc="-5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needed</a:t>
            </a:r>
            <a:r>
              <a:rPr dirty="0" sz="1200" spc="-2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in</a:t>
            </a:r>
            <a:r>
              <a:rPr dirty="0" sz="1200" spc="-4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community</a:t>
            </a:r>
            <a:r>
              <a:rPr dirty="0" sz="1200" spc="-4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 spc="-10">
                <a:solidFill>
                  <a:srgbClr val="001D2D"/>
                </a:solidFill>
                <a:latin typeface="Arial"/>
                <a:cs typeface="Arial"/>
              </a:rPr>
              <a:t>activation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and</a:t>
            </a:r>
            <a:r>
              <a:rPr dirty="0" sz="1200" spc="-4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working</a:t>
            </a:r>
            <a:r>
              <a:rPr dirty="0" sz="1200" spc="-2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with</a:t>
            </a:r>
            <a:r>
              <a:rPr dirty="0" sz="1200" spc="-1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people/</a:t>
            </a:r>
            <a:r>
              <a:rPr dirty="0" sz="1200" spc="-5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patients</a:t>
            </a:r>
            <a:r>
              <a:rPr dirty="0" sz="1200" spc="-5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as</a:t>
            </a:r>
            <a:r>
              <a:rPr dirty="0" sz="1200" spc="-2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 spc="-20">
                <a:solidFill>
                  <a:srgbClr val="001D2D"/>
                </a:solidFill>
                <a:latin typeface="Arial"/>
                <a:cs typeface="Arial"/>
              </a:rPr>
              <a:t>equal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partners</a:t>
            </a:r>
            <a:r>
              <a:rPr dirty="0" sz="1200" spc="-4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in</a:t>
            </a:r>
            <a:r>
              <a:rPr dirty="0" sz="1200" spc="-20">
                <a:solidFill>
                  <a:srgbClr val="001D2D"/>
                </a:solidFill>
                <a:latin typeface="Arial"/>
                <a:cs typeface="Arial"/>
              </a:rPr>
              <a:t> care</a:t>
            </a:r>
            <a:endParaRPr sz="1200">
              <a:latin typeface="Arial"/>
              <a:cs typeface="Arial"/>
            </a:endParaRPr>
          </a:p>
          <a:p>
            <a:pPr marL="299085" marR="53975" indent="-287020">
              <a:lnSpc>
                <a:spcPts val="1300"/>
              </a:lnSpc>
              <a:spcBef>
                <a:spcPts val="1000"/>
              </a:spcBef>
              <a:buChar char="•"/>
              <a:tabLst>
                <a:tab pos="299085" algn="l"/>
              </a:tabLst>
            </a:pP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Exploring</a:t>
            </a:r>
            <a:r>
              <a:rPr dirty="0" sz="1200" spc="-2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the</a:t>
            </a:r>
            <a:r>
              <a:rPr dirty="0" sz="1200" spc="-1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 spc="-10">
                <a:solidFill>
                  <a:srgbClr val="001D2D"/>
                </a:solidFill>
                <a:latin typeface="Arial"/>
                <a:cs typeface="Arial"/>
              </a:rPr>
              <a:t>development</a:t>
            </a:r>
            <a:r>
              <a:rPr dirty="0" sz="1200" spc="-3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of</a:t>
            </a:r>
            <a:r>
              <a:rPr dirty="0" sz="1200" spc="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 spc="-10">
                <a:solidFill>
                  <a:srgbClr val="001D2D"/>
                </a:solidFill>
                <a:latin typeface="Arial"/>
                <a:cs typeface="Arial"/>
              </a:rPr>
              <a:t>training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resources</a:t>
            </a:r>
            <a:r>
              <a:rPr dirty="0" sz="1200" spc="-3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needed</a:t>
            </a:r>
            <a:r>
              <a:rPr dirty="0" sz="1200" spc="-5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‘once</a:t>
            </a:r>
            <a:r>
              <a:rPr dirty="0" sz="1200" spc="-2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for</a:t>
            </a:r>
            <a:r>
              <a:rPr dirty="0" sz="1200" spc="-3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 spc="-10">
                <a:solidFill>
                  <a:srgbClr val="001D2D"/>
                </a:solidFill>
                <a:latin typeface="Arial"/>
                <a:cs typeface="Arial"/>
              </a:rPr>
              <a:t>SEL’</a:t>
            </a:r>
            <a:r>
              <a:rPr dirty="0" sz="1200" spc="-5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–</a:t>
            </a:r>
            <a:r>
              <a:rPr dirty="0" sz="1200" spc="-1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to</a:t>
            </a:r>
            <a:r>
              <a:rPr dirty="0" sz="1200" spc="-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 spc="-10">
                <a:solidFill>
                  <a:srgbClr val="001D2D"/>
                </a:solidFill>
                <a:latin typeface="Arial"/>
                <a:cs typeface="Arial"/>
              </a:rPr>
              <a:t>prevent duplication</a:t>
            </a:r>
            <a:endParaRPr sz="1200">
              <a:latin typeface="Arial"/>
              <a:cs typeface="Arial"/>
            </a:endParaRPr>
          </a:p>
          <a:p>
            <a:pPr marL="299085" marR="69850" indent="-287020">
              <a:lnSpc>
                <a:spcPct val="90000"/>
              </a:lnSpc>
              <a:spcBef>
                <a:spcPts val="965"/>
              </a:spcBef>
              <a:buChar char="•"/>
              <a:tabLst>
                <a:tab pos="299085" algn="l"/>
              </a:tabLst>
            </a:pP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Piloting</a:t>
            </a:r>
            <a:r>
              <a:rPr dirty="0" sz="1200" spc="-4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of</a:t>
            </a:r>
            <a:r>
              <a:rPr dirty="0" sz="1200" spc="-1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good</a:t>
            </a:r>
            <a:r>
              <a:rPr dirty="0" sz="1200" spc="-2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practice</a:t>
            </a:r>
            <a:r>
              <a:rPr dirty="0" sz="1200" spc="-3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across</a:t>
            </a:r>
            <a:r>
              <a:rPr dirty="0" sz="1200" spc="-2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 spc="-10">
                <a:solidFill>
                  <a:srgbClr val="001D2D"/>
                </a:solidFill>
                <a:latin typeface="Arial"/>
                <a:cs typeface="Arial"/>
              </a:rPr>
              <a:t>disciplines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and</a:t>
            </a:r>
            <a:r>
              <a:rPr dirty="0" sz="1200" spc="-4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sharing</a:t>
            </a:r>
            <a:r>
              <a:rPr dirty="0" sz="1200" spc="-4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learning</a:t>
            </a:r>
            <a:r>
              <a:rPr dirty="0" sz="1200" spc="-6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(an</a:t>
            </a:r>
            <a:r>
              <a:rPr dirty="0" sz="1200" spc="-2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example</a:t>
            </a:r>
            <a:r>
              <a:rPr dirty="0" sz="1200" spc="-5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was</a:t>
            </a:r>
            <a:r>
              <a:rPr dirty="0" sz="1200" spc="-1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 spc="-20">
                <a:solidFill>
                  <a:srgbClr val="001D2D"/>
                </a:solidFill>
                <a:latin typeface="Arial"/>
                <a:cs typeface="Arial"/>
              </a:rPr>
              <a:t>given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of</a:t>
            </a:r>
            <a:r>
              <a:rPr dirty="0" sz="1200" spc="-3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a</a:t>
            </a:r>
            <a:r>
              <a:rPr dirty="0" sz="1200" spc="-1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discipline</a:t>
            </a:r>
            <a:r>
              <a:rPr dirty="0" sz="1200" spc="-6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agnostic</a:t>
            </a:r>
            <a:r>
              <a:rPr dirty="0" sz="1200" spc="-4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prescribing</a:t>
            </a:r>
            <a:r>
              <a:rPr dirty="0" sz="1200" spc="-4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 spc="-10">
                <a:solidFill>
                  <a:srgbClr val="001D2D"/>
                </a:solidFill>
                <a:latin typeface="Arial"/>
                <a:cs typeface="Arial"/>
              </a:rPr>
              <a:t>autonomy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framework</a:t>
            </a:r>
            <a:r>
              <a:rPr dirty="0" sz="1200" spc="-4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which</a:t>
            </a:r>
            <a:r>
              <a:rPr dirty="0" sz="1200" spc="-2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could</a:t>
            </a:r>
            <a:r>
              <a:rPr dirty="0" sz="1200" spc="-4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be</a:t>
            </a:r>
            <a:r>
              <a:rPr dirty="0" sz="1200" spc="-3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tested</a:t>
            </a:r>
            <a:r>
              <a:rPr dirty="0" sz="1200" spc="-3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 spc="-10">
                <a:solidFill>
                  <a:srgbClr val="001D2D"/>
                </a:solidFill>
                <a:latin typeface="Arial"/>
                <a:cs typeface="Arial"/>
              </a:rPr>
              <a:t>across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multiple</a:t>
            </a:r>
            <a:r>
              <a:rPr dirty="0" sz="1200" spc="-6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 spc="-10">
                <a:solidFill>
                  <a:srgbClr val="001D2D"/>
                </a:solidFill>
                <a:latin typeface="Arial"/>
                <a:cs typeface="Arial"/>
              </a:rPr>
              <a:t>disciplines)</a:t>
            </a:r>
            <a:endParaRPr sz="1200">
              <a:latin typeface="Arial"/>
              <a:cs typeface="Arial"/>
            </a:endParaRPr>
          </a:p>
          <a:p>
            <a:pPr marL="299085" marR="24130" indent="-287020">
              <a:lnSpc>
                <a:spcPts val="1300"/>
              </a:lnSpc>
              <a:spcBef>
                <a:spcPts val="1015"/>
              </a:spcBef>
              <a:buChar char="•"/>
              <a:tabLst>
                <a:tab pos="299085" algn="l"/>
              </a:tabLst>
            </a:pP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Scope</a:t>
            </a:r>
            <a:r>
              <a:rPr dirty="0" sz="1200" spc="-4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to</a:t>
            </a:r>
            <a:r>
              <a:rPr dirty="0" sz="1200" spc="-1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think</a:t>
            </a:r>
            <a:r>
              <a:rPr dirty="0" sz="1200" spc="-3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differently</a:t>
            </a:r>
            <a:r>
              <a:rPr dirty="0" sz="1200" spc="-5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about</a:t>
            </a:r>
            <a:r>
              <a:rPr dirty="0" sz="1200" spc="-4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where</a:t>
            </a:r>
            <a:r>
              <a:rPr dirty="0" sz="1200" spc="-2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we</a:t>
            </a:r>
            <a:r>
              <a:rPr dirty="0" sz="1200" spc="-1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 spc="-25">
                <a:solidFill>
                  <a:srgbClr val="001D2D"/>
                </a:solidFill>
                <a:latin typeface="Arial"/>
                <a:cs typeface="Arial"/>
              </a:rPr>
              <a:t>get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learning</a:t>
            </a:r>
            <a:r>
              <a:rPr dirty="0" sz="1200" spc="-6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from</a:t>
            </a:r>
            <a:r>
              <a:rPr dirty="0" sz="1200" spc="-3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(e.g.</a:t>
            </a:r>
            <a:r>
              <a:rPr dirty="0" sz="1200" spc="-2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expertise</a:t>
            </a:r>
            <a:r>
              <a:rPr dirty="0" sz="1200" spc="-2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from</a:t>
            </a:r>
            <a:r>
              <a:rPr dirty="0" sz="1200" spc="-3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 spc="-10">
                <a:solidFill>
                  <a:srgbClr val="001D2D"/>
                </a:solidFill>
                <a:latin typeface="Arial"/>
                <a:cs typeface="Arial"/>
              </a:rPr>
              <a:t>experience,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not</a:t>
            </a:r>
            <a:r>
              <a:rPr dirty="0" sz="1200" spc="-3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just</a:t>
            </a:r>
            <a:r>
              <a:rPr dirty="0" sz="1200" spc="-2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traditional</a:t>
            </a:r>
            <a:r>
              <a:rPr dirty="0" sz="1200" spc="-5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learning)</a:t>
            </a:r>
            <a:r>
              <a:rPr dirty="0" sz="1200" spc="-4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and</a:t>
            </a:r>
            <a:r>
              <a:rPr dirty="0" sz="1200" spc="-3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 spc="-20">
                <a:solidFill>
                  <a:srgbClr val="001D2D"/>
                </a:solidFill>
                <a:latin typeface="Arial"/>
                <a:cs typeface="Arial"/>
              </a:rPr>
              <a:t>find </a:t>
            </a:r>
            <a:r>
              <a:rPr dirty="0" sz="1200" spc="-10">
                <a:solidFill>
                  <a:srgbClr val="001D2D"/>
                </a:solidFill>
                <a:latin typeface="Arial"/>
                <a:cs typeface="Arial"/>
              </a:rPr>
              <a:t>creative/innovative</a:t>
            </a:r>
            <a:r>
              <a:rPr dirty="0" sz="1200" spc="-2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ways</a:t>
            </a:r>
            <a:r>
              <a:rPr dirty="0" sz="1200" spc="2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to</a:t>
            </a:r>
            <a:r>
              <a:rPr dirty="0" sz="1200" spc="1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educate</a:t>
            </a:r>
            <a:r>
              <a:rPr dirty="0" sz="1200" spc="-3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staff </a:t>
            </a:r>
            <a:r>
              <a:rPr dirty="0" sz="1200" spc="-25">
                <a:solidFill>
                  <a:srgbClr val="001D2D"/>
                </a:solidFill>
                <a:latin typeface="Arial"/>
                <a:cs typeface="Arial"/>
              </a:rPr>
              <a:t>and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bring</a:t>
            </a:r>
            <a:r>
              <a:rPr dirty="0" sz="1200" spc="-3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them</a:t>
            </a:r>
            <a:r>
              <a:rPr dirty="0" sz="1200" spc="-2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side</a:t>
            </a:r>
            <a:r>
              <a:rPr dirty="0" sz="1200" spc="-3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by</a:t>
            </a:r>
            <a:r>
              <a:rPr dirty="0" sz="1200" spc="-10">
                <a:solidFill>
                  <a:srgbClr val="001D2D"/>
                </a:solidFill>
                <a:latin typeface="Arial"/>
                <a:cs typeface="Arial"/>
              </a:rPr>
              <a:t> side.</a:t>
            </a:r>
            <a:endParaRPr sz="1200">
              <a:latin typeface="Arial"/>
              <a:cs typeface="Arial"/>
            </a:endParaRPr>
          </a:p>
          <a:p>
            <a:pPr marL="299085" marR="41910" indent="-287020">
              <a:lnSpc>
                <a:spcPct val="90100"/>
              </a:lnSpc>
              <a:spcBef>
                <a:spcPts val="969"/>
              </a:spcBef>
              <a:buChar char="•"/>
              <a:tabLst>
                <a:tab pos="299085" algn="l"/>
              </a:tabLst>
            </a:pPr>
            <a:r>
              <a:rPr dirty="0" sz="1200" spc="-10">
                <a:solidFill>
                  <a:srgbClr val="001D2D"/>
                </a:solidFill>
                <a:latin typeface="Arial"/>
                <a:cs typeface="Arial"/>
              </a:rPr>
              <a:t>Continuation</a:t>
            </a:r>
            <a:r>
              <a:rPr dirty="0" sz="1200" spc="-4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of our</a:t>
            </a:r>
            <a:r>
              <a:rPr dirty="0" sz="1200" spc="-1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EDI and</a:t>
            </a:r>
            <a:r>
              <a:rPr dirty="0" sz="1200" spc="-2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training</a:t>
            </a:r>
            <a:r>
              <a:rPr dirty="0" sz="1200" spc="-2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offer</a:t>
            </a:r>
            <a:r>
              <a:rPr dirty="0" sz="1200" spc="-2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 spc="-25">
                <a:solidFill>
                  <a:srgbClr val="001D2D"/>
                </a:solidFill>
                <a:latin typeface="Arial"/>
                <a:cs typeface="Arial"/>
              </a:rPr>
              <a:t>at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SEL</a:t>
            </a:r>
            <a:r>
              <a:rPr dirty="0" sz="1200" spc="-6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level</a:t>
            </a:r>
            <a:r>
              <a:rPr dirty="0" sz="1200" spc="-2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to</a:t>
            </a:r>
            <a:r>
              <a:rPr dirty="0" sz="1200" spc="-1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support</a:t>
            </a:r>
            <a:r>
              <a:rPr dirty="0" sz="1200" spc="-4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consistent</a:t>
            </a:r>
            <a:r>
              <a:rPr dirty="0" sz="1200" spc="-4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offer</a:t>
            </a:r>
            <a:r>
              <a:rPr dirty="0" sz="1200" spc="-3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and</a:t>
            </a:r>
            <a:r>
              <a:rPr dirty="0" sz="1200" spc="-4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 spc="-20">
                <a:solidFill>
                  <a:srgbClr val="001D2D"/>
                </a:solidFill>
                <a:latin typeface="Arial"/>
                <a:cs typeface="Arial"/>
              </a:rPr>
              <a:t>‘one </a:t>
            </a:r>
            <a:r>
              <a:rPr dirty="0" sz="1200" spc="-10">
                <a:solidFill>
                  <a:srgbClr val="001D2D"/>
                </a:solidFill>
                <a:latin typeface="Arial"/>
                <a:cs typeface="Arial"/>
              </a:rPr>
              <a:t>workforce’</a:t>
            </a:r>
            <a:endParaRPr sz="12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413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/>
              <a:t>Feedback</a:t>
            </a:r>
            <a:r>
              <a:rPr dirty="0" spc="-100"/>
              <a:t> </a:t>
            </a:r>
            <a:r>
              <a:rPr dirty="0"/>
              <a:t>from</a:t>
            </a:r>
            <a:r>
              <a:rPr dirty="0" spc="-130"/>
              <a:t> </a:t>
            </a:r>
            <a:r>
              <a:rPr dirty="0"/>
              <a:t>engagement</a:t>
            </a:r>
            <a:r>
              <a:rPr dirty="0" spc="-90"/>
              <a:t> </a:t>
            </a:r>
            <a:r>
              <a:rPr dirty="0" spc="-10"/>
              <a:t>workshops</a:t>
            </a:r>
          </a:p>
        </p:txBody>
      </p:sp>
      <p:sp>
        <p:nvSpPr>
          <p:cNvPr id="7" name="object 7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3189">
              <a:lnSpc>
                <a:spcPts val="1425"/>
              </a:lnSpc>
            </a:pPr>
            <a:fld id="{81D60167-4931-47E6-BA6A-407CBD079E47}" type="slidenum">
              <a:rPr dirty="0" spc="-50"/>
              <a:t>5</a:t>
            </a:fld>
          </a:p>
        </p:txBody>
      </p:sp>
      <p:sp>
        <p:nvSpPr>
          <p:cNvPr id="3" name="object 3" descr=""/>
          <p:cNvSpPr txBox="1"/>
          <p:nvPr/>
        </p:nvSpPr>
        <p:spPr>
          <a:xfrm>
            <a:off x="421944" y="1388440"/>
            <a:ext cx="4645660" cy="54737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ts val="2055"/>
              </a:lnSpc>
              <a:spcBef>
                <a:spcPts val="100"/>
              </a:spcBef>
              <a:tabLst>
                <a:tab pos="3896360" algn="l"/>
              </a:tabLst>
            </a:pPr>
            <a:r>
              <a:rPr dirty="0" sz="1800" b="1">
                <a:solidFill>
                  <a:srgbClr val="003892"/>
                </a:solidFill>
                <a:latin typeface="Arial"/>
                <a:cs typeface="Arial"/>
              </a:rPr>
              <a:t>Delivery</a:t>
            </a:r>
            <a:r>
              <a:rPr dirty="0" sz="1800" spc="-10" b="1">
                <a:solidFill>
                  <a:srgbClr val="003892"/>
                </a:solidFill>
                <a:latin typeface="Arial"/>
                <a:cs typeface="Arial"/>
              </a:rPr>
              <a:t> </a:t>
            </a:r>
            <a:r>
              <a:rPr dirty="0" sz="1800" b="1">
                <a:solidFill>
                  <a:srgbClr val="003892"/>
                </a:solidFill>
                <a:latin typeface="Arial"/>
                <a:cs typeface="Arial"/>
              </a:rPr>
              <a:t>of</a:t>
            </a:r>
            <a:r>
              <a:rPr dirty="0" sz="1800" spc="-45" b="1">
                <a:solidFill>
                  <a:srgbClr val="003892"/>
                </a:solidFill>
                <a:latin typeface="Arial"/>
                <a:cs typeface="Arial"/>
              </a:rPr>
              <a:t> </a:t>
            </a:r>
            <a:r>
              <a:rPr dirty="0" sz="1800" spc="-10" b="1">
                <a:solidFill>
                  <a:srgbClr val="003892"/>
                </a:solidFill>
                <a:latin typeface="Arial"/>
                <a:cs typeface="Arial"/>
              </a:rPr>
              <a:t>Neighbourhood</a:t>
            </a:r>
            <a:r>
              <a:rPr dirty="0" sz="1800" b="1">
                <a:solidFill>
                  <a:srgbClr val="003892"/>
                </a:solidFill>
                <a:latin typeface="Arial"/>
                <a:cs typeface="Arial"/>
              </a:rPr>
              <a:t>	</a:t>
            </a:r>
            <a:r>
              <a:rPr dirty="0" sz="1800" spc="-10" b="1">
                <a:solidFill>
                  <a:srgbClr val="003892"/>
                </a:solidFill>
                <a:latin typeface="Arial"/>
                <a:cs typeface="Arial"/>
              </a:rPr>
              <a:t>Impact</a:t>
            </a:r>
            <a:endParaRPr sz="1800">
              <a:latin typeface="Arial"/>
              <a:cs typeface="Arial"/>
            </a:endParaRPr>
          </a:p>
          <a:p>
            <a:pPr marL="12700">
              <a:lnSpc>
                <a:spcPts val="2055"/>
              </a:lnSpc>
            </a:pPr>
            <a:r>
              <a:rPr dirty="0" sz="1800" spc="-20" b="1">
                <a:solidFill>
                  <a:srgbClr val="003892"/>
                </a:solidFill>
                <a:latin typeface="Arial"/>
                <a:cs typeface="Arial"/>
              </a:rPr>
              <a:t>care</a:t>
            </a:r>
            <a:endParaRPr sz="1800">
              <a:latin typeface="Arial"/>
              <a:cs typeface="Arial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421944" y="2021585"/>
            <a:ext cx="3395345" cy="4427855"/>
          </a:xfrm>
          <a:prstGeom prst="rect">
            <a:avLst/>
          </a:prstGeom>
        </p:spPr>
        <p:txBody>
          <a:bodyPr wrap="square" lIns="0" tIns="33020" rIns="0" bIns="0" rtlCol="0" vert="horz">
            <a:spAutoFit/>
          </a:bodyPr>
          <a:lstStyle/>
          <a:p>
            <a:pPr marL="299085" marR="118745" indent="-287020">
              <a:lnSpc>
                <a:spcPts val="1300"/>
              </a:lnSpc>
              <a:spcBef>
                <a:spcPts val="260"/>
              </a:spcBef>
              <a:buChar char="•"/>
              <a:tabLst>
                <a:tab pos="299085" algn="l"/>
              </a:tabLst>
            </a:pPr>
            <a:r>
              <a:rPr dirty="0" sz="1200" spc="-20">
                <a:solidFill>
                  <a:srgbClr val="001D2D"/>
                </a:solidFill>
                <a:latin typeface="Arial"/>
                <a:cs typeface="Arial"/>
              </a:rPr>
              <a:t>INTs</a:t>
            </a:r>
            <a:r>
              <a:rPr dirty="0" sz="1200" spc="-3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will</a:t>
            </a:r>
            <a:r>
              <a:rPr dirty="0" sz="1200" spc="-1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inevitably</a:t>
            </a:r>
            <a:r>
              <a:rPr dirty="0" sz="1200" spc="-4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have</a:t>
            </a:r>
            <a:r>
              <a:rPr dirty="0" sz="1200" spc="-3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an</a:t>
            </a:r>
            <a:r>
              <a:rPr dirty="0" sz="1200" spc="-4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impact</a:t>
            </a:r>
            <a:r>
              <a:rPr dirty="0" sz="1200" spc="-4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 spc="-25">
                <a:solidFill>
                  <a:srgbClr val="001D2D"/>
                </a:solidFill>
                <a:latin typeface="Arial"/>
                <a:cs typeface="Arial"/>
              </a:rPr>
              <a:t>on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professional</a:t>
            </a:r>
            <a:r>
              <a:rPr dirty="0" sz="1200" spc="-2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 spc="-10">
                <a:solidFill>
                  <a:srgbClr val="001D2D"/>
                </a:solidFill>
                <a:latin typeface="Arial"/>
                <a:cs typeface="Arial"/>
              </a:rPr>
              <a:t>development</a:t>
            </a:r>
            <a:r>
              <a:rPr dirty="0" sz="1200" spc="-3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and</a:t>
            </a:r>
            <a:r>
              <a:rPr dirty="0" sz="1200" spc="-4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supervision</a:t>
            </a:r>
            <a:r>
              <a:rPr dirty="0" sz="1200" spc="-1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 spc="-50">
                <a:solidFill>
                  <a:srgbClr val="001D2D"/>
                </a:solidFill>
                <a:latin typeface="Arial"/>
                <a:cs typeface="Arial"/>
              </a:rPr>
              <a:t>–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we</a:t>
            </a:r>
            <a:r>
              <a:rPr dirty="0" sz="1200" spc="-1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need</a:t>
            </a:r>
            <a:r>
              <a:rPr dirty="0" sz="1200" spc="-3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to ensure</a:t>
            </a:r>
            <a:r>
              <a:rPr dirty="0" sz="1200" spc="-4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this</a:t>
            </a:r>
            <a:r>
              <a:rPr dirty="0" sz="1200" spc="-2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is</a:t>
            </a:r>
            <a:r>
              <a:rPr dirty="0" sz="1200" spc="-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accounted</a:t>
            </a:r>
            <a:r>
              <a:rPr dirty="0" sz="1200" spc="-3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 spc="-20">
                <a:solidFill>
                  <a:srgbClr val="001D2D"/>
                </a:solidFill>
                <a:latin typeface="Arial"/>
                <a:cs typeface="Arial"/>
              </a:rPr>
              <a:t>for.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Guidance</a:t>
            </a:r>
            <a:r>
              <a:rPr dirty="0" sz="1200" spc="-7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on</a:t>
            </a:r>
            <a:r>
              <a:rPr dirty="0" sz="1200" spc="-3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professional</a:t>
            </a:r>
            <a:r>
              <a:rPr dirty="0" sz="1200" spc="-6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supervision</a:t>
            </a:r>
            <a:r>
              <a:rPr dirty="0" sz="1200" spc="-4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 spc="-20">
                <a:solidFill>
                  <a:srgbClr val="001D2D"/>
                </a:solidFill>
                <a:latin typeface="Arial"/>
                <a:cs typeface="Arial"/>
              </a:rPr>
              <a:t>would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be</a:t>
            </a:r>
            <a:r>
              <a:rPr dirty="0" sz="1200" spc="-10">
                <a:solidFill>
                  <a:srgbClr val="001D2D"/>
                </a:solidFill>
                <a:latin typeface="Arial"/>
                <a:cs typeface="Arial"/>
              </a:rPr>
              <a:t> welcomed.</a:t>
            </a:r>
            <a:endParaRPr sz="1200">
              <a:latin typeface="Arial"/>
              <a:cs typeface="Arial"/>
            </a:endParaRPr>
          </a:p>
          <a:p>
            <a:pPr marL="299085" marR="81915" indent="-287020">
              <a:lnSpc>
                <a:spcPct val="90100"/>
              </a:lnSpc>
              <a:spcBef>
                <a:spcPts val="955"/>
              </a:spcBef>
              <a:buChar char="•"/>
              <a:tabLst>
                <a:tab pos="299085" algn="l"/>
              </a:tabLst>
            </a:pP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Support</a:t>
            </a:r>
            <a:r>
              <a:rPr dirty="0" sz="1200" spc="-4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to</a:t>
            </a:r>
            <a:r>
              <a:rPr dirty="0" sz="1200" spc="-1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understand</a:t>
            </a:r>
            <a:r>
              <a:rPr dirty="0" sz="1200" spc="-2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CQC</a:t>
            </a:r>
            <a:r>
              <a:rPr dirty="0" sz="1200" spc="-4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position</a:t>
            </a:r>
            <a:r>
              <a:rPr dirty="0" sz="1200" spc="-5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 spc="-25">
                <a:solidFill>
                  <a:srgbClr val="001D2D"/>
                </a:solidFill>
                <a:latin typeface="Arial"/>
                <a:cs typeface="Arial"/>
              </a:rPr>
              <a:t>or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standard</a:t>
            </a:r>
            <a:r>
              <a:rPr dirty="0" sz="1200" spc="-3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on</a:t>
            </a:r>
            <a:r>
              <a:rPr dirty="0" sz="1200" spc="-5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issues</a:t>
            </a:r>
            <a:r>
              <a:rPr dirty="0" sz="1200" spc="-2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related</a:t>
            </a:r>
            <a:r>
              <a:rPr dirty="0" sz="1200" spc="-4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to</a:t>
            </a:r>
            <a:r>
              <a:rPr dirty="0" sz="1200" spc="-2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INT</a:t>
            </a:r>
            <a:r>
              <a:rPr dirty="0" sz="1200" spc="-2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would</a:t>
            </a:r>
            <a:r>
              <a:rPr dirty="0" sz="1200" spc="-20">
                <a:solidFill>
                  <a:srgbClr val="001D2D"/>
                </a:solidFill>
                <a:latin typeface="Arial"/>
                <a:cs typeface="Arial"/>
              </a:rPr>
              <a:t> help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consistency</a:t>
            </a:r>
            <a:r>
              <a:rPr dirty="0" sz="1200" spc="-5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and</a:t>
            </a:r>
            <a:r>
              <a:rPr dirty="0" sz="1200" spc="-3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 spc="-10">
                <a:solidFill>
                  <a:srgbClr val="001D2D"/>
                </a:solidFill>
                <a:latin typeface="Arial"/>
                <a:cs typeface="Arial"/>
              </a:rPr>
              <a:t>collaboration</a:t>
            </a:r>
            <a:endParaRPr sz="1200">
              <a:latin typeface="Arial"/>
              <a:cs typeface="Arial"/>
            </a:endParaRPr>
          </a:p>
          <a:p>
            <a:pPr marL="299085" marR="5080" indent="-287020">
              <a:lnSpc>
                <a:spcPts val="1300"/>
              </a:lnSpc>
              <a:spcBef>
                <a:spcPts val="1015"/>
              </a:spcBef>
              <a:buChar char="•"/>
              <a:tabLst>
                <a:tab pos="299085" algn="l"/>
              </a:tabLst>
            </a:pP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There’s</a:t>
            </a:r>
            <a:r>
              <a:rPr dirty="0" sz="1200" spc="-4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a</a:t>
            </a:r>
            <a:r>
              <a:rPr dirty="0" sz="1200" spc="-2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need</a:t>
            </a:r>
            <a:r>
              <a:rPr dirty="0" sz="1200" spc="-4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to</a:t>
            </a:r>
            <a:r>
              <a:rPr dirty="0" sz="1200" spc="-1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look</a:t>
            </a:r>
            <a:r>
              <a:rPr dirty="0" sz="1200" spc="-2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at</a:t>
            </a:r>
            <a:r>
              <a:rPr dirty="0" sz="1200" spc="-2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what</a:t>
            </a:r>
            <a:r>
              <a:rPr dirty="0" sz="1200" spc="-1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roles</a:t>
            </a:r>
            <a:r>
              <a:rPr dirty="0" sz="1200" spc="-2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we've</a:t>
            </a:r>
            <a:r>
              <a:rPr dirty="0" sz="1200" spc="-1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 spc="-25">
                <a:solidFill>
                  <a:srgbClr val="001D2D"/>
                </a:solidFill>
                <a:latin typeface="Arial"/>
                <a:cs typeface="Arial"/>
              </a:rPr>
              <a:t>got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and</a:t>
            </a:r>
            <a:r>
              <a:rPr dirty="0" sz="1200" spc="-3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how</a:t>
            </a:r>
            <a:r>
              <a:rPr dirty="0" sz="1200" spc="-3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we</a:t>
            </a:r>
            <a:r>
              <a:rPr dirty="0" sz="1200" spc="-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can</a:t>
            </a:r>
            <a:r>
              <a:rPr dirty="0" sz="1200" spc="-2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we</a:t>
            </a:r>
            <a:r>
              <a:rPr dirty="0" sz="1200" spc="-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upskill</a:t>
            </a:r>
            <a:r>
              <a:rPr dirty="0" sz="1200" spc="-3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to </a:t>
            </a:r>
            <a:r>
              <a:rPr dirty="0" sz="1200" spc="-20">
                <a:solidFill>
                  <a:srgbClr val="001D2D"/>
                </a:solidFill>
                <a:latin typeface="Arial"/>
                <a:cs typeface="Arial"/>
              </a:rPr>
              <a:t>build</a:t>
            </a:r>
            <a:r>
              <a:rPr dirty="0" sz="1200" spc="50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confidence</a:t>
            </a:r>
            <a:r>
              <a:rPr dirty="0" sz="1200" spc="-6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for</a:t>
            </a:r>
            <a:r>
              <a:rPr dirty="0" sz="1200" spc="-3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current</a:t>
            </a:r>
            <a:r>
              <a:rPr dirty="0" sz="1200" spc="-3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roles</a:t>
            </a:r>
            <a:r>
              <a:rPr dirty="0" sz="1200" spc="-4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to</a:t>
            </a:r>
            <a:r>
              <a:rPr dirty="0" sz="1200" spc="-1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work</a:t>
            </a:r>
            <a:r>
              <a:rPr dirty="0" sz="1200" spc="-1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in</a:t>
            </a:r>
            <a:r>
              <a:rPr dirty="0" sz="1200" spc="-1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 spc="-20">
                <a:solidFill>
                  <a:srgbClr val="001D2D"/>
                </a:solidFill>
                <a:latin typeface="Arial"/>
                <a:cs typeface="Arial"/>
              </a:rPr>
              <a:t>this way.</a:t>
            </a:r>
            <a:endParaRPr sz="1200">
              <a:latin typeface="Arial"/>
              <a:cs typeface="Arial"/>
            </a:endParaRPr>
          </a:p>
          <a:p>
            <a:pPr marL="299085" marR="260350" indent="-287020">
              <a:lnSpc>
                <a:spcPct val="90100"/>
              </a:lnSpc>
              <a:spcBef>
                <a:spcPts val="975"/>
              </a:spcBef>
              <a:buChar char="•"/>
              <a:tabLst>
                <a:tab pos="299085" algn="l"/>
              </a:tabLst>
            </a:pP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Consistency</a:t>
            </a:r>
            <a:r>
              <a:rPr dirty="0" sz="1200" spc="-4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in</a:t>
            </a:r>
            <a:r>
              <a:rPr dirty="0" sz="1200" spc="-2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banding</a:t>
            </a:r>
            <a:r>
              <a:rPr dirty="0" sz="1200" spc="-5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and</a:t>
            </a:r>
            <a:r>
              <a:rPr dirty="0" sz="1200" spc="-3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pay</a:t>
            </a:r>
            <a:r>
              <a:rPr dirty="0" sz="1200" spc="-2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of</a:t>
            </a:r>
            <a:r>
              <a:rPr dirty="0" sz="1200" spc="-2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 spc="-10">
                <a:solidFill>
                  <a:srgbClr val="001D2D"/>
                </a:solidFill>
                <a:latin typeface="Arial"/>
                <a:cs typeface="Arial"/>
              </a:rPr>
              <a:t>roles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being</a:t>
            </a:r>
            <a:r>
              <a:rPr dirty="0" sz="1200" spc="-2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newly </a:t>
            </a:r>
            <a:r>
              <a:rPr dirty="0" sz="1200" spc="-10">
                <a:solidFill>
                  <a:srgbClr val="001D2D"/>
                </a:solidFill>
                <a:latin typeface="Arial"/>
                <a:cs typeface="Arial"/>
              </a:rPr>
              <a:t>established</a:t>
            </a:r>
            <a:r>
              <a:rPr dirty="0" sz="1200" spc="-3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in</a:t>
            </a:r>
            <a:r>
              <a:rPr dirty="0" sz="1200" spc="1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 spc="-10">
                <a:solidFill>
                  <a:srgbClr val="001D2D"/>
                </a:solidFill>
                <a:latin typeface="Arial"/>
                <a:cs typeface="Arial"/>
              </a:rPr>
              <a:t>neighbourhood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delivery</a:t>
            </a:r>
            <a:r>
              <a:rPr dirty="0" sz="1200" spc="-4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will</a:t>
            </a:r>
            <a:r>
              <a:rPr dirty="0" sz="1200" spc="-1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be</a:t>
            </a:r>
            <a:r>
              <a:rPr dirty="0" sz="1200" spc="-2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 spc="-10">
                <a:solidFill>
                  <a:srgbClr val="001D2D"/>
                </a:solidFill>
                <a:latin typeface="Arial"/>
                <a:cs typeface="Arial"/>
              </a:rPr>
              <a:t>important</a:t>
            </a:r>
            <a:endParaRPr sz="1200">
              <a:latin typeface="Arial"/>
              <a:cs typeface="Arial"/>
            </a:endParaRPr>
          </a:p>
          <a:p>
            <a:pPr marL="299085" indent="-286385">
              <a:lnSpc>
                <a:spcPct val="100000"/>
              </a:lnSpc>
              <a:spcBef>
                <a:spcPts val="850"/>
              </a:spcBef>
              <a:buChar char="•"/>
              <a:tabLst>
                <a:tab pos="299085" algn="l"/>
              </a:tabLst>
            </a:pP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Scope</a:t>
            </a:r>
            <a:r>
              <a:rPr dirty="0" sz="1200" spc="-4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to share</a:t>
            </a:r>
            <a:r>
              <a:rPr dirty="0" sz="1200" spc="-3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skills</a:t>
            </a:r>
            <a:r>
              <a:rPr dirty="0" sz="1200" spc="-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and</a:t>
            </a:r>
            <a:r>
              <a:rPr dirty="0" sz="1200" spc="-3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 spc="-10">
                <a:solidFill>
                  <a:srgbClr val="001D2D"/>
                </a:solidFill>
                <a:latin typeface="Arial"/>
                <a:cs typeface="Arial"/>
              </a:rPr>
              <a:t>training</a:t>
            </a:r>
            <a:endParaRPr sz="1200">
              <a:latin typeface="Arial"/>
              <a:cs typeface="Arial"/>
            </a:endParaRPr>
          </a:p>
          <a:p>
            <a:pPr marL="299085" indent="-286385">
              <a:lnSpc>
                <a:spcPts val="1370"/>
              </a:lnSpc>
              <a:spcBef>
                <a:spcPts val="855"/>
              </a:spcBef>
              <a:buChar char="•"/>
              <a:tabLst>
                <a:tab pos="299085" algn="l"/>
              </a:tabLst>
            </a:pP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Frameworks,</a:t>
            </a:r>
            <a:r>
              <a:rPr dirty="0" sz="1200" spc="-6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governance,</a:t>
            </a:r>
            <a:r>
              <a:rPr dirty="0" sz="1200" spc="-7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workforce</a:t>
            </a:r>
            <a:r>
              <a:rPr dirty="0" sz="1200" spc="-6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 spc="-10">
                <a:solidFill>
                  <a:srgbClr val="001D2D"/>
                </a:solidFill>
                <a:latin typeface="Arial"/>
                <a:cs typeface="Arial"/>
              </a:rPr>
              <a:t>planning</a:t>
            </a:r>
            <a:endParaRPr sz="1200">
              <a:latin typeface="Arial"/>
              <a:cs typeface="Arial"/>
            </a:endParaRPr>
          </a:p>
          <a:p>
            <a:pPr marL="299085">
              <a:lnSpc>
                <a:spcPts val="1370"/>
              </a:lnSpc>
            </a:pP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-</a:t>
            </a:r>
            <a:r>
              <a:rPr dirty="0" sz="1200" spc="-1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can</a:t>
            </a:r>
            <a:r>
              <a:rPr dirty="0" sz="1200" spc="-1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do</a:t>
            </a:r>
            <a:r>
              <a:rPr dirty="0" sz="1200" spc="-1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once</a:t>
            </a:r>
            <a:r>
              <a:rPr dirty="0" sz="1200" spc="-3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for</a:t>
            </a:r>
            <a:r>
              <a:rPr dirty="0" sz="1200" spc="-1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 spc="-25">
                <a:solidFill>
                  <a:srgbClr val="001D2D"/>
                </a:solidFill>
                <a:latin typeface="Arial"/>
                <a:cs typeface="Arial"/>
              </a:rPr>
              <a:t>SEL</a:t>
            </a:r>
            <a:endParaRPr sz="1200">
              <a:latin typeface="Arial"/>
              <a:cs typeface="Arial"/>
            </a:endParaRPr>
          </a:p>
          <a:p>
            <a:pPr marL="299085" marR="201930" indent="-287020">
              <a:lnSpc>
                <a:spcPct val="90100"/>
              </a:lnSpc>
              <a:spcBef>
                <a:spcPts val="1005"/>
              </a:spcBef>
              <a:buChar char="•"/>
              <a:tabLst>
                <a:tab pos="299085" algn="l"/>
              </a:tabLst>
            </a:pP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Guidance</a:t>
            </a:r>
            <a:r>
              <a:rPr dirty="0" sz="1200" spc="-5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and</a:t>
            </a:r>
            <a:r>
              <a:rPr dirty="0" sz="1200" spc="-2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steer</a:t>
            </a:r>
            <a:r>
              <a:rPr dirty="0" sz="1200" spc="-2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needed</a:t>
            </a:r>
            <a:r>
              <a:rPr dirty="0" sz="1200" spc="-5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on</a:t>
            </a:r>
            <a:r>
              <a:rPr dirty="0" sz="1200" spc="-1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how</a:t>
            </a:r>
            <a:r>
              <a:rPr dirty="0" sz="1200" spc="-3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to </a:t>
            </a:r>
            <a:r>
              <a:rPr dirty="0" sz="1200" spc="-25">
                <a:solidFill>
                  <a:srgbClr val="001D2D"/>
                </a:solidFill>
                <a:latin typeface="Arial"/>
                <a:cs typeface="Arial"/>
              </a:rPr>
              <a:t>do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workforce</a:t>
            </a:r>
            <a:r>
              <a:rPr dirty="0" sz="1200" spc="-5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planning</a:t>
            </a:r>
            <a:r>
              <a:rPr dirty="0" sz="1200" spc="-5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and</a:t>
            </a:r>
            <a:r>
              <a:rPr dirty="0" sz="1200" spc="-5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deployment</a:t>
            </a:r>
            <a:r>
              <a:rPr dirty="0" sz="1200" spc="-6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 spc="-10">
                <a:solidFill>
                  <a:srgbClr val="001D2D"/>
                </a:solidFill>
                <a:latin typeface="Arial"/>
                <a:cs typeface="Arial"/>
              </a:rPr>
              <a:t>across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multiple</a:t>
            </a:r>
            <a:r>
              <a:rPr dirty="0" sz="1200" spc="-5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organisations</a:t>
            </a:r>
            <a:r>
              <a:rPr dirty="0" sz="1200" spc="-3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–</a:t>
            </a:r>
            <a:r>
              <a:rPr dirty="0" sz="1200" spc="-2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who</a:t>
            </a:r>
            <a:r>
              <a:rPr dirty="0" sz="1200" spc="-3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will</a:t>
            </a:r>
            <a:r>
              <a:rPr dirty="0" sz="1200" spc="-1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make</a:t>
            </a:r>
            <a:r>
              <a:rPr dirty="0" sz="1200" spc="-4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 spc="-25">
                <a:solidFill>
                  <a:srgbClr val="001D2D"/>
                </a:solidFill>
                <a:latin typeface="Arial"/>
                <a:cs typeface="Arial"/>
              </a:rPr>
              <a:t>the </a:t>
            </a:r>
            <a:r>
              <a:rPr dirty="0" sz="1200" spc="-10">
                <a:solidFill>
                  <a:srgbClr val="001D2D"/>
                </a:solidFill>
                <a:latin typeface="Arial"/>
                <a:cs typeface="Arial"/>
              </a:rPr>
              <a:t>decisions?</a:t>
            </a:r>
            <a:endParaRPr sz="1200">
              <a:latin typeface="Arial"/>
              <a:cs typeface="Arial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4306061" y="1774697"/>
            <a:ext cx="3405504" cy="2894330"/>
          </a:xfrm>
          <a:prstGeom prst="rect">
            <a:avLst/>
          </a:prstGeom>
        </p:spPr>
        <p:txBody>
          <a:bodyPr wrap="square" lIns="0" tIns="33020" rIns="0" bIns="0" rtlCol="0" vert="horz">
            <a:spAutoFit/>
          </a:bodyPr>
          <a:lstStyle/>
          <a:p>
            <a:pPr marL="299085" marR="48260" indent="-287020">
              <a:lnSpc>
                <a:spcPts val="1300"/>
              </a:lnSpc>
              <a:spcBef>
                <a:spcPts val="260"/>
              </a:spcBef>
              <a:buChar char="•"/>
              <a:tabLst>
                <a:tab pos="299085" algn="l"/>
              </a:tabLst>
            </a:pP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Enable</a:t>
            </a:r>
            <a:r>
              <a:rPr dirty="0" sz="1200" spc="-6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the</a:t>
            </a:r>
            <a:r>
              <a:rPr dirty="0" sz="1200" spc="-2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workforce</a:t>
            </a:r>
            <a:r>
              <a:rPr dirty="0" sz="1200" spc="-2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to</a:t>
            </a:r>
            <a:r>
              <a:rPr dirty="0" sz="1200" spc="-2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evaluate</a:t>
            </a:r>
            <a:r>
              <a:rPr dirty="0" sz="1200" spc="-4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impact</a:t>
            </a:r>
            <a:r>
              <a:rPr dirty="0" sz="1200" spc="-3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 spc="-20">
                <a:solidFill>
                  <a:srgbClr val="001D2D"/>
                </a:solidFill>
                <a:latin typeface="Arial"/>
                <a:cs typeface="Arial"/>
              </a:rPr>
              <a:t>from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a</a:t>
            </a:r>
            <a:r>
              <a:rPr dirty="0" sz="1200" spc="-2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local</a:t>
            </a:r>
            <a:r>
              <a:rPr dirty="0" sz="1200" spc="-2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population</a:t>
            </a:r>
            <a:r>
              <a:rPr dirty="0" sz="1200" spc="-5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health</a:t>
            </a:r>
            <a:r>
              <a:rPr dirty="0" sz="1200" spc="-4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 spc="-10">
                <a:solidFill>
                  <a:srgbClr val="001D2D"/>
                </a:solidFill>
                <a:latin typeface="Arial"/>
                <a:cs typeface="Arial"/>
              </a:rPr>
              <a:t>perspective</a:t>
            </a:r>
            <a:endParaRPr sz="1200">
              <a:latin typeface="Arial"/>
              <a:cs typeface="Arial"/>
            </a:endParaRPr>
          </a:p>
          <a:p>
            <a:pPr marL="299085" marR="12065" indent="-287020">
              <a:lnSpc>
                <a:spcPts val="1300"/>
              </a:lnSpc>
              <a:spcBef>
                <a:spcPts val="985"/>
              </a:spcBef>
              <a:buChar char="•"/>
              <a:tabLst>
                <a:tab pos="299085" algn="l"/>
              </a:tabLst>
            </a:pP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Explore/</a:t>
            </a:r>
            <a:r>
              <a:rPr dirty="0" sz="1200" spc="-3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identify</a:t>
            </a:r>
            <a:r>
              <a:rPr dirty="0" sz="1200" spc="-5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ways</a:t>
            </a:r>
            <a:r>
              <a:rPr dirty="0" sz="1200" spc="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to</a:t>
            </a:r>
            <a:r>
              <a:rPr dirty="0" sz="1200" spc="-2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evaluate</a:t>
            </a:r>
            <a:r>
              <a:rPr dirty="0" sz="1200" spc="-5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the</a:t>
            </a:r>
            <a:r>
              <a:rPr dirty="0" sz="1200" spc="-3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 spc="-10">
                <a:solidFill>
                  <a:srgbClr val="001D2D"/>
                </a:solidFill>
                <a:latin typeface="Arial"/>
                <a:cs typeface="Arial"/>
              </a:rPr>
              <a:t>benefits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of </a:t>
            </a:r>
            <a:r>
              <a:rPr dirty="0" sz="1200" spc="-10">
                <a:solidFill>
                  <a:srgbClr val="001D2D"/>
                </a:solidFill>
                <a:latin typeface="Arial"/>
                <a:cs typeface="Arial"/>
              </a:rPr>
              <a:t>neighbourhood</a:t>
            </a:r>
            <a:r>
              <a:rPr dirty="0" sz="1200" spc="-3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care for</a:t>
            </a:r>
            <a:r>
              <a:rPr dirty="0" sz="1200" spc="-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our</a:t>
            </a:r>
            <a:r>
              <a:rPr dirty="0" sz="1200" spc="-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 spc="-10">
                <a:solidFill>
                  <a:srgbClr val="001D2D"/>
                </a:solidFill>
                <a:latin typeface="Arial"/>
                <a:cs typeface="Arial"/>
              </a:rPr>
              <a:t>collective workforce.</a:t>
            </a:r>
            <a:endParaRPr sz="1200">
              <a:latin typeface="Arial"/>
              <a:cs typeface="Arial"/>
            </a:endParaRPr>
          </a:p>
          <a:p>
            <a:pPr marL="299085" marR="5080" indent="-287020">
              <a:lnSpc>
                <a:spcPct val="90000"/>
              </a:lnSpc>
              <a:spcBef>
                <a:spcPts val="969"/>
              </a:spcBef>
              <a:buChar char="•"/>
              <a:tabLst>
                <a:tab pos="299085" algn="l"/>
              </a:tabLst>
            </a:pP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Workforce</a:t>
            </a:r>
            <a:r>
              <a:rPr dirty="0" sz="1200" spc="-3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and</a:t>
            </a:r>
            <a:r>
              <a:rPr dirty="0" sz="1200" spc="-5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HR</a:t>
            </a:r>
            <a:r>
              <a:rPr dirty="0" sz="1200" spc="-2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professionals</a:t>
            </a:r>
            <a:r>
              <a:rPr dirty="0" sz="1200" spc="-5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have</a:t>
            </a:r>
            <a:r>
              <a:rPr dirty="0" sz="1200" spc="-2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a</a:t>
            </a:r>
            <a:r>
              <a:rPr dirty="0" sz="1200" spc="-2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 spc="-25">
                <a:solidFill>
                  <a:srgbClr val="001D2D"/>
                </a:solidFill>
                <a:latin typeface="Arial"/>
                <a:cs typeface="Arial"/>
              </a:rPr>
              <a:t>key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role</a:t>
            </a:r>
            <a:r>
              <a:rPr dirty="0" sz="1200" spc="-2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in</a:t>
            </a:r>
            <a:r>
              <a:rPr dirty="0" sz="1200" spc="-2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scoping</a:t>
            </a:r>
            <a:r>
              <a:rPr dirty="0" sz="1200" spc="-4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and</a:t>
            </a:r>
            <a:r>
              <a:rPr dirty="0" sz="1200" spc="-2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describing</a:t>
            </a:r>
            <a:r>
              <a:rPr dirty="0" sz="1200" spc="-4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what</a:t>
            </a:r>
            <a:r>
              <a:rPr dirty="0" sz="1200" spc="-2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 spc="-10">
                <a:solidFill>
                  <a:srgbClr val="001D2D"/>
                </a:solidFill>
                <a:latin typeface="Arial"/>
                <a:cs typeface="Arial"/>
              </a:rPr>
              <a:t>these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teams</a:t>
            </a:r>
            <a:r>
              <a:rPr dirty="0" sz="1200" spc="-3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need</a:t>
            </a:r>
            <a:r>
              <a:rPr dirty="0" sz="1200" spc="-3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to</a:t>
            </a:r>
            <a:r>
              <a:rPr dirty="0" sz="1200" spc="-1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look</a:t>
            </a:r>
            <a:r>
              <a:rPr dirty="0" sz="1200" spc="-1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like</a:t>
            </a:r>
            <a:r>
              <a:rPr dirty="0" sz="1200" spc="-1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in</a:t>
            </a:r>
            <a:r>
              <a:rPr dirty="0" sz="1200" spc="-1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the</a:t>
            </a:r>
            <a:r>
              <a:rPr dirty="0" sz="1200" spc="-1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future</a:t>
            </a:r>
            <a:r>
              <a:rPr dirty="0" sz="1200" spc="-4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 spc="-10">
                <a:solidFill>
                  <a:srgbClr val="001D2D"/>
                </a:solidFill>
                <a:latin typeface="Arial"/>
                <a:cs typeface="Arial"/>
              </a:rPr>
              <a:t>therefore,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supporting</a:t>
            </a:r>
            <a:r>
              <a:rPr dirty="0" sz="1200" spc="-5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the</a:t>
            </a:r>
            <a:r>
              <a:rPr dirty="0" sz="1200" spc="-4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organisation</a:t>
            </a:r>
            <a:r>
              <a:rPr dirty="0" sz="1200" spc="-5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design</a:t>
            </a:r>
            <a:r>
              <a:rPr dirty="0" sz="1200" spc="-4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for</a:t>
            </a:r>
            <a:r>
              <a:rPr dirty="0" sz="1200" spc="-3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 spc="-25">
                <a:solidFill>
                  <a:srgbClr val="001D2D"/>
                </a:solidFill>
                <a:latin typeface="Arial"/>
                <a:cs typeface="Arial"/>
              </a:rPr>
              <a:t>the </a:t>
            </a:r>
            <a:r>
              <a:rPr dirty="0" sz="1200" spc="-10">
                <a:solidFill>
                  <a:srgbClr val="001D2D"/>
                </a:solidFill>
                <a:latin typeface="Arial"/>
                <a:cs typeface="Arial"/>
              </a:rPr>
              <a:t>future</a:t>
            </a:r>
            <a:endParaRPr sz="1200">
              <a:latin typeface="Arial"/>
              <a:cs typeface="Arial"/>
            </a:endParaRPr>
          </a:p>
          <a:p>
            <a:pPr marL="299085" marR="130810" indent="-287020">
              <a:lnSpc>
                <a:spcPts val="1300"/>
              </a:lnSpc>
              <a:spcBef>
                <a:spcPts val="1025"/>
              </a:spcBef>
              <a:buChar char="•"/>
              <a:tabLst>
                <a:tab pos="299085" algn="l"/>
              </a:tabLst>
            </a:pP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Power</a:t>
            </a:r>
            <a:r>
              <a:rPr dirty="0" sz="1200" spc="-3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dynamics</a:t>
            </a:r>
            <a:r>
              <a:rPr dirty="0" sz="1200" spc="-3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in</a:t>
            </a:r>
            <a:r>
              <a:rPr dirty="0" sz="1200" spc="-1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the</a:t>
            </a:r>
            <a:r>
              <a:rPr dirty="0" sz="1200" spc="-3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system</a:t>
            </a:r>
            <a:r>
              <a:rPr dirty="0" sz="1200" spc="-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and</a:t>
            </a:r>
            <a:r>
              <a:rPr dirty="0" sz="1200" spc="-3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 spc="-10">
                <a:solidFill>
                  <a:srgbClr val="001D2D"/>
                </a:solidFill>
                <a:latin typeface="Arial"/>
                <a:cs typeface="Arial"/>
              </a:rPr>
              <a:t>potential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changes</a:t>
            </a:r>
            <a:r>
              <a:rPr dirty="0" sz="1200" spc="-5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to</a:t>
            </a:r>
            <a:r>
              <a:rPr dirty="0" sz="1200" spc="-1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financial</a:t>
            </a:r>
            <a:r>
              <a:rPr dirty="0" sz="1200" spc="-5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allocations</a:t>
            </a:r>
            <a:r>
              <a:rPr dirty="0" sz="1200" spc="-5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are</a:t>
            </a:r>
            <a:r>
              <a:rPr dirty="0" sz="1200" spc="-2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likely</a:t>
            </a:r>
            <a:r>
              <a:rPr dirty="0" sz="1200" spc="-3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 spc="-25">
                <a:solidFill>
                  <a:srgbClr val="001D2D"/>
                </a:solidFill>
                <a:latin typeface="Arial"/>
                <a:cs typeface="Arial"/>
              </a:rPr>
              <a:t>to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need</a:t>
            </a:r>
            <a:r>
              <a:rPr dirty="0" sz="1200" spc="-4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to</a:t>
            </a:r>
            <a:r>
              <a:rPr dirty="0" sz="1200" spc="-1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be</a:t>
            </a:r>
            <a:r>
              <a:rPr dirty="0" sz="1200" spc="-2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explored.</a:t>
            </a:r>
            <a:r>
              <a:rPr dirty="0" sz="1200" spc="-4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Senior</a:t>
            </a:r>
            <a:r>
              <a:rPr dirty="0" sz="1200" spc="-3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Boards</a:t>
            </a:r>
            <a:r>
              <a:rPr dirty="0" sz="1200" spc="-3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 spc="-25">
                <a:solidFill>
                  <a:srgbClr val="001D2D"/>
                </a:solidFill>
                <a:latin typeface="Arial"/>
                <a:cs typeface="Arial"/>
              </a:rPr>
              <a:t>may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need</a:t>
            </a:r>
            <a:r>
              <a:rPr dirty="0" sz="1200" spc="-4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to</a:t>
            </a:r>
            <a:r>
              <a:rPr dirty="0" sz="1200" spc="-1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be</a:t>
            </a:r>
            <a:r>
              <a:rPr dirty="0" sz="1200" spc="-2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supported</a:t>
            </a:r>
            <a:r>
              <a:rPr dirty="0" sz="1200" spc="-4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to</a:t>
            </a:r>
            <a:r>
              <a:rPr dirty="0" sz="1200" spc="-1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have</a:t>
            </a:r>
            <a:r>
              <a:rPr dirty="0" sz="1200" spc="-2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really</a:t>
            </a:r>
            <a:r>
              <a:rPr dirty="0" sz="1200" spc="-2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 spc="-10">
                <a:solidFill>
                  <a:srgbClr val="001D2D"/>
                </a:solidFill>
                <a:latin typeface="Arial"/>
                <a:cs typeface="Arial"/>
              </a:rPr>
              <a:t>difficult conversations.</a:t>
            </a:r>
            <a:endParaRPr sz="1200">
              <a:latin typeface="Arial"/>
              <a:cs typeface="Arial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8110728" y="1388363"/>
            <a:ext cx="3566160" cy="5291455"/>
          </a:xfrm>
          <a:prstGeom prst="rect">
            <a:avLst/>
          </a:prstGeom>
          <a:solidFill>
            <a:srgbClr val="E6F6FA"/>
          </a:solidFill>
        </p:spPr>
        <p:txBody>
          <a:bodyPr wrap="square" lIns="0" tIns="12700" rIns="0" bIns="0" rtlCol="0" vert="horz">
            <a:spAutoFit/>
          </a:bodyPr>
          <a:lstStyle/>
          <a:p>
            <a:pPr marL="92075">
              <a:lnSpc>
                <a:spcPct val="100000"/>
              </a:lnSpc>
              <a:spcBef>
                <a:spcPts val="100"/>
              </a:spcBef>
            </a:pPr>
            <a:r>
              <a:rPr dirty="0" sz="1800" b="1">
                <a:solidFill>
                  <a:srgbClr val="003892"/>
                </a:solidFill>
                <a:latin typeface="Arial"/>
                <a:cs typeface="Arial"/>
              </a:rPr>
              <a:t>In</a:t>
            </a:r>
            <a:r>
              <a:rPr dirty="0" sz="1800" spc="-5" b="1">
                <a:solidFill>
                  <a:srgbClr val="003892"/>
                </a:solidFill>
                <a:latin typeface="Arial"/>
                <a:cs typeface="Arial"/>
              </a:rPr>
              <a:t> </a:t>
            </a:r>
            <a:r>
              <a:rPr dirty="0" sz="1800" spc="-10" b="1">
                <a:solidFill>
                  <a:srgbClr val="003892"/>
                </a:solidFill>
                <a:latin typeface="Arial"/>
                <a:cs typeface="Arial"/>
              </a:rPr>
              <a:t>Summary:</a:t>
            </a:r>
            <a:endParaRPr sz="1800">
              <a:latin typeface="Arial"/>
              <a:cs typeface="Arial"/>
            </a:endParaRPr>
          </a:p>
          <a:p>
            <a:pPr marL="378460" marR="822960" indent="-287020">
              <a:lnSpc>
                <a:spcPts val="1510"/>
              </a:lnSpc>
              <a:spcBef>
                <a:spcPts val="1040"/>
              </a:spcBef>
              <a:buChar char="•"/>
              <a:tabLst>
                <a:tab pos="378460" algn="l"/>
              </a:tabLst>
            </a:pPr>
            <a:r>
              <a:rPr dirty="0" sz="1400">
                <a:solidFill>
                  <a:srgbClr val="003892"/>
                </a:solidFill>
                <a:latin typeface="Arial"/>
                <a:cs typeface="Arial"/>
              </a:rPr>
              <a:t>Over</a:t>
            </a:r>
            <a:r>
              <a:rPr dirty="0" sz="1400" spc="-30">
                <a:solidFill>
                  <a:srgbClr val="003892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003892"/>
                </a:solidFill>
                <a:latin typeface="Arial"/>
                <a:cs typeface="Arial"/>
              </a:rPr>
              <a:t>10</a:t>
            </a:r>
            <a:r>
              <a:rPr dirty="0" sz="1400" spc="-15">
                <a:solidFill>
                  <a:srgbClr val="003892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003892"/>
                </a:solidFill>
                <a:latin typeface="Arial"/>
                <a:cs typeface="Arial"/>
              </a:rPr>
              <a:t>hours</a:t>
            </a:r>
            <a:r>
              <a:rPr dirty="0" sz="1400" spc="-30">
                <a:solidFill>
                  <a:srgbClr val="003892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003892"/>
                </a:solidFill>
                <a:latin typeface="Arial"/>
                <a:cs typeface="Arial"/>
              </a:rPr>
              <a:t>of</a:t>
            </a:r>
            <a:r>
              <a:rPr dirty="0" sz="1400" spc="-20">
                <a:solidFill>
                  <a:srgbClr val="003892"/>
                </a:solidFill>
                <a:latin typeface="Arial"/>
                <a:cs typeface="Arial"/>
              </a:rPr>
              <a:t> </a:t>
            </a:r>
            <a:r>
              <a:rPr dirty="0" sz="1400" spc="-10">
                <a:solidFill>
                  <a:srgbClr val="003892"/>
                </a:solidFill>
                <a:latin typeface="Arial"/>
                <a:cs typeface="Arial"/>
              </a:rPr>
              <a:t>engagement completed</a:t>
            </a:r>
            <a:endParaRPr sz="1400">
              <a:latin typeface="Arial"/>
              <a:cs typeface="Arial"/>
            </a:endParaRPr>
          </a:p>
          <a:p>
            <a:pPr marL="378460" marR="538480" indent="-287020">
              <a:lnSpc>
                <a:spcPts val="1510"/>
              </a:lnSpc>
              <a:spcBef>
                <a:spcPts val="1000"/>
              </a:spcBef>
              <a:buChar char="•"/>
              <a:tabLst>
                <a:tab pos="378460" algn="l"/>
              </a:tabLst>
            </a:pPr>
            <a:r>
              <a:rPr dirty="0" sz="1400">
                <a:solidFill>
                  <a:srgbClr val="003892"/>
                </a:solidFill>
                <a:latin typeface="Arial"/>
                <a:cs typeface="Arial"/>
              </a:rPr>
              <a:t>28</a:t>
            </a:r>
            <a:r>
              <a:rPr dirty="0" sz="1400" spc="-40">
                <a:solidFill>
                  <a:srgbClr val="003892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003892"/>
                </a:solidFill>
                <a:latin typeface="Arial"/>
                <a:cs typeface="Arial"/>
              </a:rPr>
              <a:t>people</a:t>
            </a:r>
            <a:r>
              <a:rPr dirty="0" sz="1400" spc="-35">
                <a:solidFill>
                  <a:srgbClr val="003892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003892"/>
                </a:solidFill>
                <a:latin typeface="Arial"/>
                <a:cs typeface="Arial"/>
              </a:rPr>
              <a:t>actively</a:t>
            </a:r>
            <a:r>
              <a:rPr dirty="0" sz="1400" spc="-30">
                <a:solidFill>
                  <a:srgbClr val="003892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003892"/>
                </a:solidFill>
                <a:latin typeface="Arial"/>
                <a:cs typeface="Arial"/>
              </a:rPr>
              <a:t>engaged</a:t>
            </a:r>
            <a:r>
              <a:rPr dirty="0" sz="1400" spc="-65">
                <a:solidFill>
                  <a:srgbClr val="003892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003892"/>
                </a:solidFill>
                <a:latin typeface="Arial"/>
                <a:cs typeface="Arial"/>
              </a:rPr>
              <a:t>in</a:t>
            </a:r>
            <a:r>
              <a:rPr dirty="0" sz="1400" spc="-25">
                <a:solidFill>
                  <a:srgbClr val="003892"/>
                </a:solidFill>
                <a:latin typeface="Arial"/>
                <a:cs typeface="Arial"/>
              </a:rPr>
              <a:t> the </a:t>
            </a:r>
            <a:r>
              <a:rPr dirty="0" sz="1400">
                <a:solidFill>
                  <a:srgbClr val="003892"/>
                </a:solidFill>
                <a:latin typeface="Arial"/>
                <a:cs typeface="Arial"/>
              </a:rPr>
              <a:t>detailed</a:t>
            </a:r>
            <a:r>
              <a:rPr dirty="0" sz="1400" spc="-50">
                <a:solidFill>
                  <a:srgbClr val="003892"/>
                </a:solidFill>
                <a:latin typeface="Arial"/>
                <a:cs typeface="Arial"/>
              </a:rPr>
              <a:t> </a:t>
            </a:r>
            <a:r>
              <a:rPr dirty="0" sz="1400" spc="-10">
                <a:solidFill>
                  <a:srgbClr val="003892"/>
                </a:solidFill>
                <a:latin typeface="Arial"/>
                <a:cs typeface="Arial"/>
              </a:rPr>
              <a:t>review</a:t>
            </a:r>
            <a:endParaRPr sz="1400">
              <a:latin typeface="Arial"/>
              <a:cs typeface="Arial"/>
            </a:endParaRPr>
          </a:p>
          <a:p>
            <a:pPr marL="378460" indent="-286385">
              <a:lnSpc>
                <a:spcPts val="1595"/>
              </a:lnSpc>
              <a:spcBef>
                <a:spcPts val="810"/>
              </a:spcBef>
              <a:buChar char="•"/>
              <a:tabLst>
                <a:tab pos="378460" algn="l"/>
              </a:tabLst>
            </a:pPr>
            <a:r>
              <a:rPr dirty="0" sz="1400">
                <a:solidFill>
                  <a:srgbClr val="003892"/>
                </a:solidFill>
                <a:latin typeface="Arial"/>
                <a:cs typeface="Arial"/>
              </a:rPr>
              <a:t>Rich</a:t>
            </a:r>
            <a:r>
              <a:rPr dirty="0" sz="1400" spc="-20">
                <a:solidFill>
                  <a:srgbClr val="003892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003892"/>
                </a:solidFill>
                <a:latin typeface="Arial"/>
                <a:cs typeface="Arial"/>
              </a:rPr>
              <a:t>feedback</a:t>
            </a:r>
            <a:r>
              <a:rPr dirty="0" sz="1400" spc="-45">
                <a:solidFill>
                  <a:srgbClr val="003892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003892"/>
                </a:solidFill>
                <a:latin typeface="Arial"/>
                <a:cs typeface="Arial"/>
              </a:rPr>
              <a:t>collated</a:t>
            </a:r>
            <a:r>
              <a:rPr dirty="0" sz="1400" spc="-50">
                <a:solidFill>
                  <a:srgbClr val="003892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003892"/>
                </a:solidFill>
                <a:latin typeface="Arial"/>
                <a:cs typeface="Arial"/>
              </a:rPr>
              <a:t>from</a:t>
            </a:r>
            <a:r>
              <a:rPr dirty="0" sz="1400" spc="-35">
                <a:solidFill>
                  <a:srgbClr val="003892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003892"/>
                </a:solidFill>
                <a:latin typeface="Arial"/>
                <a:cs typeface="Arial"/>
              </a:rPr>
              <a:t>a</a:t>
            </a:r>
            <a:r>
              <a:rPr dirty="0" sz="1400" spc="370">
                <a:solidFill>
                  <a:srgbClr val="003892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003892"/>
                </a:solidFill>
                <a:latin typeface="Arial"/>
                <a:cs typeface="Arial"/>
              </a:rPr>
              <a:t>range</a:t>
            </a:r>
            <a:r>
              <a:rPr dirty="0" sz="1400" spc="-50">
                <a:solidFill>
                  <a:srgbClr val="003892"/>
                </a:solidFill>
                <a:latin typeface="Arial"/>
                <a:cs typeface="Arial"/>
              </a:rPr>
              <a:t> </a:t>
            </a:r>
            <a:r>
              <a:rPr dirty="0" sz="1400" spc="-25">
                <a:solidFill>
                  <a:srgbClr val="003892"/>
                </a:solidFill>
                <a:latin typeface="Arial"/>
                <a:cs typeface="Arial"/>
              </a:rPr>
              <a:t>of</a:t>
            </a:r>
            <a:endParaRPr sz="1400">
              <a:latin typeface="Arial"/>
              <a:cs typeface="Arial"/>
            </a:endParaRPr>
          </a:p>
          <a:p>
            <a:pPr marL="378460">
              <a:lnSpc>
                <a:spcPts val="1595"/>
              </a:lnSpc>
            </a:pPr>
            <a:r>
              <a:rPr dirty="0" sz="1400" spc="-10">
                <a:solidFill>
                  <a:srgbClr val="003892"/>
                </a:solidFill>
                <a:latin typeface="Arial"/>
                <a:cs typeface="Arial"/>
              </a:rPr>
              <a:t>stakeholders.</a:t>
            </a:r>
            <a:endParaRPr sz="1400">
              <a:latin typeface="Arial"/>
              <a:cs typeface="Arial"/>
            </a:endParaRPr>
          </a:p>
          <a:p>
            <a:pPr marL="92075">
              <a:lnSpc>
                <a:spcPct val="100000"/>
              </a:lnSpc>
              <a:spcBef>
                <a:spcPts val="775"/>
              </a:spcBef>
            </a:pPr>
            <a:r>
              <a:rPr dirty="0" sz="1800" b="1">
                <a:solidFill>
                  <a:srgbClr val="003892"/>
                </a:solidFill>
                <a:latin typeface="Arial"/>
                <a:cs typeface="Arial"/>
              </a:rPr>
              <a:t>Engagement</a:t>
            </a:r>
            <a:r>
              <a:rPr dirty="0" sz="1800" spc="-80" b="1">
                <a:solidFill>
                  <a:srgbClr val="003892"/>
                </a:solidFill>
                <a:latin typeface="Arial"/>
                <a:cs typeface="Arial"/>
              </a:rPr>
              <a:t> </a:t>
            </a:r>
            <a:r>
              <a:rPr dirty="0" sz="1800" spc="-10" b="1">
                <a:solidFill>
                  <a:srgbClr val="003892"/>
                </a:solidFill>
                <a:latin typeface="Arial"/>
                <a:cs typeface="Arial"/>
              </a:rPr>
              <a:t>outcomes:</a:t>
            </a:r>
            <a:endParaRPr sz="1800">
              <a:latin typeface="Arial"/>
              <a:cs typeface="Arial"/>
            </a:endParaRPr>
          </a:p>
          <a:p>
            <a:pPr marL="378460" marR="300355" indent="-287020">
              <a:lnSpc>
                <a:spcPts val="1510"/>
              </a:lnSpc>
              <a:spcBef>
                <a:spcPts val="1040"/>
              </a:spcBef>
              <a:buChar char="•"/>
              <a:tabLst>
                <a:tab pos="378460" algn="l"/>
              </a:tabLst>
            </a:pPr>
            <a:r>
              <a:rPr dirty="0" sz="1400">
                <a:solidFill>
                  <a:srgbClr val="003892"/>
                </a:solidFill>
                <a:latin typeface="Arial"/>
                <a:cs typeface="Arial"/>
              </a:rPr>
              <a:t>All</a:t>
            </a:r>
            <a:r>
              <a:rPr dirty="0" sz="1400" spc="-25">
                <a:solidFill>
                  <a:srgbClr val="003892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003892"/>
                </a:solidFill>
                <a:latin typeface="Arial"/>
                <a:cs typeface="Arial"/>
              </a:rPr>
              <a:t>existing</a:t>
            </a:r>
            <a:r>
              <a:rPr dirty="0" sz="1400" spc="-30">
                <a:solidFill>
                  <a:srgbClr val="003892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003892"/>
                </a:solidFill>
                <a:latin typeface="Arial"/>
                <a:cs typeface="Arial"/>
              </a:rPr>
              <a:t>themes</a:t>
            </a:r>
            <a:r>
              <a:rPr dirty="0" sz="1400" spc="-55">
                <a:solidFill>
                  <a:srgbClr val="003892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003892"/>
                </a:solidFill>
                <a:latin typeface="Arial"/>
                <a:cs typeface="Arial"/>
              </a:rPr>
              <a:t>of</a:t>
            </a:r>
            <a:r>
              <a:rPr dirty="0" sz="1400" spc="-30">
                <a:solidFill>
                  <a:srgbClr val="003892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003892"/>
                </a:solidFill>
                <a:latin typeface="Arial"/>
                <a:cs typeface="Arial"/>
              </a:rPr>
              <a:t>workforce</a:t>
            </a:r>
            <a:r>
              <a:rPr dirty="0" sz="1400" spc="-50">
                <a:solidFill>
                  <a:srgbClr val="003892"/>
                </a:solidFill>
                <a:latin typeface="Arial"/>
                <a:cs typeface="Arial"/>
              </a:rPr>
              <a:t> </a:t>
            </a:r>
            <a:r>
              <a:rPr dirty="0" sz="1400" spc="-20">
                <a:solidFill>
                  <a:srgbClr val="003892"/>
                </a:solidFill>
                <a:latin typeface="Arial"/>
                <a:cs typeface="Arial"/>
              </a:rPr>
              <a:t>plan </a:t>
            </a:r>
            <a:r>
              <a:rPr dirty="0" sz="1400">
                <a:solidFill>
                  <a:srgbClr val="003892"/>
                </a:solidFill>
                <a:latin typeface="Arial"/>
                <a:cs typeface="Arial"/>
              </a:rPr>
              <a:t>fully</a:t>
            </a:r>
            <a:r>
              <a:rPr dirty="0" sz="1400" spc="-15">
                <a:solidFill>
                  <a:srgbClr val="003892"/>
                </a:solidFill>
                <a:latin typeface="Arial"/>
                <a:cs typeface="Arial"/>
              </a:rPr>
              <a:t> </a:t>
            </a:r>
            <a:r>
              <a:rPr dirty="0" sz="1400" spc="-10">
                <a:solidFill>
                  <a:srgbClr val="003892"/>
                </a:solidFill>
                <a:latin typeface="Arial"/>
                <a:cs typeface="Arial"/>
              </a:rPr>
              <a:t>endorsed</a:t>
            </a:r>
            <a:endParaRPr sz="1400">
              <a:latin typeface="Arial"/>
              <a:cs typeface="Arial"/>
            </a:endParaRPr>
          </a:p>
          <a:p>
            <a:pPr marL="378460" indent="-286385">
              <a:lnSpc>
                <a:spcPct val="100000"/>
              </a:lnSpc>
              <a:spcBef>
                <a:spcPts val="805"/>
              </a:spcBef>
              <a:buChar char="•"/>
              <a:tabLst>
                <a:tab pos="378460" algn="l"/>
              </a:tabLst>
            </a:pPr>
            <a:r>
              <a:rPr dirty="0" sz="1400">
                <a:solidFill>
                  <a:srgbClr val="003892"/>
                </a:solidFill>
                <a:latin typeface="Arial"/>
                <a:cs typeface="Arial"/>
              </a:rPr>
              <a:t>Early</a:t>
            </a:r>
            <a:r>
              <a:rPr dirty="0" sz="1400" spc="-15">
                <a:solidFill>
                  <a:srgbClr val="003892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003892"/>
                </a:solidFill>
                <a:latin typeface="Arial"/>
                <a:cs typeface="Arial"/>
              </a:rPr>
              <a:t>priorities</a:t>
            </a:r>
            <a:r>
              <a:rPr dirty="0" sz="1400" spc="-40">
                <a:solidFill>
                  <a:srgbClr val="003892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003892"/>
                </a:solidFill>
                <a:latin typeface="Arial"/>
                <a:cs typeface="Arial"/>
              </a:rPr>
              <a:t>clearly</a:t>
            </a:r>
            <a:r>
              <a:rPr dirty="0" sz="1400" spc="-25">
                <a:solidFill>
                  <a:srgbClr val="003892"/>
                </a:solidFill>
                <a:latin typeface="Arial"/>
                <a:cs typeface="Arial"/>
              </a:rPr>
              <a:t> </a:t>
            </a:r>
            <a:r>
              <a:rPr dirty="0" sz="1400" spc="-10">
                <a:solidFill>
                  <a:srgbClr val="003892"/>
                </a:solidFill>
                <a:latin typeface="Arial"/>
                <a:cs typeface="Arial"/>
              </a:rPr>
              <a:t>identified</a:t>
            </a:r>
            <a:endParaRPr sz="1400">
              <a:latin typeface="Arial"/>
              <a:cs typeface="Arial"/>
            </a:endParaRPr>
          </a:p>
          <a:p>
            <a:pPr marL="378460" indent="-286385">
              <a:lnSpc>
                <a:spcPts val="1595"/>
              </a:lnSpc>
              <a:spcBef>
                <a:spcPts val="840"/>
              </a:spcBef>
              <a:buChar char="•"/>
              <a:tabLst>
                <a:tab pos="378460" algn="l"/>
              </a:tabLst>
            </a:pPr>
            <a:r>
              <a:rPr dirty="0" sz="1400">
                <a:solidFill>
                  <a:srgbClr val="003892"/>
                </a:solidFill>
                <a:latin typeface="Arial"/>
                <a:cs typeface="Arial"/>
              </a:rPr>
              <a:t>Elements</a:t>
            </a:r>
            <a:r>
              <a:rPr dirty="0" sz="1400" spc="-50">
                <a:solidFill>
                  <a:srgbClr val="003892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003892"/>
                </a:solidFill>
                <a:latin typeface="Arial"/>
                <a:cs typeface="Arial"/>
              </a:rPr>
              <a:t>requiring</a:t>
            </a:r>
            <a:r>
              <a:rPr dirty="0" sz="1400" spc="-65">
                <a:solidFill>
                  <a:srgbClr val="003892"/>
                </a:solidFill>
                <a:latin typeface="Arial"/>
                <a:cs typeface="Arial"/>
              </a:rPr>
              <a:t> </a:t>
            </a:r>
            <a:r>
              <a:rPr dirty="0" sz="1400" spc="-10">
                <a:solidFill>
                  <a:srgbClr val="003892"/>
                </a:solidFill>
                <a:latin typeface="Arial"/>
                <a:cs typeface="Arial"/>
              </a:rPr>
              <a:t>ongoing</a:t>
            </a:r>
            <a:endParaRPr sz="1400">
              <a:latin typeface="Arial"/>
              <a:cs typeface="Arial"/>
            </a:endParaRPr>
          </a:p>
          <a:p>
            <a:pPr marL="378460">
              <a:lnSpc>
                <a:spcPts val="1595"/>
              </a:lnSpc>
            </a:pPr>
            <a:r>
              <a:rPr dirty="0" sz="1400">
                <a:solidFill>
                  <a:srgbClr val="003892"/>
                </a:solidFill>
                <a:latin typeface="Arial"/>
                <a:cs typeface="Arial"/>
              </a:rPr>
              <a:t>engagement</a:t>
            </a:r>
            <a:r>
              <a:rPr dirty="0" sz="1400" spc="-70">
                <a:solidFill>
                  <a:srgbClr val="003892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003892"/>
                </a:solidFill>
                <a:latin typeface="Arial"/>
                <a:cs typeface="Arial"/>
              </a:rPr>
              <a:t>&amp;</a:t>
            </a:r>
            <a:r>
              <a:rPr dirty="0" sz="1400" spc="-10">
                <a:solidFill>
                  <a:srgbClr val="003892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003892"/>
                </a:solidFill>
                <a:latin typeface="Arial"/>
                <a:cs typeface="Arial"/>
              </a:rPr>
              <a:t>exploration</a:t>
            </a:r>
            <a:r>
              <a:rPr dirty="0" sz="1400" spc="-45">
                <a:solidFill>
                  <a:srgbClr val="003892"/>
                </a:solidFill>
                <a:latin typeface="Arial"/>
                <a:cs typeface="Arial"/>
              </a:rPr>
              <a:t> </a:t>
            </a:r>
            <a:r>
              <a:rPr dirty="0" sz="1400" spc="-10">
                <a:solidFill>
                  <a:srgbClr val="003892"/>
                </a:solidFill>
                <a:latin typeface="Arial"/>
                <a:cs typeface="Arial"/>
              </a:rPr>
              <a:t>agreed</a:t>
            </a:r>
            <a:endParaRPr sz="1400">
              <a:latin typeface="Arial"/>
              <a:cs typeface="Arial"/>
            </a:endParaRPr>
          </a:p>
          <a:p>
            <a:pPr algn="just" marL="375920" marR="344170" indent="-284480">
              <a:lnSpc>
                <a:spcPts val="1510"/>
              </a:lnSpc>
              <a:spcBef>
                <a:spcPts val="1019"/>
              </a:spcBef>
              <a:buChar char="•"/>
              <a:tabLst>
                <a:tab pos="378460" algn="l"/>
              </a:tabLst>
            </a:pPr>
            <a:r>
              <a:rPr dirty="0" sz="1400">
                <a:solidFill>
                  <a:srgbClr val="003892"/>
                </a:solidFill>
                <a:latin typeface="Arial"/>
                <a:cs typeface="Arial"/>
              </a:rPr>
              <a:t>Scale</a:t>
            </a:r>
            <a:r>
              <a:rPr dirty="0" sz="1400" spc="-40">
                <a:solidFill>
                  <a:srgbClr val="003892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003892"/>
                </a:solidFill>
                <a:latin typeface="Arial"/>
                <a:cs typeface="Arial"/>
              </a:rPr>
              <a:t>and</a:t>
            </a:r>
            <a:r>
              <a:rPr dirty="0" sz="1400" spc="-35">
                <a:solidFill>
                  <a:srgbClr val="003892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003892"/>
                </a:solidFill>
                <a:latin typeface="Arial"/>
                <a:cs typeface="Arial"/>
              </a:rPr>
              <a:t>breadth</a:t>
            </a:r>
            <a:r>
              <a:rPr dirty="0" sz="1400" spc="-60">
                <a:solidFill>
                  <a:srgbClr val="003892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003892"/>
                </a:solidFill>
                <a:latin typeface="Arial"/>
                <a:cs typeface="Arial"/>
              </a:rPr>
              <a:t>of</a:t>
            </a:r>
            <a:r>
              <a:rPr dirty="0" sz="1400" spc="-30">
                <a:solidFill>
                  <a:srgbClr val="003892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003892"/>
                </a:solidFill>
                <a:latin typeface="Arial"/>
                <a:cs typeface="Arial"/>
              </a:rPr>
              <a:t>Workforce</a:t>
            </a:r>
            <a:r>
              <a:rPr dirty="0" sz="1400" spc="-60">
                <a:solidFill>
                  <a:srgbClr val="003892"/>
                </a:solidFill>
                <a:latin typeface="Arial"/>
                <a:cs typeface="Arial"/>
              </a:rPr>
              <a:t> </a:t>
            </a:r>
            <a:r>
              <a:rPr dirty="0" sz="1400" spc="-25">
                <a:solidFill>
                  <a:srgbClr val="003892"/>
                </a:solidFill>
                <a:latin typeface="Arial"/>
                <a:cs typeface="Arial"/>
              </a:rPr>
              <a:t>and </a:t>
            </a:r>
            <a:r>
              <a:rPr dirty="0" sz="1400" spc="-25">
                <a:solidFill>
                  <a:srgbClr val="003892"/>
                </a:solidFill>
                <a:latin typeface="Arial"/>
                <a:cs typeface="Arial"/>
              </a:rPr>
              <a:t>	</a:t>
            </a:r>
            <a:r>
              <a:rPr dirty="0" sz="1400">
                <a:solidFill>
                  <a:srgbClr val="003892"/>
                </a:solidFill>
                <a:latin typeface="Arial"/>
                <a:cs typeface="Arial"/>
              </a:rPr>
              <a:t>HR</a:t>
            </a:r>
            <a:r>
              <a:rPr dirty="0" sz="1400" spc="-25">
                <a:solidFill>
                  <a:srgbClr val="003892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003892"/>
                </a:solidFill>
                <a:latin typeface="Arial"/>
                <a:cs typeface="Arial"/>
              </a:rPr>
              <a:t>support</a:t>
            </a:r>
            <a:r>
              <a:rPr dirty="0" sz="1400" spc="-55">
                <a:solidFill>
                  <a:srgbClr val="003892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003892"/>
                </a:solidFill>
                <a:latin typeface="Arial"/>
                <a:cs typeface="Arial"/>
              </a:rPr>
              <a:t>requirements</a:t>
            </a:r>
            <a:r>
              <a:rPr dirty="0" sz="1400" spc="-60">
                <a:solidFill>
                  <a:srgbClr val="003892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003892"/>
                </a:solidFill>
                <a:latin typeface="Arial"/>
                <a:cs typeface="Arial"/>
              </a:rPr>
              <a:t>more</a:t>
            </a:r>
            <a:r>
              <a:rPr dirty="0" sz="1400" spc="-35">
                <a:solidFill>
                  <a:srgbClr val="003892"/>
                </a:solidFill>
                <a:latin typeface="Arial"/>
                <a:cs typeface="Arial"/>
              </a:rPr>
              <a:t> </a:t>
            </a:r>
            <a:r>
              <a:rPr dirty="0" sz="1400" spc="-10">
                <a:solidFill>
                  <a:srgbClr val="003892"/>
                </a:solidFill>
                <a:latin typeface="Arial"/>
                <a:cs typeface="Arial"/>
              </a:rPr>
              <a:t>fully </a:t>
            </a:r>
            <a:r>
              <a:rPr dirty="0" sz="1400" spc="-10">
                <a:solidFill>
                  <a:srgbClr val="003892"/>
                </a:solidFill>
                <a:latin typeface="Arial"/>
                <a:cs typeface="Arial"/>
              </a:rPr>
              <a:t>	</a:t>
            </a:r>
            <a:r>
              <a:rPr dirty="0" sz="1400">
                <a:solidFill>
                  <a:srgbClr val="003892"/>
                </a:solidFill>
                <a:latin typeface="Arial"/>
                <a:cs typeface="Arial"/>
              </a:rPr>
              <a:t>explored</a:t>
            </a:r>
            <a:r>
              <a:rPr dirty="0" sz="1400" spc="-50">
                <a:solidFill>
                  <a:srgbClr val="003892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003892"/>
                </a:solidFill>
                <a:latin typeface="Arial"/>
                <a:cs typeface="Arial"/>
              </a:rPr>
              <a:t>and</a:t>
            </a:r>
            <a:r>
              <a:rPr dirty="0" sz="1400" spc="-45">
                <a:solidFill>
                  <a:srgbClr val="003892"/>
                </a:solidFill>
                <a:latin typeface="Arial"/>
                <a:cs typeface="Arial"/>
              </a:rPr>
              <a:t> </a:t>
            </a:r>
            <a:r>
              <a:rPr dirty="0" sz="1400" spc="-10">
                <a:solidFill>
                  <a:srgbClr val="003892"/>
                </a:solidFill>
                <a:latin typeface="Arial"/>
                <a:cs typeface="Arial"/>
              </a:rPr>
              <a:t>understood.</a:t>
            </a:r>
            <a:endParaRPr sz="1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7463" y="2649982"/>
            <a:ext cx="6894830" cy="720725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ts val="2735"/>
              </a:lnSpc>
              <a:spcBef>
                <a:spcPts val="100"/>
              </a:spcBef>
            </a:pPr>
            <a:r>
              <a:rPr dirty="0" sz="2400" b="0">
                <a:latin typeface="Arial"/>
                <a:cs typeface="Arial"/>
              </a:rPr>
              <a:t>ICS</a:t>
            </a:r>
            <a:r>
              <a:rPr dirty="0" sz="2400" spc="-80" b="0">
                <a:latin typeface="Arial"/>
                <a:cs typeface="Arial"/>
              </a:rPr>
              <a:t> </a:t>
            </a:r>
            <a:r>
              <a:rPr dirty="0" sz="2400" b="0">
                <a:latin typeface="Arial"/>
                <a:cs typeface="Arial"/>
              </a:rPr>
              <a:t>Workforce</a:t>
            </a:r>
            <a:r>
              <a:rPr dirty="0" sz="2400" spc="-80" b="0">
                <a:latin typeface="Arial"/>
                <a:cs typeface="Arial"/>
              </a:rPr>
              <a:t> </a:t>
            </a:r>
            <a:r>
              <a:rPr dirty="0" sz="2400" b="0">
                <a:latin typeface="Arial"/>
                <a:cs typeface="Arial"/>
              </a:rPr>
              <a:t>plan</a:t>
            </a:r>
            <a:r>
              <a:rPr dirty="0" sz="2400" spc="-70" b="0">
                <a:latin typeface="Arial"/>
                <a:cs typeface="Arial"/>
              </a:rPr>
              <a:t> </a:t>
            </a:r>
            <a:r>
              <a:rPr dirty="0" sz="2400" b="0">
                <a:latin typeface="Arial"/>
                <a:cs typeface="Arial"/>
              </a:rPr>
              <a:t>to</a:t>
            </a:r>
            <a:r>
              <a:rPr dirty="0" sz="2400" spc="-80" b="0">
                <a:latin typeface="Arial"/>
                <a:cs typeface="Arial"/>
              </a:rPr>
              <a:t> </a:t>
            </a:r>
            <a:r>
              <a:rPr dirty="0" sz="2400" b="0">
                <a:latin typeface="Arial"/>
                <a:cs typeface="Arial"/>
              </a:rPr>
              <a:t>enable</a:t>
            </a:r>
            <a:r>
              <a:rPr dirty="0" sz="2400" spc="-55" b="0">
                <a:latin typeface="Arial"/>
                <a:cs typeface="Arial"/>
              </a:rPr>
              <a:t> </a:t>
            </a:r>
            <a:r>
              <a:rPr dirty="0" sz="2400" b="0">
                <a:latin typeface="Arial"/>
                <a:cs typeface="Arial"/>
              </a:rPr>
              <a:t>neighbourhood</a:t>
            </a:r>
            <a:r>
              <a:rPr dirty="0" sz="2400" spc="-35" b="0">
                <a:latin typeface="Arial"/>
                <a:cs typeface="Arial"/>
              </a:rPr>
              <a:t> </a:t>
            </a:r>
            <a:r>
              <a:rPr dirty="0" sz="2400" spc="-10" b="0">
                <a:latin typeface="Arial"/>
                <a:cs typeface="Arial"/>
              </a:rPr>
              <a:t>care:</a:t>
            </a:r>
            <a:endParaRPr sz="2400">
              <a:latin typeface="Arial"/>
              <a:cs typeface="Arial"/>
            </a:endParaRPr>
          </a:p>
          <a:p>
            <a:pPr marL="12700">
              <a:lnSpc>
                <a:spcPts val="2735"/>
              </a:lnSpc>
            </a:pPr>
            <a:r>
              <a:rPr dirty="0" sz="2400"/>
              <a:t>Draft</a:t>
            </a:r>
            <a:r>
              <a:rPr dirty="0" sz="2400" spc="-30"/>
              <a:t> </a:t>
            </a:r>
            <a:r>
              <a:rPr dirty="0" sz="2400"/>
              <a:t>for</a:t>
            </a:r>
            <a:r>
              <a:rPr dirty="0" sz="2400" spc="-30"/>
              <a:t> </a:t>
            </a:r>
            <a:r>
              <a:rPr dirty="0" sz="2400" spc="-10"/>
              <a:t>decision/approval</a:t>
            </a:r>
            <a:endParaRPr sz="2400"/>
          </a:p>
        </p:txBody>
      </p:sp>
      <p:sp>
        <p:nvSpPr>
          <p:cNvPr id="3" name="object 3" descr=""/>
          <p:cNvSpPr txBox="1"/>
          <p:nvPr/>
        </p:nvSpPr>
        <p:spPr>
          <a:xfrm>
            <a:off x="10576686" y="6491427"/>
            <a:ext cx="141605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spc="-50">
                <a:solidFill>
                  <a:srgbClr val="001D2D"/>
                </a:solidFill>
                <a:latin typeface="Calibri"/>
                <a:cs typeface="Calibri"/>
              </a:rPr>
              <a:t>8</a:t>
            </a:r>
            <a:endParaRPr sz="1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563748" y="446278"/>
            <a:ext cx="8344534" cy="836294"/>
          </a:xfrm>
          <a:prstGeom prst="rect"/>
        </p:spPr>
        <p:txBody>
          <a:bodyPr wrap="square" lIns="0" tIns="59690" rIns="0" bIns="0" rtlCol="0" vert="horz">
            <a:spAutoFit/>
          </a:bodyPr>
          <a:lstStyle/>
          <a:p>
            <a:pPr marL="12700" marR="5080">
              <a:lnSpc>
                <a:spcPts val="3030"/>
              </a:lnSpc>
              <a:spcBef>
                <a:spcPts val="470"/>
              </a:spcBef>
            </a:pPr>
            <a:r>
              <a:rPr dirty="0"/>
              <a:t>People</a:t>
            </a:r>
            <a:r>
              <a:rPr dirty="0" spc="-105"/>
              <a:t> </a:t>
            </a:r>
            <a:r>
              <a:rPr dirty="0"/>
              <a:t>Programme</a:t>
            </a:r>
            <a:r>
              <a:rPr dirty="0" spc="-95"/>
              <a:t> </a:t>
            </a:r>
            <a:r>
              <a:rPr dirty="0"/>
              <a:t>Plan</a:t>
            </a:r>
            <a:r>
              <a:rPr dirty="0" spc="-114"/>
              <a:t> </a:t>
            </a:r>
            <a:r>
              <a:rPr dirty="0"/>
              <a:t>for</a:t>
            </a:r>
            <a:r>
              <a:rPr dirty="0" spc="-114"/>
              <a:t> </a:t>
            </a:r>
            <a:r>
              <a:rPr dirty="0"/>
              <a:t>workforce</a:t>
            </a:r>
            <a:r>
              <a:rPr dirty="0" spc="-95"/>
              <a:t> </a:t>
            </a:r>
            <a:r>
              <a:rPr dirty="0"/>
              <a:t>support</a:t>
            </a:r>
            <a:r>
              <a:rPr dirty="0" spc="-80"/>
              <a:t> </a:t>
            </a:r>
            <a:r>
              <a:rPr dirty="0" spc="-25"/>
              <a:t>to </a:t>
            </a:r>
            <a:r>
              <a:rPr dirty="0" spc="-20"/>
              <a:t>INTs:</a:t>
            </a:r>
            <a:r>
              <a:rPr dirty="0" spc="-160"/>
              <a:t> </a:t>
            </a:r>
            <a:r>
              <a:rPr dirty="0" spc="-10">
                <a:solidFill>
                  <a:srgbClr val="0091C8"/>
                </a:solidFill>
              </a:rPr>
              <a:t>Workstreams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643534" y="5038090"/>
            <a:ext cx="1968500" cy="866775"/>
          </a:xfrm>
          <a:prstGeom prst="rect">
            <a:avLst/>
          </a:prstGeom>
        </p:spPr>
        <p:txBody>
          <a:bodyPr wrap="square" lIns="0" tIns="33019" rIns="0" bIns="0" rtlCol="0" vert="horz">
            <a:spAutoFit/>
          </a:bodyPr>
          <a:lstStyle/>
          <a:p>
            <a:pPr algn="ctr" marL="12700" marR="5080">
              <a:lnSpc>
                <a:spcPts val="1300"/>
              </a:lnSpc>
              <a:spcBef>
                <a:spcPts val="259"/>
              </a:spcBef>
            </a:pP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Supporting</a:t>
            </a:r>
            <a:r>
              <a:rPr dirty="0" sz="1200" spc="-7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individuals</a:t>
            </a:r>
            <a:r>
              <a:rPr dirty="0" sz="1200" spc="-6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to</a:t>
            </a:r>
            <a:r>
              <a:rPr dirty="0" sz="1200" spc="-1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 spc="-20">
                <a:solidFill>
                  <a:srgbClr val="001D2D"/>
                </a:solidFill>
                <a:latin typeface="Arial"/>
                <a:cs typeface="Arial"/>
              </a:rPr>
              <a:t>feel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like</a:t>
            </a:r>
            <a:r>
              <a:rPr dirty="0" sz="1200" spc="-1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‘one</a:t>
            </a:r>
            <a:r>
              <a:rPr dirty="0" sz="1200" spc="-2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team’</a:t>
            </a:r>
            <a:r>
              <a:rPr dirty="0" sz="1200" spc="-8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and</a:t>
            </a:r>
            <a:r>
              <a:rPr dirty="0" sz="1200" spc="-2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 spc="-10">
                <a:solidFill>
                  <a:srgbClr val="001D2D"/>
                </a:solidFill>
                <a:latin typeface="Arial"/>
                <a:cs typeface="Arial"/>
              </a:rPr>
              <a:t>working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together</a:t>
            </a:r>
            <a:r>
              <a:rPr dirty="0" sz="1200" spc="-4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in</a:t>
            </a:r>
            <a:r>
              <a:rPr dirty="0" sz="1200" spc="-2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a</a:t>
            </a:r>
            <a:r>
              <a:rPr dirty="0" sz="1200" spc="-2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meaningful</a:t>
            </a:r>
            <a:r>
              <a:rPr dirty="0" sz="1200" spc="-5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 spc="-25">
                <a:solidFill>
                  <a:srgbClr val="001D2D"/>
                </a:solidFill>
                <a:latin typeface="Arial"/>
                <a:cs typeface="Arial"/>
              </a:rPr>
              <a:t>way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that</a:t>
            </a:r>
            <a:r>
              <a:rPr dirty="0" sz="1200" spc="-2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allows</a:t>
            </a:r>
            <a:r>
              <a:rPr dirty="0" sz="1200" spc="-2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for</a:t>
            </a:r>
            <a:r>
              <a:rPr dirty="0" sz="1200" spc="-2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‘testing</a:t>
            </a:r>
            <a:r>
              <a:rPr dirty="0" sz="1200" spc="-4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 spc="-25">
                <a:solidFill>
                  <a:srgbClr val="001D2D"/>
                </a:solidFill>
                <a:latin typeface="Arial"/>
                <a:cs typeface="Arial"/>
              </a:rPr>
              <a:t>and </a:t>
            </a:r>
            <a:r>
              <a:rPr dirty="0" sz="1200" spc="-10">
                <a:solidFill>
                  <a:srgbClr val="001D2D"/>
                </a:solidFill>
                <a:latin typeface="Arial"/>
                <a:cs typeface="Arial"/>
              </a:rPr>
              <a:t>learning’</a:t>
            </a:r>
            <a:endParaRPr sz="1200">
              <a:latin typeface="Arial"/>
              <a:cs typeface="Arial"/>
            </a:endParaRPr>
          </a:p>
        </p:txBody>
      </p:sp>
      <p:pic>
        <p:nvPicPr>
          <p:cNvPr id="4" name="object 4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61603" y="2407951"/>
            <a:ext cx="10944012" cy="2584672"/>
          </a:xfrm>
          <a:prstGeom prst="rect">
            <a:avLst/>
          </a:prstGeom>
        </p:spPr>
      </p:pic>
      <p:sp>
        <p:nvSpPr>
          <p:cNvPr id="5" name="object 5" descr=""/>
          <p:cNvSpPr txBox="1"/>
          <p:nvPr/>
        </p:nvSpPr>
        <p:spPr>
          <a:xfrm>
            <a:off x="9708260" y="3227958"/>
            <a:ext cx="1254760" cy="479425"/>
          </a:xfrm>
          <a:prstGeom prst="rect">
            <a:avLst/>
          </a:prstGeom>
        </p:spPr>
        <p:txBody>
          <a:bodyPr wrap="square" lIns="0" tIns="46355" rIns="0" bIns="0" rtlCol="0" vert="horz">
            <a:spAutoFit/>
          </a:bodyPr>
          <a:lstStyle/>
          <a:p>
            <a:pPr marL="12700" marR="5080" indent="66675">
              <a:lnSpc>
                <a:spcPts val="1660"/>
              </a:lnSpc>
              <a:spcBef>
                <a:spcPts val="365"/>
              </a:spcBef>
            </a:pPr>
            <a:r>
              <a:rPr dirty="0" sz="1600">
                <a:solidFill>
                  <a:srgbClr val="001D2D"/>
                </a:solidFill>
                <a:latin typeface="Arial"/>
                <a:cs typeface="Arial"/>
              </a:rPr>
              <a:t>Comms</a:t>
            </a:r>
            <a:r>
              <a:rPr dirty="0" sz="1600" spc="-6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600" spc="-25">
                <a:solidFill>
                  <a:srgbClr val="001D2D"/>
                </a:solidFill>
                <a:latin typeface="Arial"/>
                <a:cs typeface="Arial"/>
              </a:rPr>
              <a:t>and </a:t>
            </a:r>
            <a:r>
              <a:rPr dirty="0" sz="1600" spc="-10">
                <a:solidFill>
                  <a:srgbClr val="001D2D"/>
                </a:solidFill>
                <a:latin typeface="Arial"/>
                <a:cs typeface="Arial"/>
              </a:rPr>
              <a:t>Engagement*</a:t>
            </a:r>
            <a:endParaRPr sz="1600">
              <a:latin typeface="Arial"/>
              <a:cs typeface="Arial"/>
            </a:endParaRPr>
          </a:p>
        </p:txBody>
      </p:sp>
      <p:sp>
        <p:nvSpPr>
          <p:cNvPr id="15" name="object 15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45085">
              <a:lnSpc>
                <a:spcPts val="1425"/>
              </a:lnSpc>
            </a:pPr>
            <a:fld id="{81D60167-4931-47E6-BA6A-407CBD079E47}" type="slidenum">
              <a:rPr dirty="0" spc="-25"/>
              <a:t>11</a:t>
            </a:fld>
          </a:p>
        </p:txBody>
      </p:sp>
      <p:sp>
        <p:nvSpPr>
          <p:cNvPr id="6" name="object 6" descr=""/>
          <p:cNvSpPr txBox="1"/>
          <p:nvPr/>
        </p:nvSpPr>
        <p:spPr>
          <a:xfrm>
            <a:off x="7415530" y="3012439"/>
            <a:ext cx="1322070" cy="899794"/>
          </a:xfrm>
          <a:prstGeom prst="rect">
            <a:avLst/>
          </a:prstGeom>
        </p:spPr>
        <p:txBody>
          <a:bodyPr wrap="square" lIns="0" tIns="46355" rIns="0" bIns="0" rtlCol="0" vert="horz">
            <a:spAutoFit/>
          </a:bodyPr>
          <a:lstStyle/>
          <a:p>
            <a:pPr algn="ctr" marL="12700" marR="5080">
              <a:lnSpc>
                <a:spcPts val="1660"/>
              </a:lnSpc>
              <a:spcBef>
                <a:spcPts val="365"/>
              </a:spcBef>
            </a:pPr>
            <a:r>
              <a:rPr dirty="0" sz="1600" spc="-10">
                <a:solidFill>
                  <a:srgbClr val="001D2D"/>
                </a:solidFill>
                <a:latin typeface="Arial"/>
                <a:cs typeface="Arial"/>
              </a:rPr>
              <a:t>Workforce planning, transformation </a:t>
            </a:r>
            <a:r>
              <a:rPr dirty="0" sz="1600">
                <a:solidFill>
                  <a:srgbClr val="001D2D"/>
                </a:solidFill>
                <a:latin typeface="Arial"/>
                <a:cs typeface="Arial"/>
              </a:rPr>
              <a:t>and </a:t>
            </a:r>
            <a:r>
              <a:rPr dirty="0" sz="1600" spc="-10">
                <a:solidFill>
                  <a:srgbClr val="001D2D"/>
                </a:solidFill>
                <a:latin typeface="Arial"/>
                <a:cs typeface="Arial"/>
              </a:rPr>
              <a:t>education</a:t>
            </a:r>
            <a:endParaRPr sz="1600">
              <a:latin typeface="Arial"/>
              <a:cs typeface="Arial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5364607" y="3122802"/>
            <a:ext cx="1138555" cy="689610"/>
          </a:xfrm>
          <a:prstGeom prst="rect">
            <a:avLst/>
          </a:prstGeom>
        </p:spPr>
        <p:txBody>
          <a:bodyPr wrap="square" lIns="0" tIns="46355" rIns="0" bIns="0" rtlCol="0" vert="horz">
            <a:spAutoFit/>
          </a:bodyPr>
          <a:lstStyle/>
          <a:p>
            <a:pPr algn="ctr" marL="12065" marR="5080">
              <a:lnSpc>
                <a:spcPts val="1660"/>
              </a:lnSpc>
              <a:spcBef>
                <a:spcPts val="365"/>
              </a:spcBef>
            </a:pPr>
            <a:r>
              <a:rPr dirty="0" sz="1600" spc="-10">
                <a:solidFill>
                  <a:srgbClr val="001D2D"/>
                </a:solidFill>
                <a:latin typeface="Arial"/>
                <a:cs typeface="Arial"/>
              </a:rPr>
              <a:t>Frameworks </a:t>
            </a:r>
            <a:r>
              <a:rPr dirty="0" sz="1600" spc="-25">
                <a:solidFill>
                  <a:srgbClr val="001D2D"/>
                </a:solidFill>
                <a:latin typeface="Arial"/>
                <a:cs typeface="Arial"/>
              </a:rPr>
              <a:t>and </a:t>
            </a:r>
            <a:r>
              <a:rPr dirty="0" sz="1600" spc="-10">
                <a:solidFill>
                  <a:srgbClr val="001D2D"/>
                </a:solidFill>
                <a:latin typeface="Arial"/>
                <a:cs typeface="Arial"/>
              </a:rPr>
              <a:t>Governance</a:t>
            </a:r>
            <a:endParaRPr sz="1600">
              <a:latin typeface="Arial"/>
              <a:cs typeface="Arial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3123692" y="3227958"/>
            <a:ext cx="1221105" cy="479425"/>
          </a:xfrm>
          <a:prstGeom prst="rect">
            <a:avLst/>
          </a:prstGeom>
        </p:spPr>
        <p:txBody>
          <a:bodyPr wrap="square" lIns="0" tIns="46355" rIns="0" bIns="0" rtlCol="0" vert="horz">
            <a:spAutoFit/>
          </a:bodyPr>
          <a:lstStyle/>
          <a:p>
            <a:pPr marL="12700" marR="5080" indent="95885">
              <a:lnSpc>
                <a:spcPts val="1660"/>
              </a:lnSpc>
              <a:spcBef>
                <a:spcPts val="365"/>
              </a:spcBef>
            </a:pPr>
            <a:r>
              <a:rPr dirty="0" sz="1600" spc="-10">
                <a:solidFill>
                  <a:srgbClr val="001D2D"/>
                </a:solidFill>
                <a:latin typeface="Arial"/>
                <a:cs typeface="Arial"/>
              </a:rPr>
              <a:t>Leadership Development</a:t>
            </a:r>
            <a:endParaRPr sz="1600">
              <a:latin typeface="Arial"/>
              <a:cs typeface="Arial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887679" y="3227958"/>
            <a:ext cx="1289685" cy="479425"/>
          </a:xfrm>
          <a:prstGeom prst="rect">
            <a:avLst/>
          </a:prstGeom>
        </p:spPr>
        <p:txBody>
          <a:bodyPr wrap="square" lIns="0" tIns="46355" rIns="0" bIns="0" rtlCol="0" vert="horz">
            <a:spAutoFit/>
          </a:bodyPr>
          <a:lstStyle/>
          <a:p>
            <a:pPr marL="250190" marR="5080" indent="-238125">
              <a:lnSpc>
                <a:spcPts val="1660"/>
              </a:lnSpc>
              <a:spcBef>
                <a:spcPts val="365"/>
              </a:spcBef>
            </a:pPr>
            <a:r>
              <a:rPr dirty="0" sz="1600">
                <a:solidFill>
                  <a:srgbClr val="001D2D"/>
                </a:solidFill>
                <a:latin typeface="Arial"/>
                <a:cs typeface="Arial"/>
              </a:rPr>
              <a:t>Culture,</a:t>
            </a:r>
            <a:r>
              <a:rPr dirty="0" sz="1600" spc="-3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600">
                <a:solidFill>
                  <a:srgbClr val="001D2D"/>
                </a:solidFill>
                <a:latin typeface="Arial"/>
                <a:cs typeface="Arial"/>
              </a:rPr>
              <a:t>OD</a:t>
            </a:r>
            <a:r>
              <a:rPr dirty="0" sz="1600" spc="-2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600" spc="-50">
                <a:solidFill>
                  <a:srgbClr val="001D2D"/>
                </a:solidFill>
                <a:latin typeface="Arial"/>
                <a:cs typeface="Arial"/>
              </a:rPr>
              <a:t>&amp; </a:t>
            </a:r>
            <a:r>
              <a:rPr dirty="0" sz="1600" spc="-10">
                <a:solidFill>
                  <a:srgbClr val="001D2D"/>
                </a:solidFill>
                <a:latin typeface="Arial"/>
                <a:cs typeface="Arial"/>
              </a:rPr>
              <a:t>Learning</a:t>
            </a:r>
            <a:endParaRPr sz="1600">
              <a:latin typeface="Arial"/>
              <a:cs typeface="Arial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3101085" y="5063490"/>
            <a:ext cx="1753235" cy="867410"/>
          </a:xfrm>
          <a:prstGeom prst="rect">
            <a:avLst/>
          </a:prstGeom>
        </p:spPr>
        <p:txBody>
          <a:bodyPr wrap="square" lIns="0" tIns="30480" rIns="0" bIns="0" rtlCol="0" vert="horz">
            <a:spAutoFit/>
          </a:bodyPr>
          <a:lstStyle/>
          <a:p>
            <a:pPr algn="ctr" marL="12065" marR="5080">
              <a:lnSpc>
                <a:spcPct val="90000"/>
              </a:lnSpc>
              <a:spcBef>
                <a:spcPts val="240"/>
              </a:spcBef>
            </a:pP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Developing</a:t>
            </a:r>
            <a:r>
              <a:rPr dirty="0" sz="1200" spc="-5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our</a:t>
            </a:r>
            <a:r>
              <a:rPr dirty="0" sz="1200" spc="-3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leaders</a:t>
            </a:r>
            <a:r>
              <a:rPr dirty="0" sz="1200" spc="-5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 spc="-25">
                <a:solidFill>
                  <a:srgbClr val="001D2D"/>
                </a:solidFill>
                <a:latin typeface="Arial"/>
                <a:cs typeface="Arial"/>
              </a:rPr>
              <a:t>to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‘think</a:t>
            </a:r>
            <a:r>
              <a:rPr dirty="0" sz="1200" spc="-3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system’,</a:t>
            </a:r>
            <a:r>
              <a:rPr dirty="0" sz="1200" spc="-10">
                <a:solidFill>
                  <a:srgbClr val="001D2D"/>
                </a:solidFill>
                <a:latin typeface="Arial"/>
                <a:cs typeface="Arial"/>
              </a:rPr>
              <a:t> supporting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them</a:t>
            </a:r>
            <a:r>
              <a:rPr dirty="0" sz="1200" spc="-3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to</a:t>
            </a:r>
            <a:r>
              <a:rPr dirty="0" sz="1200" spc="-2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champion</a:t>
            </a:r>
            <a:r>
              <a:rPr dirty="0" sz="1200" spc="-4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 spc="-25">
                <a:solidFill>
                  <a:srgbClr val="001D2D"/>
                </a:solidFill>
                <a:latin typeface="Arial"/>
                <a:cs typeface="Arial"/>
              </a:rPr>
              <a:t>and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embed</a:t>
            </a:r>
            <a:r>
              <a:rPr dirty="0" sz="1200" spc="-5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 spc="-10">
                <a:solidFill>
                  <a:srgbClr val="001D2D"/>
                </a:solidFill>
                <a:latin typeface="Arial"/>
                <a:cs typeface="Arial"/>
              </a:rPr>
              <a:t>neighbourhood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working</a:t>
            </a:r>
            <a:r>
              <a:rPr dirty="0" sz="1200" spc="-4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into</a:t>
            </a:r>
            <a:r>
              <a:rPr dirty="0" sz="1200" spc="-3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their</a:t>
            </a:r>
            <a:r>
              <a:rPr dirty="0" sz="1200" spc="-3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 spc="-20">
                <a:solidFill>
                  <a:srgbClr val="001D2D"/>
                </a:solidFill>
                <a:latin typeface="Arial"/>
                <a:cs typeface="Arial"/>
              </a:rPr>
              <a:t>areas</a:t>
            </a:r>
            <a:endParaRPr sz="1200">
              <a:latin typeface="Arial"/>
              <a:cs typeface="Arial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5306948" y="5063490"/>
            <a:ext cx="1602105" cy="1196340"/>
          </a:xfrm>
          <a:prstGeom prst="rect">
            <a:avLst/>
          </a:prstGeom>
        </p:spPr>
        <p:txBody>
          <a:bodyPr wrap="square" lIns="0" tIns="30480" rIns="0" bIns="0" rtlCol="0" vert="horz">
            <a:spAutoFit/>
          </a:bodyPr>
          <a:lstStyle/>
          <a:p>
            <a:pPr algn="ctr" marL="12700" marR="5080">
              <a:lnSpc>
                <a:spcPct val="90000"/>
              </a:lnSpc>
              <a:spcBef>
                <a:spcPts val="240"/>
              </a:spcBef>
            </a:pP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Supporting</a:t>
            </a:r>
            <a:r>
              <a:rPr dirty="0" sz="1200" spc="-7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with</a:t>
            </a:r>
            <a:r>
              <a:rPr dirty="0" sz="1200" spc="-1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 spc="-20">
                <a:solidFill>
                  <a:srgbClr val="001D2D"/>
                </a:solidFill>
                <a:latin typeface="Arial"/>
                <a:cs typeface="Arial"/>
              </a:rPr>
              <a:t>staff </a:t>
            </a:r>
            <a:r>
              <a:rPr dirty="0" sz="1200" spc="-10">
                <a:solidFill>
                  <a:srgbClr val="001D2D"/>
                </a:solidFill>
                <a:latin typeface="Arial"/>
                <a:cs typeface="Arial"/>
              </a:rPr>
              <a:t>movement/working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across</a:t>
            </a:r>
            <a:r>
              <a:rPr dirty="0" sz="1200" spc="-10">
                <a:solidFill>
                  <a:srgbClr val="001D2D"/>
                </a:solidFill>
                <a:latin typeface="Arial"/>
                <a:cs typeface="Arial"/>
              </a:rPr>
              <a:t> organisational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boundaries,</a:t>
            </a:r>
            <a:r>
              <a:rPr dirty="0" sz="1200" spc="-8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 spc="-25">
                <a:solidFill>
                  <a:srgbClr val="001D2D"/>
                </a:solidFill>
                <a:latin typeface="Arial"/>
                <a:cs typeface="Arial"/>
              </a:rPr>
              <a:t>and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stakeholder</a:t>
            </a:r>
            <a:r>
              <a:rPr dirty="0" sz="1200" spc="-6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mapping</a:t>
            </a:r>
            <a:r>
              <a:rPr dirty="0" sz="1200" spc="-7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 spc="-25">
                <a:solidFill>
                  <a:srgbClr val="001D2D"/>
                </a:solidFill>
                <a:latin typeface="Arial"/>
                <a:cs typeface="Arial"/>
              </a:rPr>
              <a:t>to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support</a:t>
            </a:r>
            <a:r>
              <a:rPr dirty="0" sz="1200" spc="-4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the</a:t>
            </a:r>
            <a:r>
              <a:rPr dirty="0" sz="1200" spc="-1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 spc="-10">
                <a:solidFill>
                  <a:srgbClr val="001D2D"/>
                </a:solidFill>
                <a:latin typeface="Arial"/>
                <a:cs typeface="Arial"/>
              </a:rPr>
              <a:t>necessary Governance</a:t>
            </a:r>
            <a:endParaRPr sz="1200">
              <a:latin typeface="Arial"/>
              <a:cs typeface="Arial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7396098" y="5063490"/>
            <a:ext cx="1838325" cy="867410"/>
          </a:xfrm>
          <a:prstGeom prst="rect">
            <a:avLst/>
          </a:prstGeom>
        </p:spPr>
        <p:txBody>
          <a:bodyPr wrap="square" lIns="0" tIns="30480" rIns="0" bIns="0" rtlCol="0" vert="horz">
            <a:spAutoFit/>
          </a:bodyPr>
          <a:lstStyle/>
          <a:p>
            <a:pPr algn="ctr" marL="12700" marR="5080">
              <a:lnSpc>
                <a:spcPct val="90000"/>
              </a:lnSpc>
              <a:spcBef>
                <a:spcPts val="240"/>
              </a:spcBef>
            </a:pP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supporting</a:t>
            </a:r>
            <a:r>
              <a:rPr dirty="0" sz="1200" spc="-5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a</a:t>
            </a:r>
            <a:r>
              <a:rPr dirty="0" sz="1200" spc="-3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spectrum</a:t>
            </a:r>
            <a:r>
              <a:rPr dirty="0" sz="1200" spc="-3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 spc="-25">
                <a:solidFill>
                  <a:srgbClr val="001D2D"/>
                </a:solidFill>
                <a:latin typeface="Arial"/>
                <a:cs typeface="Arial"/>
              </a:rPr>
              <a:t>of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workforce</a:t>
            </a:r>
            <a:r>
              <a:rPr dirty="0" sz="1200" spc="-4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planning</a:t>
            </a:r>
            <a:r>
              <a:rPr dirty="0" sz="1200" spc="-4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 spc="-25">
                <a:solidFill>
                  <a:srgbClr val="001D2D"/>
                </a:solidFill>
                <a:latin typeface="Arial"/>
                <a:cs typeface="Arial"/>
              </a:rPr>
              <a:t>and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transformation</a:t>
            </a:r>
            <a:r>
              <a:rPr dirty="0" sz="1200" spc="-6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 spc="-10">
                <a:solidFill>
                  <a:srgbClr val="001D2D"/>
                </a:solidFill>
                <a:latin typeface="Arial"/>
                <a:cs typeface="Arial"/>
              </a:rPr>
              <a:t>activity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aimed</a:t>
            </a:r>
            <a:r>
              <a:rPr dirty="0" sz="1200" spc="-3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at</a:t>
            </a:r>
            <a:r>
              <a:rPr dirty="0" sz="1200" spc="-1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 spc="-10">
                <a:solidFill>
                  <a:srgbClr val="001D2D"/>
                </a:solidFill>
                <a:latin typeface="Arial"/>
                <a:cs typeface="Arial"/>
              </a:rPr>
              <a:t>supporting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population</a:t>
            </a:r>
            <a:r>
              <a:rPr dirty="0" sz="1200" spc="-7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health</a:t>
            </a:r>
            <a:r>
              <a:rPr dirty="0" sz="1200" spc="-5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 spc="-10">
                <a:solidFill>
                  <a:srgbClr val="001D2D"/>
                </a:solidFill>
                <a:latin typeface="Arial"/>
                <a:cs typeface="Arial"/>
              </a:rPr>
              <a:t>priorities.</a:t>
            </a:r>
            <a:endParaRPr sz="1200">
              <a:latin typeface="Arial"/>
              <a:cs typeface="Arial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9603485" y="5080508"/>
            <a:ext cx="1770380" cy="1324610"/>
          </a:xfrm>
          <a:prstGeom prst="rect">
            <a:avLst/>
          </a:prstGeom>
        </p:spPr>
        <p:txBody>
          <a:bodyPr wrap="square" lIns="0" tIns="33019" rIns="0" bIns="0" rtlCol="0" vert="horz">
            <a:spAutoFit/>
          </a:bodyPr>
          <a:lstStyle/>
          <a:p>
            <a:pPr algn="ctr" marL="12700" marR="5080">
              <a:lnSpc>
                <a:spcPts val="1300"/>
              </a:lnSpc>
              <a:spcBef>
                <a:spcPts val="259"/>
              </a:spcBef>
            </a:pP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Led</a:t>
            </a:r>
            <a:r>
              <a:rPr dirty="0" sz="1200" spc="-2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by</a:t>
            </a:r>
            <a:r>
              <a:rPr dirty="0" sz="1200" spc="-1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ICB</a:t>
            </a:r>
            <a:r>
              <a:rPr dirty="0" sz="1200" spc="-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Comms</a:t>
            </a:r>
            <a:r>
              <a:rPr dirty="0" sz="1200" spc="-2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 spc="-20">
                <a:solidFill>
                  <a:srgbClr val="001D2D"/>
                </a:solidFill>
                <a:latin typeface="Arial"/>
                <a:cs typeface="Arial"/>
              </a:rPr>
              <a:t>team, </a:t>
            </a:r>
            <a:r>
              <a:rPr dirty="0" sz="1200" spc="-10">
                <a:solidFill>
                  <a:srgbClr val="001D2D"/>
                </a:solidFill>
                <a:latin typeface="Arial"/>
                <a:cs typeface="Arial"/>
              </a:rPr>
              <a:t>acknowledging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 –</a:t>
            </a:r>
            <a:r>
              <a:rPr dirty="0" sz="1200" spc="4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 spc="-20">
                <a:solidFill>
                  <a:srgbClr val="001D2D"/>
                </a:solidFill>
                <a:latin typeface="Arial"/>
                <a:cs typeface="Arial"/>
              </a:rPr>
              <a:t>comms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and</a:t>
            </a:r>
            <a:r>
              <a:rPr dirty="0" sz="1200" spc="-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 spc="-10">
                <a:solidFill>
                  <a:srgbClr val="001D2D"/>
                </a:solidFill>
                <a:latin typeface="Arial"/>
                <a:cs typeface="Arial"/>
              </a:rPr>
              <a:t>engagement</a:t>
            </a:r>
            <a:r>
              <a:rPr dirty="0" sz="1200" spc="-2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is</a:t>
            </a:r>
            <a:r>
              <a:rPr dirty="0" sz="1200" spc="1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 spc="-25">
                <a:solidFill>
                  <a:srgbClr val="001D2D"/>
                </a:solidFill>
                <a:latin typeface="Arial"/>
                <a:cs typeface="Arial"/>
              </a:rPr>
              <a:t>an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important</a:t>
            </a:r>
            <a:r>
              <a:rPr dirty="0" sz="1200" spc="-4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first</a:t>
            </a:r>
            <a:r>
              <a:rPr dirty="0" sz="1200" spc="-25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step</a:t>
            </a:r>
            <a:r>
              <a:rPr dirty="0" sz="1200" spc="-25">
                <a:solidFill>
                  <a:srgbClr val="001D2D"/>
                </a:solidFill>
                <a:latin typeface="Arial"/>
                <a:cs typeface="Arial"/>
              </a:rPr>
              <a:t> to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supporting</a:t>
            </a:r>
            <a:r>
              <a:rPr dirty="0" sz="1200" spc="-5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D2D"/>
                </a:solidFill>
                <a:latin typeface="Arial"/>
                <a:cs typeface="Arial"/>
              </a:rPr>
              <a:t>the</a:t>
            </a:r>
            <a:r>
              <a:rPr dirty="0" sz="1200" spc="-40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200" spc="-10">
                <a:solidFill>
                  <a:srgbClr val="001D2D"/>
                </a:solidFill>
                <a:latin typeface="Arial"/>
                <a:cs typeface="Arial"/>
              </a:rPr>
              <a:t>workforce </a:t>
            </a:r>
            <a:r>
              <a:rPr dirty="0" sz="1200" spc="-20">
                <a:solidFill>
                  <a:srgbClr val="001D2D"/>
                </a:solidFill>
                <a:latin typeface="Arial"/>
                <a:cs typeface="Arial"/>
              </a:rPr>
              <a:t>plan</a:t>
            </a:r>
            <a:endParaRPr sz="1200">
              <a:latin typeface="Arial"/>
              <a:cs typeface="Arial"/>
            </a:endParaRPr>
          </a:p>
          <a:p>
            <a:pPr algn="ctr" marL="2540">
              <a:lnSpc>
                <a:spcPct val="100000"/>
              </a:lnSpc>
              <a:spcBef>
                <a:spcPts val="825"/>
              </a:spcBef>
            </a:pPr>
            <a:r>
              <a:rPr dirty="0" sz="1200" spc="-10">
                <a:solidFill>
                  <a:srgbClr val="001D2D"/>
                </a:solidFill>
                <a:latin typeface="Arial"/>
                <a:cs typeface="Arial"/>
              </a:rPr>
              <a:t>*interdependency</a:t>
            </a:r>
            <a:endParaRPr sz="1200">
              <a:latin typeface="Arial"/>
              <a:cs typeface="Arial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421944" y="1546352"/>
            <a:ext cx="10624185" cy="26924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600" b="1">
                <a:solidFill>
                  <a:srgbClr val="001D2D"/>
                </a:solidFill>
                <a:latin typeface="Arial"/>
                <a:cs typeface="Arial"/>
              </a:rPr>
              <a:t>Workforce</a:t>
            </a:r>
            <a:r>
              <a:rPr dirty="0" sz="1600" spc="-50" b="1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600" b="1">
                <a:solidFill>
                  <a:srgbClr val="001D2D"/>
                </a:solidFill>
                <a:latin typeface="Arial"/>
                <a:cs typeface="Arial"/>
              </a:rPr>
              <a:t>workstreams</a:t>
            </a:r>
            <a:r>
              <a:rPr dirty="0" sz="1600" spc="-60" b="1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600" b="1">
                <a:solidFill>
                  <a:srgbClr val="001D2D"/>
                </a:solidFill>
                <a:latin typeface="Arial"/>
                <a:cs typeface="Arial"/>
              </a:rPr>
              <a:t>to</a:t>
            </a:r>
            <a:r>
              <a:rPr dirty="0" sz="1600" spc="-55" b="1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600" b="1">
                <a:solidFill>
                  <a:srgbClr val="001D2D"/>
                </a:solidFill>
                <a:latin typeface="Arial"/>
                <a:cs typeface="Arial"/>
              </a:rPr>
              <a:t>support</a:t>
            </a:r>
            <a:r>
              <a:rPr dirty="0" sz="1600" spc="-30" b="1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600" b="1">
                <a:solidFill>
                  <a:srgbClr val="001D2D"/>
                </a:solidFill>
                <a:latin typeface="Arial"/>
                <a:cs typeface="Arial"/>
              </a:rPr>
              <a:t>the</a:t>
            </a:r>
            <a:r>
              <a:rPr dirty="0" sz="1600" spc="-50" b="1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600" spc="-10" b="1">
                <a:solidFill>
                  <a:srgbClr val="001D2D"/>
                </a:solidFill>
                <a:latin typeface="Arial"/>
                <a:cs typeface="Arial"/>
              </a:rPr>
              <a:t>INTs</a:t>
            </a:r>
            <a:r>
              <a:rPr dirty="0" sz="1600" spc="-45" b="1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600" b="1">
                <a:solidFill>
                  <a:srgbClr val="001D2D"/>
                </a:solidFill>
                <a:latin typeface="Arial"/>
                <a:cs typeface="Arial"/>
              </a:rPr>
              <a:t>were</a:t>
            </a:r>
            <a:r>
              <a:rPr dirty="0" sz="1600" spc="-80" b="1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600" b="1">
                <a:solidFill>
                  <a:srgbClr val="001D2D"/>
                </a:solidFill>
                <a:latin typeface="Arial"/>
                <a:cs typeface="Arial"/>
              </a:rPr>
              <a:t>largely</a:t>
            </a:r>
            <a:r>
              <a:rPr dirty="0" sz="1600" spc="-35" b="1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600" b="1">
                <a:solidFill>
                  <a:srgbClr val="001D2D"/>
                </a:solidFill>
                <a:latin typeface="Arial"/>
                <a:cs typeface="Arial"/>
              </a:rPr>
              <a:t>supported</a:t>
            </a:r>
            <a:r>
              <a:rPr dirty="0" sz="1600" spc="-45" b="1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600" b="1">
                <a:solidFill>
                  <a:srgbClr val="001D2D"/>
                </a:solidFill>
                <a:latin typeface="Arial"/>
                <a:cs typeface="Arial"/>
              </a:rPr>
              <a:t>by</a:t>
            </a:r>
            <a:r>
              <a:rPr dirty="0" sz="1600" spc="-50" b="1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600" b="1">
                <a:solidFill>
                  <a:srgbClr val="001D2D"/>
                </a:solidFill>
                <a:latin typeface="Arial"/>
                <a:cs typeface="Arial"/>
              </a:rPr>
              <a:t>stakeholders</a:t>
            </a:r>
            <a:r>
              <a:rPr dirty="0" sz="1600" spc="-40" b="1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600" b="1">
                <a:solidFill>
                  <a:srgbClr val="001D2D"/>
                </a:solidFill>
                <a:latin typeface="Arial"/>
                <a:cs typeface="Arial"/>
              </a:rPr>
              <a:t>in</a:t>
            </a:r>
            <a:r>
              <a:rPr dirty="0" sz="1600" spc="-40" b="1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600" b="1">
                <a:solidFill>
                  <a:srgbClr val="001D2D"/>
                </a:solidFill>
                <a:latin typeface="Arial"/>
                <a:cs typeface="Arial"/>
              </a:rPr>
              <a:t>workshops.</a:t>
            </a:r>
            <a:r>
              <a:rPr dirty="0" sz="1600" spc="-75" b="1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600" b="1">
                <a:solidFill>
                  <a:srgbClr val="001D2D"/>
                </a:solidFill>
                <a:latin typeface="Arial"/>
                <a:cs typeface="Arial"/>
              </a:rPr>
              <a:t>These</a:t>
            </a:r>
            <a:r>
              <a:rPr dirty="0" sz="1600" spc="-45" b="1">
                <a:solidFill>
                  <a:srgbClr val="001D2D"/>
                </a:solidFill>
                <a:latin typeface="Arial"/>
                <a:cs typeface="Arial"/>
              </a:rPr>
              <a:t> </a:t>
            </a:r>
            <a:r>
              <a:rPr dirty="0" sz="1600" spc="-20" b="1">
                <a:solidFill>
                  <a:srgbClr val="001D2D"/>
                </a:solidFill>
                <a:latin typeface="Arial"/>
                <a:cs typeface="Arial"/>
              </a:rPr>
              <a:t>are:</a:t>
            </a:r>
            <a:endParaRPr sz="16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SEL CCG Document" ma:contentTypeID="0x0101009CEB1DA2CC907747900298E7F35D742E008D84F8F0A37BD84B839648B375A60A9F" ma:contentTypeVersion="3" ma:contentTypeDescription="" ma:contentTypeScope="" ma:versionID="cfacb14fd02ea0d64b2ac0d990002f7e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6b14f266cad7f60f7d2d20c9a94518b8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SharedContentType xmlns="Microsoft.SharePoint.Taxonomy.ContentTypeSync" SourceId="c65629fe-fa3b-4d8f-b0ac-4a13011ce303" ContentTypeId="0x0101009CEB1DA2CC907747900298E7F35D742E" PreviousValue="false"/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42305CD7-1EFD-4856-967B-25C0BEBA5E17}"/>
</file>

<file path=customXml/itemProps2.xml><?xml version="1.0" encoding="utf-8"?>
<ds:datastoreItem xmlns:ds="http://schemas.openxmlformats.org/officeDocument/2006/customXml" ds:itemID="{576EFD20-394D-40E4-B699-FF07BDDB06EF}"/>
</file>

<file path=customXml/itemProps3.xml><?xml version="1.0" encoding="utf-8"?>
<ds:datastoreItem xmlns:ds="http://schemas.openxmlformats.org/officeDocument/2006/customXml" ds:itemID="{B96AC3B8-79F7-4592-A3BC-1AFA1176B999}"/>
</file>

<file path=customXml/itemProps4.xml><?xml version="1.0" encoding="utf-8"?>
<ds:datastoreItem xmlns:ds="http://schemas.openxmlformats.org/officeDocument/2006/customXml" ds:itemID="{6D29C7CC-9051-4705-93E9-A8BFAAD9A86E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Harris Chloe (CHARRIS3)</dc:creator>
  <dcterms:created xsi:type="dcterms:W3CDTF">2025-10-27T16:57:05Z</dcterms:created>
  <dcterms:modified xsi:type="dcterms:W3CDTF">2025-10-27T16:57:05Z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2025-05-19T00:00:00Z</vt:filetime>
  </property>
  <property fmtid="{D5CDD505-2E9C-101B-9397-08002B2CF9AE}" pid="3" name="Creator">
    <vt:lpwstr>Microsoft® PowerPoint® 2019</vt:lpwstr>
  </property>
  <property fmtid="{D5CDD505-2E9C-101B-9397-08002B2CF9AE}" pid="4" name="LastSaved">
    <vt:filetime>2025-10-27T00:00:00Z</vt:filetime>
  </property>
  <property fmtid="{D5CDD505-2E9C-101B-9397-08002B2CF9AE}" pid="5" name="Producer">
    <vt:lpwstr>Microsoft® PowerPoint® 2019</vt:lpwstr>
  </property>
  <property fmtid="{D5CDD505-2E9C-101B-9397-08002B2CF9AE}" pid="6" name="ContentTypeId">
    <vt:lpwstr>0x0101009CEB1DA2CC907747900298E7F35D742E008D84F8F0A37BD84B839648B375A60A9F</vt:lpwstr>
  </property>
</Properties>
</file>