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5"/>
  </p:sldMasterIdLst>
  <p:notesMasterIdLst>
    <p:notesMasterId r:id="rId25"/>
  </p:notesMasterIdLst>
  <p:sldIdLst>
    <p:sldId id="256" r:id="rId6"/>
    <p:sldId id="262" r:id="rId7"/>
    <p:sldId id="287" r:id="rId8"/>
    <p:sldId id="270" r:id="rId9"/>
    <p:sldId id="271" r:id="rId10"/>
    <p:sldId id="288" r:id="rId11"/>
    <p:sldId id="281" r:id="rId12"/>
    <p:sldId id="289" r:id="rId13"/>
    <p:sldId id="292" r:id="rId14"/>
    <p:sldId id="293" r:id="rId15"/>
    <p:sldId id="294" r:id="rId16"/>
    <p:sldId id="295" r:id="rId17"/>
    <p:sldId id="296" r:id="rId18"/>
    <p:sldId id="285" r:id="rId19"/>
    <p:sldId id="273" r:id="rId20"/>
    <p:sldId id="274" r:id="rId21"/>
    <p:sldId id="279" r:id="rId22"/>
    <p:sldId id="283" r:id="rId23"/>
    <p:sldId id="269" r:id="rId24"/>
  </p:sldIdLst>
  <p:sldSz cx="12192000" cy="6858000"/>
  <p:notesSz cx="6858000" cy="9144000"/>
  <p:custDataLst>
    <p:tags r:id="rId2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E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79" autoAdjust="0"/>
  </p:normalViewPr>
  <p:slideViewPr>
    <p:cSldViewPr snapToGrid="0">
      <p:cViewPr varScale="1">
        <p:scale>
          <a:sx n="73" d="100"/>
          <a:sy n="73" d="100"/>
        </p:scale>
        <p:origin x="10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ownard" userId="df6905cb-fdac-42d5-af4e-8144965b57c5" providerId="ADAL" clId="{D5271D7B-F866-43EA-9D3B-F15D3ADB2943}"/>
    <pc:docChg chg="delSld modSld">
      <pc:chgData name="Tom Downard" userId="df6905cb-fdac-42d5-af4e-8144965b57c5" providerId="ADAL" clId="{D5271D7B-F866-43EA-9D3B-F15D3ADB2943}" dt="2023-12-11T14:28:27.724" v="21" actId="2696"/>
      <pc:docMkLst>
        <pc:docMk/>
      </pc:docMkLst>
      <pc:sldChg chg="modSp mod">
        <pc:chgData name="Tom Downard" userId="df6905cb-fdac-42d5-af4e-8144965b57c5" providerId="ADAL" clId="{D5271D7B-F866-43EA-9D3B-F15D3ADB2943}" dt="2023-12-11T14:27:44.358" v="20" actId="20577"/>
        <pc:sldMkLst>
          <pc:docMk/>
          <pc:sldMk cId="2322647661" sldId="281"/>
        </pc:sldMkLst>
        <pc:spChg chg="mod">
          <ac:chgData name="Tom Downard" userId="df6905cb-fdac-42d5-af4e-8144965b57c5" providerId="ADAL" clId="{D5271D7B-F866-43EA-9D3B-F15D3ADB2943}" dt="2023-12-11T14:27:44.358" v="20" actId="20577"/>
          <ac:spMkLst>
            <pc:docMk/>
            <pc:sldMk cId="2322647661" sldId="281"/>
            <ac:spMk id="2" creationId="{5B65399C-BC22-87C1-2FCD-B48CB4B014FA}"/>
          </ac:spMkLst>
        </pc:spChg>
      </pc:sldChg>
      <pc:sldChg chg="modSp mod">
        <pc:chgData name="Tom Downard" userId="df6905cb-fdac-42d5-af4e-8144965b57c5" providerId="ADAL" clId="{D5271D7B-F866-43EA-9D3B-F15D3ADB2943}" dt="2023-12-11T14:27:26.602" v="13" actId="108"/>
        <pc:sldMkLst>
          <pc:docMk/>
          <pc:sldMk cId="851537150" sldId="288"/>
        </pc:sldMkLst>
        <pc:spChg chg="mod">
          <ac:chgData name="Tom Downard" userId="df6905cb-fdac-42d5-af4e-8144965b57c5" providerId="ADAL" clId="{D5271D7B-F866-43EA-9D3B-F15D3ADB2943}" dt="2023-12-11T14:27:26.602" v="13" actId="108"/>
          <ac:spMkLst>
            <pc:docMk/>
            <pc:sldMk cId="851537150" sldId="288"/>
            <ac:spMk id="2" creationId="{5B65399C-BC22-87C1-2FCD-B48CB4B014FA}"/>
          </ac:spMkLst>
        </pc:spChg>
      </pc:sldChg>
      <pc:sldChg chg="del">
        <pc:chgData name="Tom Downard" userId="df6905cb-fdac-42d5-af4e-8144965b57c5" providerId="ADAL" clId="{D5271D7B-F866-43EA-9D3B-F15D3ADB2943}" dt="2023-12-11T14:28:27.724" v="21" actId="2696"/>
        <pc:sldMkLst>
          <pc:docMk/>
          <pc:sldMk cId="1479313202" sldId="2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6C2909-A1D4-9941-6C5D-11CB25560C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12F19-6492-DA47-953D-143B592A786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6E06791-CDBF-A647-8444-DF777B63999E}" type="datetimeFigureOut">
              <a:rPr lang="en-US"/>
              <a:pPr>
                <a:defRPr/>
              </a:pPr>
              <a:t>12/11/2023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6C2EAD5-306E-5D6B-3A8C-A7EBFA142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8FADCA2-986A-8495-B1A1-055029DE9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55A8D-F194-1CEF-E639-BFD13897CF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68ED3-560E-1E75-C627-0F6EDF1640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06726BC-5D2B-5E4B-962F-582EB5C04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6726BC-5D2B-5E4B-962F-582EB5C0426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41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8788" y="2660520"/>
            <a:ext cx="9426575" cy="14811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rgbClr val="39BBE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8788" y="4237188"/>
            <a:ext cx="7959725" cy="4838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265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footer sectio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 hidden="1">
            <a:extLst>
              <a:ext uri="{FF2B5EF4-FFF2-40B4-BE49-F238E27FC236}">
                <a16:creationId xmlns:a16="http://schemas.microsoft.com/office/drawing/2014/main" id="{E4038FD0-2570-F82C-50C4-C27E118E5F7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00" imgH="38100" progId="TCLayout.ActiveDocument.1">
                  <p:embed/>
                </p:oleObj>
              </mc:Choice>
              <mc:Fallback>
                <p:oleObj name="think-cell Slide" r:id="rId4" imgW="38100" imgH="38100" progId="TCLayout.ActiveDocument.1">
                  <p:embed/>
                  <p:pic>
                    <p:nvPicPr>
                      <p:cNvPr id="4" name="Object 2" hidden="1">
                        <a:extLst>
                          <a:ext uri="{FF2B5EF4-FFF2-40B4-BE49-F238E27FC236}">
                            <a16:creationId xmlns:a16="http://schemas.microsoft.com/office/drawing/2014/main" id="{E4038FD0-2570-F82C-50C4-C27E118E5F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DF79393-F0C2-F093-EA57-C6FE02599E89}"/>
              </a:ext>
            </a:extLst>
          </p:cNvPr>
          <p:cNvSpPr/>
          <p:nvPr/>
        </p:nvSpPr>
        <p:spPr>
          <a:xfrm>
            <a:off x="0" y="6440488"/>
            <a:ext cx="12192000" cy="4270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4"/>
          </p:nvPr>
        </p:nvSpPr>
        <p:spPr>
          <a:xfrm>
            <a:off x="354013" y="1389063"/>
            <a:ext cx="11326153" cy="48990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15DD5-CA35-230E-E777-24DF6B527F7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161588" y="6472238"/>
            <a:ext cx="1695450" cy="365125"/>
          </a:xfrm>
          <a:prstGeom prst="rect">
            <a:avLst/>
          </a:prstGeom>
        </p:spPr>
        <p:txBody>
          <a:bodyPr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B21422-1590-694D-A969-F6789BD7D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DD4F447-8CA9-33BE-E377-5978DF6D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3" y="563400"/>
            <a:ext cx="7994029" cy="662782"/>
          </a:xfrm>
          <a:prstGeom prst="rect">
            <a:avLst/>
          </a:prstGeom>
        </p:spPr>
        <p:txBody>
          <a:bodyPr vert="horz" anchor="ctr"/>
          <a:lstStyle>
            <a:lvl1pPr algn="l">
              <a:defRPr sz="28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9025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footer section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 hidden="1">
            <a:extLst>
              <a:ext uri="{FF2B5EF4-FFF2-40B4-BE49-F238E27FC236}">
                <a16:creationId xmlns:a16="http://schemas.microsoft.com/office/drawing/2014/main" id="{E4038FD0-2570-F82C-50C4-C27E118E5F7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00" imgH="38100" progId="TCLayout.ActiveDocument.1">
                  <p:embed/>
                </p:oleObj>
              </mc:Choice>
              <mc:Fallback>
                <p:oleObj name="think-cell Slide" r:id="rId4" imgW="38100" imgH="38100" progId="TCLayout.ActiveDocument.1">
                  <p:embed/>
                  <p:pic>
                    <p:nvPicPr>
                      <p:cNvPr id="4" name="Object 2" hidden="1">
                        <a:extLst>
                          <a:ext uri="{FF2B5EF4-FFF2-40B4-BE49-F238E27FC236}">
                            <a16:creationId xmlns:a16="http://schemas.microsoft.com/office/drawing/2014/main" id="{E4038FD0-2570-F82C-50C4-C27E118E5F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DF79393-F0C2-F093-EA57-C6FE02599E89}"/>
              </a:ext>
            </a:extLst>
          </p:cNvPr>
          <p:cNvSpPr/>
          <p:nvPr/>
        </p:nvSpPr>
        <p:spPr>
          <a:xfrm>
            <a:off x="0" y="6440488"/>
            <a:ext cx="12192000" cy="4270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4"/>
          </p:nvPr>
        </p:nvSpPr>
        <p:spPr>
          <a:xfrm>
            <a:off x="354013" y="1389063"/>
            <a:ext cx="11326153" cy="48990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15DD5-CA35-230E-E777-24DF6B527F7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161588" y="6472238"/>
            <a:ext cx="1695450" cy="365125"/>
          </a:xfrm>
          <a:prstGeom prst="rect">
            <a:avLst/>
          </a:prstGeom>
        </p:spPr>
        <p:txBody>
          <a:bodyPr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B21422-1590-694D-A969-F6789BD7D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458B4A-1704-7FAA-2888-97123A65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306" y="585434"/>
            <a:ext cx="7524521" cy="662782"/>
          </a:xfrm>
          <a:prstGeom prst="rect">
            <a:avLst/>
          </a:prstGeom>
        </p:spPr>
        <p:txBody>
          <a:bodyPr vert="horz" anchor="ctr"/>
          <a:lstStyle>
            <a:lvl1pPr algn="ctr">
              <a:defRPr sz="28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4390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tatement whit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04378" y="2918572"/>
            <a:ext cx="7369175" cy="7255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0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0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0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0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4128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tatement blu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411412" y="2918572"/>
            <a:ext cx="7369175" cy="7255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000" b="1">
                <a:solidFill>
                  <a:srgbClr val="39BBE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60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60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60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60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16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 OHSEL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8788" y="2660520"/>
            <a:ext cx="9426575" cy="14811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rgbClr val="39BBE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8788" y="4237188"/>
            <a:ext cx="7959725" cy="4838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0583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8788" y="2660520"/>
            <a:ext cx="9426575" cy="14811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8788" y="4237188"/>
            <a:ext cx="7959725" cy="4838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4977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hit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8788" y="2660520"/>
            <a:ext cx="9426575" cy="14811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8788" y="4237188"/>
            <a:ext cx="7959725" cy="4838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37218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 hidden="1">
            <a:extLst>
              <a:ext uri="{FF2B5EF4-FFF2-40B4-BE49-F238E27FC236}">
                <a16:creationId xmlns:a16="http://schemas.microsoft.com/office/drawing/2014/main" id="{7ED7ED4D-AF16-1E82-D9C6-C8D27C639ED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00" imgH="38100" progId="TCLayout.ActiveDocument.1">
                  <p:embed/>
                </p:oleObj>
              </mc:Choice>
              <mc:Fallback>
                <p:oleObj name="think-cell Slide" r:id="rId4" imgW="38100" imgH="38100" progId="TCLayout.ActiveDocument.1">
                  <p:embed/>
                  <p:pic>
                    <p:nvPicPr>
                      <p:cNvPr id="4" name="Object 2" hidden="1">
                        <a:extLst>
                          <a:ext uri="{FF2B5EF4-FFF2-40B4-BE49-F238E27FC236}">
                            <a16:creationId xmlns:a16="http://schemas.microsoft.com/office/drawing/2014/main" id="{7ED7ED4D-AF16-1E82-D9C6-C8D27C639E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sz="quarter" idx="14"/>
          </p:nvPr>
        </p:nvSpPr>
        <p:spPr>
          <a:xfrm>
            <a:off x="354013" y="1389063"/>
            <a:ext cx="11326153" cy="48990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74D8D71-29FA-CB26-D0F8-A34D4BB1F1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161588" y="6472238"/>
            <a:ext cx="1695450" cy="365125"/>
          </a:xfrm>
          <a:prstGeom prst="rect">
            <a:avLst/>
          </a:prstGeom>
        </p:spPr>
        <p:txBody>
          <a:bodyPr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23DAE3-29EA-6B48-8B9F-DAC09DE37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4F00F9-FD56-EDDE-6984-E141C495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3" y="563400"/>
            <a:ext cx="7994029" cy="662782"/>
          </a:xfrm>
          <a:prstGeom prst="rect">
            <a:avLst/>
          </a:prstGeom>
        </p:spPr>
        <p:txBody>
          <a:bodyPr vert="horz" anchor="ctr"/>
          <a:lstStyle>
            <a:lvl1pPr algn="l">
              <a:defRPr sz="28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8346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 hidden="1">
            <a:extLst>
              <a:ext uri="{FF2B5EF4-FFF2-40B4-BE49-F238E27FC236}">
                <a16:creationId xmlns:a16="http://schemas.microsoft.com/office/drawing/2014/main" id="{7ED7ED4D-AF16-1E82-D9C6-C8D27C639ED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00" imgH="38100" progId="TCLayout.ActiveDocument.1">
                  <p:embed/>
                </p:oleObj>
              </mc:Choice>
              <mc:Fallback>
                <p:oleObj name="think-cell Slide" r:id="rId4" imgW="38100" imgH="38100" progId="TCLayout.ActiveDocument.1">
                  <p:embed/>
                  <p:pic>
                    <p:nvPicPr>
                      <p:cNvPr id="4" name="Object 2" hidden="1">
                        <a:extLst>
                          <a:ext uri="{FF2B5EF4-FFF2-40B4-BE49-F238E27FC236}">
                            <a16:creationId xmlns:a16="http://schemas.microsoft.com/office/drawing/2014/main" id="{7ED7ED4D-AF16-1E82-D9C6-C8D27C639E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sz="quarter" idx="14"/>
          </p:nvPr>
        </p:nvSpPr>
        <p:spPr>
          <a:xfrm>
            <a:off x="354013" y="1389063"/>
            <a:ext cx="11326153" cy="48990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74D8D71-29FA-CB26-D0F8-A34D4BB1F1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161588" y="6472238"/>
            <a:ext cx="1695450" cy="365125"/>
          </a:xfrm>
          <a:prstGeom prst="rect">
            <a:avLst/>
          </a:prstGeom>
        </p:spPr>
        <p:txBody>
          <a:bodyPr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23DAE3-29EA-6B48-8B9F-DAC09DE37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30205A-CB70-50C1-E147-5EAE15B0D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306" y="585434"/>
            <a:ext cx="7524521" cy="662782"/>
          </a:xfrm>
          <a:prstGeom prst="rect">
            <a:avLst/>
          </a:prstGeom>
        </p:spPr>
        <p:txBody>
          <a:bodyPr vert="horz" anchor="ctr"/>
          <a:lstStyle>
            <a:lvl1pPr algn="ctr">
              <a:defRPr sz="28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903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 hidden="1">
            <a:extLst>
              <a:ext uri="{FF2B5EF4-FFF2-40B4-BE49-F238E27FC236}">
                <a16:creationId xmlns:a16="http://schemas.microsoft.com/office/drawing/2014/main" id="{7ED7ED4D-AF16-1E82-D9C6-C8D27C639ED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00" imgH="38100" progId="TCLayout.ActiveDocument.1">
                  <p:embed/>
                </p:oleObj>
              </mc:Choice>
              <mc:Fallback>
                <p:oleObj name="think-cell Slide" r:id="rId4" imgW="38100" imgH="38100" progId="TCLayout.ActiveDocument.1">
                  <p:embed/>
                  <p:pic>
                    <p:nvPicPr>
                      <p:cNvPr id="4" name="Object 2" hidden="1">
                        <a:extLst>
                          <a:ext uri="{FF2B5EF4-FFF2-40B4-BE49-F238E27FC236}">
                            <a16:creationId xmlns:a16="http://schemas.microsoft.com/office/drawing/2014/main" id="{7ED7ED4D-AF16-1E82-D9C6-C8D27C639E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sz="quarter" idx="14"/>
          </p:nvPr>
        </p:nvSpPr>
        <p:spPr>
          <a:xfrm>
            <a:off x="354013" y="1389063"/>
            <a:ext cx="11326153" cy="48990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74D8D71-29FA-CB26-D0F8-A34D4BB1F1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161588" y="6472238"/>
            <a:ext cx="1695450" cy="365125"/>
          </a:xfrm>
          <a:prstGeom prst="rect">
            <a:avLst/>
          </a:prstGeom>
        </p:spPr>
        <p:txBody>
          <a:bodyPr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23DAE3-29EA-6B48-8B9F-DAC09DE37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7DDF92-55D2-78E4-26D7-7AA8751BE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306" y="585434"/>
            <a:ext cx="7524521" cy="662782"/>
          </a:xfrm>
          <a:prstGeom prst="rect">
            <a:avLst/>
          </a:prstGeom>
        </p:spPr>
        <p:txBody>
          <a:bodyPr vert="horz" anchor="ctr"/>
          <a:lstStyle>
            <a:lvl1pPr algn="ctr">
              <a:defRPr sz="28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391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 hidden="1">
            <a:extLst>
              <a:ext uri="{FF2B5EF4-FFF2-40B4-BE49-F238E27FC236}">
                <a16:creationId xmlns:a16="http://schemas.microsoft.com/office/drawing/2014/main" id="{7ED7ED4D-AF16-1E82-D9C6-C8D27C639ED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00" imgH="38100" progId="TCLayout.ActiveDocument.1">
                  <p:embed/>
                </p:oleObj>
              </mc:Choice>
              <mc:Fallback>
                <p:oleObj name="think-cell Slide" r:id="rId4" imgW="38100" imgH="38100" progId="TCLayout.ActiveDocument.1">
                  <p:embed/>
                  <p:pic>
                    <p:nvPicPr>
                      <p:cNvPr id="4" name="Object 2" hidden="1">
                        <a:extLst>
                          <a:ext uri="{FF2B5EF4-FFF2-40B4-BE49-F238E27FC236}">
                            <a16:creationId xmlns:a16="http://schemas.microsoft.com/office/drawing/2014/main" id="{7ED7ED4D-AF16-1E82-D9C6-C8D27C639E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sz="quarter" idx="14"/>
          </p:nvPr>
        </p:nvSpPr>
        <p:spPr>
          <a:xfrm>
            <a:off x="354013" y="1389063"/>
            <a:ext cx="11326153" cy="48990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74D8D71-29FA-CB26-D0F8-A34D4BB1F1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161588" y="6472238"/>
            <a:ext cx="1695450" cy="365125"/>
          </a:xfrm>
          <a:prstGeom prst="rect">
            <a:avLst/>
          </a:prstGeom>
        </p:spPr>
        <p:txBody>
          <a:bodyPr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23DAE3-29EA-6B48-8B9F-DAC09DE37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72277B-7A2D-22ED-C8AB-644257FA0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306" y="585434"/>
            <a:ext cx="7524521" cy="662782"/>
          </a:xfrm>
          <a:prstGeom prst="rect">
            <a:avLst/>
          </a:prstGeom>
        </p:spPr>
        <p:txBody>
          <a:bodyPr vert="horz" anchor="ctr"/>
          <a:lstStyle>
            <a:lvl1pPr algn="ctr">
              <a:defRPr sz="28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21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 hidden="1">
            <a:extLst>
              <a:ext uri="{FF2B5EF4-FFF2-40B4-BE49-F238E27FC236}">
                <a16:creationId xmlns:a16="http://schemas.microsoft.com/office/drawing/2014/main" id="{7ED7ED4D-AF16-1E82-D9C6-C8D27C639ED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100" imgH="38100" progId="TCLayout.ActiveDocument.1">
                  <p:embed/>
                </p:oleObj>
              </mc:Choice>
              <mc:Fallback>
                <p:oleObj name="think-cell Slide" r:id="rId4" imgW="38100" imgH="38100" progId="TCLayout.ActiveDocument.1">
                  <p:embed/>
                  <p:pic>
                    <p:nvPicPr>
                      <p:cNvPr id="4" name="Object 2" hidden="1">
                        <a:extLst>
                          <a:ext uri="{FF2B5EF4-FFF2-40B4-BE49-F238E27FC236}">
                            <a16:creationId xmlns:a16="http://schemas.microsoft.com/office/drawing/2014/main" id="{7ED7ED4D-AF16-1E82-D9C6-C8D27C639E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sz="quarter" idx="14"/>
          </p:nvPr>
        </p:nvSpPr>
        <p:spPr>
          <a:xfrm>
            <a:off x="354013" y="1389063"/>
            <a:ext cx="11326153" cy="48990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74D8D71-29FA-CB26-D0F8-A34D4BB1F1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161588" y="6472238"/>
            <a:ext cx="1695450" cy="365125"/>
          </a:xfrm>
          <a:prstGeom prst="rect">
            <a:avLst/>
          </a:prstGeom>
        </p:spPr>
        <p:txBody>
          <a:bodyPr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23DAE3-29EA-6B48-8B9F-DAC09DE37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61E7A0A-806F-0072-E9CF-DB48F2F60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306" y="585434"/>
            <a:ext cx="7524521" cy="662782"/>
          </a:xfrm>
          <a:prstGeom prst="rect">
            <a:avLst/>
          </a:prstGeom>
        </p:spPr>
        <p:txBody>
          <a:bodyPr vert="horz" anchor="ctr"/>
          <a:lstStyle>
            <a:lvl1pPr algn="ctr">
              <a:defRPr sz="2800" b="1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404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" hidden="1">
            <a:extLst>
              <a:ext uri="{FF2B5EF4-FFF2-40B4-BE49-F238E27FC236}">
                <a16:creationId xmlns:a16="http://schemas.microsoft.com/office/drawing/2014/main" id="{68FF4BEC-E65A-6F08-D64C-F02B55D18DD7}"/>
              </a:ext>
            </a:extLst>
          </p:cNvPr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38100" imgH="38100" progId="TCLayout.ActiveDocument.1">
                  <p:embed/>
                </p:oleObj>
              </mc:Choice>
              <mc:Fallback>
                <p:oleObj name="think-cell Slide" r:id="rId16" imgW="38100" imgH="38100" progId="TCLayout.ActiveDocument.1">
                  <p:embed/>
                  <p:pic>
                    <p:nvPicPr>
                      <p:cNvPr id="1026" name="Object 1" hidden="1">
                        <a:extLst>
                          <a:ext uri="{FF2B5EF4-FFF2-40B4-BE49-F238E27FC236}">
                            <a16:creationId xmlns:a16="http://schemas.microsoft.com/office/drawing/2014/main" id="{68FF4BEC-E65A-6F08-D64C-F02B55D18D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93" r:id="rId6"/>
    <p:sldLayoutId id="2147483695" r:id="rId7"/>
    <p:sldLayoutId id="2147483694" r:id="rId8"/>
    <p:sldLayoutId id="2147483696" r:id="rId9"/>
    <p:sldLayoutId id="2147483689" r:id="rId10"/>
    <p:sldLayoutId id="2147483692" r:id="rId11"/>
    <p:sldLayoutId id="2147483690" r:id="rId12"/>
    <p:sldLayoutId id="2147483691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elondonics.org/OneBromleyHWBC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7F2EC7-C252-3539-9B23-5EE28DDE68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Bromley Health and Wellbeing Centre – Project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AE5FD-74D1-640E-1DF8-8B18C54BF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GB" dirty="0"/>
              <a:t>Tom Downard – on behalf of NHS South East London Integrated Care Board </a:t>
            </a:r>
          </a:p>
          <a:p>
            <a:r>
              <a:rPr lang="en-US" dirty="0"/>
              <a:t>December 2023</a:t>
            </a:r>
          </a:p>
        </p:txBody>
      </p:sp>
    </p:spTree>
    <p:extLst>
      <p:ext uri="{BB962C8B-B14F-4D97-AF65-F5344CB8AC3E}">
        <p14:creationId xmlns:p14="http://schemas.microsoft.com/office/powerpoint/2010/main" val="1455147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6A389E-1FCD-1CE6-79EB-7CADE51BC62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DF0A27-6B3A-295D-6473-39A718F99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Photos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3B725-FBE2-389E-EADC-E6B608A71603}"/>
              </a:ext>
            </a:extLst>
          </p:cNvPr>
          <p:cNvSpPr txBox="1"/>
          <p:nvPr/>
        </p:nvSpPr>
        <p:spPr>
          <a:xfrm>
            <a:off x="3208694" y="5269453"/>
            <a:ext cx="1957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Proposed ambulance/drop off space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E68A53-E427-8979-422C-92C2F5DC319F}"/>
              </a:ext>
            </a:extLst>
          </p:cNvPr>
          <p:cNvCxnSpPr>
            <a:cxnSpLocks/>
          </p:cNvCxnSpPr>
          <p:nvPr/>
        </p:nvCxnSpPr>
        <p:spPr>
          <a:xfrm flipH="1">
            <a:off x="853780" y="4928477"/>
            <a:ext cx="257617" cy="226065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D9C117-9021-758A-5D21-EFF06D030FBE}"/>
              </a:ext>
            </a:extLst>
          </p:cNvPr>
          <p:cNvCxnSpPr>
            <a:cxnSpLocks/>
          </p:cNvCxnSpPr>
          <p:nvPr/>
        </p:nvCxnSpPr>
        <p:spPr>
          <a:xfrm>
            <a:off x="4846608" y="3558917"/>
            <a:ext cx="640088" cy="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2A2D624-A749-1F5A-2E65-8D6C35618CCD}"/>
              </a:ext>
            </a:extLst>
          </p:cNvPr>
          <p:cNvSpPr txBox="1"/>
          <p:nvPr/>
        </p:nvSpPr>
        <p:spPr>
          <a:xfrm>
            <a:off x="2520521" y="3235751"/>
            <a:ext cx="1957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Way to Health and Wellbeing Centre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0D591-5FAE-5406-B461-48AD1AD88153}"/>
              </a:ext>
            </a:extLst>
          </p:cNvPr>
          <p:cNvSpPr txBox="1"/>
          <p:nvPr/>
        </p:nvSpPr>
        <p:spPr>
          <a:xfrm>
            <a:off x="7267248" y="4538018"/>
            <a:ext cx="1957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Ramped access to street (and ambulance/drop off bay)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EA3B74-2F6D-075D-BAB6-C2E5020B45B2}"/>
              </a:ext>
            </a:extLst>
          </p:cNvPr>
          <p:cNvCxnSpPr>
            <a:cxnSpLocks/>
          </p:cNvCxnSpPr>
          <p:nvPr/>
        </p:nvCxnSpPr>
        <p:spPr>
          <a:xfrm>
            <a:off x="8713210" y="5853933"/>
            <a:ext cx="515758" cy="33885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968576-856E-873E-6B99-C259A5A761F7}"/>
              </a:ext>
            </a:extLst>
          </p:cNvPr>
          <p:cNvCxnSpPr>
            <a:cxnSpLocks/>
          </p:cNvCxnSpPr>
          <p:nvPr/>
        </p:nvCxnSpPr>
        <p:spPr>
          <a:xfrm flipH="1">
            <a:off x="2581714" y="5903338"/>
            <a:ext cx="559172" cy="213683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A23342E-78AD-3F18-BF37-059913B33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82" y="1205686"/>
            <a:ext cx="7441324" cy="55809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BD8440-A023-0998-0FC0-3B3FA28C85A8}"/>
              </a:ext>
            </a:extLst>
          </p:cNvPr>
          <p:cNvSpPr txBox="1"/>
          <p:nvPr/>
        </p:nvSpPr>
        <p:spPr>
          <a:xfrm>
            <a:off x="2964317" y="3764855"/>
            <a:ext cx="2023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Proposed ambulance/drop off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751F98-46E1-D47D-0198-3DF238DD9A23}"/>
              </a:ext>
            </a:extLst>
          </p:cNvPr>
          <p:cNvSpPr txBox="1"/>
          <p:nvPr/>
        </p:nvSpPr>
        <p:spPr>
          <a:xfrm>
            <a:off x="2449694" y="1860204"/>
            <a:ext cx="114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Police Station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482E8-B8E5-1000-E7CD-E6C633481735}"/>
              </a:ext>
            </a:extLst>
          </p:cNvPr>
          <p:cNvSpPr txBox="1"/>
          <p:nvPr/>
        </p:nvSpPr>
        <p:spPr>
          <a:xfrm>
            <a:off x="8613158" y="2566356"/>
            <a:ext cx="1058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Council main entrance</a:t>
            </a:r>
          </a:p>
        </p:txBody>
      </p:sp>
    </p:spTree>
    <p:extLst>
      <p:ext uri="{BB962C8B-B14F-4D97-AF65-F5344CB8AC3E}">
        <p14:creationId xmlns:p14="http://schemas.microsoft.com/office/powerpoint/2010/main" val="2484765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6A389E-1FCD-1CE6-79EB-7CADE51BC62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DF0A27-6B3A-295D-6473-39A718F99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Photos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3B725-FBE2-389E-EADC-E6B608A71603}"/>
              </a:ext>
            </a:extLst>
          </p:cNvPr>
          <p:cNvSpPr txBox="1"/>
          <p:nvPr/>
        </p:nvSpPr>
        <p:spPr>
          <a:xfrm>
            <a:off x="3208694" y="5269453"/>
            <a:ext cx="1957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Proposed ambulance/drop off space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E68A53-E427-8979-422C-92C2F5DC319F}"/>
              </a:ext>
            </a:extLst>
          </p:cNvPr>
          <p:cNvCxnSpPr>
            <a:cxnSpLocks/>
          </p:cNvCxnSpPr>
          <p:nvPr/>
        </p:nvCxnSpPr>
        <p:spPr>
          <a:xfrm flipH="1">
            <a:off x="853780" y="4928477"/>
            <a:ext cx="257617" cy="226065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D9C117-9021-758A-5D21-EFF06D030FBE}"/>
              </a:ext>
            </a:extLst>
          </p:cNvPr>
          <p:cNvCxnSpPr>
            <a:cxnSpLocks/>
          </p:cNvCxnSpPr>
          <p:nvPr/>
        </p:nvCxnSpPr>
        <p:spPr>
          <a:xfrm>
            <a:off x="4846608" y="3558917"/>
            <a:ext cx="640088" cy="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2A2D624-A749-1F5A-2E65-8D6C35618CCD}"/>
              </a:ext>
            </a:extLst>
          </p:cNvPr>
          <p:cNvSpPr txBox="1"/>
          <p:nvPr/>
        </p:nvSpPr>
        <p:spPr>
          <a:xfrm>
            <a:off x="2520521" y="3235751"/>
            <a:ext cx="1957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Way to Health and Wellbeing Centre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0D591-5FAE-5406-B461-48AD1AD88153}"/>
              </a:ext>
            </a:extLst>
          </p:cNvPr>
          <p:cNvSpPr txBox="1"/>
          <p:nvPr/>
        </p:nvSpPr>
        <p:spPr>
          <a:xfrm>
            <a:off x="7267248" y="4538018"/>
            <a:ext cx="1957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Ramped access to street (and ambulance/drop off bay)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EA3B74-2F6D-075D-BAB6-C2E5020B45B2}"/>
              </a:ext>
            </a:extLst>
          </p:cNvPr>
          <p:cNvCxnSpPr>
            <a:cxnSpLocks/>
          </p:cNvCxnSpPr>
          <p:nvPr/>
        </p:nvCxnSpPr>
        <p:spPr>
          <a:xfrm>
            <a:off x="8713210" y="5853933"/>
            <a:ext cx="515758" cy="33885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968576-856E-873E-6B99-C259A5A761F7}"/>
              </a:ext>
            </a:extLst>
          </p:cNvPr>
          <p:cNvCxnSpPr>
            <a:cxnSpLocks/>
          </p:cNvCxnSpPr>
          <p:nvPr/>
        </p:nvCxnSpPr>
        <p:spPr>
          <a:xfrm flipH="1">
            <a:off x="2581714" y="5903338"/>
            <a:ext cx="559172" cy="213683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EF94964-A726-E009-C54A-4F5BC39B3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10" y="1553397"/>
            <a:ext cx="3689131" cy="49188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F18F2A-B080-6F63-D381-3090F0C6DBE6}"/>
              </a:ext>
            </a:extLst>
          </p:cNvPr>
          <p:cNvSpPr txBox="1"/>
          <p:nvPr/>
        </p:nvSpPr>
        <p:spPr>
          <a:xfrm>
            <a:off x="1111397" y="1703458"/>
            <a:ext cx="3437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Looking out from phase 4 entrance towards High St South</a:t>
            </a:r>
          </a:p>
        </p:txBody>
      </p:sp>
      <p:pic>
        <p:nvPicPr>
          <p:cNvPr id="17" name="Picture 16" descr="A courtyard with tables and chairs&#10;&#10;Description automatically generated">
            <a:extLst>
              <a:ext uri="{FF2B5EF4-FFF2-40B4-BE49-F238E27FC236}">
                <a16:creationId xmlns:a16="http://schemas.microsoft.com/office/drawing/2014/main" id="{BB22A802-753C-4587-C638-59344987A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80" y="1500258"/>
            <a:ext cx="3865907" cy="50476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85B303-BC31-DD01-E9AF-4358EB6CE276}"/>
              </a:ext>
            </a:extLst>
          </p:cNvPr>
          <p:cNvSpPr txBox="1"/>
          <p:nvPr/>
        </p:nvSpPr>
        <p:spPr>
          <a:xfrm>
            <a:off x="7170159" y="1673651"/>
            <a:ext cx="360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Looking out from phase 4 entrance towards High St South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2C8AE2-7B54-3484-351A-DFB299522F58}"/>
              </a:ext>
            </a:extLst>
          </p:cNvPr>
          <p:cNvSpPr txBox="1"/>
          <p:nvPr/>
        </p:nvSpPr>
        <p:spPr>
          <a:xfrm>
            <a:off x="7353070" y="4065899"/>
            <a:ext cx="89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Pub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3CE25B-BEA7-F3E4-B4C2-D14BF70A2488}"/>
              </a:ext>
            </a:extLst>
          </p:cNvPr>
          <p:cNvSpPr txBox="1"/>
          <p:nvPr/>
        </p:nvSpPr>
        <p:spPr>
          <a:xfrm>
            <a:off x="9225207" y="3958888"/>
            <a:ext cx="1279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Restaurant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1F2473-5AB0-7CEF-6CE0-B3B809CF1D9D}"/>
              </a:ext>
            </a:extLst>
          </p:cNvPr>
          <p:cNvSpPr txBox="1"/>
          <p:nvPr/>
        </p:nvSpPr>
        <p:spPr>
          <a:xfrm>
            <a:off x="9878862" y="5334165"/>
            <a:ext cx="893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St Marks </a:t>
            </a:r>
            <a:r>
              <a:rPr lang="en-GB" dirty="0" err="1">
                <a:solidFill>
                  <a:schemeClr val="bg1"/>
                </a:solidFill>
              </a:rPr>
              <a:t>Sq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A899312-9490-3F29-D538-FD8E36537298}"/>
              </a:ext>
            </a:extLst>
          </p:cNvPr>
          <p:cNvCxnSpPr>
            <a:cxnSpLocks/>
          </p:cNvCxnSpPr>
          <p:nvPr/>
        </p:nvCxnSpPr>
        <p:spPr>
          <a:xfrm>
            <a:off x="10297095" y="5291160"/>
            <a:ext cx="594162" cy="439958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491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6A389E-1FCD-1CE6-79EB-7CADE51BC62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DF0A27-6B3A-295D-6473-39A718F99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Photos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3B725-FBE2-389E-EADC-E6B608A71603}"/>
              </a:ext>
            </a:extLst>
          </p:cNvPr>
          <p:cNvSpPr txBox="1"/>
          <p:nvPr/>
        </p:nvSpPr>
        <p:spPr>
          <a:xfrm>
            <a:off x="3208694" y="5269453"/>
            <a:ext cx="1957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Proposed ambulance/drop off space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E68A53-E427-8979-422C-92C2F5DC319F}"/>
              </a:ext>
            </a:extLst>
          </p:cNvPr>
          <p:cNvCxnSpPr>
            <a:cxnSpLocks/>
          </p:cNvCxnSpPr>
          <p:nvPr/>
        </p:nvCxnSpPr>
        <p:spPr>
          <a:xfrm flipH="1">
            <a:off x="853780" y="4928477"/>
            <a:ext cx="257617" cy="226065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D9C117-9021-758A-5D21-EFF06D030FBE}"/>
              </a:ext>
            </a:extLst>
          </p:cNvPr>
          <p:cNvCxnSpPr>
            <a:cxnSpLocks/>
          </p:cNvCxnSpPr>
          <p:nvPr/>
        </p:nvCxnSpPr>
        <p:spPr>
          <a:xfrm>
            <a:off x="4846608" y="3558917"/>
            <a:ext cx="640088" cy="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2B0D591-5FAE-5406-B461-48AD1AD88153}"/>
              </a:ext>
            </a:extLst>
          </p:cNvPr>
          <p:cNvSpPr txBox="1"/>
          <p:nvPr/>
        </p:nvSpPr>
        <p:spPr>
          <a:xfrm>
            <a:off x="7267248" y="4538018"/>
            <a:ext cx="1957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Ramped access to street (and ambulance/drop off bay)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EA3B74-2F6D-075D-BAB6-C2E5020B45B2}"/>
              </a:ext>
            </a:extLst>
          </p:cNvPr>
          <p:cNvCxnSpPr>
            <a:cxnSpLocks/>
          </p:cNvCxnSpPr>
          <p:nvPr/>
        </p:nvCxnSpPr>
        <p:spPr>
          <a:xfrm>
            <a:off x="8713210" y="5853933"/>
            <a:ext cx="515758" cy="33885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968576-856E-873E-6B99-C259A5A761F7}"/>
              </a:ext>
            </a:extLst>
          </p:cNvPr>
          <p:cNvCxnSpPr>
            <a:cxnSpLocks/>
          </p:cNvCxnSpPr>
          <p:nvPr/>
        </p:nvCxnSpPr>
        <p:spPr>
          <a:xfrm flipH="1">
            <a:off x="2581714" y="5903338"/>
            <a:ext cx="559172" cy="213683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BBD8440-A023-0998-0FC0-3B3FA28C85A8}"/>
              </a:ext>
            </a:extLst>
          </p:cNvPr>
          <p:cNvSpPr txBox="1"/>
          <p:nvPr/>
        </p:nvSpPr>
        <p:spPr>
          <a:xfrm>
            <a:off x="2964317" y="3764855"/>
            <a:ext cx="2023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Proposed ambulance/drop off space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482E8-B8E5-1000-E7CD-E6C633481735}"/>
              </a:ext>
            </a:extLst>
          </p:cNvPr>
          <p:cNvSpPr txBox="1"/>
          <p:nvPr/>
        </p:nvSpPr>
        <p:spPr>
          <a:xfrm>
            <a:off x="8613158" y="2566356"/>
            <a:ext cx="1058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Council main entrance</a:t>
            </a:r>
          </a:p>
        </p:txBody>
      </p:sp>
      <p:pic>
        <p:nvPicPr>
          <p:cNvPr id="5" name="Picture 4" descr="A building with glass doors&#10;&#10;Description automatically generated">
            <a:extLst>
              <a:ext uri="{FF2B5EF4-FFF2-40B4-BE49-F238E27FC236}">
                <a16:creationId xmlns:a16="http://schemas.microsoft.com/office/drawing/2014/main" id="{F3D7594E-2850-24D5-8BA9-A984B4B2C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15" y="1415335"/>
            <a:ext cx="6899769" cy="38811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CA3B93-B1DB-CAF1-327C-1962293C9D7F}"/>
              </a:ext>
            </a:extLst>
          </p:cNvPr>
          <p:cNvSpPr txBox="1"/>
          <p:nvPr/>
        </p:nvSpPr>
        <p:spPr>
          <a:xfrm>
            <a:off x="3391023" y="4672177"/>
            <a:ext cx="423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Ground floor entrance – external view</a:t>
            </a:r>
          </a:p>
        </p:txBody>
      </p:sp>
    </p:spTree>
    <p:extLst>
      <p:ext uri="{BB962C8B-B14F-4D97-AF65-F5344CB8AC3E}">
        <p14:creationId xmlns:p14="http://schemas.microsoft.com/office/powerpoint/2010/main" val="3234255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6A389E-1FCD-1CE6-79EB-7CADE51BC62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DF0A27-6B3A-295D-6473-39A718F99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Photos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E68A53-E427-8979-422C-92C2F5DC319F}"/>
              </a:ext>
            </a:extLst>
          </p:cNvPr>
          <p:cNvCxnSpPr>
            <a:cxnSpLocks/>
          </p:cNvCxnSpPr>
          <p:nvPr/>
        </p:nvCxnSpPr>
        <p:spPr>
          <a:xfrm flipH="1">
            <a:off x="853780" y="4928477"/>
            <a:ext cx="257617" cy="226065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D9C117-9021-758A-5D21-EFF06D030FBE}"/>
              </a:ext>
            </a:extLst>
          </p:cNvPr>
          <p:cNvCxnSpPr>
            <a:cxnSpLocks/>
          </p:cNvCxnSpPr>
          <p:nvPr/>
        </p:nvCxnSpPr>
        <p:spPr>
          <a:xfrm>
            <a:off x="4846608" y="3558917"/>
            <a:ext cx="640088" cy="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2B0D591-5FAE-5406-B461-48AD1AD88153}"/>
              </a:ext>
            </a:extLst>
          </p:cNvPr>
          <p:cNvSpPr txBox="1"/>
          <p:nvPr/>
        </p:nvSpPr>
        <p:spPr>
          <a:xfrm>
            <a:off x="7267248" y="4538018"/>
            <a:ext cx="1957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Ramped access to street (and ambulance/drop off bay)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EA3B74-2F6D-075D-BAB6-C2E5020B45B2}"/>
              </a:ext>
            </a:extLst>
          </p:cNvPr>
          <p:cNvCxnSpPr>
            <a:cxnSpLocks/>
          </p:cNvCxnSpPr>
          <p:nvPr/>
        </p:nvCxnSpPr>
        <p:spPr>
          <a:xfrm>
            <a:off x="8713210" y="5853933"/>
            <a:ext cx="515758" cy="33885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968576-856E-873E-6B99-C259A5A761F7}"/>
              </a:ext>
            </a:extLst>
          </p:cNvPr>
          <p:cNvCxnSpPr>
            <a:cxnSpLocks/>
          </p:cNvCxnSpPr>
          <p:nvPr/>
        </p:nvCxnSpPr>
        <p:spPr>
          <a:xfrm flipH="1">
            <a:off x="2581714" y="5903338"/>
            <a:ext cx="559172" cy="213683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B8482E8-B8E5-1000-E7CD-E6C633481735}"/>
              </a:ext>
            </a:extLst>
          </p:cNvPr>
          <p:cNvSpPr txBox="1"/>
          <p:nvPr/>
        </p:nvSpPr>
        <p:spPr>
          <a:xfrm>
            <a:off x="8613158" y="2566356"/>
            <a:ext cx="1058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Council main entrance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CA3B93-B1DB-CAF1-327C-1962293C9D7F}"/>
              </a:ext>
            </a:extLst>
          </p:cNvPr>
          <p:cNvSpPr txBox="1"/>
          <p:nvPr/>
        </p:nvSpPr>
        <p:spPr>
          <a:xfrm>
            <a:off x="2878745" y="4659669"/>
            <a:ext cx="423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Ground floor entrance – external 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F614DD-F2A2-37EA-FB3D-53078743A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25259" r="57833" b="14296"/>
          <a:stretch/>
        </p:blipFill>
        <p:spPr>
          <a:xfrm>
            <a:off x="865882" y="1498056"/>
            <a:ext cx="10143431" cy="4974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63D326-6B6E-186E-6466-845C9DF86F2C}"/>
              </a:ext>
            </a:extLst>
          </p:cNvPr>
          <p:cNvSpPr txBox="1"/>
          <p:nvPr/>
        </p:nvSpPr>
        <p:spPr>
          <a:xfrm>
            <a:off x="982588" y="1623424"/>
            <a:ext cx="3531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1st Floor – Proposed floor for Health and Wellbeing Centre</a:t>
            </a:r>
          </a:p>
        </p:txBody>
      </p:sp>
    </p:spTree>
    <p:extLst>
      <p:ext uri="{BB962C8B-B14F-4D97-AF65-F5344CB8AC3E}">
        <p14:creationId xmlns:p14="http://schemas.microsoft.com/office/powerpoint/2010/main" val="712124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520B3-524D-B3FE-C51D-847CF5ED034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177022" y="6340073"/>
            <a:ext cx="1695450" cy="365125"/>
          </a:xfrm>
        </p:spPr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E27417-78C4-4374-C461-A3726650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Benefits to patients and the local community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E47345-CBD3-32AF-3056-5344ADDC95DF}"/>
              </a:ext>
            </a:extLst>
          </p:cNvPr>
          <p:cNvSpPr/>
          <p:nvPr/>
        </p:nvSpPr>
        <p:spPr>
          <a:xfrm>
            <a:off x="1388961" y="1336353"/>
            <a:ext cx="2801073" cy="1701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Introduction of new health and wellbeing services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B12A353-CC1C-6079-A47F-63FD3BF06B16}"/>
              </a:ext>
            </a:extLst>
          </p:cNvPr>
          <p:cNvSpPr/>
          <p:nvPr/>
        </p:nvSpPr>
        <p:spPr>
          <a:xfrm>
            <a:off x="1388961" y="3125968"/>
            <a:ext cx="2801073" cy="1701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Reduced need to attend hospital for outpatient appointments</a:t>
            </a:r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1884B2-0EF6-D97C-255F-C703CF697CB5}"/>
              </a:ext>
            </a:extLst>
          </p:cNvPr>
          <p:cNvSpPr/>
          <p:nvPr/>
        </p:nvSpPr>
        <p:spPr>
          <a:xfrm>
            <a:off x="1388961" y="4915583"/>
            <a:ext cx="2801073" cy="1701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New staff for patients to see as an alternative to a GP (paramedics, physiotherapists, pharmacists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81A9EF-4CEC-EBF6-A7A3-FF9315BFE229}"/>
              </a:ext>
            </a:extLst>
          </p:cNvPr>
          <p:cNvSpPr/>
          <p:nvPr/>
        </p:nvSpPr>
        <p:spPr>
          <a:xfrm>
            <a:off x="7673034" y="1336353"/>
            <a:ext cx="2801073" cy="1701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Excellent public transport links (8 bus routes stop at Bromley South)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784FA61-CD1A-3CE4-0D82-E846A876D36E}"/>
              </a:ext>
            </a:extLst>
          </p:cNvPr>
          <p:cNvSpPr/>
          <p:nvPr/>
        </p:nvSpPr>
        <p:spPr>
          <a:xfrm>
            <a:off x="7673034" y="3125968"/>
            <a:ext cx="2801073" cy="1701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Close to leisure facilities at St Marks Sq and close to the High St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D56370-3A8F-407D-440A-F86E52DE3272}"/>
              </a:ext>
            </a:extLst>
          </p:cNvPr>
          <p:cNvSpPr/>
          <p:nvPr/>
        </p:nvSpPr>
        <p:spPr>
          <a:xfrm>
            <a:off x="7673034" y="4915583"/>
            <a:ext cx="2801073" cy="1701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Improved patient experience by providing a high quality environment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6C876CD-0F14-7FD8-CD4D-955A368EAE96}"/>
              </a:ext>
            </a:extLst>
          </p:cNvPr>
          <p:cNvSpPr/>
          <p:nvPr/>
        </p:nvSpPr>
        <p:spPr>
          <a:xfrm>
            <a:off x="4550102" y="1336353"/>
            <a:ext cx="2801073" cy="1701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More staff will make it easier and quicker for people to be able to see a health professional</a:t>
            </a:r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88E23F9-9059-D43F-3309-6B6EC2A09818}"/>
              </a:ext>
            </a:extLst>
          </p:cNvPr>
          <p:cNvSpPr/>
          <p:nvPr/>
        </p:nvSpPr>
        <p:spPr>
          <a:xfrm>
            <a:off x="4550102" y="3125968"/>
            <a:ext cx="2801073" cy="1701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Improved access ensuring the building is accessible by those with mobility issues and by central location in Bromley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3C7BC08-548F-22ED-C7D7-EC0D47664614}"/>
              </a:ext>
            </a:extLst>
          </p:cNvPr>
          <p:cNvSpPr/>
          <p:nvPr/>
        </p:nvSpPr>
        <p:spPr>
          <a:xfrm>
            <a:off x="4550102" y="4915583"/>
            <a:ext cx="2801073" cy="1701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Excellent car parking facilities in close proximity (St Marks Square)</a:t>
            </a:r>
          </a:p>
        </p:txBody>
      </p:sp>
    </p:spTree>
    <p:extLst>
      <p:ext uri="{BB962C8B-B14F-4D97-AF65-F5344CB8AC3E}">
        <p14:creationId xmlns:p14="http://schemas.microsoft.com/office/powerpoint/2010/main" val="3089720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520B3-524D-B3FE-C51D-847CF5ED034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E27417-78C4-4374-C461-A3726650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61FC1E-9C76-F2DE-2ACF-6D20674F4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4" t="16092" r="3448" b="11264"/>
          <a:stretch/>
        </p:blipFill>
        <p:spPr>
          <a:xfrm>
            <a:off x="515007" y="1103586"/>
            <a:ext cx="11256580" cy="4981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51A75E-F40B-D3F4-84BC-06A11AE5518F}"/>
              </a:ext>
            </a:extLst>
          </p:cNvPr>
          <p:cNvSpPr txBox="1"/>
          <p:nvPr/>
        </p:nvSpPr>
        <p:spPr>
          <a:xfrm>
            <a:off x="9683827" y="5741220"/>
            <a:ext cx="2222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GB" dirty="0"/>
              <a:t>Designs as of 4/12/23</a:t>
            </a:r>
          </a:p>
          <a:p>
            <a:r>
              <a:rPr lang="en-GB" dirty="0"/>
              <a:t>Still in development</a:t>
            </a:r>
          </a:p>
        </p:txBody>
      </p:sp>
    </p:spTree>
    <p:extLst>
      <p:ext uri="{BB962C8B-B14F-4D97-AF65-F5344CB8AC3E}">
        <p14:creationId xmlns:p14="http://schemas.microsoft.com/office/powerpoint/2010/main" val="3279213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520B3-524D-B3FE-C51D-847CF5ED034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E27417-78C4-4374-C461-A3726650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5399C-BC22-87C1-2FCD-B48CB4B014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962" y="1248216"/>
            <a:ext cx="11326153" cy="4899025"/>
          </a:xfrm>
        </p:spPr>
        <p:txBody>
          <a:bodyPr/>
          <a:lstStyle/>
          <a:p>
            <a:r>
              <a:rPr lang="en-US" dirty="0"/>
              <a:t>Planning permission has been submitted</a:t>
            </a:r>
          </a:p>
          <a:p>
            <a:r>
              <a:rPr lang="en-US" dirty="0"/>
              <a:t>Planning decision expected January 24</a:t>
            </a:r>
          </a:p>
          <a:p>
            <a:r>
              <a:rPr lang="en-US" dirty="0"/>
              <a:t>The business case setting out the commercial arrangements, the final designs and the tendered construction costs will be completed at the end of March 24. We plan to issue a draft with information available at the time to give the approvers time to review.</a:t>
            </a:r>
          </a:p>
          <a:p>
            <a:r>
              <a:rPr lang="en-US" dirty="0"/>
              <a:t>Construction works will go out to tender in January 23 and tender returns will be received in April 24.</a:t>
            </a:r>
          </a:p>
          <a:p>
            <a:r>
              <a:rPr lang="en-US" dirty="0"/>
              <a:t>Works will start June 24 and will be complete in December 24.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824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520B3-524D-B3FE-C51D-847CF5ED034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E27417-78C4-4374-C461-A3726650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you can find out more and get involved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5399C-BC22-87C1-2FCD-B48CB4B014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5438" y="1373541"/>
            <a:ext cx="11326153" cy="4899025"/>
          </a:xfrm>
        </p:spPr>
        <p:txBody>
          <a:bodyPr/>
          <a:lstStyle/>
          <a:p>
            <a:r>
              <a:rPr lang="en-US" dirty="0"/>
              <a:t>We want to hear from you and others about what you think. </a:t>
            </a:r>
          </a:p>
          <a:p>
            <a:r>
              <a:rPr lang="en-US" dirty="0"/>
              <a:t>We are planning more opportunities for the public and stakeholders to hear about the new centre and share their views, both online and in person.</a:t>
            </a:r>
          </a:p>
          <a:p>
            <a:r>
              <a:rPr lang="en-US" dirty="0"/>
              <a:t>This will include a face-to-face event in Spring 24 at a local and accessible venue where we will share plans and answer questions. </a:t>
            </a:r>
          </a:p>
          <a:p>
            <a:r>
              <a:rPr lang="en-US" dirty="0"/>
              <a:t>Please share any feedback by emailing </a:t>
            </a:r>
            <a:r>
              <a:rPr lang="en-US" b="1" dirty="0"/>
              <a:t>bromley.contactus@selondonics.nhs.uk</a:t>
            </a:r>
          </a:p>
          <a:p>
            <a:r>
              <a:rPr lang="en-US" dirty="0"/>
              <a:t>Our website will be updated regularly as the project progresses </a:t>
            </a:r>
            <a:r>
              <a:rPr lang="en-GB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www.selondonics.org/OneBromleyHWBC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096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520B3-524D-B3FE-C51D-847CF5ED034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E27417-78C4-4374-C461-A3726650B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306" y="648921"/>
            <a:ext cx="7524521" cy="662782"/>
          </a:xfrm>
        </p:spPr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5399C-BC22-87C1-2FCD-B48CB4B014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5438" y="1373541"/>
            <a:ext cx="11326153" cy="489902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B67C005-3433-80D8-7830-A55A9B6EF293}"/>
              </a:ext>
            </a:extLst>
          </p:cNvPr>
          <p:cNvSpPr txBox="1">
            <a:spLocks/>
          </p:cNvSpPr>
          <p:nvPr/>
        </p:nvSpPr>
        <p:spPr>
          <a:xfrm>
            <a:off x="477838" y="1525941"/>
            <a:ext cx="11326153" cy="4899025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13C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13C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013C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13C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13C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are awaiting the planning decision</a:t>
            </a:r>
          </a:p>
          <a:p>
            <a:r>
              <a:rPr lang="en-US" dirty="0"/>
              <a:t>In the meantime, we will continue to develop the design and to produce the tender packages and documentation</a:t>
            </a:r>
          </a:p>
          <a:p>
            <a:r>
              <a:rPr lang="en-US" dirty="0"/>
              <a:t>The business case once submitted at the beginning of April will need to be approved by the NHS South East London Integrated Care Board and then by NHS England.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6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D1D19E-2E44-368C-6F34-4E206F901D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4270967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520B3-524D-B3FE-C51D-847CF5ED034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E27417-78C4-4374-C461-A3726650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 and introduction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5399C-BC22-87C1-2FCD-B48CB4B014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4013" y="1389063"/>
            <a:ext cx="11326153" cy="48990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Thank you for joining our online public event. </a:t>
            </a:r>
          </a:p>
          <a:p>
            <a:r>
              <a:rPr lang="en-US" sz="2000" dirty="0"/>
              <a:t>The event will be recorded. Please keep you microphone off, and if you prefer, switch off your camera. </a:t>
            </a:r>
          </a:p>
          <a:p>
            <a:r>
              <a:rPr lang="en-US" sz="2000" dirty="0"/>
              <a:t>You can share your questions in the chat or by raising your hand, we will cover as many questions as we can during the Q&amp;A session.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5C2B06-0656-0B41-FBAB-2B672FA1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078" y="3226477"/>
            <a:ext cx="9108976" cy="342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16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520B3-524D-B3FE-C51D-847CF5ED034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E27417-78C4-4374-C461-A3726650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5399C-BC22-87C1-2FCD-B48CB4B014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4013" y="1389063"/>
            <a:ext cx="11326153" cy="4899025"/>
          </a:xfrm>
        </p:spPr>
        <p:txBody>
          <a:bodyPr/>
          <a:lstStyle/>
          <a:p>
            <a:r>
              <a:rPr lang="en-US" dirty="0"/>
              <a:t>What we are aiming to achieve</a:t>
            </a:r>
          </a:p>
          <a:p>
            <a:r>
              <a:rPr lang="en-US" dirty="0"/>
              <a:t>Choosing the site</a:t>
            </a:r>
          </a:p>
          <a:p>
            <a:r>
              <a:rPr lang="en-US" dirty="0"/>
              <a:t>Site photos</a:t>
            </a:r>
          </a:p>
          <a:p>
            <a:r>
              <a:rPr lang="en-US" dirty="0"/>
              <a:t>Benefits to patients and the local community</a:t>
            </a:r>
          </a:p>
          <a:p>
            <a:r>
              <a:rPr lang="en-US" dirty="0"/>
              <a:t>Developing our plans </a:t>
            </a:r>
          </a:p>
          <a:p>
            <a:r>
              <a:rPr lang="en-US" dirty="0"/>
              <a:t>Designs</a:t>
            </a:r>
          </a:p>
          <a:p>
            <a:r>
              <a:rPr lang="en-US" dirty="0"/>
              <a:t>Timelines</a:t>
            </a:r>
          </a:p>
          <a:p>
            <a:r>
              <a:rPr lang="en-US" dirty="0"/>
              <a:t>How you can find out more and get involved </a:t>
            </a:r>
          </a:p>
          <a:p>
            <a:r>
              <a:rPr lang="en-US" dirty="0"/>
              <a:t>Next steps</a:t>
            </a:r>
          </a:p>
          <a:p>
            <a:r>
              <a:rPr lang="en-US" dirty="0"/>
              <a:t>Questions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100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520B3-524D-B3FE-C51D-847CF5ED034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E27417-78C4-4374-C461-A3726650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we aiming to achieve?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5399C-BC22-87C1-2FCD-B48CB4B014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4013" y="1389063"/>
            <a:ext cx="11326153" cy="48990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Health and Wellbeing Centre in Bromley Town will help us to: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Provide fit for purpose buildings for current and future primary care services </a:t>
            </a:r>
          </a:p>
          <a:p>
            <a:r>
              <a:rPr lang="en-US" dirty="0"/>
              <a:t>Ensure that there is sufficient capacity for primary care to meet future demand</a:t>
            </a:r>
          </a:p>
          <a:p>
            <a:r>
              <a:rPr lang="en-US" dirty="0"/>
              <a:t>Enable the rollout of more health and wellbeing services in the local community</a:t>
            </a:r>
          </a:p>
          <a:p>
            <a:r>
              <a:rPr lang="en-US" dirty="0"/>
              <a:t>Support Bromley health and care organisations to deliver services closer to the communities they serve</a:t>
            </a:r>
          </a:p>
          <a:p>
            <a:r>
              <a:rPr lang="en-US" dirty="0"/>
              <a:t>Provide a sustainable estates solution for the long term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027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520B3-524D-B3FE-C51D-847CF5ED034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E27417-78C4-4374-C461-A3726650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Choosing the site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5399C-BC22-87C1-2FCD-B48CB4B014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5438" y="1373541"/>
            <a:ext cx="11326153" cy="4899025"/>
          </a:xfrm>
        </p:spPr>
        <p:txBody>
          <a:bodyPr/>
          <a:lstStyle/>
          <a:p>
            <a:r>
              <a:rPr lang="en-US" dirty="0"/>
              <a:t>In 2017, a property search was undertaken which concluded that there were 12 potentially suitable sites</a:t>
            </a:r>
          </a:p>
          <a:p>
            <a:r>
              <a:rPr lang="en-US" dirty="0"/>
              <a:t>6 of the 12 were discounted as not meeting the required criteria (around location, disability access, access to public transport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The remaining 6 were appraised and the most credible and financially viable option was the Adventure Kingdom site, located adjacent to the Bromley Civic Centre in the town </a:t>
            </a:r>
            <a:r>
              <a:rPr lang="en-US" dirty="0" err="1"/>
              <a:t>centre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314" name="Picture 2" descr="Bromley food bank could be forced to relocate to make way for health centre  – South London News">
            <a:extLst>
              <a:ext uri="{FF2B5EF4-FFF2-40B4-BE49-F238E27FC236}">
                <a16:creationId xmlns:a16="http://schemas.microsoft.com/office/drawing/2014/main" id="{0CED4A07-553F-26AB-E18E-6411D1ECC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991" y="3745704"/>
            <a:ext cx="4579938" cy="283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119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520B3-524D-B3FE-C51D-847CF5ED034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E27417-78C4-4374-C461-A3726650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preferred site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5399C-BC22-87C1-2FCD-B48CB4B014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5439" y="1373541"/>
            <a:ext cx="6674452" cy="4899025"/>
          </a:xfrm>
        </p:spPr>
        <p:txBody>
          <a:bodyPr/>
          <a:lstStyle/>
          <a:p>
            <a:r>
              <a:rPr lang="en-US" sz="2000" dirty="0"/>
              <a:t>As the project progressed, it became apparent that the option wasn’t a viable one. There were issues with the configuration of the current building and some significant restrictions imposed on the design which wouldn’t support the provision of a </a:t>
            </a:r>
            <a:r>
              <a:rPr lang="en-US" sz="2000" dirty="0" err="1"/>
              <a:t>hiqh</a:t>
            </a:r>
            <a:r>
              <a:rPr lang="en-US" sz="2000" dirty="0"/>
              <a:t> quality environment for patients and staff. </a:t>
            </a:r>
          </a:p>
          <a:p>
            <a:r>
              <a:rPr lang="en-US" sz="2000" dirty="0"/>
              <a:t>The ICB together with the Council, managed to identify an alternative option, Churchill Court (previously Direct Line Insurance) on Westmoreland Road/High St South. Bromley Council’s Civic Centre will be moving into Phases 1 – 3 of Churchill Court and the Health and Wellbeing Centre will be on the 1</a:t>
            </a:r>
            <a:r>
              <a:rPr lang="en-US" sz="2000" baseline="30000" dirty="0"/>
              <a:t>st</a:t>
            </a:r>
            <a:r>
              <a:rPr lang="en-US" sz="2000" dirty="0"/>
              <a:t> floor of Phase 4.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587B6-89AC-536E-2604-37F29F800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48" t="25796" r="37586" b="13716"/>
          <a:stretch/>
        </p:blipFill>
        <p:spPr>
          <a:xfrm>
            <a:off x="7115504" y="1373541"/>
            <a:ext cx="4617422" cy="4308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EE7862-D903-A117-A05A-4642BDD94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" t="36168" r="79428" b="54167"/>
          <a:stretch/>
        </p:blipFill>
        <p:spPr>
          <a:xfrm>
            <a:off x="8406611" y="5807200"/>
            <a:ext cx="2035207" cy="66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7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520B3-524D-B3FE-C51D-847CF5ED034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E27417-78C4-4374-C461-A3726650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Developing our plans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5399C-BC22-87C1-2FCD-B48CB4B014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5438" y="1373541"/>
            <a:ext cx="11326153" cy="4899025"/>
          </a:xfrm>
        </p:spPr>
        <p:txBody>
          <a:bodyPr/>
          <a:lstStyle/>
          <a:p>
            <a:r>
              <a:rPr lang="en-US" dirty="0"/>
              <a:t>Working with the Council, we are developing the designs for the Health &amp; Wellbeing </a:t>
            </a:r>
            <a:r>
              <a:rPr lang="en-US" dirty="0" err="1"/>
              <a:t>centre</a:t>
            </a:r>
            <a:r>
              <a:rPr lang="en-US" dirty="0"/>
              <a:t> which will be on the first floor of Phase 4.</a:t>
            </a:r>
          </a:p>
          <a:p>
            <a:r>
              <a:rPr lang="en-US" dirty="0"/>
              <a:t>An ambulance parking/drop of bay will be created on High St South, close to the path leading to the building entrance.</a:t>
            </a:r>
          </a:p>
          <a:p>
            <a:r>
              <a:rPr lang="en-US" dirty="0"/>
              <a:t>Disabled bays are already in place on High St South and within the nearby St Marks Square car park.</a:t>
            </a:r>
          </a:p>
          <a:p>
            <a:r>
              <a:rPr lang="en-US" dirty="0"/>
              <a:t>Patients driving to the practice will be able to park in nearby public car parks. St Marks Square is the closest.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F4B499A-630D-9ECA-036E-A14AF52A1895}"/>
              </a:ext>
            </a:extLst>
          </p:cNvPr>
          <p:cNvSpPr txBox="1">
            <a:spLocks/>
          </p:cNvSpPr>
          <p:nvPr/>
        </p:nvSpPr>
        <p:spPr>
          <a:xfrm>
            <a:off x="325438" y="4550719"/>
            <a:ext cx="11326153" cy="1585201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13C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13C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013C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13C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13C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entrance for patients will be via the building entrance which accessed from the walkway linking High St South with St Marks Square.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647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520B3-524D-B3FE-C51D-847CF5ED034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AE27417-78C4-4374-C461-A3726650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Churchill Court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5399C-BC22-87C1-2FCD-B48CB4B014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4134" y="1263116"/>
            <a:ext cx="11612904" cy="662783"/>
          </a:xfrm>
        </p:spPr>
        <p:txBody>
          <a:bodyPr/>
          <a:lstStyle/>
          <a:p>
            <a:r>
              <a:rPr lang="en-US" dirty="0"/>
              <a:t>Churchill Court was originally built as a supermarket and was subsequently converted into office accommodation for use by Direct Line Group.</a:t>
            </a:r>
          </a:p>
          <a:p>
            <a:endParaRPr lang="en-US" dirty="0"/>
          </a:p>
        </p:txBody>
      </p:sp>
      <p:pic>
        <p:nvPicPr>
          <p:cNvPr id="1026" name="Picture 2" descr="Bromley Gloss - London Borough of Bromley - Current, Upcoming, Historic -  Safeway supermarket, Bromley South, where the Richmal Crompton pub stands  now. Junction of Westmoreland Road, looking North, 1976. From the">
            <a:extLst>
              <a:ext uri="{FF2B5EF4-FFF2-40B4-BE49-F238E27FC236}">
                <a16:creationId xmlns:a16="http://schemas.microsoft.com/office/drawing/2014/main" id="{8ED11FF6-0579-6818-4EDD-CCB0F7931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8" y="1994732"/>
            <a:ext cx="3185016" cy="392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99F593-5A33-DA98-67AD-C0DA0121515E}"/>
              </a:ext>
            </a:extLst>
          </p:cNvPr>
          <p:cNvSpPr txBox="1"/>
          <p:nvPr/>
        </p:nvSpPr>
        <p:spPr>
          <a:xfrm>
            <a:off x="485493" y="5918240"/>
            <a:ext cx="3266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Junction of Westmoreland Road, looking North, 1976</a:t>
            </a:r>
            <a:r>
              <a:rPr 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.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329252-6E20-CFCF-FC94-7AE9F84D84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44" t="13023" r="6411" b="7311"/>
          <a:stretch/>
        </p:blipFill>
        <p:spPr>
          <a:xfrm>
            <a:off x="5190334" y="2033518"/>
            <a:ext cx="5818979" cy="3843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D43DEE-A64C-1C9F-7FB7-D183F6AA03EE}"/>
              </a:ext>
            </a:extLst>
          </p:cNvPr>
          <p:cNvSpPr txBox="1"/>
          <p:nvPr/>
        </p:nvSpPr>
        <p:spPr>
          <a:xfrm>
            <a:off x="5173867" y="5951523"/>
            <a:ext cx="3266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St South (view from Bromley South), looking West, 2023</a:t>
            </a:r>
            <a:r>
              <a:rPr 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139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6A389E-1FCD-1CE6-79EB-7CADE51BC62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C23DAE3-29EA-6B48-8B9F-DAC09DE37D5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DF0A27-6B3A-295D-6473-39A718F99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Photos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470B87-79E0-239B-7082-E399D7393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91" y="1164134"/>
            <a:ext cx="7200988" cy="5400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F3B725-FBE2-389E-EADC-E6B608A71603}"/>
              </a:ext>
            </a:extLst>
          </p:cNvPr>
          <p:cNvSpPr txBox="1"/>
          <p:nvPr/>
        </p:nvSpPr>
        <p:spPr>
          <a:xfrm>
            <a:off x="3208694" y="5269453"/>
            <a:ext cx="1957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Proposed ambulance/drop off space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E68A53-E427-8979-422C-92C2F5DC319F}"/>
              </a:ext>
            </a:extLst>
          </p:cNvPr>
          <p:cNvCxnSpPr>
            <a:cxnSpLocks/>
          </p:cNvCxnSpPr>
          <p:nvPr/>
        </p:nvCxnSpPr>
        <p:spPr>
          <a:xfrm flipH="1">
            <a:off x="853780" y="4928477"/>
            <a:ext cx="257617" cy="226065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D9C117-9021-758A-5D21-EFF06D030FBE}"/>
              </a:ext>
            </a:extLst>
          </p:cNvPr>
          <p:cNvCxnSpPr>
            <a:cxnSpLocks/>
          </p:cNvCxnSpPr>
          <p:nvPr/>
        </p:nvCxnSpPr>
        <p:spPr>
          <a:xfrm>
            <a:off x="4846608" y="3558917"/>
            <a:ext cx="640088" cy="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2A2D624-A749-1F5A-2E65-8D6C35618CCD}"/>
              </a:ext>
            </a:extLst>
          </p:cNvPr>
          <p:cNvSpPr txBox="1"/>
          <p:nvPr/>
        </p:nvSpPr>
        <p:spPr>
          <a:xfrm>
            <a:off x="2520521" y="3235751"/>
            <a:ext cx="1957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Way to Health and Wellbeing Centre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0D591-5FAE-5406-B461-48AD1AD88153}"/>
              </a:ext>
            </a:extLst>
          </p:cNvPr>
          <p:cNvSpPr txBox="1"/>
          <p:nvPr/>
        </p:nvSpPr>
        <p:spPr>
          <a:xfrm>
            <a:off x="7267248" y="4538018"/>
            <a:ext cx="1957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Ramped access to street (and ambulance/drop off bay)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EA3B74-2F6D-075D-BAB6-C2E5020B45B2}"/>
              </a:ext>
            </a:extLst>
          </p:cNvPr>
          <p:cNvCxnSpPr>
            <a:cxnSpLocks/>
          </p:cNvCxnSpPr>
          <p:nvPr/>
        </p:nvCxnSpPr>
        <p:spPr>
          <a:xfrm>
            <a:off x="8713210" y="5853933"/>
            <a:ext cx="515758" cy="338850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968576-856E-873E-6B99-C259A5A761F7}"/>
              </a:ext>
            </a:extLst>
          </p:cNvPr>
          <p:cNvCxnSpPr>
            <a:cxnSpLocks/>
          </p:cNvCxnSpPr>
          <p:nvPr/>
        </p:nvCxnSpPr>
        <p:spPr>
          <a:xfrm flipH="1">
            <a:off x="2581714" y="5903338"/>
            <a:ext cx="559172" cy="213683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9588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  -  Compatibility Mode" id="{C8D68B3C-46FE-8A44-B1C6-695B798B8244}" vid="{D602DA36-49CC-6743-9D3E-2F4DC04F35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c65629fe-fa3b-4d8f-b0ac-4a13011ce303" ContentTypeId="0x0101009CEB1DA2CC907747900298E7F35D742E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SEL CCG Document" ma:contentTypeID="0x0101009CEB1DA2CC907747900298E7F35D742E0066F46AF61313F443BDE0900F5BF4F3B8" ma:contentTypeVersion="3" ma:contentTypeDescription="" ma:contentTypeScope="" ma:versionID="7d7d698564331b8d7ec45a1bee0b1fd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967b7be50301903c78f9c39c6fd9af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9066BB-6E68-4A9D-9848-A5363CFD3E4F}">
  <ds:schemaRefs>
    <ds:schemaRef ds:uri="9665b79a-0338-48fd-a2d6-3951c001299f"/>
    <ds:schemaRef ds:uri="ca38f9bd-10fb-4469-b523-de08287e2ac0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109BEA6-CA7B-4FBD-8BBB-290507871B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97C1EF-DDD5-49D4-933E-78C3337FA12B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A4B2D5F9-128B-45D4-9C38-B75EBC92D0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</TotalTime>
  <Words>1149</Words>
  <Application>Microsoft Office PowerPoint</Application>
  <PresentationFormat>Widescreen</PresentationFormat>
  <Paragraphs>138</Paragraphs>
  <Slides>19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Segoe UI Historic</vt:lpstr>
      <vt:lpstr>Office Theme</vt:lpstr>
      <vt:lpstr>think-cell Slide</vt:lpstr>
      <vt:lpstr>PowerPoint Presentation</vt:lpstr>
      <vt:lpstr>Welcome and introduction</vt:lpstr>
      <vt:lpstr>Agenda</vt:lpstr>
      <vt:lpstr>What are we aiming to achieve?</vt:lpstr>
      <vt:lpstr>Choosing the site</vt:lpstr>
      <vt:lpstr>The preferred site</vt:lpstr>
      <vt:lpstr>Developing our plans </vt:lpstr>
      <vt:lpstr>Churchill Court</vt:lpstr>
      <vt:lpstr>Photos</vt:lpstr>
      <vt:lpstr>Photos</vt:lpstr>
      <vt:lpstr>Photos</vt:lpstr>
      <vt:lpstr>Photos</vt:lpstr>
      <vt:lpstr>Photos</vt:lpstr>
      <vt:lpstr>Benefits to patients and the local community</vt:lpstr>
      <vt:lpstr>Designs</vt:lpstr>
      <vt:lpstr>Timelines</vt:lpstr>
      <vt:lpstr>How you can find out more and get involved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Smart</dc:creator>
  <cp:lastModifiedBy>Tom Downard</cp:lastModifiedBy>
  <cp:revision>10</cp:revision>
  <dcterms:created xsi:type="dcterms:W3CDTF">2022-06-15T14:33:04Z</dcterms:created>
  <dcterms:modified xsi:type="dcterms:W3CDTF">2023-12-11T14:28:33Z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0x0101009CEB1DA2CC907747900298E7F35D742E0066F46AF61313F443BDE0900F5BF4F3B8</vt:lpwstr>
  </property>
  <property fmtid="{D5CDD505-2E9C-101B-9397-08002B2CF9AE}" pid="3" name="MediaServiceImageTags">
    <vt:lpwstr/>
  </property>
  <property fmtid="{D5CDD505-2E9C-101B-9397-08002B2CF9AE}" pid="4" name="lcf76f155ced4ddcb4097134ff3c332f">
    <vt:lpwstr/>
  </property>
  <property fmtid="{D5CDD505-2E9C-101B-9397-08002B2CF9AE}" pid="5" name="TaxCatchAll">
    <vt:lpwstr/>
  </property>
</Properties>
</file>