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01" r:id="rId3"/>
    <p:sldMasterId id="2147483722" r:id="rId4"/>
  </p:sldMasterIdLst>
  <p:notesMasterIdLst>
    <p:notesMasterId r:id="rId21"/>
  </p:notesMasterIdLst>
  <p:sldIdLst>
    <p:sldId id="2147472034" r:id="rId5"/>
    <p:sldId id="2147477535" r:id="rId6"/>
    <p:sldId id="2147477525" r:id="rId7"/>
    <p:sldId id="2147477551" r:id="rId8"/>
    <p:sldId id="2147477548" r:id="rId9"/>
    <p:sldId id="2147477549" r:id="rId10"/>
    <p:sldId id="2147477550" r:id="rId11"/>
    <p:sldId id="2147477545" r:id="rId12"/>
    <p:sldId id="2147477544" r:id="rId13"/>
    <p:sldId id="2147477542" r:id="rId14"/>
    <p:sldId id="2147477540" r:id="rId15"/>
    <p:sldId id="2147477539" r:id="rId16"/>
    <p:sldId id="2147477546" r:id="rId17"/>
    <p:sldId id="2147477547" r:id="rId18"/>
    <p:sldId id="2147477541" r:id="rId19"/>
    <p:sldId id="214747755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AD92"/>
    <a:srgbClr val="29BA74"/>
    <a:srgbClr val="03522D"/>
    <a:srgbClr val="295E7E"/>
    <a:srgbClr val="6E6F73"/>
    <a:srgbClr val="0469B1"/>
    <a:srgbClr val="00A8D7"/>
    <a:srgbClr val="FEE2A4"/>
    <a:srgbClr val="FCBE33"/>
    <a:srgbClr val="BFECF7"/>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682" autoAdjust="0"/>
    <p:restoredTop sz="96283" autoAdjust="0"/>
  </p:normalViewPr>
  <p:slideViewPr>
    <p:cSldViewPr snapToGrid="0">
      <p:cViewPr varScale="1">
        <p:scale>
          <a:sx n="107" d="100"/>
          <a:sy n="107" d="100"/>
        </p:scale>
        <p:origin x="1344" y="11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2E3954-5CC2-4926-9ED3-C983775017E6}"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GB"/>
        </a:p>
      </dgm:t>
    </dgm:pt>
    <dgm:pt modelId="{D00A0539-9C78-4F7F-9411-44F78C4D2064}">
      <dgm:prSet phldrT="[Text]"/>
      <dgm:spPr/>
      <dgm:t>
        <a:bodyPr/>
        <a:lstStyle/>
        <a:p>
          <a:r>
            <a:rPr lang="en-GB" b="1" dirty="0">
              <a:latin typeface="Arial" panose="020B0604020202020204" pitchFamily="34" charset="0"/>
              <a:cs typeface="Arial" panose="020B0604020202020204" pitchFamily="34" charset="0"/>
            </a:rPr>
            <a:t>London Partnership Board</a:t>
          </a:r>
        </a:p>
      </dgm:t>
    </dgm:pt>
    <dgm:pt modelId="{36D199C6-47AC-4CB7-A7B7-59CFE0CBCACB}" type="parTrans" cxnId="{60987B4C-E7B3-4E87-9161-6CA459D3F840}">
      <dgm:prSet/>
      <dgm:spPr/>
      <dgm:t>
        <a:bodyPr/>
        <a:lstStyle/>
        <a:p>
          <a:endParaRPr lang="en-GB"/>
        </a:p>
      </dgm:t>
    </dgm:pt>
    <dgm:pt modelId="{95C7C258-28C6-4924-8A14-41FBCF672617}" type="sibTrans" cxnId="{60987B4C-E7B3-4E87-9161-6CA459D3F840}">
      <dgm:prSet/>
      <dgm:spPr/>
      <dgm:t>
        <a:bodyPr/>
        <a:lstStyle/>
        <a:p>
          <a:endParaRPr lang="en-GB"/>
        </a:p>
      </dgm:t>
    </dgm:pt>
    <dgm:pt modelId="{80180E38-9EED-4C5D-BDF2-EAEAB5CB67B2}">
      <dgm:prSet phldrT="[Text]"/>
      <dgm:spPr/>
      <dgm:t>
        <a:bodyPr/>
        <a:lstStyle/>
        <a:p>
          <a:r>
            <a:rPr lang="en-GB" i="1" dirty="0">
              <a:latin typeface="Arial" panose="020B0604020202020204" pitchFamily="34" charset="0"/>
              <a:cs typeface="Arial" panose="020B0604020202020204" pitchFamily="34" charset="0"/>
            </a:rPr>
            <a:t> March 2023</a:t>
          </a:r>
        </a:p>
      </dgm:t>
    </dgm:pt>
    <dgm:pt modelId="{D7857EB3-22CC-4D85-9DDB-689F1320A896}" type="parTrans" cxnId="{B2313908-0A7C-4BE8-A5F9-A4E9EAF8827F}">
      <dgm:prSet/>
      <dgm:spPr/>
      <dgm:t>
        <a:bodyPr/>
        <a:lstStyle/>
        <a:p>
          <a:endParaRPr lang="en-GB"/>
        </a:p>
      </dgm:t>
    </dgm:pt>
    <dgm:pt modelId="{E8B60691-D141-4494-B5C3-F174555D696C}" type="sibTrans" cxnId="{B2313908-0A7C-4BE8-A5F9-A4E9EAF8827F}">
      <dgm:prSet/>
      <dgm:spPr/>
      <dgm:t>
        <a:bodyPr/>
        <a:lstStyle/>
        <a:p>
          <a:endParaRPr lang="en-GB"/>
        </a:p>
      </dgm:t>
    </dgm:pt>
    <dgm:pt modelId="{7641BFF8-CB91-43AA-9694-91670A52B609}">
      <dgm:prSet phldrT="[Text]" custT="1"/>
      <dgm:spPr/>
      <dgm:t>
        <a:bodyPr/>
        <a:lstStyle/>
        <a:p>
          <a:r>
            <a:rPr lang="en-GB" sz="1500" dirty="0">
              <a:latin typeface="Arial" panose="020B0604020202020204" pitchFamily="34" charset="0"/>
              <a:cs typeface="Arial" panose="020B0604020202020204" pitchFamily="34" charset="0"/>
            </a:rPr>
            <a:t>In response to national planning guidance, the London Partnership Board decided to prioritise: </a:t>
          </a:r>
        </a:p>
      </dgm:t>
    </dgm:pt>
    <dgm:pt modelId="{34AF41BD-4F9F-4D05-A486-88A65F441D5E}" type="parTrans" cxnId="{1F8E33CA-A0A9-4FCC-BDA1-54B3236C8725}">
      <dgm:prSet/>
      <dgm:spPr/>
      <dgm:t>
        <a:bodyPr/>
        <a:lstStyle/>
        <a:p>
          <a:endParaRPr lang="en-GB"/>
        </a:p>
      </dgm:t>
    </dgm:pt>
    <dgm:pt modelId="{278303AE-DD0E-4AD1-A6F2-5729B98BEF18}" type="sibTrans" cxnId="{1F8E33CA-A0A9-4FCC-BDA1-54B3236C8725}">
      <dgm:prSet/>
      <dgm:spPr/>
      <dgm:t>
        <a:bodyPr/>
        <a:lstStyle/>
        <a:p>
          <a:endParaRPr lang="en-GB"/>
        </a:p>
      </dgm:t>
    </dgm:pt>
    <dgm:pt modelId="{E99C555D-7FF1-484B-A4AC-AB8C60276E3E}">
      <dgm:prSet phldrT="[Text]"/>
      <dgm:spPr/>
      <dgm:t>
        <a:bodyPr/>
        <a:lstStyle/>
        <a:p>
          <a:r>
            <a:rPr lang="en-GB" b="1" dirty="0">
              <a:latin typeface="Arial" panose="020B0604020202020204" pitchFamily="34" charset="0"/>
              <a:cs typeface="Arial" panose="020B0604020202020204" pitchFamily="34" charset="0"/>
            </a:rPr>
            <a:t>NHSE &amp; ICB</a:t>
          </a:r>
        </a:p>
      </dgm:t>
    </dgm:pt>
    <dgm:pt modelId="{D8292519-7867-48E3-B43A-AF57F8C7E59E}" type="parTrans" cxnId="{F40F4868-9DC9-47CA-9441-DEC31D83A24C}">
      <dgm:prSet/>
      <dgm:spPr/>
      <dgm:t>
        <a:bodyPr/>
        <a:lstStyle/>
        <a:p>
          <a:endParaRPr lang="en-GB"/>
        </a:p>
      </dgm:t>
    </dgm:pt>
    <dgm:pt modelId="{37330B7B-3BAB-4607-B9CF-004A7F4B9569}" type="sibTrans" cxnId="{F40F4868-9DC9-47CA-9441-DEC31D83A24C}">
      <dgm:prSet/>
      <dgm:spPr/>
      <dgm:t>
        <a:bodyPr/>
        <a:lstStyle/>
        <a:p>
          <a:endParaRPr lang="en-GB"/>
        </a:p>
      </dgm:t>
    </dgm:pt>
    <dgm:pt modelId="{5834B6FB-8393-4EC6-9FA3-B5239E1B85A3}">
      <dgm:prSet phldrT="[Text]"/>
      <dgm:spPr/>
      <dgm:t>
        <a:bodyPr/>
        <a:lstStyle/>
        <a:p>
          <a:r>
            <a:rPr lang="en-GB" i="1" dirty="0">
              <a:latin typeface="Arial" panose="020B0604020202020204" pitchFamily="34" charset="0"/>
              <a:cs typeface="Arial" panose="020B0604020202020204" pitchFamily="34" charset="0"/>
            </a:rPr>
            <a:t> April-May 2023</a:t>
          </a:r>
        </a:p>
      </dgm:t>
    </dgm:pt>
    <dgm:pt modelId="{DBEB1C12-45E1-4995-94AF-15D7CB5CD3C9}" type="parTrans" cxnId="{215F449E-539B-40A2-BD44-EC79E596D05E}">
      <dgm:prSet/>
      <dgm:spPr/>
      <dgm:t>
        <a:bodyPr/>
        <a:lstStyle/>
        <a:p>
          <a:endParaRPr lang="en-GB"/>
        </a:p>
      </dgm:t>
    </dgm:pt>
    <dgm:pt modelId="{76D14395-6B94-48E7-8CA9-5DB4932E062F}" type="sibTrans" cxnId="{215F449E-539B-40A2-BD44-EC79E596D05E}">
      <dgm:prSet/>
      <dgm:spPr/>
      <dgm:t>
        <a:bodyPr/>
        <a:lstStyle/>
        <a:p>
          <a:endParaRPr lang="en-GB"/>
        </a:p>
      </dgm:t>
    </dgm:pt>
    <dgm:pt modelId="{2EEFAD11-49E5-4828-97F5-A2CC7E8A6246}">
      <dgm:prSet phldrT="[Text]"/>
      <dgm:spPr/>
      <dgm:t>
        <a:bodyPr/>
        <a:lstStyle/>
        <a:p>
          <a:r>
            <a:rPr lang="en-GB" dirty="0">
              <a:latin typeface="Arial" panose="020B0604020202020204" pitchFamily="34" charset="0"/>
              <a:cs typeface="Arial" panose="020B0604020202020204" pitchFamily="34" charset="0"/>
            </a:rPr>
            <a:t>Each ICB built comprehensive, locally owned proposals for investment across the renal pathway with the support of NHSE – </a:t>
          </a:r>
          <a:r>
            <a:rPr lang="en-GB" i="1" dirty="0">
              <a:latin typeface="Arial" panose="020B0604020202020204" pitchFamily="34" charset="0"/>
              <a:cs typeface="Arial" panose="020B0604020202020204" pitchFamily="34" charset="0"/>
            </a:rPr>
            <a:t>SEL ICB aligned the proposal with our strategic priorities of personalised and holistic (multi-morbidity) care, working within the context of integrated – both vertically and horizontally – neighbourhood teams. This was a little different to the other 4 London ICBs</a:t>
          </a:r>
          <a:endParaRPr lang="en-GB" i="1" dirty="0"/>
        </a:p>
      </dgm:t>
    </dgm:pt>
    <dgm:pt modelId="{BA7ADB41-3A2E-482E-AC49-86DE99BA8CDB}" type="parTrans" cxnId="{D26BD973-2C23-4030-8218-A9A527279C1D}">
      <dgm:prSet/>
      <dgm:spPr/>
      <dgm:t>
        <a:bodyPr/>
        <a:lstStyle/>
        <a:p>
          <a:endParaRPr lang="en-GB"/>
        </a:p>
      </dgm:t>
    </dgm:pt>
    <dgm:pt modelId="{6E86FE11-16CE-4001-83C0-2C885297DE7D}" type="sibTrans" cxnId="{D26BD973-2C23-4030-8218-A9A527279C1D}">
      <dgm:prSet/>
      <dgm:spPr/>
      <dgm:t>
        <a:bodyPr/>
        <a:lstStyle/>
        <a:p>
          <a:endParaRPr lang="en-GB"/>
        </a:p>
      </dgm:t>
    </dgm:pt>
    <dgm:pt modelId="{76DCD56B-C2F2-4D1F-A2C8-889B860176E7}">
      <dgm:prSet phldrT="[Text]"/>
      <dgm:spPr/>
      <dgm:t>
        <a:bodyPr/>
        <a:lstStyle/>
        <a:p>
          <a:endParaRPr lang="en-GB" dirty="0"/>
        </a:p>
      </dgm:t>
    </dgm:pt>
    <dgm:pt modelId="{837C8A30-3445-495B-B52E-E1BC1A5DC64A}" type="parTrans" cxnId="{D2DDEF3F-5B62-4882-AEC4-6FC80DBCFF56}">
      <dgm:prSet/>
      <dgm:spPr/>
      <dgm:t>
        <a:bodyPr/>
        <a:lstStyle/>
        <a:p>
          <a:endParaRPr lang="en-GB"/>
        </a:p>
      </dgm:t>
    </dgm:pt>
    <dgm:pt modelId="{73A97440-0080-43B4-ADB0-8DB216920AEE}" type="sibTrans" cxnId="{D2DDEF3F-5B62-4882-AEC4-6FC80DBCFF56}">
      <dgm:prSet/>
      <dgm:spPr/>
      <dgm:t>
        <a:bodyPr/>
        <a:lstStyle/>
        <a:p>
          <a:endParaRPr lang="en-GB"/>
        </a:p>
      </dgm:t>
    </dgm:pt>
    <dgm:pt modelId="{20C98ED9-A162-4DB7-B824-2A932186BF7B}">
      <dgm:prSet phldrT="[Text]"/>
      <dgm:spPr/>
      <dgm:t>
        <a:bodyPr/>
        <a:lstStyle/>
        <a:p>
          <a:r>
            <a:rPr lang="en-GB" b="1" dirty="0">
              <a:latin typeface="Arial" panose="020B0604020202020204" pitchFamily="34" charset="0"/>
              <a:cs typeface="Arial" panose="020B0604020202020204" pitchFamily="34" charset="0"/>
            </a:rPr>
            <a:t>LKN work</a:t>
          </a:r>
        </a:p>
      </dgm:t>
    </dgm:pt>
    <dgm:pt modelId="{984DE996-A0F5-4B9E-83F7-72F3D4F0D9A3}" type="parTrans" cxnId="{D52B5B5F-58BE-4997-A307-4A8C2ECAA9BF}">
      <dgm:prSet/>
      <dgm:spPr/>
      <dgm:t>
        <a:bodyPr/>
        <a:lstStyle/>
        <a:p>
          <a:endParaRPr lang="en-GB"/>
        </a:p>
      </dgm:t>
    </dgm:pt>
    <dgm:pt modelId="{D66F286E-3FD4-4B07-8200-9E9EF2B5025B}" type="sibTrans" cxnId="{D52B5B5F-58BE-4997-A307-4A8C2ECAA9BF}">
      <dgm:prSet/>
      <dgm:spPr/>
      <dgm:t>
        <a:bodyPr/>
        <a:lstStyle/>
        <a:p>
          <a:endParaRPr lang="en-GB"/>
        </a:p>
      </dgm:t>
    </dgm:pt>
    <dgm:pt modelId="{56383402-F8CF-4BBB-B145-C288BBD2A2F8}">
      <dgm:prSet phldrT="[Text]"/>
      <dgm:spPr/>
      <dgm:t>
        <a:bodyPr/>
        <a:lstStyle/>
        <a:p>
          <a:r>
            <a:rPr lang="en-GB" i="1" dirty="0">
              <a:latin typeface="Arial" panose="020B0604020202020204" pitchFamily="34" charset="0"/>
              <a:cs typeface="Arial" panose="020B0604020202020204" pitchFamily="34" charset="0"/>
            </a:rPr>
            <a:t> April 2023</a:t>
          </a:r>
        </a:p>
      </dgm:t>
    </dgm:pt>
    <dgm:pt modelId="{315612E6-243A-4914-9DB3-1EF4E5B791A0}" type="parTrans" cxnId="{DB274D19-8FBE-40E4-83A2-A924A0441090}">
      <dgm:prSet/>
      <dgm:spPr/>
      <dgm:t>
        <a:bodyPr/>
        <a:lstStyle/>
        <a:p>
          <a:endParaRPr lang="en-GB"/>
        </a:p>
      </dgm:t>
    </dgm:pt>
    <dgm:pt modelId="{64685DBD-A326-492F-B11C-CBEE169E5885}" type="sibTrans" cxnId="{DB274D19-8FBE-40E4-83A2-A924A0441090}">
      <dgm:prSet/>
      <dgm:spPr/>
      <dgm:t>
        <a:bodyPr/>
        <a:lstStyle/>
        <a:p>
          <a:endParaRPr lang="en-GB"/>
        </a:p>
      </dgm:t>
    </dgm:pt>
    <dgm:pt modelId="{0CEC4833-2B04-4B38-9704-7805E19ECF95}">
      <dgm:prSet phldrT="[Text]"/>
      <dgm:spPr/>
      <dgm:t>
        <a:bodyPr/>
        <a:lstStyle/>
        <a:p>
          <a:pPr>
            <a:buFont typeface="Arial" panose="020B0604020202020204" pitchFamily="34" charset="0"/>
            <a:buChar char="•"/>
          </a:pPr>
          <a:r>
            <a:rPr lang="en-GB" dirty="0">
              <a:latin typeface="Arial" panose="020B0604020202020204" pitchFamily="34" charset="0"/>
              <a:ea typeface="Calibri" panose="020F0502020204030204" pitchFamily="34" charset="0"/>
              <a:cs typeface="Arial" panose="020B0604020202020204" pitchFamily="34" charset="0"/>
            </a:rPr>
            <a:t>In-centre haemodialysis (ICHD) is a high cost, time intensive, last resort intervention for people living with end stage renal disease. </a:t>
          </a:r>
          <a:endParaRPr lang="en-GB" dirty="0">
            <a:latin typeface="Arial" panose="020B0604020202020204" pitchFamily="34" charset="0"/>
            <a:cs typeface="Arial" panose="020B0604020202020204" pitchFamily="34" charset="0"/>
          </a:endParaRPr>
        </a:p>
      </dgm:t>
    </dgm:pt>
    <dgm:pt modelId="{105D6F54-F506-4A6F-AD5D-F244D87B10DA}" type="parTrans" cxnId="{0C3143C3-4AC1-4DD6-B0AB-8C6762136363}">
      <dgm:prSet/>
      <dgm:spPr/>
      <dgm:t>
        <a:bodyPr/>
        <a:lstStyle/>
        <a:p>
          <a:endParaRPr lang="en-GB"/>
        </a:p>
      </dgm:t>
    </dgm:pt>
    <dgm:pt modelId="{B20706C3-788A-4F75-B8AB-C8088F8E6240}" type="sibTrans" cxnId="{0C3143C3-4AC1-4DD6-B0AB-8C6762136363}">
      <dgm:prSet/>
      <dgm:spPr/>
      <dgm:t>
        <a:bodyPr/>
        <a:lstStyle/>
        <a:p>
          <a:endParaRPr lang="en-GB"/>
        </a:p>
      </dgm:t>
    </dgm:pt>
    <dgm:pt modelId="{D6EB79C1-313E-4FB4-90E1-7B366EBA3805}">
      <dgm:prSet phldrT="[Text]"/>
      <dgm:spPr/>
      <dgm:t>
        <a:bodyPr/>
        <a:lstStyle/>
        <a:p>
          <a:pPr>
            <a:buFont typeface="Arial" panose="020B0604020202020204" pitchFamily="34" charset="0"/>
            <a:buChar char="•"/>
          </a:pPr>
          <a:r>
            <a:rPr lang="en-GB" dirty="0">
              <a:latin typeface="Arial" panose="020B0604020202020204" pitchFamily="34" charset="0"/>
              <a:ea typeface="Calibri" panose="020F0502020204030204" pitchFamily="34" charset="0"/>
              <a:cs typeface="Arial" panose="020B0604020202020204" pitchFamily="34" charset="0"/>
            </a:rPr>
            <a:t>Demand for ICHD is predicted to outstrip capacity within the next 15-20 years. </a:t>
          </a:r>
          <a:endParaRPr lang="en-GB" dirty="0">
            <a:latin typeface="Arial" panose="020B0604020202020204" pitchFamily="34" charset="0"/>
            <a:cs typeface="Arial" panose="020B0604020202020204" pitchFamily="34" charset="0"/>
          </a:endParaRPr>
        </a:p>
      </dgm:t>
    </dgm:pt>
    <dgm:pt modelId="{B01840AD-C452-49DB-92ED-96C25F3D47B9}" type="parTrans" cxnId="{F33CB96F-BEE2-44C8-8E3F-86CDDE406019}">
      <dgm:prSet/>
      <dgm:spPr/>
      <dgm:t>
        <a:bodyPr/>
        <a:lstStyle/>
        <a:p>
          <a:endParaRPr lang="en-GB"/>
        </a:p>
      </dgm:t>
    </dgm:pt>
    <dgm:pt modelId="{3663C0D8-D702-41CE-8F3E-095A039F1462}" type="sibTrans" cxnId="{F33CB96F-BEE2-44C8-8E3F-86CDDE406019}">
      <dgm:prSet/>
      <dgm:spPr/>
      <dgm:t>
        <a:bodyPr/>
        <a:lstStyle/>
        <a:p>
          <a:endParaRPr lang="en-GB"/>
        </a:p>
      </dgm:t>
    </dgm:pt>
    <dgm:pt modelId="{12924E64-488C-4C15-A047-F8CEFC4E2537}">
      <dgm:prSet/>
      <dgm:spPr/>
      <dgm:t>
        <a:bodyPr/>
        <a:lstStyle/>
        <a:p>
          <a:pPr>
            <a:buFont typeface="Arial" panose="020B0604020202020204" pitchFamily="34" charset="0"/>
            <a:buChar char="•"/>
          </a:pPr>
          <a:r>
            <a:rPr lang="en-GB" dirty="0">
              <a:latin typeface="Arial" panose="020B0604020202020204" pitchFamily="34" charset="0"/>
              <a:ea typeface="Calibri" panose="020F0502020204030204" pitchFamily="34" charset="0"/>
              <a:cs typeface="Arial" panose="020B0604020202020204" pitchFamily="34" charset="0"/>
            </a:rPr>
            <a:t>Integrated, preventative and proactive care will help to decrease premature mortality and morbidity across the pathway.</a:t>
          </a:r>
          <a:endParaRPr lang="en-GB" dirty="0">
            <a:latin typeface="Arial" panose="020B0604020202020204" pitchFamily="34" charset="0"/>
            <a:cs typeface="Arial" panose="020B0604020202020204" pitchFamily="34" charset="0"/>
          </a:endParaRPr>
        </a:p>
      </dgm:t>
    </dgm:pt>
    <dgm:pt modelId="{3819A697-0610-4F32-BE57-619AECCBDC25}" type="parTrans" cxnId="{7BC8E0AF-6381-40E4-9815-28EEA7A899CD}">
      <dgm:prSet/>
      <dgm:spPr/>
      <dgm:t>
        <a:bodyPr/>
        <a:lstStyle/>
        <a:p>
          <a:endParaRPr lang="en-GB"/>
        </a:p>
      </dgm:t>
    </dgm:pt>
    <dgm:pt modelId="{F3C3DF10-7F9B-4D4C-B2A7-35E3B1023127}" type="sibTrans" cxnId="{7BC8E0AF-6381-40E4-9815-28EEA7A899CD}">
      <dgm:prSet/>
      <dgm:spPr/>
      <dgm:t>
        <a:bodyPr/>
        <a:lstStyle/>
        <a:p>
          <a:endParaRPr lang="en-GB"/>
        </a:p>
      </dgm:t>
    </dgm:pt>
    <dgm:pt modelId="{EF54557E-11F8-42CE-AE7B-82FE17730086}">
      <dgm:prSet phldrT="[Text]" custT="1"/>
      <dgm:spPr/>
      <dgm:t>
        <a:bodyPr/>
        <a:lstStyle/>
        <a:p>
          <a:r>
            <a:rPr lang="en-GB" sz="1500" dirty="0">
              <a:latin typeface="Arial" panose="020B0604020202020204" pitchFamily="34" charset="0"/>
              <a:cs typeface="Arial" panose="020B0604020202020204" pitchFamily="34" charset="0"/>
            </a:rPr>
            <a:t>Sickle cell disease </a:t>
          </a:r>
        </a:p>
      </dgm:t>
    </dgm:pt>
    <dgm:pt modelId="{BA8F4006-1A4E-46D3-AE34-E62BE2105FA5}" type="sibTrans" cxnId="{C51E811A-0F99-439B-AB53-0E6D91E3539F}">
      <dgm:prSet/>
      <dgm:spPr/>
      <dgm:t>
        <a:bodyPr/>
        <a:lstStyle/>
        <a:p>
          <a:endParaRPr lang="en-GB"/>
        </a:p>
      </dgm:t>
    </dgm:pt>
    <dgm:pt modelId="{8923DC1E-C364-42A0-A504-366444A2C0C0}" type="parTrans" cxnId="{C51E811A-0F99-439B-AB53-0E6D91E3539F}">
      <dgm:prSet/>
      <dgm:spPr/>
      <dgm:t>
        <a:bodyPr/>
        <a:lstStyle/>
        <a:p>
          <a:endParaRPr lang="en-GB"/>
        </a:p>
      </dgm:t>
    </dgm:pt>
    <dgm:pt modelId="{748CE42E-A03F-46F6-823B-6BD9BAFAACCD}">
      <dgm:prSet phldrT="[Text]" custT="1"/>
      <dgm:spPr/>
      <dgm:t>
        <a:bodyPr/>
        <a:lstStyle/>
        <a:p>
          <a:r>
            <a:rPr lang="en-GB" sz="1500" dirty="0">
              <a:latin typeface="Arial" panose="020B0604020202020204" pitchFamily="34" charset="0"/>
              <a:cs typeface="Arial" panose="020B0604020202020204" pitchFamily="34" charset="0"/>
            </a:rPr>
            <a:t>Renal services</a:t>
          </a:r>
        </a:p>
      </dgm:t>
    </dgm:pt>
    <dgm:pt modelId="{06566ABA-D2B9-4050-8A21-E3D3B1609EFC}" type="sibTrans" cxnId="{117EAB6C-DA05-49CA-A945-94F89038848A}">
      <dgm:prSet/>
      <dgm:spPr/>
      <dgm:t>
        <a:bodyPr/>
        <a:lstStyle/>
        <a:p>
          <a:endParaRPr lang="en-GB"/>
        </a:p>
      </dgm:t>
    </dgm:pt>
    <dgm:pt modelId="{093F7F9F-913D-4E87-9DFB-FBD166130CD5}" type="parTrans" cxnId="{117EAB6C-DA05-49CA-A945-94F89038848A}">
      <dgm:prSet/>
      <dgm:spPr/>
      <dgm:t>
        <a:bodyPr/>
        <a:lstStyle/>
        <a:p>
          <a:endParaRPr lang="en-GB"/>
        </a:p>
      </dgm:t>
    </dgm:pt>
    <dgm:pt modelId="{D69B81B9-D8D2-4753-9731-108E9DF72F42}">
      <dgm:prSet phldrT="[Text]" custT="1"/>
      <dgm:spPr/>
      <dgm:t>
        <a:bodyPr/>
        <a:lstStyle/>
        <a:p>
          <a:r>
            <a:rPr lang="en-GB" sz="1500" dirty="0">
              <a:latin typeface="Arial" panose="020B0604020202020204" pitchFamily="34" charset="0"/>
              <a:cs typeface="Arial" panose="020B0604020202020204" pitchFamily="34" charset="0"/>
            </a:rPr>
            <a:t>Each ICB was allocated £2 million across the financial years 2023/24 and 2024/5 to support a transformation project in each of these areas</a:t>
          </a:r>
        </a:p>
      </dgm:t>
    </dgm:pt>
    <dgm:pt modelId="{B3DAE62F-5EB3-405A-BE39-D9B7C0573950}" type="sibTrans" cxnId="{12450208-8CA4-451E-B587-A044B8713471}">
      <dgm:prSet/>
      <dgm:spPr/>
      <dgm:t>
        <a:bodyPr/>
        <a:lstStyle/>
        <a:p>
          <a:endParaRPr lang="en-GB"/>
        </a:p>
      </dgm:t>
    </dgm:pt>
    <dgm:pt modelId="{2F349694-BE31-4E33-83AB-9547DF5557E3}" type="parTrans" cxnId="{12450208-8CA4-451E-B587-A044B8713471}">
      <dgm:prSet/>
      <dgm:spPr/>
      <dgm:t>
        <a:bodyPr/>
        <a:lstStyle/>
        <a:p>
          <a:endParaRPr lang="en-GB"/>
        </a:p>
      </dgm:t>
    </dgm:pt>
    <dgm:pt modelId="{CAA1C593-9E65-4756-861A-009F5886E447}" type="pres">
      <dgm:prSet presAssocID="{8F2E3954-5CC2-4926-9ED3-C983775017E6}" presName="Name0" presStyleCnt="0">
        <dgm:presLayoutVars>
          <dgm:chMax/>
          <dgm:chPref val="3"/>
          <dgm:dir/>
          <dgm:animOne val="branch"/>
          <dgm:animLvl val="lvl"/>
        </dgm:presLayoutVars>
      </dgm:prSet>
      <dgm:spPr/>
    </dgm:pt>
    <dgm:pt modelId="{C3C9EA3E-E806-47DB-87E5-BB297455A93C}" type="pres">
      <dgm:prSet presAssocID="{D00A0539-9C78-4F7F-9411-44F78C4D2064}" presName="composite" presStyleCnt="0"/>
      <dgm:spPr/>
    </dgm:pt>
    <dgm:pt modelId="{61E5623A-94BF-485F-AAC6-2242DD4971FE}" type="pres">
      <dgm:prSet presAssocID="{D00A0539-9C78-4F7F-9411-44F78C4D2064}" presName="FirstChild" presStyleLbl="revTx" presStyleIdx="0" presStyleCnt="6">
        <dgm:presLayoutVars>
          <dgm:chMax val="0"/>
          <dgm:chPref val="0"/>
          <dgm:bulletEnabled val="1"/>
        </dgm:presLayoutVars>
      </dgm:prSet>
      <dgm:spPr/>
    </dgm:pt>
    <dgm:pt modelId="{5E5FAB3E-72EF-4DD2-A65A-068E4FA522F1}" type="pres">
      <dgm:prSet presAssocID="{D00A0539-9C78-4F7F-9411-44F78C4D2064}" presName="Parent" presStyleLbl="alignNode1" presStyleIdx="0" presStyleCnt="3">
        <dgm:presLayoutVars>
          <dgm:chMax val="3"/>
          <dgm:chPref val="3"/>
          <dgm:bulletEnabled val="1"/>
        </dgm:presLayoutVars>
      </dgm:prSet>
      <dgm:spPr/>
    </dgm:pt>
    <dgm:pt modelId="{88B656BF-A0B5-4D98-B785-451A4BA6D59C}" type="pres">
      <dgm:prSet presAssocID="{D00A0539-9C78-4F7F-9411-44F78C4D2064}" presName="Accent" presStyleLbl="parChTrans1D1" presStyleIdx="0" presStyleCnt="3"/>
      <dgm:spPr/>
    </dgm:pt>
    <dgm:pt modelId="{3C031DF5-5A83-4FA4-82B1-C86E1B73DF62}" type="pres">
      <dgm:prSet presAssocID="{D00A0539-9C78-4F7F-9411-44F78C4D2064}" presName="Child" presStyleLbl="revTx" presStyleIdx="1" presStyleCnt="6">
        <dgm:presLayoutVars>
          <dgm:chMax val="0"/>
          <dgm:chPref val="0"/>
          <dgm:bulletEnabled val="1"/>
        </dgm:presLayoutVars>
      </dgm:prSet>
      <dgm:spPr/>
    </dgm:pt>
    <dgm:pt modelId="{26DEE3C3-7643-4446-9570-402CDBAB2292}" type="pres">
      <dgm:prSet presAssocID="{95C7C258-28C6-4924-8A14-41FBCF672617}" presName="sibTrans" presStyleCnt="0"/>
      <dgm:spPr/>
    </dgm:pt>
    <dgm:pt modelId="{AE54E240-B815-4C78-9A3B-8E74ADA93B75}" type="pres">
      <dgm:prSet presAssocID="{20C98ED9-A162-4DB7-B824-2A932186BF7B}" presName="composite" presStyleCnt="0"/>
      <dgm:spPr/>
    </dgm:pt>
    <dgm:pt modelId="{ABEC7E22-4F2F-4A1C-B5E7-7DBD8E0B7C94}" type="pres">
      <dgm:prSet presAssocID="{20C98ED9-A162-4DB7-B824-2A932186BF7B}" presName="FirstChild" presStyleLbl="revTx" presStyleIdx="2" presStyleCnt="6">
        <dgm:presLayoutVars>
          <dgm:chMax val="0"/>
          <dgm:chPref val="0"/>
          <dgm:bulletEnabled val="1"/>
        </dgm:presLayoutVars>
      </dgm:prSet>
      <dgm:spPr/>
    </dgm:pt>
    <dgm:pt modelId="{E486F90D-3922-47AD-85AA-92560B013FDE}" type="pres">
      <dgm:prSet presAssocID="{20C98ED9-A162-4DB7-B824-2A932186BF7B}" presName="Parent" presStyleLbl="alignNode1" presStyleIdx="1" presStyleCnt="3">
        <dgm:presLayoutVars>
          <dgm:chMax val="3"/>
          <dgm:chPref val="3"/>
          <dgm:bulletEnabled val="1"/>
        </dgm:presLayoutVars>
      </dgm:prSet>
      <dgm:spPr/>
    </dgm:pt>
    <dgm:pt modelId="{BFEF24C4-32AC-4EF5-9603-FAB6568BF8CA}" type="pres">
      <dgm:prSet presAssocID="{20C98ED9-A162-4DB7-B824-2A932186BF7B}" presName="Accent" presStyleLbl="parChTrans1D1" presStyleIdx="1" presStyleCnt="3"/>
      <dgm:spPr/>
    </dgm:pt>
    <dgm:pt modelId="{B9A8B419-77CA-4AD1-9FD7-349E57233886}" type="pres">
      <dgm:prSet presAssocID="{20C98ED9-A162-4DB7-B824-2A932186BF7B}" presName="Child" presStyleLbl="revTx" presStyleIdx="3" presStyleCnt="6">
        <dgm:presLayoutVars>
          <dgm:chMax val="0"/>
          <dgm:chPref val="0"/>
          <dgm:bulletEnabled val="1"/>
        </dgm:presLayoutVars>
      </dgm:prSet>
      <dgm:spPr/>
    </dgm:pt>
    <dgm:pt modelId="{709ED08E-2E8B-4989-8AED-2932E9E7F78F}" type="pres">
      <dgm:prSet presAssocID="{D66F286E-3FD4-4B07-8200-9E9EF2B5025B}" presName="sibTrans" presStyleCnt="0"/>
      <dgm:spPr/>
    </dgm:pt>
    <dgm:pt modelId="{84E9EF64-4A2A-4095-95E0-44435B852AD1}" type="pres">
      <dgm:prSet presAssocID="{E99C555D-7FF1-484B-A4AC-AB8C60276E3E}" presName="composite" presStyleCnt="0"/>
      <dgm:spPr/>
    </dgm:pt>
    <dgm:pt modelId="{1873E638-5BA7-4C84-A7B7-8AADD17B4B74}" type="pres">
      <dgm:prSet presAssocID="{E99C555D-7FF1-484B-A4AC-AB8C60276E3E}" presName="FirstChild" presStyleLbl="revTx" presStyleIdx="4" presStyleCnt="6">
        <dgm:presLayoutVars>
          <dgm:chMax val="0"/>
          <dgm:chPref val="0"/>
          <dgm:bulletEnabled val="1"/>
        </dgm:presLayoutVars>
      </dgm:prSet>
      <dgm:spPr/>
    </dgm:pt>
    <dgm:pt modelId="{BAE0CDA1-985A-410F-A2D5-27542409577B}" type="pres">
      <dgm:prSet presAssocID="{E99C555D-7FF1-484B-A4AC-AB8C60276E3E}" presName="Parent" presStyleLbl="alignNode1" presStyleIdx="2" presStyleCnt="3">
        <dgm:presLayoutVars>
          <dgm:chMax val="3"/>
          <dgm:chPref val="3"/>
          <dgm:bulletEnabled val="1"/>
        </dgm:presLayoutVars>
      </dgm:prSet>
      <dgm:spPr/>
    </dgm:pt>
    <dgm:pt modelId="{86113DEE-9EB4-4CB7-B7C4-ABE41A9E3230}" type="pres">
      <dgm:prSet presAssocID="{E99C555D-7FF1-484B-A4AC-AB8C60276E3E}" presName="Accent" presStyleLbl="parChTrans1D1" presStyleIdx="2" presStyleCnt="3"/>
      <dgm:spPr/>
    </dgm:pt>
    <dgm:pt modelId="{AD65F305-D435-48C5-A9C1-768C1C6B44B5}" type="pres">
      <dgm:prSet presAssocID="{E99C555D-7FF1-484B-A4AC-AB8C60276E3E}" presName="Child" presStyleLbl="revTx" presStyleIdx="5" presStyleCnt="6">
        <dgm:presLayoutVars>
          <dgm:chMax val="0"/>
          <dgm:chPref val="0"/>
          <dgm:bulletEnabled val="1"/>
        </dgm:presLayoutVars>
      </dgm:prSet>
      <dgm:spPr/>
    </dgm:pt>
  </dgm:ptLst>
  <dgm:cxnLst>
    <dgm:cxn modelId="{12450208-8CA4-451E-B587-A044B8713471}" srcId="{D00A0539-9C78-4F7F-9411-44F78C4D2064}" destId="{D69B81B9-D8D2-4753-9731-108E9DF72F42}" srcOrd="2" destOrd="0" parTransId="{2F349694-BE31-4E33-83AB-9547DF5557E3}" sibTransId="{B3DAE62F-5EB3-405A-BE39-D9B7C0573950}"/>
    <dgm:cxn modelId="{B2313908-0A7C-4BE8-A5F9-A4E9EAF8827F}" srcId="{D00A0539-9C78-4F7F-9411-44F78C4D2064}" destId="{80180E38-9EED-4C5D-BDF2-EAEAB5CB67B2}" srcOrd="0" destOrd="0" parTransId="{D7857EB3-22CC-4D85-9DDB-689F1320A896}" sibTransId="{E8B60691-D141-4494-B5C3-F174555D696C}"/>
    <dgm:cxn modelId="{DB274D19-8FBE-40E4-83A2-A924A0441090}" srcId="{20C98ED9-A162-4DB7-B824-2A932186BF7B}" destId="{56383402-F8CF-4BBB-B145-C288BBD2A2F8}" srcOrd="0" destOrd="0" parTransId="{315612E6-243A-4914-9DB3-1EF4E5B791A0}" sibTransId="{64685DBD-A326-492F-B11C-CBEE169E5885}"/>
    <dgm:cxn modelId="{E07D9E19-B7E7-4BE5-8BA6-6F3963CF92EA}" type="presOf" srcId="{12924E64-488C-4C15-A047-F8CEFC4E2537}" destId="{B9A8B419-77CA-4AD1-9FD7-349E57233886}" srcOrd="0" destOrd="2" presId="urn:microsoft.com/office/officeart/2011/layout/TabList"/>
    <dgm:cxn modelId="{C51E811A-0F99-439B-AB53-0E6D91E3539F}" srcId="{7641BFF8-CB91-43AA-9694-91670A52B609}" destId="{EF54557E-11F8-42CE-AE7B-82FE17730086}" srcOrd="0" destOrd="0" parTransId="{8923DC1E-C364-42A0-A504-366444A2C0C0}" sibTransId="{BA8F4006-1A4E-46D3-AE34-E62BE2105FA5}"/>
    <dgm:cxn modelId="{BAD05C1E-A257-4A78-8C90-692850FA04D6}" type="presOf" srcId="{EF54557E-11F8-42CE-AE7B-82FE17730086}" destId="{3C031DF5-5A83-4FA4-82B1-C86E1B73DF62}" srcOrd="0" destOrd="1" presId="urn:microsoft.com/office/officeart/2011/layout/TabList"/>
    <dgm:cxn modelId="{22A56520-8413-4D05-85AA-11AAE7A14E84}" type="presOf" srcId="{D69B81B9-D8D2-4753-9731-108E9DF72F42}" destId="{3C031DF5-5A83-4FA4-82B1-C86E1B73DF62}" srcOrd="0" destOrd="3" presId="urn:microsoft.com/office/officeart/2011/layout/TabList"/>
    <dgm:cxn modelId="{2E1BB735-2D38-4A07-987B-FD7EBA57A36F}" type="presOf" srcId="{2EEFAD11-49E5-4828-97F5-A2CC7E8A6246}" destId="{AD65F305-D435-48C5-A9C1-768C1C6B44B5}" srcOrd="0" destOrd="0" presId="urn:microsoft.com/office/officeart/2011/layout/TabList"/>
    <dgm:cxn modelId="{D991D13E-5348-4639-BBDF-00A4CD99A24F}" type="presOf" srcId="{80180E38-9EED-4C5D-BDF2-EAEAB5CB67B2}" destId="{61E5623A-94BF-485F-AAC6-2242DD4971FE}" srcOrd="0" destOrd="0" presId="urn:microsoft.com/office/officeart/2011/layout/TabList"/>
    <dgm:cxn modelId="{D2DDEF3F-5B62-4882-AEC4-6FC80DBCFF56}" srcId="{E99C555D-7FF1-484B-A4AC-AB8C60276E3E}" destId="{76DCD56B-C2F2-4D1F-A2C8-889B860176E7}" srcOrd="2" destOrd="0" parTransId="{837C8A30-3445-495B-B52E-E1BC1A5DC64A}" sibTransId="{73A97440-0080-43B4-ADB0-8DB216920AEE}"/>
    <dgm:cxn modelId="{8C0BCB5D-32DF-4DF3-9B50-3630560D48BC}" type="presOf" srcId="{748CE42E-A03F-46F6-823B-6BD9BAFAACCD}" destId="{3C031DF5-5A83-4FA4-82B1-C86E1B73DF62}" srcOrd="0" destOrd="2" presId="urn:microsoft.com/office/officeart/2011/layout/TabList"/>
    <dgm:cxn modelId="{D52B5B5F-58BE-4997-A307-4A8C2ECAA9BF}" srcId="{8F2E3954-5CC2-4926-9ED3-C983775017E6}" destId="{20C98ED9-A162-4DB7-B824-2A932186BF7B}" srcOrd="1" destOrd="0" parTransId="{984DE996-A0F5-4B9E-83F7-72F3D4F0D9A3}" sibTransId="{D66F286E-3FD4-4B07-8200-9E9EF2B5025B}"/>
    <dgm:cxn modelId="{EEC35362-0512-4681-924F-87090883046D}" type="presOf" srcId="{7641BFF8-CB91-43AA-9694-91670A52B609}" destId="{3C031DF5-5A83-4FA4-82B1-C86E1B73DF62}" srcOrd="0" destOrd="0" presId="urn:microsoft.com/office/officeart/2011/layout/TabList"/>
    <dgm:cxn modelId="{B7C7DF44-C776-4274-9B1E-269893F26245}" type="presOf" srcId="{56383402-F8CF-4BBB-B145-C288BBD2A2F8}" destId="{ABEC7E22-4F2F-4A1C-B5E7-7DBD8E0B7C94}" srcOrd="0" destOrd="0" presId="urn:microsoft.com/office/officeart/2011/layout/TabList"/>
    <dgm:cxn modelId="{EF166766-B064-479C-A185-721402EB69FB}" type="presOf" srcId="{0CEC4833-2B04-4B38-9704-7805E19ECF95}" destId="{B9A8B419-77CA-4AD1-9FD7-349E57233886}" srcOrd="0" destOrd="0" presId="urn:microsoft.com/office/officeart/2011/layout/TabList"/>
    <dgm:cxn modelId="{F40F4868-9DC9-47CA-9441-DEC31D83A24C}" srcId="{8F2E3954-5CC2-4926-9ED3-C983775017E6}" destId="{E99C555D-7FF1-484B-A4AC-AB8C60276E3E}" srcOrd="2" destOrd="0" parTransId="{D8292519-7867-48E3-B43A-AF57F8C7E59E}" sibTransId="{37330B7B-3BAB-4607-B9CF-004A7F4B9569}"/>
    <dgm:cxn modelId="{4215136A-F713-4347-96A6-ECC50609B940}" type="presOf" srcId="{5834B6FB-8393-4EC6-9FA3-B5239E1B85A3}" destId="{1873E638-5BA7-4C84-A7B7-8AADD17B4B74}" srcOrd="0" destOrd="0" presId="urn:microsoft.com/office/officeart/2011/layout/TabList"/>
    <dgm:cxn modelId="{60987B4C-E7B3-4E87-9161-6CA459D3F840}" srcId="{8F2E3954-5CC2-4926-9ED3-C983775017E6}" destId="{D00A0539-9C78-4F7F-9411-44F78C4D2064}" srcOrd="0" destOrd="0" parTransId="{36D199C6-47AC-4CB7-A7B7-59CFE0CBCACB}" sibTransId="{95C7C258-28C6-4924-8A14-41FBCF672617}"/>
    <dgm:cxn modelId="{117EAB6C-DA05-49CA-A945-94F89038848A}" srcId="{7641BFF8-CB91-43AA-9694-91670A52B609}" destId="{748CE42E-A03F-46F6-823B-6BD9BAFAACCD}" srcOrd="1" destOrd="0" parTransId="{093F7F9F-913D-4E87-9DFB-FBD166130CD5}" sibTransId="{06566ABA-D2B9-4050-8A21-E3D3B1609EFC}"/>
    <dgm:cxn modelId="{F33CB96F-BEE2-44C8-8E3F-86CDDE406019}" srcId="{20C98ED9-A162-4DB7-B824-2A932186BF7B}" destId="{D6EB79C1-313E-4FB4-90E1-7B366EBA3805}" srcOrd="2" destOrd="0" parTransId="{B01840AD-C452-49DB-92ED-96C25F3D47B9}" sibTransId="{3663C0D8-D702-41CE-8F3E-095A039F1462}"/>
    <dgm:cxn modelId="{07F83D52-0E92-480C-A817-39EE869E14D2}" type="presOf" srcId="{E99C555D-7FF1-484B-A4AC-AB8C60276E3E}" destId="{BAE0CDA1-985A-410F-A2D5-27542409577B}" srcOrd="0" destOrd="0" presId="urn:microsoft.com/office/officeart/2011/layout/TabList"/>
    <dgm:cxn modelId="{D26BD973-2C23-4030-8218-A9A527279C1D}" srcId="{E99C555D-7FF1-484B-A4AC-AB8C60276E3E}" destId="{2EEFAD11-49E5-4828-97F5-A2CC7E8A6246}" srcOrd="1" destOrd="0" parTransId="{BA7ADB41-3A2E-482E-AC49-86DE99BA8CDB}" sibTransId="{6E86FE11-16CE-4001-83C0-2C885297DE7D}"/>
    <dgm:cxn modelId="{2301EC8D-D262-47B0-88B9-C6CD64899D81}" type="presOf" srcId="{20C98ED9-A162-4DB7-B824-2A932186BF7B}" destId="{E486F90D-3922-47AD-85AA-92560B013FDE}" srcOrd="0" destOrd="0" presId="urn:microsoft.com/office/officeart/2011/layout/TabList"/>
    <dgm:cxn modelId="{D0DE8093-ECE5-40C1-B3CB-FAC972746F9D}" type="presOf" srcId="{D00A0539-9C78-4F7F-9411-44F78C4D2064}" destId="{5E5FAB3E-72EF-4DD2-A65A-068E4FA522F1}" srcOrd="0" destOrd="0" presId="urn:microsoft.com/office/officeart/2011/layout/TabList"/>
    <dgm:cxn modelId="{215F449E-539B-40A2-BD44-EC79E596D05E}" srcId="{E99C555D-7FF1-484B-A4AC-AB8C60276E3E}" destId="{5834B6FB-8393-4EC6-9FA3-B5239E1B85A3}" srcOrd="0" destOrd="0" parTransId="{DBEB1C12-45E1-4995-94AF-15D7CB5CD3C9}" sibTransId="{76D14395-6B94-48E7-8CA9-5DB4932E062F}"/>
    <dgm:cxn modelId="{0F17B4A6-5B21-4C66-BC34-067B7CFD3CF7}" type="presOf" srcId="{D6EB79C1-313E-4FB4-90E1-7B366EBA3805}" destId="{B9A8B419-77CA-4AD1-9FD7-349E57233886}" srcOrd="0" destOrd="1" presId="urn:microsoft.com/office/officeart/2011/layout/TabList"/>
    <dgm:cxn modelId="{7BC8E0AF-6381-40E4-9815-28EEA7A899CD}" srcId="{20C98ED9-A162-4DB7-B824-2A932186BF7B}" destId="{12924E64-488C-4C15-A047-F8CEFC4E2537}" srcOrd="3" destOrd="0" parTransId="{3819A697-0610-4F32-BE57-619AECCBDC25}" sibTransId="{F3C3DF10-7F9B-4D4C-B2A7-35E3B1023127}"/>
    <dgm:cxn modelId="{6A1D79B2-CBF2-4EFA-827A-B8A67F5244C1}" type="presOf" srcId="{76DCD56B-C2F2-4D1F-A2C8-889B860176E7}" destId="{AD65F305-D435-48C5-A9C1-768C1C6B44B5}" srcOrd="0" destOrd="1" presId="urn:microsoft.com/office/officeart/2011/layout/TabList"/>
    <dgm:cxn modelId="{0C3143C3-4AC1-4DD6-B0AB-8C6762136363}" srcId="{20C98ED9-A162-4DB7-B824-2A932186BF7B}" destId="{0CEC4833-2B04-4B38-9704-7805E19ECF95}" srcOrd="1" destOrd="0" parTransId="{105D6F54-F506-4A6F-AD5D-F244D87B10DA}" sibTransId="{B20706C3-788A-4F75-B8AB-C8088F8E6240}"/>
    <dgm:cxn modelId="{1F8E33CA-A0A9-4FCC-BDA1-54B3236C8725}" srcId="{D00A0539-9C78-4F7F-9411-44F78C4D2064}" destId="{7641BFF8-CB91-43AA-9694-91670A52B609}" srcOrd="1" destOrd="0" parTransId="{34AF41BD-4F9F-4D05-A486-88A65F441D5E}" sibTransId="{278303AE-DD0E-4AD1-A6F2-5729B98BEF18}"/>
    <dgm:cxn modelId="{6FFA56FB-2211-495F-BCEE-4AB1BC1A7B9F}" type="presOf" srcId="{8F2E3954-5CC2-4926-9ED3-C983775017E6}" destId="{CAA1C593-9E65-4756-861A-009F5886E447}" srcOrd="0" destOrd="0" presId="urn:microsoft.com/office/officeart/2011/layout/TabList"/>
    <dgm:cxn modelId="{5220F045-E342-40B0-A26A-B15C0260F6A9}" type="presParOf" srcId="{CAA1C593-9E65-4756-861A-009F5886E447}" destId="{C3C9EA3E-E806-47DB-87E5-BB297455A93C}" srcOrd="0" destOrd="0" presId="urn:microsoft.com/office/officeart/2011/layout/TabList"/>
    <dgm:cxn modelId="{F5249A72-0EFD-430E-B65C-7F5309708D7D}" type="presParOf" srcId="{C3C9EA3E-E806-47DB-87E5-BB297455A93C}" destId="{61E5623A-94BF-485F-AAC6-2242DD4971FE}" srcOrd="0" destOrd="0" presId="urn:microsoft.com/office/officeart/2011/layout/TabList"/>
    <dgm:cxn modelId="{60FC66F3-C80C-480C-B555-E1F21A05752D}" type="presParOf" srcId="{C3C9EA3E-E806-47DB-87E5-BB297455A93C}" destId="{5E5FAB3E-72EF-4DD2-A65A-068E4FA522F1}" srcOrd="1" destOrd="0" presId="urn:microsoft.com/office/officeart/2011/layout/TabList"/>
    <dgm:cxn modelId="{A7A42393-274F-4A5F-B97E-B45BBD1DAE78}" type="presParOf" srcId="{C3C9EA3E-E806-47DB-87E5-BB297455A93C}" destId="{88B656BF-A0B5-4D98-B785-451A4BA6D59C}" srcOrd="2" destOrd="0" presId="urn:microsoft.com/office/officeart/2011/layout/TabList"/>
    <dgm:cxn modelId="{5752E8AB-F08E-4D29-812D-BF9AC11E6E73}" type="presParOf" srcId="{CAA1C593-9E65-4756-861A-009F5886E447}" destId="{3C031DF5-5A83-4FA4-82B1-C86E1B73DF62}" srcOrd="1" destOrd="0" presId="urn:microsoft.com/office/officeart/2011/layout/TabList"/>
    <dgm:cxn modelId="{DFABB2E3-23D1-4453-89CA-3A2154B283FD}" type="presParOf" srcId="{CAA1C593-9E65-4756-861A-009F5886E447}" destId="{26DEE3C3-7643-4446-9570-402CDBAB2292}" srcOrd="2" destOrd="0" presId="urn:microsoft.com/office/officeart/2011/layout/TabList"/>
    <dgm:cxn modelId="{D766394C-E6E5-41AD-A447-E554A91511F4}" type="presParOf" srcId="{CAA1C593-9E65-4756-861A-009F5886E447}" destId="{AE54E240-B815-4C78-9A3B-8E74ADA93B75}" srcOrd="3" destOrd="0" presId="urn:microsoft.com/office/officeart/2011/layout/TabList"/>
    <dgm:cxn modelId="{CE1189F9-3123-4B87-BC97-E12B0CECE77C}" type="presParOf" srcId="{AE54E240-B815-4C78-9A3B-8E74ADA93B75}" destId="{ABEC7E22-4F2F-4A1C-B5E7-7DBD8E0B7C94}" srcOrd="0" destOrd="0" presId="urn:microsoft.com/office/officeart/2011/layout/TabList"/>
    <dgm:cxn modelId="{9C074745-EDA1-4F5D-86E7-F415435945AA}" type="presParOf" srcId="{AE54E240-B815-4C78-9A3B-8E74ADA93B75}" destId="{E486F90D-3922-47AD-85AA-92560B013FDE}" srcOrd="1" destOrd="0" presId="urn:microsoft.com/office/officeart/2011/layout/TabList"/>
    <dgm:cxn modelId="{E6E2D4B7-3D93-49BD-B653-EBAB8526A7F3}" type="presParOf" srcId="{AE54E240-B815-4C78-9A3B-8E74ADA93B75}" destId="{BFEF24C4-32AC-4EF5-9603-FAB6568BF8CA}" srcOrd="2" destOrd="0" presId="urn:microsoft.com/office/officeart/2011/layout/TabList"/>
    <dgm:cxn modelId="{F48E69A1-B080-4142-98A9-E2BFF5E397D7}" type="presParOf" srcId="{CAA1C593-9E65-4756-861A-009F5886E447}" destId="{B9A8B419-77CA-4AD1-9FD7-349E57233886}" srcOrd="4" destOrd="0" presId="urn:microsoft.com/office/officeart/2011/layout/TabList"/>
    <dgm:cxn modelId="{449FD647-2458-479F-859A-096BE6938E1E}" type="presParOf" srcId="{CAA1C593-9E65-4756-861A-009F5886E447}" destId="{709ED08E-2E8B-4989-8AED-2932E9E7F78F}" srcOrd="5" destOrd="0" presId="urn:microsoft.com/office/officeart/2011/layout/TabList"/>
    <dgm:cxn modelId="{04BB3450-2C2A-4A3D-A4CB-1B22A7CD68A9}" type="presParOf" srcId="{CAA1C593-9E65-4756-861A-009F5886E447}" destId="{84E9EF64-4A2A-4095-95E0-44435B852AD1}" srcOrd="6" destOrd="0" presId="urn:microsoft.com/office/officeart/2011/layout/TabList"/>
    <dgm:cxn modelId="{325310A4-2E56-4208-B264-707E52122C8B}" type="presParOf" srcId="{84E9EF64-4A2A-4095-95E0-44435B852AD1}" destId="{1873E638-5BA7-4C84-A7B7-8AADD17B4B74}" srcOrd="0" destOrd="0" presId="urn:microsoft.com/office/officeart/2011/layout/TabList"/>
    <dgm:cxn modelId="{C2A87D70-E337-4366-8891-DCCB8D51D3A6}" type="presParOf" srcId="{84E9EF64-4A2A-4095-95E0-44435B852AD1}" destId="{BAE0CDA1-985A-410F-A2D5-27542409577B}" srcOrd="1" destOrd="0" presId="urn:microsoft.com/office/officeart/2011/layout/TabList"/>
    <dgm:cxn modelId="{66A9CDFD-703D-465B-94F0-FC677851EF1C}" type="presParOf" srcId="{84E9EF64-4A2A-4095-95E0-44435B852AD1}" destId="{86113DEE-9EB4-4CB7-B7C4-ABE41A9E3230}" srcOrd="2" destOrd="0" presId="urn:microsoft.com/office/officeart/2011/layout/TabList"/>
    <dgm:cxn modelId="{640F356F-2A78-4F12-93AC-4826E85A4959}" type="presParOf" srcId="{CAA1C593-9E65-4756-861A-009F5886E447}" destId="{AD65F305-D435-48C5-A9C1-768C1C6B44B5}"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D91CC1-D1A4-45A7-A36A-217DFE37F7BA}"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GB"/>
        </a:p>
      </dgm:t>
    </dgm:pt>
    <dgm:pt modelId="{1EF55E2C-4FCB-4AA2-B400-6D644DC0FCA6}">
      <dgm:prSet phldrT="[Text]"/>
      <dgm:spPr>
        <a:solidFill>
          <a:srgbClr val="03522D"/>
        </a:solidFill>
      </dgm:spPr>
      <dgm:t>
        <a:bodyPr/>
        <a:lstStyle/>
        <a:p>
          <a:r>
            <a:rPr lang="en-GB" dirty="0">
              <a:solidFill>
                <a:schemeClr val="bg1"/>
              </a:solidFill>
              <a:latin typeface="Arial" panose="020B0604020202020204" pitchFamily="34" charset="0"/>
              <a:cs typeface="Arial" panose="020B0604020202020204" pitchFamily="34" charset="0"/>
            </a:rPr>
            <a:t>Bexley – APL &amp; Clocktower PCNs</a:t>
          </a:r>
          <a:endParaRPr lang="en-GB" dirty="0"/>
        </a:p>
      </dgm:t>
    </dgm:pt>
    <dgm:pt modelId="{7629A6D7-22E6-4CCA-94ED-6A764A5E528F}" type="parTrans" cxnId="{DBC2CF2D-A103-4FB3-88B9-01310BA44E18}">
      <dgm:prSet/>
      <dgm:spPr/>
      <dgm:t>
        <a:bodyPr/>
        <a:lstStyle/>
        <a:p>
          <a:endParaRPr lang="en-GB"/>
        </a:p>
      </dgm:t>
    </dgm:pt>
    <dgm:pt modelId="{01B7173B-D712-409B-A31B-5083265D37C0}" type="sibTrans" cxnId="{DBC2CF2D-A103-4FB3-88B9-01310BA44E18}">
      <dgm:prSet/>
      <dgm:spPr/>
      <dgm:t>
        <a:bodyPr/>
        <a:lstStyle/>
        <a:p>
          <a:endParaRPr lang="en-GB"/>
        </a:p>
      </dgm:t>
    </dgm:pt>
    <dgm:pt modelId="{F36EE512-C8B5-4EEA-B321-753EB41F8C68}">
      <dgm:prSet phldrT="[Text]"/>
      <dgm:spPr>
        <a:solidFill>
          <a:srgbClr val="3EAD92"/>
        </a:solidFill>
      </dgm:spPr>
      <dgm:t>
        <a:bodyPr/>
        <a:lstStyle/>
        <a:p>
          <a:r>
            <a:rPr lang="en-GB" dirty="0">
              <a:solidFill>
                <a:schemeClr val="bg1"/>
              </a:solidFill>
              <a:latin typeface="Arial" panose="020B0604020202020204" pitchFamily="34" charset="0"/>
              <a:cs typeface="Arial" panose="020B0604020202020204" pitchFamily="34" charset="0"/>
            </a:rPr>
            <a:t>Bromley – MDC &amp; Penge PCNs</a:t>
          </a:r>
          <a:endParaRPr lang="en-GB" dirty="0"/>
        </a:p>
      </dgm:t>
    </dgm:pt>
    <dgm:pt modelId="{CC20B5C0-9B79-43D8-B5CF-0BFE2BFC73F0}" type="parTrans" cxnId="{1CF73B8F-771C-444A-93A4-87D12966E3C8}">
      <dgm:prSet/>
      <dgm:spPr/>
      <dgm:t>
        <a:bodyPr/>
        <a:lstStyle/>
        <a:p>
          <a:endParaRPr lang="en-GB"/>
        </a:p>
      </dgm:t>
    </dgm:pt>
    <dgm:pt modelId="{BA66D095-4471-4338-B4C9-C25B6C21DFCA}" type="sibTrans" cxnId="{1CF73B8F-771C-444A-93A4-87D12966E3C8}">
      <dgm:prSet/>
      <dgm:spPr/>
      <dgm:t>
        <a:bodyPr/>
        <a:lstStyle/>
        <a:p>
          <a:endParaRPr lang="en-GB"/>
        </a:p>
      </dgm:t>
    </dgm:pt>
    <dgm:pt modelId="{2809EF3F-36AB-4B5F-AAE8-62A5CF6BBB1C}">
      <dgm:prSet phldrT="[Text]"/>
      <dgm:spPr>
        <a:solidFill>
          <a:srgbClr val="29BA74"/>
        </a:solidFill>
      </dgm:spPr>
      <dgm:t>
        <a:bodyPr/>
        <a:lstStyle/>
        <a:p>
          <a:r>
            <a:rPr lang="en-GB" dirty="0">
              <a:solidFill>
                <a:schemeClr val="bg1"/>
              </a:solidFill>
              <a:latin typeface="Arial" panose="020B0604020202020204" pitchFamily="34" charset="0"/>
              <a:cs typeface="Arial" panose="020B0604020202020204" pitchFamily="34" charset="0"/>
            </a:rPr>
            <a:t>Greenwich – Heritage PCN</a:t>
          </a:r>
          <a:endParaRPr lang="en-GB" dirty="0"/>
        </a:p>
      </dgm:t>
    </dgm:pt>
    <dgm:pt modelId="{17E30751-8ACE-47CF-BE71-AC2576AAAA56}" type="parTrans" cxnId="{C157C553-D287-4635-9BEC-413F8695E9B6}">
      <dgm:prSet/>
      <dgm:spPr/>
      <dgm:t>
        <a:bodyPr/>
        <a:lstStyle/>
        <a:p>
          <a:endParaRPr lang="en-GB"/>
        </a:p>
      </dgm:t>
    </dgm:pt>
    <dgm:pt modelId="{5DACA471-DD1E-4474-9C0D-994F8765D454}" type="sibTrans" cxnId="{C157C553-D287-4635-9BEC-413F8695E9B6}">
      <dgm:prSet/>
      <dgm:spPr/>
      <dgm:t>
        <a:bodyPr/>
        <a:lstStyle/>
        <a:p>
          <a:endParaRPr lang="en-GB"/>
        </a:p>
      </dgm:t>
    </dgm:pt>
    <dgm:pt modelId="{2613A233-8F34-414C-A905-4841CB74DDF6}">
      <dgm:prSet phldrT="[Text]"/>
      <dgm:spPr>
        <a:solidFill>
          <a:srgbClr val="295E7E"/>
        </a:solidFill>
      </dgm:spPr>
      <dgm:t>
        <a:bodyPr/>
        <a:lstStyle/>
        <a:p>
          <a:r>
            <a:rPr lang="en-GB" dirty="0">
              <a:solidFill>
                <a:schemeClr val="bg1"/>
              </a:solidFill>
              <a:latin typeface="Arial" panose="020B0604020202020204" pitchFamily="34" charset="0"/>
              <a:cs typeface="Arial" panose="020B0604020202020204" pitchFamily="34" charset="0"/>
            </a:rPr>
            <a:t>Lambeth – North Lambeth, HBD &amp; Clapham PCNs</a:t>
          </a:r>
          <a:endParaRPr lang="en-GB" dirty="0"/>
        </a:p>
      </dgm:t>
    </dgm:pt>
    <dgm:pt modelId="{FEC798DE-0FCD-4A06-8248-8A01B716E9E2}" type="parTrans" cxnId="{CD14DFD5-A74F-477F-81D2-79E88F1D8F48}">
      <dgm:prSet/>
      <dgm:spPr/>
      <dgm:t>
        <a:bodyPr/>
        <a:lstStyle/>
        <a:p>
          <a:endParaRPr lang="en-GB"/>
        </a:p>
      </dgm:t>
    </dgm:pt>
    <dgm:pt modelId="{FDEBE235-3DDA-46F3-840D-B6FFE1DD80CA}" type="sibTrans" cxnId="{CD14DFD5-A74F-477F-81D2-79E88F1D8F48}">
      <dgm:prSet/>
      <dgm:spPr/>
      <dgm:t>
        <a:bodyPr/>
        <a:lstStyle/>
        <a:p>
          <a:endParaRPr lang="en-GB"/>
        </a:p>
      </dgm:t>
    </dgm:pt>
    <dgm:pt modelId="{2215A897-8347-49FF-994D-C98C47B6D017}">
      <dgm:prSet phldrT="[Text]"/>
      <dgm:spPr/>
      <dgm:t>
        <a:bodyPr/>
        <a:lstStyle/>
        <a:p>
          <a:r>
            <a:rPr lang="en-GB" dirty="0">
              <a:solidFill>
                <a:schemeClr val="bg1"/>
              </a:solidFill>
              <a:latin typeface="Arial" panose="020B0604020202020204" pitchFamily="34" charset="0"/>
              <a:cs typeface="Arial" panose="020B0604020202020204" pitchFamily="34" charset="0"/>
            </a:rPr>
            <a:t>Lewisham – The Lewisham Care Partnership</a:t>
          </a:r>
          <a:endParaRPr lang="en-GB" dirty="0"/>
        </a:p>
      </dgm:t>
    </dgm:pt>
    <dgm:pt modelId="{D7E911F9-05D4-48A4-AC8B-95DCE85214C4}" type="parTrans" cxnId="{BC6C7C60-F608-44EA-9D31-C23A15EE8475}">
      <dgm:prSet/>
      <dgm:spPr/>
      <dgm:t>
        <a:bodyPr/>
        <a:lstStyle/>
        <a:p>
          <a:endParaRPr lang="en-GB"/>
        </a:p>
      </dgm:t>
    </dgm:pt>
    <dgm:pt modelId="{768F5D0E-C953-4D98-945F-4DEB7BF6A5F5}" type="sibTrans" cxnId="{BC6C7C60-F608-44EA-9D31-C23A15EE8475}">
      <dgm:prSet/>
      <dgm:spPr/>
      <dgm:t>
        <a:bodyPr/>
        <a:lstStyle/>
        <a:p>
          <a:endParaRPr lang="en-GB"/>
        </a:p>
      </dgm:t>
    </dgm:pt>
    <dgm:pt modelId="{4ED75E0A-A750-4F85-AEC5-FF834FE0BCE8}">
      <dgm:prSet phldrT="[Text]" custT="1"/>
      <dgm:spPr>
        <a:solidFill>
          <a:srgbClr val="6E6F73"/>
        </a:solidFill>
      </dgm:spPr>
      <dgm:t>
        <a:bodyPr/>
        <a:lstStyle/>
        <a:p>
          <a:r>
            <a:rPr lang="en-GB" sz="1200" kern="1200" dirty="0">
              <a:solidFill>
                <a:prstClr val="white"/>
              </a:solidFill>
              <a:latin typeface="Arial" panose="020B0604020202020204" pitchFamily="34" charset="0"/>
              <a:ea typeface="+mn-ea"/>
              <a:cs typeface="Arial" panose="020B0604020202020204" pitchFamily="34" charset="0"/>
            </a:rPr>
            <a:t>Southwark – QHS &amp; IHL</a:t>
          </a:r>
        </a:p>
      </dgm:t>
    </dgm:pt>
    <dgm:pt modelId="{44C49B9E-CB9E-4972-96D8-4A370512C340}" type="parTrans" cxnId="{058ADEA9-83F5-4E69-BD5A-4672BB898DCC}">
      <dgm:prSet/>
      <dgm:spPr/>
      <dgm:t>
        <a:bodyPr/>
        <a:lstStyle/>
        <a:p>
          <a:endParaRPr lang="en-GB"/>
        </a:p>
      </dgm:t>
    </dgm:pt>
    <dgm:pt modelId="{AF75E669-5CB6-4E77-95CC-1157EA303EDB}" type="sibTrans" cxnId="{058ADEA9-83F5-4E69-BD5A-4672BB898DCC}">
      <dgm:prSet/>
      <dgm:spPr/>
      <dgm:t>
        <a:bodyPr/>
        <a:lstStyle/>
        <a:p>
          <a:endParaRPr lang="en-GB"/>
        </a:p>
      </dgm:t>
    </dgm:pt>
    <dgm:pt modelId="{E8F61640-E7BF-423C-9F83-55074540A563}">
      <dgm:prSet phldrT="[Text]" phldr="1"/>
      <dgm:spPr>
        <a:noFill/>
      </dgm:spPr>
      <dgm:t>
        <a:bodyPr/>
        <a:lstStyle/>
        <a:p>
          <a:endParaRPr lang="en-GB" dirty="0"/>
        </a:p>
      </dgm:t>
    </dgm:pt>
    <dgm:pt modelId="{87F27D6F-1235-4A52-816B-3F84B751FDB8}" type="sibTrans" cxnId="{41FC0663-7A30-40D3-B613-D09A8E761878}">
      <dgm:prSet/>
      <dgm:spPr/>
      <dgm:t>
        <a:bodyPr/>
        <a:lstStyle/>
        <a:p>
          <a:endParaRPr lang="en-GB"/>
        </a:p>
      </dgm:t>
    </dgm:pt>
    <dgm:pt modelId="{0B15A116-DC87-480A-A6D8-3D19CD7CDE1F}" type="parTrans" cxnId="{41FC0663-7A30-40D3-B613-D09A8E761878}">
      <dgm:prSet/>
      <dgm:spPr/>
      <dgm:t>
        <a:bodyPr/>
        <a:lstStyle/>
        <a:p>
          <a:endParaRPr lang="en-GB"/>
        </a:p>
      </dgm:t>
    </dgm:pt>
    <dgm:pt modelId="{7ED867D6-EB07-4EA5-9DDC-572E49E19C94}" type="pres">
      <dgm:prSet presAssocID="{8FD91CC1-D1A4-45A7-A36A-217DFE37F7BA}" presName="Name0" presStyleCnt="0">
        <dgm:presLayoutVars>
          <dgm:chMax val="1"/>
          <dgm:chPref val="1"/>
          <dgm:dir/>
          <dgm:animOne val="branch"/>
          <dgm:animLvl val="lvl"/>
        </dgm:presLayoutVars>
      </dgm:prSet>
      <dgm:spPr/>
    </dgm:pt>
    <dgm:pt modelId="{9C815AA0-5C26-4C6A-8C6A-BBD4D9A5C04D}" type="pres">
      <dgm:prSet presAssocID="{E8F61640-E7BF-423C-9F83-55074540A563}" presName="Parent" presStyleLbl="node0" presStyleIdx="0" presStyleCnt="1">
        <dgm:presLayoutVars>
          <dgm:chMax val="6"/>
          <dgm:chPref val="6"/>
        </dgm:presLayoutVars>
      </dgm:prSet>
      <dgm:spPr/>
    </dgm:pt>
    <dgm:pt modelId="{0ABD86E6-9381-4ED8-8704-E4B08A12ECFC}" type="pres">
      <dgm:prSet presAssocID="{1EF55E2C-4FCB-4AA2-B400-6D644DC0FCA6}" presName="Accent1" presStyleCnt="0"/>
      <dgm:spPr/>
    </dgm:pt>
    <dgm:pt modelId="{73CAABC2-8C58-4220-B765-0EDF94ECCFC3}" type="pres">
      <dgm:prSet presAssocID="{1EF55E2C-4FCB-4AA2-B400-6D644DC0FCA6}" presName="Accent" presStyleLbl="bgShp" presStyleIdx="0" presStyleCnt="6"/>
      <dgm:spPr/>
    </dgm:pt>
    <dgm:pt modelId="{B5BD1A40-DD92-4E08-ABF2-1564E7F21E2C}" type="pres">
      <dgm:prSet presAssocID="{1EF55E2C-4FCB-4AA2-B400-6D644DC0FCA6}" presName="Child1" presStyleLbl="node1" presStyleIdx="0" presStyleCnt="6">
        <dgm:presLayoutVars>
          <dgm:chMax val="0"/>
          <dgm:chPref val="0"/>
          <dgm:bulletEnabled val="1"/>
        </dgm:presLayoutVars>
      </dgm:prSet>
      <dgm:spPr/>
    </dgm:pt>
    <dgm:pt modelId="{D99686F0-A68B-4A12-8867-8A03E4A13E3E}" type="pres">
      <dgm:prSet presAssocID="{F36EE512-C8B5-4EEA-B321-753EB41F8C68}" presName="Accent2" presStyleCnt="0"/>
      <dgm:spPr/>
    </dgm:pt>
    <dgm:pt modelId="{58914958-730D-46E1-B2BD-083D4A264F59}" type="pres">
      <dgm:prSet presAssocID="{F36EE512-C8B5-4EEA-B321-753EB41F8C68}" presName="Accent" presStyleLbl="bgShp" presStyleIdx="1" presStyleCnt="6"/>
      <dgm:spPr>
        <a:noFill/>
      </dgm:spPr>
    </dgm:pt>
    <dgm:pt modelId="{2E5F9134-4F5A-49EF-A425-FA276203BF6A}" type="pres">
      <dgm:prSet presAssocID="{F36EE512-C8B5-4EEA-B321-753EB41F8C68}" presName="Child2" presStyleLbl="node1" presStyleIdx="1" presStyleCnt="6">
        <dgm:presLayoutVars>
          <dgm:chMax val="0"/>
          <dgm:chPref val="0"/>
          <dgm:bulletEnabled val="1"/>
        </dgm:presLayoutVars>
      </dgm:prSet>
      <dgm:spPr/>
    </dgm:pt>
    <dgm:pt modelId="{DAD189DB-4105-4A6E-B32C-B437ED5D65F3}" type="pres">
      <dgm:prSet presAssocID="{2809EF3F-36AB-4B5F-AAE8-62A5CF6BBB1C}" presName="Accent3" presStyleCnt="0"/>
      <dgm:spPr/>
    </dgm:pt>
    <dgm:pt modelId="{55A4B403-0FCB-4D5A-8C28-3FC6A0EE67A0}" type="pres">
      <dgm:prSet presAssocID="{2809EF3F-36AB-4B5F-AAE8-62A5CF6BBB1C}" presName="Accent" presStyleLbl="bgShp" presStyleIdx="2" presStyleCnt="6"/>
      <dgm:spPr>
        <a:noFill/>
      </dgm:spPr>
    </dgm:pt>
    <dgm:pt modelId="{22A28A53-CD12-4381-88A5-B442BE94CF78}" type="pres">
      <dgm:prSet presAssocID="{2809EF3F-36AB-4B5F-AAE8-62A5CF6BBB1C}" presName="Child3" presStyleLbl="node1" presStyleIdx="2" presStyleCnt="6">
        <dgm:presLayoutVars>
          <dgm:chMax val="0"/>
          <dgm:chPref val="0"/>
          <dgm:bulletEnabled val="1"/>
        </dgm:presLayoutVars>
      </dgm:prSet>
      <dgm:spPr/>
    </dgm:pt>
    <dgm:pt modelId="{C33AD9DA-B242-4DC2-B091-D1DE4260E32E}" type="pres">
      <dgm:prSet presAssocID="{2613A233-8F34-414C-A905-4841CB74DDF6}" presName="Accent4" presStyleCnt="0"/>
      <dgm:spPr/>
    </dgm:pt>
    <dgm:pt modelId="{49655288-823C-4E6A-8E06-2E4B73A7DD04}" type="pres">
      <dgm:prSet presAssocID="{2613A233-8F34-414C-A905-4841CB74DDF6}" presName="Accent" presStyleLbl="bgShp" presStyleIdx="3" presStyleCnt="6"/>
      <dgm:spPr>
        <a:noFill/>
      </dgm:spPr>
    </dgm:pt>
    <dgm:pt modelId="{CB4C775B-C184-4F4A-9765-238711D7F197}" type="pres">
      <dgm:prSet presAssocID="{2613A233-8F34-414C-A905-4841CB74DDF6}" presName="Child4" presStyleLbl="node1" presStyleIdx="3" presStyleCnt="6">
        <dgm:presLayoutVars>
          <dgm:chMax val="0"/>
          <dgm:chPref val="0"/>
          <dgm:bulletEnabled val="1"/>
        </dgm:presLayoutVars>
      </dgm:prSet>
      <dgm:spPr/>
    </dgm:pt>
    <dgm:pt modelId="{A6A01947-7E22-464A-AA8D-2637B8CE0216}" type="pres">
      <dgm:prSet presAssocID="{2215A897-8347-49FF-994D-C98C47B6D017}" presName="Accent5" presStyleCnt="0"/>
      <dgm:spPr/>
    </dgm:pt>
    <dgm:pt modelId="{3D2A8C8B-93DF-4C30-BD4D-42D24B27AAA4}" type="pres">
      <dgm:prSet presAssocID="{2215A897-8347-49FF-994D-C98C47B6D017}" presName="Accent" presStyleLbl="bgShp" presStyleIdx="4" presStyleCnt="6"/>
      <dgm:spPr>
        <a:noFill/>
      </dgm:spPr>
    </dgm:pt>
    <dgm:pt modelId="{6FC273AD-BFA8-4D9D-AAC1-C331D32A9D43}" type="pres">
      <dgm:prSet presAssocID="{2215A897-8347-49FF-994D-C98C47B6D017}" presName="Child5" presStyleLbl="node1" presStyleIdx="4" presStyleCnt="6">
        <dgm:presLayoutVars>
          <dgm:chMax val="0"/>
          <dgm:chPref val="0"/>
          <dgm:bulletEnabled val="1"/>
        </dgm:presLayoutVars>
      </dgm:prSet>
      <dgm:spPr/>
    </dgm:pt>
    <dgm:pt modelId="{3D7B9328-A7DE-4798-95F9-848EBFC89315}" type="pres">
      <dgm:prSet presAssocID="{4ED75E0A-A750-4F85-AEC5-FF834FE0BCE8}" presName="Accent6" presStyleCnt="0"/>
      <dgm:spPr/>
    </dgm:pt>
    <dgm:pt modelId="{567A92B5-BF1C-45CC-948F-B38997137E2B}" type="pres">
      <dgm:prSet presAssocID="{4ED75E0A-A750-4F85-AEC5-FF834FE0BCE8}" presName="Accent" presStyleLbl="bgShp" presStyleIdx="5" presStyleCnt="6"/>
      <dgm:spPr>
        <a:noFill/>
      </dgm:spPr>
    </dgm:pt>
    <dgm:pt modelId="{7E86D639-9D28-4A29-B28F-365D66DF1BCD}" type="pres">
      <dgm:prSet presAssocID="{4ED75E0A-A750-4F85-AEC5-FF834FE0BCE8}" presName="Child6" presStyleLbl="node1" presStyleIdx="5" presStyleCnt="6">
        <dgm:presLayoutVars>
          <dgm:chMax val="0"/>
          <dgm:chPref val="0"/>
          <dgm:bulletEnabled val="1"/>
        </dgm:presLayoutVars>
      </dgm:prSet>
      <dgm:spPr/>
    </dgm:pt>
  </dgm:ptLst>
  <dgm:cxnLst>
    <dgm:cxn modelId="{9C46B420-58A7-4DCD-A945-208455AC3E3C}" type="presOf" srcId="{1EF55E2C-4FCB-4AA2-B400-6D644DC0FCA6}" destId="{B5BD1A40-DD92-4E08-ABF2-1564E7F21E2C}" srcOrd="0" destOrd="0" presId="urn:microsoft.com/office/officeart/2011/layout/HexagonRadial"/>
    <dgm:cxn modelId="{DBC2CF2D-A103-4FB3-88B9-01310BA44E18}" srcId="{E8F61640-E7BF-423C-9F83-55074540A563}" destId="{1EF55E2C-4FCB-4AA2-B400-6D644DC0FCA6}" srcOrd="0" destOrd="0" parTransId="{7629A6D7-22E6-4CCA-94ED-6A764A5E528F}" sibTransId="{01B7173B-D712-409B-A31B-5083265D37C0}"/>
    <dgm:cxn modelId="{16727E5F-B914-4912-A40F-3430B860E424}" type="presOf" srcId="{E8F61640-E7BF-423C-9F83-55074540A563}" destId="{9C815AA0-5C26-4C6A-8C6A-BBD4D9A5C04D}" srcOrd="0" destOrd="0" presId="urn:microsoft.com/office/officeart/2011/layout/HexagonRadial"/>
    <dgm:cxn modelId="{BC6C7C60-F608-44EA-9D31-C23A15EE8475}" srcId="{E8F61640-E7BF-423C-9F83-55074540A563}" destId="{2215A897-8347-49FF-994D-C98C47B6D017}" srcOrd="4" destOrd="0" parTransId="{D7E911F9-05D4-48A4-AC8B-95DCE85214C4}" sibTransId="{768F5D0E-C953-4D98-945F-4DEB7BF6A5F5}"/>
    <dgm:cxn modelId="{41FC0663-7A30-40D3-B613-D09A8E761878}" srcId="{8FD91CC1-D1A4-45A7-A36A-217DFE37F7BA}" destId="{E8F61640-E7BF-423C-9F83-55074540A563}" srcOrd="0" destOrd="0" parTransId="{0B15A116-DC87-480A-A6D8-3D19CD7CDE1F}" sibTransId="{87F27D6F-1235-4A52-816B-3F84B751FDB8}"/>
    <dgm:cxn modelId="{49B0A66E-163A-4C7A-ABC6-1335EEFF2E8C}" type="presOf" srcId="{2809EF3F-36AB-4B5F-AAE8-62A5CF6BBB1C}" destId="{22A28A53-CD12-4381-88A5-B442BE94CF78}" srcOrd="0" destOrd="0" presId="urn:microsoft.com/office/officeart/2011/layout/HexagonRadial"/>
    <dgm:cxn modelId="{C157C553-D287-4635-9BEC-413F8695E9B6}" srcId="{E8F61640-E7BF-423C-9F83-55074540A563}" destId="{2809EF3F-36AB-4B5F-AAE8-62A5CF6BBB1C}" srcOrd="2" destOrd="0" parTransId="{17E30751-8ACE-47CF-BE71-AC2576AAAA56}" sibTransId="{5DACA471-DD1E-4474-9C0D-994F8765D454}"/>
    <dgm:cxn modelId="{1CF73B8F-771C-444A-93A4-87D12966E3C8}" srcId="{E8F61640-E7BF-423C-9F83-55074540A563}" destId="{F36EE512-C8B5-4EEA-B321-753EB41F8C68}" srcOrd="1" destOrd="0" parTransId="{CC20B5C0-9B79-43D8-B5CF-0BFE2BFC73F0}" sibTransId="{BA66D095-4471-4338-B4C9-C25B6C21DFCA}"/>
    <dgm:cxn modelId="{058ADEA9-83F5-4E69-BD5A-4672BB898DCC}" srcId="{E8F61640-E7BF-423C-9F83-55074540A563}" destId="{4ED75E0A-A750-4F85-AEC5-FF834FE0BCE8}" srcOrd="5" destOrd="0" parTransId="{44C49B9E-CB9E-4972-96D8-4A370512C340}" sibTransId="{AF75E669-5CB6-4E77-95CC-1157EA303EDB}"/>
    <dgm:cxn modelId="{39BD57AF-A604-4117-8F1C-39E20A562C80}" type="presOf" srcId="{2613A233-8F34-414C-A905-4841CB74DDF6}" destId="{CB4C775B-C184-4F4A-9765-238711D7F197}" srcOrd="0" destOrd="0" presId="urn:microsoft.com/office/officeart/2011/layout/HexagonRadial"/>
    <dgm:cxn modelId="{3A086EB2-05E7-4FB7-A2F0-B0FED84C72EF}" type="presOf" srcId="{F36EE512-C8B5-4EEA-B321-753EB41F8C68}" destId="{2E5F9134-4F5A-49EF-A425-FA276203BF6A}" srcOrd="0" destOrd="0" presId="urn:microsoft.com/office/officeart/2011/layout/HexagonRadial"/>
    <dgm:cxn modelId="{8837EEB4-4C11-4380-A3FE-8D8BDBEEE3F8}" type="presOf" srcId="{8FD91CC1-D1A4-45A7-A36A-217DFE37F7BA}" destId="{7ED867D6-EB07-4EA5-9DDC-572E49E19C94}" srcOrd="0" destOrd="0" presId="urn:microsoft.com/office/officeart/2011/layout/HexagonRadial"/>
    <dgm:cxn modelId="{7CE5B9BC-1B1C-49CB-A041-E95B905A4E47}" type="presOf" srcId="{2215A897-8347-49FF-994D-C98C47B6D017}" destId="{6FC273AD-BFA8-4D9D-AAC1-C331D32A9D43}" srcOrd="0" destOrd="0" presId="urn:microsoft.com/office/officeart/2011/layout/HexagonRadial"/>
    <dgm:cxn modelId="{442EE2BC-0622-49D7-85CA-2B5B4B4C992C}" type="presOf" srcId="{4ED75E0A-A750-4F85-AEC5-FF834FE0BCE8}" destId="{7E86D639-9D28-4A29-B28F-365D66DF1BCD}" srcOrd="0" destOrd="0" presId="urn:microsoft.com/office/officeart/2011/layout/HexagonRadial"/>
    <dgm:cxn modelId="{CD14DFD5-A74F-477F-81D2-79E88F1D8F48}" srcId="{E8F61640-E7BF-423C-9F83-55074540A563}" destId="{2613A233-8F34-414C-A905-4841CB74DDF6}" srcOrd="3" destOrd="0" parTransId="{FEC798DE-0FCD-4A06-8248-8A01B716E9E2}" sibTransId="{FDEBE235-3DDA-46F3-840D-B6FFE1DD80CA}"/>
    <dgm:cxn modelId="{416B90B9-EB65-4D05-8F3B-1C22ADC153D7}" type="presParOf" srcId="{7ED867D6-EB07-4EA5-9DDC-572E49E19C94}" destId="{9C815AA0-5C26-4C6A-8C6A-BBD4D9A5C04D}" srcOrd="0" destOrd="0" presId="urn:microsoft.com/office/officeart/2011/layout/HexagonRadial"/>
    <dgm:cxn modelId="{E9A34EB2-2EA1-45D5-BFDB-471A5C38A3A3}" type="presParOf" srcId="{7ED867D6-EB07-4EA5-9DDC-572E49E19C94}" destId="{0ABD86E6-9381-4ED8-8704-E4B08A12ECFC}" srcOrd="1" destOrd="0" presId="urn:microsoft.com/office/officeart/2011/layout/HexagonRadial"/>
    <dgm:cxn modelId="{FA30965C-C049-4D1C-B6E3-FFB13D0E928C}" type="presParOf" srcId="{0ABD86E6-9381-4ED8-8704-E4B08A12ECFC}" destId="{73CAABC2-8C58-4220-B765-0EDF94ECCFC3}" srcOrd="0" destOrd="0" presId="urn:microsoft.com/office/officeart/2011/layout/HexagonRadial"/>
    <dgm:cxn modelId="{FA0C45D8-BD0F-4B0D-A734-B564524CE614}" type="presParOf" srcId="{7ED867D6-EB07-4EA5-9DDC-572E49E19C94}" destId="{B5BD1A40-DD92-4E08-ABF2-1564E7F21E2C}" srcOrd="2" destOrd="0" presId="urn:microsoft.com/office/officeart/2011/layout/HexagonRadial"/>
    <dgm:cxn modelId="{75C8AFE0-7B09-47BC-864C-645184276DD3}" type="presParOf" srcId="{7ED867D6-EB07-4EA5-9DDC-572E49E19C94}" destId="{D99686F0-A68B-4A12-8867-8A03E4A13E3E}" srcOrd="3" destOrd="0" presId="urn:microsoft.com/office/officeart/2011/layout/HexagonRadial"/>
    <dgm:cxn modelId="{953CE198-E7C0-4646-A281-9881B63DD743}" type="presParOf" srcId="{D99686F0-A68B-4A12-8867-8A03E4A13E3E}" destId="{58914958-730D-46E1-B2BD-083D4A264F59}" srcOrd="0" destOrd="0" presId="urn:microsoft.com/office/officeart/2011/layout/HexagonRadial"/>
    <dgm:cxn modelId="{8751E49C-E3EA-4CA8-9D12-84256A2EDF28}" type="presParOf" srcId="{7ED867D6-EB07-4EA5-9DDC-572E49E19C94}" destId="{2E5F9134-4F5A-49EF-A425-FA276203BF6A}" srcOrd="4" destOrd="0" presId="urn:microsoft.com/office/officeart/2011/layout/HexagonRadial"/>
    <dgm:cxn modelId="{31EDD9CF-1F5E-42D8-95D4-3607F7266EED}" type="presParOf" srcId="{7ED867D6-EB07-4EA5-9DDC-572E49E19C94}" destId="{DAD189DB-4105-4A6E-B32C-B437ED5D65F3}" srcOrd="5" destOrd="0" presId="urn:microsoft.com/office/officeart/2011/layout/HexagonRadial"/>
    <dgm:cxn modelId="{7F98683D-F32E-4C4D-9BC6-6CEF56C2BE82}" type="presParOf" srcId="{DAD189DB-4105-4A6E-B32C-B437ED5D65F3}" destId="{55A4B403-0FCB-4D5A-8C28-3FC6A0EE67A0}" srcOrd="0" destOrd="0" presId="urn:microsoft.com/office/officeart/2011/layout/HexagonRadial"/>
    <dgm:cxn modelId="{7907947A-D2D8-4F57-8B88-4E91B34541C7}" type="presParOf" srcId="{7ED867D6-EB07-4EA5-9DDC-572E49E19C94}" destId="{22A28A53-CD12-4381-88A5-B442BE94CF78}" srcOrd="6" destOrd="0" presId="urn:microsoft.com/office/officeart/2011/layout/HexagonRadial"/>
    <dgm:cxn modelId="{A0F091A4-C9C9-4A13-B499-F93F6C4E5140}" type="presParOf" srcId="{7ED867D6-EB07-4EA5-9DDC-572E49E19C94}" destId="{C33AD9DA-B242-4DC2-B091-D1DE4260E32E}" srcOrd="7" destOrd="0" presId="urn:microsoft.com/office/officeart/2011/layout/HexagonRadial"/>
    <dgm:cxn modelId="{AC478D80-495B-4189-9E9E-0DFA2E992D35}" type="presParOf" srcId="{C33AD9DA-B242-4DC2-B091-D1DE4260E32E}" destId="{49655288-823C-4E6A-8E06-2E4B73A7DD04}" srcOrd="0" destOrd="0" presId="urn:microsoft.com/office/officeart/2011/layout/HexagonRadial"/>
    <dgm:cxn modelId="{13F44C31-F93F-442D-80BE-7641FE86EC16}" type="presParOf" srcId="{7ED867D6-EB07-4EA5-9DDC-572E49E19C94}" destId="{CB4C775B-C184-4F4A-9765-238711D7F197}" srcOrd="8" destOrd="0" presId="urn:microsoft.com/office/officeart/2011/layout/HexagonRadial"/>
    <dgm:cxn modelId="{D884694B-67AD-48A8-95E1-020F9D52BA3A}" type="presParOf" srcId="{7ED867D6-EB07-4EA5-9DDC-572E49E19C94}" destId="{A6A01947-7E22-464A-AA8D-2637B8CE0216}" srcOrd="9" destOrd="0" presId="urn:microsoft.com/office/officeart/2011/layout/HexagonRadial"/>
    <dgm:cxn modelId="{88142A10-F3B8-4326-B085-A1DCF2CC1749}" type="presParOf" srcId="{A6A01947-7E22-464A-AA8D-2637B8CE0216}" destId="{3D2A8C8B-93DF-4C30-BD4D-42D24B27AAA4}" srcOrd="0" destOrd="0" presId="urn:microsoft.com/office/officeart/2011/layout/HexagonRadial"/>
    <dgm:cxn modelId="{2BDD634A-3205-4BE6-BE9B-4E2A4F62CA55}" type="presParOf" srcId="{7ED867D6-EB07-4EA5-9DDC-572E49E19C94}" destId="{6FC273AD-BFA8-4D9D-AAC1-C331D32A9D43}" srcOrd="10" destOrd="0" presId="urn:microsoft.com/office/officeart/2011/layout/HexagonRadial"/>
    <dgm:cxn modelId="{F2EDE2E7-AA11-427B-B197-813521E276D9}" type="presParOf" srcId="{7ED867D6-EB07-4EA5-9DDC-572E49E19C94}" destId="{3D7B9328-A7DE-4798-95F9-848EBFC89315}" srcOrd="11" destOrd="0" presId="urn:microsoft.com/office/officeart/2011/layout/HexagonRadial"/>
    <dgm:cxn modelId="{2B72367E-0273-4CC6-9247-A1548618CA9C}" type="presParOf" srcId="{3D7B9328-A7DE-4798-95F9-848EBFC89315}" destId="{567A92B5-BF1C-45CC-948F-B38997137E2B}" srcOrd="0" destOrd="0" presId="urn:microsoft.com/office/officeart/2011/layout/HexagonRadial"/>
    <dgm:cxn modelId="{897376E6-309F-4EE4-BF64-B76508F1954D}" type="presParOf" srcId="{7ED867D6-EB07-4EA5-9DDC-572E49E19C94}" destId="{7E86D639-9D28-4A29-B28F-365D66DF1BCD}"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52B3D0-B995-4636-8E18-E5F38BF9D1F6}" type="doc">
      <dgm:prSet loTypeId="urn:microsoft.com/office/officeart/2011/layout/CircleProcess" loCatId="process" qsTypeId="urn:microsoft.com/office/officeart/2005/8/quickstyle/3d1" qsCatId="3D" csTypeId="urn:microsoft.com/office/officeart/2005/8/colors/colorful5" csCatId="colorful" phldr="1"/>
      <dgm:spPr/>
      <dgm:t>
        <a:bodyPr/>
        <a:lstStyle/>
        <a:p>
          <a:endParaRPr lang="en-GB"/>
        </a:p>
      </dgm:t>
    </dgm:pt>
    <dgm:pt modelId="{731601D8-B126-46E3-B05C-D0F3F94E3EFD}">
      <dgm:prSet custT="1"/>
      <dgm:spPr/>
      <dgm:t>
        <a:bodyPr/>
        <a:lstStyle/>
        <a:p>
          <a:r>
            <a:rPr lang="en-GB" sz="1400" b="1" dirty="0"/>
            <a:t>Patient Identification completed using APL risk stratification tool</a:t>
          </a:r>
        </a:p>
      </dgm:t>
    </dgm:pt>
    <dgm:pt modelId="{72BF5911-EA8A-4E25-8408-195572E5CB9D}" type="parTrans" cxnId="{C71D30B4-EC01-4DEB-8A61-9677438D72E9}">
      <dgm:prSet/>
      <dgm:spPr/>
      <dgm:t>
        <a:bodyPr/>
        <a:lstStyle/>
        <a:p>
          <a:endParaRPr lang="en-GB" sz="1400" b="1"/>
        </a:p>
      </dgm:t>
    </dgm:pt>
    <dgm:pt modelId="{AA0DE247-53AA-4A4A-A77F-D5970B8191DA}" type="sibTrans" cxnId="{C71D30B4-EC01-4DEB-8A61-9677438D72E9}">
      <dgm:prSet/>
      <dgm:spPr/>
      <dgm:t>
        <a:bodyPr/>
        <a:lstStyle/>
        <a:p>
          <a:endParaRPr lang="en-GB" sz="1400" b="1"/>
        </a:p>
      </dgm:t>
    </dgm:pt>
    <dgm:pt modelId="{9A11EDC4-1D7E-4614-B893-680EF892E45B}">
      <dgm:prSet custT="1"/>
      <dgm:spPr/>
      <dgm:t>
        <a:bodyPr/>
        <a:lstStyle/>
        <a:p>
          <a:r>
            <a:rPr lang="en-GB" sz="1400" b="1" dirty="0"/>
            <a:t>Setting up clinics with Practice Nurse /HCA</a:t>
          </a:r>
        </a:p>
      </dgm:t>
    </dgm:pt>
    <dgm:pt modelId="{6DC9717E-859E-4593-B39F-03D96FA84CC1}" type="parTrans" cxnId="{72C20F0D-473A-400B-85AA-A487DE57F3A7}">
      <dgm:prSet/>
      <dgm:spPr/>
      <dgm:t>
        <a:bodyPr/>
        <a:lstStyle/>
        <a:p>
          <a:endParaRPr lang="en-GB" sz="1400" b="1"/>
        </a:p>
      </dgm:t>
    </dgm:pt>
    <dgm:pt modelId="{97F67FBB-8ACA-4C9B-8D53-2C622C707CD1}" type="sibTrans" cxnId="{72C20F0D-473A-400B-85AA-A487DE57F3A7}">
      <dgm:prSet/>
      <dgm:spPr/>
      <dgm:t>
        <a:bodyPr/>
        <a:lstStyle/>
        <a:p>
          <a:endParaRPr lang="en-GB" sz="1400" b="1"/>
        </a:p>
      </dgm:t>
    </dgm:pt>
    <dgm:pt modelId="{1D436ECF-D85E-45A8-AF08-AA2D10698C07}">
      <dgm:prSet custT="1"/>
      <dgm:spPr/>
      <dgm:t>
        <a:bodyPr/>
        <a:lstStyle/>
        <a:p>
          <a:r>
            <a:rPr lang="en-GB" sz="1400" b="1" dirty="0"/>
            <a:t>Specialist Clinics with GPs &amp; ARRS staff (e.g. group consults)</a:t>
          </a:r>
        </a:p>
      </dgm:t>
    </dgm:pt>
    <dgm:pt modelId="{7C10EDF8-F63D-47C4-BC9D-822E8EBDF029}" type="parTrans" cxnId="{E8DBCB0C-2A3D-400B-B326-E47D9885AB30}">
      <dgm:prSet/>
      <dgm:spPr/>
      <dgm:t>
        <a:bodyPr/>
        <a:lstStyle/>
        <a:p>
          <a:endParaRPr lang="en-GB" sz="1400" b="1"/>
        </a:p>
      </dgm:t>
    </dgm:pt>
    <dgm:pt modelId="{D197D3D0-C0ED-46FB-8615-4BBA3FA5813F}" type="sibTrans" cxnId="{E8DBCB0C-2A3D-400B-B326-E47D9885AB30}">
      <dgm:prSet/>
      <dgm:spPr/>
      <dgm:t>
        <a:bodyPr/>
        <a:lstStyle/>
        <a:p>
          <a:endParaRPr lang="en-GB" sz="1400" b="1"/>
        </a:p>
      </dgm:t>
    </dgm:pt>
    <dgm:pt modelId="{5613EF51-4E87-4573-BA36-FB55606DC6E0}">
      <dgm:prSet custT="1"/>
      <dgm:spPr/>
      <dgm:t>
        <a:bodyPr/>
        <a:lstStyle/>
        <a:p>
          <a:r>
            <a:rPr lang="en-GB" sz="1400" b="1" dirty="0"/>
            <a:t>Review of patients identified and Keeping track of referred patients </a:t>
          </a:r>
        </a:p>
      </dgm:t>
    </dgm:pt>
    <dgm:pt modelId="{B2AA4F9A-9A0E-41DF-83E0-7DC60A673711}" type="parTrans" cxnId="{CD05FB79-2861-49A3-9BB1-84CBCCD8639F}">
      <dgm:prSet/>
      <dgm:spPr/>
      <dgm:t>
        <a:bodyPr/>
        <a:lstStyle/>
        <a:p>
          <a:endParaRPr lang="en-GB" sz="1400" b="1"/>
        </a:p>
      </dgm:t>
    </dgm:pt>
    <dgm:pt modelId="{03431544-B110-40E1-9EF6-D9263CFC63E4}" type="sibTrans" cxnId="{CD05FB79-2861-49A3-9BB1-84CBCCD8639F}">
      <dgm:prSet/>
      <dgm:spPr/>
      <dgm:t>
        <a:bodyPr/>
        <a:lstStyle/>
        <a:p>
          <a:endParaRPr lang="en-GB" sz="1400" b="1"/>
        </a:p>
      </dgm:t>
    </dgm:pt>
    <dgm:pt modelId="{C6D72E6A-45EC-41E6-B383-FEA3064C45C9}">
      <dgm:prSet custT="1"/>
      <dgm:spPr/>
      <dgm:t>
        <a:bodyPr/>
        <a:lstStyle/>
        <a:p>
          <a:r>
            <a:rPr lang="en-GB" sz="1400" b="1" dirty="0"/>
            <a:t>MDT Clinic with Secondary Care consultants (complex patients)</a:t>
          </a:r>
        </a:p>
      </dgm:t>
    </dgm:pt>
    <dgm:pt modelId="{9D4599DF-538D-480E-8D81-C1BBA78AE3C3}" type="parTrans" cxnId="{9967A677-95C4-4920-83C4-25EE94CD71B8}">
      <dgm:prSet/>
      <dgm:spPr/>
      <dgm:t>
        <a:bodyPr/>
        <a:lstStyle/>
        <a:p>
          <a:endParaRPr lang="en-GB" sz="1400"/>
        </a:p>
      </dgm:t>
    </dgm:pt>
    <dgm:pt modelId="{D0407FF1-7385-46ED-BB7F-435090355749}" type="sibTrans" cxnId="{9967A677-95C4-4920-83C4-25EE94CD71B8}">
      <dgm:prSet/>
      <dgm:spPr/>
      <dgm:t>
        <a:bodyPr/>
        <a:lstStyle/>
        <a:p>
          <a:endParaRPr lang="en-GB" sz="1400"/>
        </a:p>
      </dgm:t>
    </dgm:pt>
    <dgm:pt modelId="{6CD21791-0DE3-4ECA-88A1-C7E4BD2A4CFE}">
      <dgm:prSet custT="1"/>
      <dgm:spPr/>
      <dgm:t>
        <a:bodyPr/>
        <a:lstStyle/>
        <a:p>
          <a:r>
            <a:rPr lang="en-GB" sz="1400" b="1" dirty="0"/>
            <a:t>Inviting Patients for the clinics </a:t>
          </a:r>
        </a:p>
      </dgm:t>
    </dgm:pt>
    <dgm:pt modelId="{E817E0EF-B755-465E-B19A-30F19931B7A2}" type="parTrans" cxnId="{D31C6D11-55BD-4D17-A854-6ADBAD872905}">
      <dgm:prSet/>
      <dgm:spPr/>
      <dgm:t>
        <a:bodyPr/>
        <a:lstStyle/>
        <a:p>
          <a:endParaRPr lang="en-GB" sz="1400"/>
        </a:p>
      </dgm:t>
    </dgm:pt>
    <dgm:pt modelId="{6C56E03A-B301-4B78-8D88-A74D01EF8816}" type="sibTrans" cxnId="{D31C6D11-55BD-4D17-A854-6ADBAD872905}">
      <dgm:prSet/>
      <dgm:spPr/>
      <dgm:t>
        <a:bodyPr/>
        <a:lstStyle/>
        <a:p>
          <a:endParaRPr lang="en-GB" sz="1400"/>
        </a:p>
      </dgm:t>
    </dgm:pt>
    <dgm:pt modelId="{762FECD1-2BC0-4FD0-A5FB-93BFF7E54165}" type="pres">
      <dgm:prSet presAssocID="{F252B3D0-B995-4636-8E18-E5F38BF9D1F6}" presName="Name0" presStyleCnt="0">
        <dgm:presLayoutVars>
          <dgm:chMax val="11"/>
          <dgm:chPref val="11"/>
          <dgm:dir/>
          <dgm:resizeHandles/>
        </dgm:presLayoutVars>
      </dgm:prSet>
      <dgm:spPr/>
    </dgm:pt>
    <dgm:pt modelId="{2BE8D712-DDC5-44C5-BFD8-EF888D046901}" type="pres">
      <dgm:prSet presAssocID="{5613EF51-4E87-4573-BA36-FB55606DC6E0}" presName="Accent6" presStyleCnt="0"/>
      <dgm:spPr/>
    </dgm:pt>
    <dgm:pt modelId="{1380EB91-F602-4048-8924-B4D62D1C05A2}" type="pres">
      <dgm:prSet presAssocID="{5613EF51-4E87-4573-BA36-FB55606DC6E0}" presName="Accent" presStyleLbl="node1" presStyleIdx="0" presStyleCnt="6"/>
      <dgm:spPr/>
    </dgm:pt>
    <dgm:pt modelId="{BADD4D02-1164-43A6-82FF-3F25E815F8B8}" type="pres">
      <dgm:prSet presAssocID="{5613EF51-4E87-4573-BA36-FB55606DC6E0}" presName="ParentBackground6" presStyleCnt="0"/>
      <dgm:spPr/>
    </dgm:pt>
    <dgm:pt modelId="{BB76DF93-8923-43F9-B430-C277987903C1}" type="pres">
      <dgm:prSet presAssocID="{5613EF51-4E87-4573-BA36-FB55606DC6E0}" presName="ParentBackground" presStyleLbl="fgAcc1" presStyleIdx="0" presStyleCnt="6"/>
      <dgm:spPr/>
    </dgm:pt>
    <dgm:pt modelId="{83131774-C6C4-49EA-8095-952FA4373074}" type="pres">
      <dgm:prSet presAssocID="{5613EF51-4E87-4573-BA36-FB55606DC6E0}" presName="Parent6" presStyleLbl="revTx" presStyleIdx="0" presStyleCnt="0">
        <dgm:presLayoutVars>
          <dgm:chMax val="1"/>
          <dgm:chPref val="1"/>
          <dgm:bulletEnabled val="1"/>
        </dgm:presLayoutVars>
      </dgm:prSet>
      <dgm:spPr/>
    </dgm:pt>
    <dgm:pt modelId="{ACB9ECBB-B96B-4CB4-8385-B3CA8738C2E0}" type="pres">
      <dgm:prSet presAssocID="{C6D72E6A-45EC-41E6-B383-FEA3064C45C9}" presName="Accent5" presStyleCnt="0"/>
      <dgm:spPr/>
    </dgm:pt>
    <dgm:pt modelId="{B01536DA-27CA-41A4-9459-E561DA774A3C}" type="pres">
      <dgm:prSet presAssocID="{C6D72E6A-45EC-41E6-B383-FEA3064C45C9}" presName="Accent" presStyleLbl="node1" presStyleIdx="1" presStyleCnt="6"/>
      <dgm:spPr/>
    </dgm:pt>
    <dgm:pt modelId="{B4349A6A-AC2D-475F-9AD3-3CEE288C59FD}" type="pres">
      <dgm:prSet presAssocID="{C6D72E6A-45EC-41E6-B383-FEA3064C45C9}" presName="ParentBackground5" presStyleCnt="0"/>
      <dgm:spPr/>
    </dgm:pt>
    <dgm:pt modelId="{CC093256-DEC2-41A9-8F6F-0C243EBDE726}" type="pres">
      <dgm:prSet presAssocID="{C6D72E6A-45EC-41E6-B383-FEA3064C45C9}" presName="ParentBackground" presStyleLbl="fgAcc1" presStyleIdx="1" presStyleCnt="6"/>
      <dgm:spPr/>
    </dgm:pt>
    <dgm:pt modelId="{2D4E3109-8325-4BEF-BD85-5768D4DC94CA}" type="pres">
      <dgm:prSet presAssocID="{C6D72E6A-45EC-41E6-B383-FEA3064C45C9}" presName="Parent5" presStyleLbl="revTx" presStyleIdx="0" presStyleCnt="0">
        <dgm:presLayoutVars>
          <dgm:chMax val="1"/>
          <dgm:chPref val="1"/>
          <dgm:bulletEnabled val="1"/>
        </dgm:presLayoutVars>
      </dgm:prSet>
      <dgm:spPr/>
    </dgm:pt>
    <dgm:pt modelId="{F55375D3-1EF4-49F7-8171-B95486C6D65F}" type="pres">
      <dgm:prSet presAssocID="{1D436ECF-D85E-45A8-AF08-AA2D10698C07}" presName="Accent4" presStyleCnt="0"/>
      <dgm:spPr/>
    </dgm:pt>
    <dgm:pt modelId="{C16DC2F6-6E2A-4468-B6FE-18EF1C7FE9F2}" type="pres">
      <dgm:prSet presAssocID="{1D436ECF-D85E-45A8-AF08-AA2D10698C07}" presName="Accent" presStyleLbl="node1" presStyleIdx="2" presStyleCnt="6"/>
      <dgm:spPr/>
    </dgm:pt>
    <dgm:pt modelId="{A9F571C0-5D3C-403D-B3DC-4DB98BACAE7D}" type="pres">
      <dgm:prSet presAssocID="{1D436ECF-D85E-45A8-AF08-AA2D10698C07}" presName="ParentBackground4" presStyleCnt="0"/>
      <dgm:spPr/>
    </dgm:pt>
    <dgm:pt modelId="{EC6655C0-8C9B-43C7-B357-0A9E2B259318}" type="pres">
      <dgm:prSet presAssocID="{1D436ECF-D85E-45A8-AF08-AA2D10698C07}" presName="ParentBackground" presStyleLbl="fgAcc1" presStyleIdx="2" presStyleCnt="6"/>
      <dgm:spPr/>
    </dgm:pt>
    <dgm:pt modelId="{6D1BE7D0-EDE2-4706-8529-7D8B8CA1431B}" type="pres">
      <dgm:prSet presAssocID="{1D436ECF-D85E-45A8-AF08-AA2D10698C07}" presName="Parent4" presStyleLbl="revTx" presStyleIdx="0" presStyleCnt="0">
        <dgm:presLayoutVars>
          <dgm:chMax val="1"/>
          <dgm:chPref val="1"/>
          <dgm:bulletEnabled val="1"/>
        </dgm:presLayoutVars>
      </dgm:prSet>
      <dgm:spPr/>
    </dgm:pt>
    <dgm:pt modelId="{067E6332-A5A5-46E1-98AA-B5A7C0E63641}" type="pres">
      <dgm:prSet presAssocID="{6CD21791-0DE3-4ECA-88A1-C7E4BD2A4CFE}" presName="Accent3" presStyleCnt="0"/>
      <dgm:spPr/>
    </dgm:pt>
    <dgm:pt modelId="{7C1440AD-07F1-4DDF-A6EA-BEE541A9FF62}" type="pres">
      <dgm:prSet presAssocID="{6CD21791-0DE3-4ECA-88A1-C7E4BD2A4CFE}" presName="Accent" presStyleLbl="node1" presStyleIdx="3" presStyleCnt="6"/>
      <dgm:spPr/>
    </dgm:pt>
    <dgm:pt modelId="{060DB745-3ADF-485E-8439-84D65494E0F3}" type="pres">
      <dgm:prSet presAssocID="{6CD21791-0DE3-4ECA-88A1-C7E4BD2A4CFE}" presName="ParentBackground3" presStyleCnt="0"/>
      <dgm:spPr/>
    </dgm:pt>
    <dgm:pt modelId="{70D8F010-523D-49BF-B5E4-2C49B002BBB6}" type="pres">
      <dgm:prSet presAssocID="{6CD21791-0DE3-4ECA-88A1-C7E4BD2A4CFE}" presName="ParentBackground" presStyleLbl="fgAcc1" presStyleIdx="3" presStyleCnt="6"/>
      <dgm:spPr/>
    </dgm:pt>
    <dgm:pt modelId="{2461AD6E-6211-4D1F-9D9E-500467507B89}" type="pres">
      <dgm:prSet presAssocID="{6CD21791-0DE3-4ECA-88A1-C7E4BD2A4CFE}" presName="Parent3" presStyleLbl="revTx" presStyleIdx="0" presStyleCnt="0">
        <dgm:presLayoutVars>
          <dgm:chMax val="1"/>
          <dgm:chPref val="1"/>
          <dgm:bulletEnabled val="1"/>
        </dgm:presLayoutVars>
      </dgm:prSet>
      <dgm:spPr/>
    </dgm:pt>
    <dgm:pt modelId="{679D4647-73E3-4E28-B109-085F038C1CA7}" type="pres">
      <dgm:prSet presAssocID="{9A11EDC4-1D7E-4614-B893-680EF892E45B}" presName="Accent2" presStyleCnt="0"/>
      <dgm:spPr/>
    </dgm:pt>
    <dgm:pt modelId="{9F197E60-7935-4C79-947D-7C90332233FD}" type="pres">
      <dgm:prSet presAssocID="{9A11EDC4-1D7E-4614-B893-680EF892E45B}" presName="Accent" presStyleLbl="node1" presStyleIdx="4" presStyleCnt="6"/>
      <dgm:spPr/>
    </dgm:pt>
    <dgm:pt modelId="{6E5AE557-E1DD-4CC9-8CD1-48CDB86FB399}" type="pres">
      <dgm:prSet presAssocID="{9A11EDC4-1D7E-4614-B893-680EF892E45B}" presName="ParentBackground2" presStyleCnt="0"/>
      <dgm:spPr/>
    </dgm:pt>
    <dgm:pt modelId="{1E74B8B9-E35C-4FCE-B2A1-6A0A25543826}" type="pres">
      <dgm:prSet presAssocID="{9A11EDC4-1D7E-4614-B893-680EF892E45B}" presName="ParentBackground" presStyleLbl="fgAcc1" presStyleIdx="4" presStyleCnt="6"/>
      <dgm:spPr/>
    </dgm:pt>
    <dgm:pt modelId="{9FDDF491-F71D-4F8D-9B94-B30C78EC645C}" type="pres">
      <dgm:prSet presAssocID="{9A11EDC4-1D7E-4614-B893-680EF892E45B}" presName="Parent2" presStyleLbl="revTx" presStyleIdx="0" presStyleCnt="0">
        <dgm:presLayoutVars>
          <dgm:chMax val="1"/>
          <dgm:chPref val="1"/>
          <dgm:bulletEnabled val="1"/>
        </dgm:presLayoutVars>
      </dgm:prSet>
      <dgm:spPr/>
    </dgm:pt>
    <dgm:pt modelId="{2819AC0E-AA37-4BE0-8364-E73901FF24F5}" type="pres">
      <dgm:prSet presAssocID="{731601D8-B126-46E3-B05C-D0F3F94E3EFD}" presName="Accent1" presStyleCnt="0"/>
      <dgm:spPr/>
    </dgm:pt>
    <dgm:pt modelId="{DF5FD3A9-4F7B-47EA-9246-5C7077988D6A}" type="pres">
      <dgm:prSet presAssocID="{731601D8-B126-46E3-B05C-D0F3F94E3EFD}" presName="Accent" presStyleLbl="node1" presStyleIdx="5" presStyleCnt="6"/>
      <dgm:spPr/>
    </dgm:pt>
    <dgm:pt modelId="{FF4A19E6-4384-4784-8797-36B64AA2724C}" type="pres">
      <dgm:prSet presAssocID="{731601D8-B126-46E3-B05C-D0F3F94E3EFD}" presName="ParentBackground1" presStyleCnt="0"/>
      <dgm:spPr/>
    </dgm:pt>
    <dgm:pt modelId="{3C4BA99F-5230-4C61-8309-20D0B58F9189}" type="pres">
      <dgm:prSet presAssocID="{731601D8-B126-46E3-B05C-D0F3F94E3EFD}" presName="ParentBackground" presStyleLbl="fgAcc1" presStyleIdx="5" presStyleCnt="6"/>
      <dgm:spPr/>
    </dgm:pt>
    <dgm:pt modelId="{EAD70035-D40D-4E95-84A7-E67F7894BE19}" type="pres">
      <dgm:prSet presAssocID="{731601D8-B126-46E3-B05C-D0F3F94E3EFD}" presName="Parent1" presStyleLbl="revTx" presStyleIdx="0" presStyleCnt="0">
        <dgm:presLayoutVars>
          <dgm:chMax val="1"/>
          <dgm:chPref val="1"/>
          <dgm:bulletEnabled val="1"/>
        </dgm:presLayoutVars>
      </dgm:prSet>
      <dgm:spPr/>
    </dgm:pt>
  </dgm:ptLst>
  <dgm:cxnLst>
    <dgm:cxn modelId="{606B3502-61E8-4610-81A8-6AEC3A8ACC4A}" type="presOf" srcId="{9A11EDC4-1D7E-4614-B893-680EF892E45B}" destId="{1E74B8B9-E35C-4FCE-B2A1-6A0A25543826}" srcOrd="0" destOrd="0" presId="urn:microsoft.com/office/officeart/2011/layout/CircleProcess"/>
    <dgm:cxn modelId="{E8DBCB0C-2A3D-400B-B326-E47D9885AB30}" srcId="{F252B3D0-B995-4636-8E18-E5F38BF9D1F6}" destId="{1D436ECF-D85E-45A8-AF08-AA2D10698C07}" srcOrd="3" destOrd="0" parTransId="{7C10EDF8-F63D-47C4-BC9D-822E8EBDF029}" sibTransId="{D197D3D0-C0ED-46FB-8615-4BBA3FA5813F}"/>
    <dgm:cxn modelId="{72C20F0D-473A-400B-85AA-A487DE57F3A7}" srcId="{F252B3D0-B995-4636-8E18-E5F38BF9D1F6}" destId="{9A11EDC4-1D7E-4614-B893-680EF892E45B}" srcOrd="1" destOrd="0" parTransId="{6DC9717E-859E-4593-B39F-03D96FA84CC1}" sibTransId="{97F67FBB-8ACA-4C9B-8D53-2C622C707CD1}"/>
    <dgm:cxn modelId="{D31C6D11-55BD-4D17-A854-6ADBAD872905}" srcId="{F252B3D0-B995-4636-8E18-E5F38BF9D1F6}" destId="{6CD21791-0DE3-4ECA-88A1-C7E4BD2A4CFE}" srcOrd="2" destOrd="0" parTransId="{E817E0EF-B755-465E-B19A-30F19931B7A2}" sibTransId="{6C56E03A-B301-4B78-8D88-A74D01EF8816}"/>
    <dgm:cxn modelId="{96420514-A821-44F3-92F4-20FA661FC524}" type="presOf" srcId="{F252B3D0-B995-4636-8E18-E5F38BF9D1F6}" destId="{762FECD1-2BC0-4FD0-A5FB-93BFF7E54165}" srcOrd="0" destOrd="0" presId="urn:microsoft.com/office/officeart/2011/layout/CircleProcess"/>
    <dgm:cxn modelId="{7FDB0F2B-56B0-4CC7-8F7B-8DB0405B1B19}" type="presOf" srcId="{6CD21791-0DE3-4ECA-88A1-C7E4BD2A4CFE}" destId="{2461AD6E-6211-4D1F-9D9E-500467507B89}" srcOrd="1" destOrd="0" presId="urn:microsoft.com/office/officeart/2011/layout/CircleProcess"/>
    <dgm:cxn modelId="{82F7F931-3AE5-422F-9960-9E582FC8ADA5}" type="presOf" srcId="{731601D8-B126-46E3-B05C-D0F3F94E3EFD}" destId="{3C4BA99F-5230-4C61-8309-20D0B58F9189}" srcOrd="0" destOrd="0" presId="urn:microsoft.com/office/officeart/2011/layout/CircleProcess"/>
    <dgm:cxn modelId="{5A2FDC5D-8919-414D-AD6B-8A074F994BDC}" type="presOf" srcId="{6CD21791-0DE3-4ECA-88A1-C7E4BD2A4CFE}" destId="{70D8F010-523D-49BF-B5E4-2C49B002BBB6}" srcOrd="0" destOrd="0" presId="urn:microsoft.com/office/officeart/2011/layout/CircleProcess"/>
    <dgm:cxn modelId="{8527B151-8532-4FCF-8FFF-7B7849725CBF}" type="presOf" srcId="{5613EF51-4E87-4573-BA36-FB55606DC6E0}" destId="{83131774-C6C4-49EA-8095-952FA4373074}" srcOrd="1" destOrd="0" presId="urn:microsoft.com/office/officeart/2011/layout/CircleProcess"/>
    <dgm:cxn modelId="{9967A677-95C4-4920-83C4-25EE94CD71B8}" srcId="{F252B3D0-B995-4636-8E18-E5F38BF9D1F6}" destId="{C6D72E6A-45EC-41E6-B383-FEA3064C45C9}" srcOrd="4" destOrd="0" parTransId="{9D4599DF-538D-480E-8D81-C1BBA78AE3C3}" sibTransId="{D0407FF1-7385-46ED-BB7F-435090355749}"/>
    <dgm:cxn modelId="{A6E5E157-DB66-4B95-839C-1928A3040D72}" type="presOf" srcId="{9A11EDC4-1D7E-4614-B893-680EF892E45B}" destId="{9FDDF491-F71D-4F8D-9B94-B30C78EC645C}" srcOrd="1" destOrd="0" presId="urn:microsoft.com/office/officeart/2011/layout/CircleProcess"/>
    <dgm:cxn modelId="{CD05FB79-2861-49A3-9BB1-84CBCCD8639F}" srcId="{F252B3D0-B995-4636-8E18-E5F38BF9D1F6}" destId="{5613EF51-4E87-4573-BA36-FB55606DC6E0}" srcOrd="5" destOrd="0" parTransId="{B2AA4F9A-9A0E-41DF-83E0-7DC60A673711}" sibTransId="{03431544-B110-40E1-9EF6-D9263CFC63E4}"/>
    <dgm:cxn modelId="{13E2C17D-354E-4A1B-97CD-07ABB71337A3}" type="presOf" srcId="{731601D8-B126-46E3-B05C-D0F3F94E3EFD}" destId="{EAD70035-D40D-4E95-84A7-E67F7894BE19}" srcOrd="1" destOrd="0" presId="urn:microsoft.com/office/officeart/2011/layout/CircleProcess"/>
    <dgm:cxn modelId="{C540FC82-F590-4CB4-AACE-7E1F917BAE2B}" type="presOf" srcId="{C6D72E6A-45EC-41E6-B383-FEA3064C45C9}" destId="{2D4E3109-8325-4BEF-BD85-5768D4DC94CA}" srcOrd="1" destOrd="0" presId="urn:microsoft.com/office/officeart/2011/layout/CircleProcess"/>
    <dgm:cxn modelId="{4370A9A8-CC03-49DE-89C6-C957F746E19D}" type="presOf" srcId="{5613EF51-4E87-4573-BA36-FB55606DC6E0}" destId="{BB76DF93-8923-43F9-B430-C277987903C1}" srcOrd="0" destOrd="0" presId="urn:microsoft.com/office/officeart/2011/layout/CircleProcess"/>
    <dgm:cxn modelId="{5E146CAE-7D39-4CBE-8225-35BF58CBD3FC}" type="presOf" srcId="{1D436ECF-D85E-45A8-AF08-AA2D10698C07}" destId="{EC6655C0-8C9B-43C7-B357-0A9E2B259318}" srcOrd="0" destOrd="0" presId="urn:microsoft.com/office/officeart/2011/layout/CircleProcess"/>
    <dgm:cxn modelId="{C71D30B4-EC01-4DEB-8A61-9677438D72E9}" srcId="{F252B3D0-B995-4636-8E18-E5F38BF9D1F6}" destId="{731601D8-B126-46E3-B05C-D0F3F94E3EFD}" srcOrd="0" destOrd="0" parTransId="{72BF5911-EA8A-4E25-8408-195572E5CB9D}" sibTransId="{AA0DE247-53AA-4A4A-A77F-D5970B8191DA}"/>
    <dgm:cxn modelId="{3FBD3BB9-25BA-4934-B668-4003E109DB44}" type="presOf" srcId="{C6D72E6A-45EC-41E6-B383-FEA3064C45C9}" destId="{CC093256-DEC2-41A9-8F6F-0C243EBDE726}" srcOrd="0" destOrd="0" presId="urn:microsoft.com/office/officeart/2011/layout/CircleProcess"/>
    <dgm:cxn modelId="{D7CD5EF2-9732-4DA7-BC78-8233DC813D91}" type="presOf" srcId="{1D436ECF-D85E-45A8-AF08-AA2D10698C07}" destId="{6D1BE7D0-EDE2-4706-8529-7D8B8CA1431B}" srcOrd="1" destOrd="0" presId="urn:microsoft.com/office/officeart/2011/layout/CircleProcess"/>
    <dgm:cxn modelId="{5D0094FA-7036-41DE-ACE7-10E2A1F4EFAC}" type="presParOf" srcId="{762FECD1-2BC0-4FD0-A5FB-93BFF7E54165}" destId="{2BE8D712-DDC5-44C5-BFD8-EF888D046901}" srcOrd="0" destOrd="0" presId="urn:microsoft.com/office/officeart/2011/layout/CircleProcess"/>
    <dgm:cxn modelId="{FC532956-5F02-4955-BC32-358ADA6F379E}" type="presParOf" srcId="{2BE8D712-DDC5-44C5-BFD8-EF888D046901}" destId="{1380EB91-F602-4048-8924-B4D62D1C05A2}" srcOrd="0" destOrd="0" presId="urn:microsoft.com/office/officeart/2011/layout/CircleProcess"/>
    <dgm:cxn modelId="{C5235519-C879-4E88-96D7-7B1175AA99F0}" type="presParOf" srcId="{762FECD1-2BC0-4FD0-A5FB-93BFF7E54165}" destId="{BADD4D02-1164-43A6-82FF-3F25E815F8B8}" srcOrd="1" destOrd="0" presId="urn:microsoft.com/office/officeart/2011/layout/CircleProcess"/>
    <dgm:cxn modelId="{F5FCA3AD-E28A-4C0E-8D3D-88C9B1FB66C7}" type="presParOf" srcId="{BADD4D02-1164-43A6-82FF-3F25E815F8B8}" destId="{BB76DF93-8923-43F9-B430-C277987903C1}" srcOrd="0" destOrd="0" presId="urn:microsoft.com/office/officeart/2011/layout/CircleProcess"/>
    <dgm:cxn modelId="{C0A320B3-3D96-4412-938E-38167353859B}" type="presParOf" srcId="{762FECD1-2BC0-4FD0-A5FB-93BFF7E54165}" destId="{83131774-C6C4-49EA-8095-952FA4373074}" srcOrd="2" destOrd="0" presId="urn:microsoft.com/office/officeart/2011/layout/CircleProcess"/>
    <dgm:cxn modelId="{DFBA7F7F-3EBD-459F-9C86-5BF2B2AE12F7}" type="presParOf" srcId="{762FECD1-2BC0-4FD0-A5FB-93BFF7E54165}" destId="{ACB9ECBB-B96B-4CB4-8385-B3CA8738C2E0}" srcOrd="3" destOrd="0" presId="urn:microsoft.com/office/officeart/2011/layout/CircleProcess"/>
    <dgm:cxn modelId="{2FC2D59A-41E5-4D8D-90AD-4022645B21BA}" type="presParOf" srcId="{ACB9ECBB-B96B-4CB4-8385-B3CA8738C2E0}" destId="{B01536DA-27CA-41A4-9459-E561DA774A3C}" srcOrd="0" destOrd="0" presId="urn:microsoft.com/office/officeart/2011/layout/CircleProcess"/>
    <dgm:cxn modelId="{A83787B0-ED5C-4E00-8DE7-50A7D48EE12C}" type="presParOf" srcId="{762FECD1-2BC0-4FD0-A5FB-93BFF7E54165}" destId="{B4349A6A-AC2D-475F-9AD3-3CEE288C59FD}" srcOrd="4" destOrd="0" presId="urn:microsoft.com/office/officeart/2011/layout/CircleProcess"/>
    <dgm:cxn modelId="{438AC7DD-F7F9-4866-83F5-E4FA54D3CACF}" type="presParOf" srcId="{B4349A6A-AC2D-475F-9AD3-3CEE288C59FD}" destId="{CC093256-DEC2-41A9-8F6F-0C243EBDE726}" srcOrd="0" destOrd="0" presId="urn:microsoft.com/office/officeart/2011/layout/CircleProcess"/>
    <dgm:cxn modelId="{E4DF4767-A5D5-42F5-B6DE-8AFFB4F6DEC4}" type="presParOf" srcId="{762FECD1-2BC0-4FD0-A5FB-93BFF7E54165}" destId="{2D4E3109-8325-4BEF-BD85-5768D4DC94CA}" srcOrd="5" destOrd="0" presId="urn:microsoft.com/office/officeart/2011/layout/CircleProcess"/>
    <dgm:cxn modelId="{D0A748C4-0FB0-4BBB-8510-6434C24AFA74}" type="presParOf" srcId="{762FECD1-2BC0-4FD0-A5FB-93BFF7E54165}" destId="{F55375D3-1EF4-49F7-8171-B95486C6D65F}" srcOrd="6" destOrd="0" presId="urn:microsoft.com/office/officeart/2011/layout/CircleProcess"/>
    <dgm:cxn modelId="{94A42A1E-0F8E-4015-9B23-4FD5C8F4E23A}" type="presParOf" srcId="{F55375D3-1EF4-49F7-8171-B95486C6D65F}" destId="{C16DC2F6-6E2A-4468-B6FE-18EF1C7FE9F2}" srcOrd="0" destOrd="0" presId="urn:microsoft.com/office/officeart/2011/layout/CircleProcess"/>
    <dgm:cxn modelId="{0185C2B9-9F47-4D4B-8F37-6A7492FB70F0}" type="presParOf" srcId="{762FECD1-2BC0-4FD0-A5FB-93BFF7E54165}" destId="{A9F571C0-5D3C-403D-B3DC-4DB98BACAE7D}" srcOrd="7" destOrd="0" presId="urn:microsoft.com/office/officeart/2011/layout/CircleProcess"/>
    <dgm:cxn modelId="{1014FE60-AC7A-43B9-A8E1-569A8471F5CC}" type="presParOf" srcId="{A9F571C0-5D3C-403D-B3DC-4DB98BACAE7D}" destId="{EC6655C0-8C9B-43C7-B357-0A9E2B259318}" srcOrd="0" destOrd="0" presId="urn:microsoft.com/office/officeart/2011/layout/CircleProcess"/>
    <dgm:cxn modelId="{EEB52F7E-CC0E-484A-A59F-B43ABA19EF5D}" type="presParOf" srcId="{762FECD1-2BC0-4FD0-A5FB-93BFF7E54165}" destId="{6D1BE7D0-EDE2-4706-8529-7D8B8CA1431B}" srcOrd="8" destOrd="0" presId="urn:microsoft.com/office/officeart/2011/layout/CircleProcess"/>
    <dgm:cxn modelId="{DEB8ADA5-D32E-409C-86D1-B569C6F8A20C}" type="presParOf" srcId="{762FECD1-2BC0-4FD0-A5FB-93BFF7E54165}" destId="{067E6332-A5A5-46E1-98AA-B5A7C0E63641}" srcOrd="9" destOrd="0" presId="urn:microsoft.com/office/officeart/2011/layout/CircleProcess"/>
    <dgm:cxn modelId="{83AC27A4-A55D-4DED-B2D3-4C108342A732}" type="presParOf" srcId="{067E6332-A5A5-46E1-98AA-B5A7C0E63641}" destId="{7C1440AD-07F1-4DDF-A6EA-BEE541A9FF62}" srcOrd="0" destOrd="0" presId="urn:microsoft.com/office/officeart/2011/layout/CircleProcess"/>
    <dgm:cxn modelId="{56681858-32BE-4587-BACE-48CD9C67865E}" type="presParOf" srcId="{762FECD1-2BC0-4FD0-A5FB-93BFF7E54165}" destId="{060DB745-3ADF-485E-8439-84D65494E0F3}" srcOrd="10" destOrd="0" presId="urn:microsoft.com/office/officeart/2011/layout/CircleProcess"/>
    <dgm:cxn modelId="{FF28E468-56E6-4AD0-AA2B-3B44505EF4FF}" type="presParOf" srcId="{060DB745-3ADF-485E-8439-84D65494E0F3}" destId="{70D8F010-523D-49BF-B5E4-2C49B002BBB6}" srcOrd="0" destOrd="0" presId="urn:microsoft.com/office/officeart/2011/layout/CircleProcess"/>
    <dgm:cxn modelId="{04D04076-53D4-41F8-8005-95EC1F595478}" type="presParOf" srcId="{762FECD1-2BC0-4FD0-A5FB-93BFF7E54165}" destId="{2461AD6E-6211-4D1F-9D9E-500467507B89}" srcOrd="11" destOrd="0" presId="urn:microsoft.com/office/officeart/2011/layout/CircleProcess"/>
    <dgm:cxn modelId="{63270D7B-FF71-4B6C-B571-734243AC73D5}" type="presParOf" srcId="{762FECD1-2BC0-4FD0-A5FB-93BFF7E54165}" destId="{679D4647-73E3-4E28-B109-085F038C1CA7}" srcOrd="12" destOrd="0" presId="urn:microsoft.com/office/officeart/2011/layout/CircleProcess"/>
    <dgm:cxn modelId="{ACB84EAF-9134-445F-AB47-9E095E30C6F3}" type="presParOf" srcId="{679D4647-73E3-4E28-B109-085F038C1CA7}" destId="{9F197E60-7935-4C79-947D-7C90332233FD}" srcOrd="0" destOrd="0" presId="urn:microsoft.com/office/officeart/2011/layout/CircleProcess"/>
    <dgm:cxn modelId="{E7FBDC8C-DE98-46CF-A5C9-3D36991B7D05}" type="presParOf" srcId="{762FECD1-2BC0-4FD0-A5FB-93BFF7E54165}" destId="{6E5AE557-E1DD-4CC9-8CD1-48CDB86FB399}" srcOrd="13" destOrd="0" presId="urn:microsoft.com/office/officeart/2011/layout/CircleProcess"/>
    <dgm:cxn modelId="{0287F08E-B6AA-41E1-BB12-1C4E15D7B48F}" type="presParOf" srcId="{6E5AE557-E1DD-4CC9-8CD1-48CDB86FB399}" destId="{1E74B8B9-E35C-4FCE-B2A1-6A0A25543826}" srcOrd="0" destOrd="0" presId="urn:microsoft.com/office/officeart/2011/layout/CircleProcess"/>
    <dgm:cxn modelId="{7B67286E-2D44-40D7-BBF3-A540591C8BAC}" type="presParOf" srcId="{762FECD1-2BC0-4FD0-A5FB-93BFF7E54165}" destId="{9FDDF491-F71D-4F8D-9B94-B30C78EC645C}" srcOrd="14" destOrd="0" presId="urn:microsoft.com/office/officeart/2011/layout/CircleProcess"/>
    <dgm:cxn modelId="{6FA3767D-CBB7-42A1-AF5F-20C01A0DF057}" type="presParOf" srcId="{762FECD1-2BC0-4FD0-A5FB-93BFF7E54165}" destId="{2819AC0E-AA37-4BE0-8364-E73901FF24F5}" srcOrd="15" destOrd="0" presId="urn:microsoft.com/office/officeart/2011/layout/CircleProcess"/>
    <dgm:cxn modelId="{9BBD2BE6-5D67-43F5-A06A-6D0059E04691}" type="presParOf" srcId="{2819AC0E-AA37-4BE0-8364-E73901FF24F5}" destId="{DF5FD3A9-4F7B-47EA-9246-5C7077988D6A}" srcOrd="0" destOrd="0" presId="urn:microsoft.com/office/officeart/2011/layout/CircleProcess"/>
    <dgm:cxn modelId="{9C485068-F1DF-4273-B0F9-658B2111E08F}" type="presParOf" srcId="{762FECD1-2BC0-4FD0-A5FB-93BFF7E54165}" destId="{FF4A19E6-4384-4784-8797-36B64AA2724C}" srcOrd="16" destOrd="0" presId="urn:microsoft.com/office/officeart/2011/layout/CircleProcess"/>
    <dgm:cxn modelId="{041D94C2-A88D-4A56-9438-418D72D0C711}" type="presParOf" srcId="{FF4A19E6-4384-4784-8797-36B64AA2724C}" destId="{3C4BA99F-5230-4C61-8309-20D0B58F9189}" srcOrd="0" destOrd="0" presId="urn:microsoft.com/office/officeart/2011/layout/CircleProcess"/>
    <dgm:cxn modelId="{78D04DDD-EDF3-4E79-92B6-A9596D25EE08}" type="presParOf" srcId="{762FECD1-2BC0-4FD0-A5FB-93BFF7E54165}" destId="{EAD70035-D40D-4E95-84A7-E67F7894BE19}" srcOrd="17"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21E71FD-13FD-49DF-934E-9DF708DA0A5C}" type="doc">
      <dgm:prSet loTypeId="urn:microsoft.com/office/officeart/2005/8/layout/hProcess11" loCatId="process" qsTypeId="urn:microsoft.com/office/officeart/2005/8/quickstyle/3d1" qsCatId="3D" csTypeId="urn:microsoft.com/office/officeart/2005/8/colors/accent1_4" csCatId="accent1" phldr="1"/>
      <dgm:spPr/>
    </dgm:pt>
    <dgm:pt modelId="{177C7E93-4348-4C81-B3FB-F26C6DD3A77A}">
      <dgm:prSet phldrT="[Text]" custT="1"/>
      <dgm:spPr/>
      <dgm:t>
        <a:bodyPr/>
        <a:lstStyle/>
        <a:p>
          <a:r>
            <a:rPr lang="en-GB" sz="1600" dirty="0"/>
            <a:t>Planning</a:t>
          </a:r>
        </a:p>
      </dgm:t>
    </dgm:pt>
    <dgm:pt modelId="{F91D6670-C293-43FF-95EA-4BCCD0E588C2}" type="parTrans" cxnId="{1D33E022-E58F-4449-A7A6-768C57C6381C}">
      <dgm:prSet/>
      <dgm:spPr/>
      <dgm:t>
        <a:bodyPr/>
        <a:lstStyle/>
        <a:p>
          <a:endParaRPr lang="en-GB" sz="1600"/>
        </a:p>
      </dgm:t>
    </dgm:pt>
    <dgm:pt modelId="{901B1918-CE89-4121-83DE-714AFFC24FB4}" type="sibTrans" cxnId="{1D33E022-E58F-4449-A7A6-768C57C6381C}">
      <dgm:prSet/>
      <dgm:spPr/>
      <dgm:t>
        <a:bodyPr/>
        <a:lstStyle/>
        <a:p>
          <a:endParaRPr lang="en-GB" sz="1600"/>
        </a:p>
      </dgm:t>
    </dgm:pt>
    <dgm:pt modelId="{8947AFA7-68FF-4BF3-B37B-A7D733019A35}">
      <dgm:prSet phldrT="[Text]" custT="1"/>
      <dgm:spPr/>
      <dgm:t>
        <a:bodyPr/>
        <a:lstStyle/>
        <a:p>
          <a:r>
            <a:rPr lang="en-GB" sz="1600" dirty="0"/>
            <a:t>Execution</a:t>
          </a:r>
        </a:p>
      </dgm:t>
    </dgm:pt>
    <dgm:pt modelId="{ADBF93F6-52DD-4038-A2BC-6CC22BDB464C}" type="parTrans" cxnId="{3FE37DFA-4B08-4991-AC45-8B302A2CD27D}">
      <dgm:prSet/>
      <dgm:spPr/>
      <dgm:t>
        <a:bodyPr/>
        <a:lstStyle/>
        <a:p>
          <a:endParaRPr lang="en-GB" sz="1600"/>
        </a:p>
      </dgm:t>
    </dgm:pt>
    <dgm:pt modelId="{EDEFD368-A57B-40FA-949A-568DD1A56DC7}" type="sibTrans" cxnId="{3FE37DFA-4B08-4991-AC45-8B302A2CD27D}">
      <dgm:prSet/>
      <dgm:spPr/>
      <dgm:t>
        <a:bodyPr/>
        <a:lstStyle/>
        <a:p>
          <a:endParaRPr lang="en-GB" sz="1600"/>
        </a:p>
      </dgm:t>
    </dgm:pt>
    <dgm:pt modelId="{5DD69791-4184-4A9D-ABFD-4233B25742D2}">
      <dgm:prSet phldrT="[Text]" custT="1"/>
      <dgm:spPr/>
      <dgm:t>
        <a:bodyPr/>
        <a:lstStyle/>
        <a:p>
          <a:r>
            <a:rPr lang="en-GB" sz="1600" dirty="0"/>
            <a:t>Monitoring</a:t>
          </a:r>
        </a:p>
      </dgm:t>
    </dgm:pt>
    <dgm:pt modelId="{4A5C80BD-F49B-4D3C-9A0B-BC2B5A101E81}" type="parTrans" cxnId="{6948532C-7AB9-4E67-990A-0D92BDB69A4F}">
      <dgm:prSet/>
      <dgm:spPr/>
      <dgm:t>
        <a:bodyPr/>
        <a:lstStyle/>
        <a:p>
          <a:endParaRPr lang="en-GB" sz="1600"/>
        </a:p>
      </dgm:t>
    </dgm:pt>
    <dgm:pt modelId="{4285E4A9-CFD8-4F33-A9CD-9F225C128788}" type="sibTrans" cxnId="{6948532C-7AB9-4E67-990A-0D92BDB69A4F}">
      <dgm:prSet/>
      <dgm:spPr/>
      <dgm:t>
        <a:bodyPr/>
        <a:lstStyle/>
        <a:p>
          <a:endParaRPr lang="en-GB" sz="1600"/>
        </a:p>
      </dgm:t>
    </dgm:pt>
    <dgm:pt modelId="{373B9845-D8A5-4B28-86E2-A6AC5C620928}" type="pres">
      <dgm:prSet presAssocID="{021E71FD-13FD-49DF-934E-9DF708DA0A5C}" presName="Name0" presStyleCnt="0">
        <dgm:presLayoutVars>
          <dgm:dir/>
          <dgm:resizeHandles val="exact"/>
        </dgm:presLayoutVars>
      </dgm:prSet>
      <dgm:spPr/>
    </dgm:pt>
    <dgm:pt modelId="{840C4481-E316-4575-AE6C-8B24297FCF6C}" type="pres">
      <dgm:prSet presAssocID="{021E71FD-13FD-49DF-934E-9DF708DA0A5C}" presName="arrow" presStyleLbl="bgShp" presStyleIdx="0" presStyleCnt="1"/>
      <dgm:spPr/>
    </dgm:pt>
    <dgm:pt modelId="{A44624C1-9085-4540-A7E8-030FEE67B5F7}" type="pres">
      <dgm:prSet presAssocID="{021E71FD-13FD-49DF-934E-9DF708DA0A5C}" presName="points" presStyleCnt="0"/>
      <dgm:spPr/>
    </dgm:pt>
    <dgm:pt modelId="{D8E20D9D-88DC-47D0-B3E4-4B1D1B6E7DCB}" type="pres">
      <dgm:prSet presAssocID="{177C7E93-4348-4C81-B3FB-F26C6DD3A77A}" presName="compositeA" presStyleCnt="0"/>
      <dgm:spPr/>
    </dgm:pt>
    <dgm:pt modelId="{B00F7576-08DC-4AC8-AA1A-72DBD5973D66}" type="pres">
      <dgm:prSet presAssocID="{177C7E93-4348-4C81-B3FB-F26C6DD3A77A}" presName="textA" presStyleLbl="revTx" presStyleIdx="0" presStyleCnt="3">
        <dgm:presLayoutVars>
          <dgm:bulletEnabled val="1"/>
        </dgm:presLayoutVars>
      </dgm:prSet>
      <dgm:spPr/>
    </dgm:pt>
    <dgm:pt modelId="{987D89DF-424D-446F-92CD-7508DEED69EA}" type="pres">
      <dgm:prSet presAssocID="{177C7E93-4348-4C81-B3FB-F26C6DD3A77A}" presName="circleA" presStyleLbl="node1" presStyleIdx="0" presStyleCnt="3"/>
      <dgm:spPr/>
    </dgm:pt>
    <dgm:pt modelId="{F867FB57-4B4E-4794-9329-7A09928EA475}" type="pres">
      <dgm:prSet presAssocID="{177C7E93-4348-4C81-B3FB-F26C6DD3A77A}" presName="spaceA" presStyleCnt="0"/>
      <dgm:spPr/>
    </dgm:pt>
    <dgm:pt modelId="{AE69EC07-29AB-40E9-A1E2-12805A8968A6}" type="pres">
      <dgm:prSet presAssocID="{901B1918-CE89-4121-83DE-714AFFC24FB4}" presName="space" presStyleCnt="0"/>
      <dgm:spPr/>
    </dgm:pt>
    <dgm:pt modelId="{8BF7A719-AFB1-46F2-9319-6437A53CDD9F}" type="pres">
      <dgm:prSet presAssocID="{8947AFA7-68FF-4BF3-B37B-A7D733019A35}" presName="compositeB" presStyleCnt="0"/>
      <dgm:spPr/>
    </dgm:pt>
    <dgm:pt modelId="{0450005B-B248-4080-ABED-E5EE6CEAFC86}" type="pres">
      <dgm:prSet presAssocID="{8947AFA7-68FF-4BF3-B37B-A7D733019A35}" presName="textB" presStyleLbl="revTx" presStyleIdx="1" presStyleCnt="3">
        <dgm:presLayoutVars>
          <dgm:bulletEnabled val="1"/>
        </dgm:presLayoutVars>
      </dgm:prSet>
      <dgm:spPr/>
    </dgm:pt>
    <dgm:pt modelId="{C02AA996-728E-439F-B14E-33AA6EAE2435}" type="pres">
      <dgm:prSet presAssocID="{8947AFA7-68FF-4BF3-B37B-A7D733019A35}" presName="circleB" presStyleLbl="node1" presStyleIdx="1" presStyleCnt="3"/>
      <dgm:spPr/>
    </dgm:pt>
    <dgm:pt modelId="{3E07B7B6-A6CA-41E4-BE4B-64B4D8691B7E}" type="pres">
      <dgm:prSet presAssocID="{8947AFA7-68FF-4BF3-B37B-A7D733019A35}" presName="spaceB" presStyleCnt="0"/>
      <dgm:spPr/>
    </dgm:pt>
    <dgm:pt modelId="{8D528F08-F760-4D4A-9527-479E8B8BE53E}" type="pres">
      <dgm:prSet presAssocID="{EDEFD368-A57B-40FA-949A-568DD1A56DC7}" presName="space" presStyleCnt="0"/>
      <dgm:spPr/>
    </dgm:pt>
    <dgm:pt modelId="{5F5FEC29-751E-41EE-8096-1D19C76A432A}" type="pres">
      <dgm:prSet presAssocID="{5DD69791-4184-4A9D-ABFD-4233B25742D2}" presName="compositeA" presStyleCnt="0"/>
      <dgm:spPr/>
    </dgm:pt>
    <dgm:pt modelId="{C72886D3-80F6-4F28-BD3C-5265B8F5FD8B}" type="pres">
      <dgm:prSet presAssocID="{5DD69791-4184-4A9D-ABFD-4233B25742D2}" presName="textA" presStyleLbl="revTx" presStyleIdx="2" presStyleCnt="3">
        <dgm:presLayoutVars>
          <dgm:bulletEnabled val="1"/>
        </dgm:presLayoutVars>
      </dgm:prSet>
      <dgm:spPr/>
    </dgm:pt>
    <dgm:pt modelId="{A528BA95-2245-4A47-8EF7-ABCEF4FBA530}" type="pres">
      <dgm:prSet presAssocID="{5DD69791-4184-4A9D-ABFD-4233B25742D2}" presName="circleA" presStyleLbl="node1" presStyleIdx="2" presStyleCnt="3"/>
      <dgm:spPr/>
    </dgm:pt>
    <dgm:pt modelId="{F189818F-7707-439E-839F-E92DAECFE391}" type="pres">
      <dgm:prSet presAssocID="{5DD69791-4184-4A9D-ABFD-4233B25742D2}" presName="spaceA" presStyleCnt="0"/>
      <dgm:spPr/>
    </dgm:pt>
  </dgm:ptLst>
  <dgm:cxnLst>
    <dgm:cxn modelId="{6AC6C300-CDFC-4A31-925D-414973DB2411}" type="presOf" srcId="{5DD69791-4184-4A9D-ABFD-4233B25742D2}" destId="{C72886D3-80F6-4F28-BD3C-5265B8F5FD8B}" srcOrd="0" destOrd="0" presId="urn:microsoft.com/office/officeart/2005/8/layout/hProcess11"/>
    <dgm:cxn modelId="{D772A922-1D2E-47EB-A3DC-9262855FB808}" type="presOf" srcId="{021E71FD-13FD-49DF-934E-9DF708DA0A5C}" destId="{373B9845-D8A5-4B28-86E2-A6AC5C620928}" srcOrd="0" destOrd="0" presId="urn:microsoft.com/office/officeart/2005/8/layout/hProcess11"/>
    <dgm:cxn modelId="{1D33E022-E58F-4449-A7A6-768C57C6381C}" srcId="{021E71FD-13FD-49DF-934E-9DF708DA0A5C}" destId="{177C7E93-4348-4C81-B3FB-F26C6DD3A77A}" srcOrd="0" destOrd="0" parTransId="{F91D6670-C293-43FF-95EA-4BCCD0E588C2}" sibTransId="{901B1918-CE89-4121-83DE-714AFFC24FB4}"/>
    <dgm:cxn modelId="{6948532C-7AB9-4E67-990A-0D92BDB69A4F}" srcId="{021E71FD-13FD-49DF-934E-9DF708DA0A5C}" destId="{5DD69791-4184-4A9D-ABFD-4233B25742D2}" srcOrd="2" destOrd="0" parTransId="{4A5C80BD-F49B-4D3C-9A0B-BC2B5A101E81}" sibTransId="{4285E4A9-CFD8-4F33-A9CD-9F225C128788}"/>
    <dgm:cxn modelId="{EE34FACE-2D9C-48B0-8769-9F9B05F27730}" type="presOf" srcId="{177C7E93-4348-4C81-B3FB-F26C6DD3A77A}" destId="{B00F7576-08DC-4AC8-AA1A-72DBD5973D66}" srcOrd="0" destOrd="0" presId="urn:microsoft.com/office/officeart/2005/8/layout/hProcess11"/>
    <dgm:cxn modelId="{A696AEE8-EA00-4DE5-978E-1EF01BF548EB}" type="presOf" srcId="{8947AFA7-68FF-4BF3-B37B-A7D733019A35}" destId="{0450005B-B248-4080-ABED-E5EE6CEAFC86}" srcOrd="0" destOrd="0" presId="urn:microsoft.com/office/officeart/2005/8/layout/hProcess11"/>
    <dgm:cxn modelId="{3FE37DFA-4B08-4991-AC45-8B302A2CD27D}" srcId="{021E71FD-13FD-49DF-934E-9DF708DA0A5C}" destId="{8947AFA7-68FF-4BF3-B37B-A7D733019A35}" srcOrd="1" destOrd="0" parTransId="{ADBF93F6-52DD-4038-A2BC-6CC22BDB464C}" sibTransId="{EDEFD368-A57B-40FA-949A-568DD1A56DC7}"/>
    <dgm:cxn modelId="{774FB3ED-7FCF-4941-B55B-C1E666C9AF67}" type="presParOf" srcId="{373B9845-D8A5-4B28-86E2-A6AC5C620928}" destId="{840C4481-E316-4575-AE6C-8B24297FCF6C}" srcOrd="0" destOrd="0" presId="urn:microsoft.com/office/officeart/2005/8/layout/hProcess11"/>
    <dgm:cxn modelId="{53E2DE41-BB26-48CB-8474-E7048DBA19BF}" type="presParOf" srcId="{373B9845-D8A5-4B28-86E2-A6AC5C620928}" destId="{A44624C1-9085-4540-A7E8-030FEE67B5F7}" srcOrd="1" destOrd="0" presId="urn:microsoft.com/office/officeart/2005/8/layout/hProcess11"/>
    <dgm:cxn modelId="{DA6CEB45-06E6-46B1-B412-EEC0BD37B711}" type="presParOf" srcId="{A44624C1-9085-4540-A7E8-030FEE67B5F7}" destId="{D8E20D9D-88DC-47D0-B3E4-4B1D1B6E7DCB}" srcOrd="0" destOrd="0" presId="urn:microsoft.com/office/officeart/2005/8/layout/hProcess11"/>
    <dgm:cxn modelId="{A2835BD0-BFAB-4877-9ED1-8EF012A8E704}" type="presParOf" srcId="{D8E20D9D-88DC-47D0-B3E4-4B1D1B6E7DCB}" destId="{B00F7576-08DC-4AC8-AA1A-72DBD5973D66}" srcOrd="0" destOrd="0" presId="urn:microsoft.com/office/officeart/2005/8/layout/hProcess11"/>
    <dgm:cxn modelId="{03633ACB-DECD-451D-AEF5-900B0A221AFC}" type="presParOf" srcId="{D8E20D9D-88DC-47D0-B3E4-4B1D1B6E7DCB}" destId="{987D89DF-424D-446F-92CD-7508DEED69EA}" srcOrd="1" destOrd="0" presId="urn:microsoft.com/office/officeart/2005/8/layout/hProcess11"/>
    <dgm:cxn modelId="{6E9945BF-6AE3-4F80-8EC2-AB5B90EFFC23}" type="presParOf" srcId="{D8E20D9D-88DC-47D0-B3E4-4B1D1B6E7DCB}" destId="{F867FB57-4B4E-4794-9329-7A09928EA475}" srcOrd="2" destOrd="0" presId="urn:microsoft.com/office/officeart/2005/8/layout/hProcess11"/>
    <dgm:cxn modelId="{C6035042-B02E-4F91-85A0-9D25CB012602}" type="presParOf" srcId="{A44624C1-9085-4540-A7E8-030FEE67B5F7}" destId="{AE69EC07-29AB-40E9-A1E2-12805A8968A6}" srcOrd="1" destOrd="0" presId="urn:microsoft.com/office/officeart/2005/8/layout/hProcess11"/>
    <dgm:cxn modelId="{A0283882-5AE8-469A-A622-EDE354B91889}" type="presParOf" srcId="{A44624C1-9085-4540-A7E8-030FEE67B5F7}" destId="{8BF7A719-AFB1-46F2-9319-6437A53CDD9F}" srcOrd="2" destOrd="0" presId="urn:microsoft.com/office/officeart/2005/8/layout/hProcess11"/>
    <dgm:cxn modelId="{37CCE05C-7522-4B63-9CA3-25E932D793CB}" type="presParOf" srcId="{8BF7A719-AFB1-46F2-9319-6437A53CDD9F}" destId="{0450005B-B248-4080-ABED-E5EE6CEAFC86}" srcOrd="0" destOrd="0" presId="urn:microsoft.com/office/officeart/2005/8/layout/hProcess11"/>
    <dgm:cxn modelId="{87EBB779-EBE7-4E2A-ACE3-0D73B595F0F4}" type="presParOf" srcId="{8BF7A719-AFB1-46F2-9319-6437A53CDD9F}" destId="{C02AA996-728E-439F-B14E-33AA6EAE2435}" srcOrd="1" destOrd="0" presId="urn:microsoft.com/office/officeart/2005/8/layout/hProcess11"/>
    <dgm:cxn modelId="{038D974F-3A6E-4E36-A2D1-36E405142F77}" type="presParOf" srcId="{8BF7A719-AFB1-46F2-9319-6437A53CDD9F}" destId="{3E07B7B6-A6CA-41E4-BE4B-64B4D8691B7E}" srcOrd="2" destOrd="0" presId="urn:microsoft.com/office/officeart/2005/8/layout/hProcess11"/>
    <dgm:cxn modelId="{2B8447F3-23F0-4839-8D89-B11464187DC0}" type="presParOf" srcId="{A44624C1-9085-4540-A7E8-030FEE67B5F7}" destId="{8D528F08-F760-4D4A-9527-479E8B8BE53E}" srcOrd="3" destOrd="0" presId="urn:microsoft.com/office/officeart/2005/8/layout/hProcess11"/>
    <dgm:cxn modelId="{B970838C-702A-467D-B944-4C0EA9EEEF55}" type="presParOf" srcId="{A44624C1-9085-4540-A7E8-030FEE67B5F7}" destId="{5F5FEC29-751E-41EE-8096-1D19C76A432A}" srcOrd="4" destOrd="0" presId="urn:microsoft.com/office/officeart/2005/8/layout/hProcess11"/>
    <dgm:cxn modelId="{3EDF0A46-2EB4-4898-B9BC-3DBAD88FC153}" type="presParOf" srcId="{5F5FEC29-751E-41EE-8096-1D19C76A432A}" destId="{C72886D3-80F6-4F28-BD3C-5265B8F5FD8B}" srcOrd="0" destOrd="0" presId="urn:microsoft.com/office/officeart/2005/8/layout/hProcess11"/>
    <dgm:cxn modelId="{EDE0E781-4788-437F-BE33-40935A40FF3A}" type="presParOf" srcId="{5F5FEC29-751E-41EE-8096-1D19C76A432A}" destId="{A528BA95-2245-4A47-8EF7-ABCEF4FBA530}" srcOrd="1" destOrd="0" presId="urn:microsoft.com/office/officeart/2005/8/layout/hProcess11"/>
    <dgm:cxn modelId="{9493FB33-A747-4D8F-B29B-F68464F003D1}" type="presParOf" srcId="{5F5FEC29-751E-41EE-8096-1D19C76A432A}" destId="{F189818F-7707-439E-839F-E92DAECFE391}" srcOrd="2" destOrd="0" presId="urn:microsoft.com/office/officeart/2005/8/layout/hProcess1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722F51-AC2A-4653-B717-C172FC0A398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CEF8E83E-B2AE-4F37-BF3E-B2146324DD96}">
      <dgm:prSet phldrT="[Text]"/>
      <dgm:spPr/>
      <dgm:t>
        <a:bodyPr/>
        <a:lstStyle/>
        <a:p>
          <a:r>
            <a:rPr lang="en-GB" dirty="0"/>
            <a:t>Renal, diabetes and cardiology consultant input</a:t>
          </a:r>
        </a:p>
      </dgm:t>
    </dgm:pt>
    <dgm:pt modelId="{64032CF0-CBFD-4910-91BC-E80F48BF9CE3}" type="parTrans" cxnId="{DDD764A6-5BF0-4094-95A5-CA6407653C93}">
      <dgm:prSet/>
      <dgm:spPr/>
      <dgm:t>
        <a:bodyPr/>
        <a:lstStyle/>
        <a:p>
          <a:endParaRPr lang="en-GB"/>
        </a:p>
      </dgm:t>
    </dgm:pt>
    <dgm:pt modelId="{9F397D2D-3CBE-43EC-9033-9C2CC85F8546}" type="sibTrans" cxnId="{DDD764A6-5BF0-4094-95A5-CA6407653C93}">
      <dgm:prSet/>
      <dgm:spPr/>
      <dgm:t>
        <a:bodyPr/>
        <a:lstStyle/>
        <a:p>
          <a:endParaRPr lang="en-GB"/>
        </a:p>
      </dgm:t>
    </dgm:pt>
    <dgm:pt modelId="{53927983-F62B-4CA2-B7AE-C82E743ABA3F}">
      <dgm:prSet phldrT="[Text]" custT="1"/>
      <dgm:spPr/>
      <dgm:t>
        <a:bodyPr/>
        <a:lstStyle/>
        <a:p>
          <a:r>
            <a:rPr lang="en-GB" sz="1100" dirty="0"/>
            <a:t>Consultants across the three trusts (GSTT, KCH &amp; LGT) will support the project in a multitude of ways </a:t>
          </a:r>
        </a:p>
      </dgm:t>
    </dgm:pt>
    <dgm:pt modelId="{E42A239F-8A92-4A92-A7C7-6CE8792067E6}" type="parTrans" cxnId="{7DF776D9-A37E-4BF2-A8D3-58188DE984E7}">
      <dgm:prSet/>
      <dgm:spPr/>
      <dgm:t>
        <a:bodyPr/>
        <a:lstStyle/>
        <a:p>
          <a:endParaRPr lang="en-GB"/>
        </a:p>
      </dgm:t>
    </dgm:pt>
    <dgm:pt modelId="{6AE6D924-58B2-414A-A9E6-EAC49E730ED1}" type="sibTrans" cxnId="{7DF776D9-A37E-4BF2-A8D3-58188DE984E7}">
      <dgm:prSet/>
      <dgm:spPr/>
      <dgm:t>
        <a:bodyPr/>
        <a:lstStyle/>
        <a:p>
          <a:endParaRPr lang="en-GB"/>
        </a:p>
      </dgm:t>
    </dgm:pt>
    <dgm:pt modelId="{4E91D91C-5240-48E2-8D52-EA63DF75A073}">
      <dgm:prSet phldrT="[Text]"/>
      <dgm:spPr>
        <a:solidFill>
          <a:srgbClr val="295E7E"/>
        </a:solidFill>
        <a:ln>
          <a:solidFill>
            <a:srgbClr val="295E7E"/>
          </a:solidFill>
        </a:ln>
      </dgm:spPr>
      <dgm:t>
        <a:bodyPr/>
        <a:lstStyle/>
        <a:p>
          <a:r>
            <a:rPr lang="en-GB" dirty="0"/>
            <a:t>Recruitment of multi-specialty pharmacists</a:t>
          </a:r>
        </a:p>
      </dgm:t>
    </dgm:pt>
    <dgm:pt modelId="{F8A3E437-B32F-46F4-8716-E90DE05A0867}" type="parTrans" cxnId="{55C6FAD4-89FE-4B0F-B446-6D829A174AEB}">
      <dgm:prSet/>
      <dgm:spPr/>
      <dgm:t>
        <a:bodyPr/>
        <a:lstStyle/>
        <a:p>
          <a:endParaRPr lang="en-GB"/>
        </a:p>
      </dgm:t>
    </dgm:pt>
    <dgm:pt modelId="{0A092D37-8DE6-4467-A54E-7B9B9DA58514}" type="sibTrans" cxnId="{55C6FAD4-89FE-4B0F-B446-6D829A174AEB}">
      <dgm:prSet/>
      <dgm:spPr/>
      <dgm:t>
        <a:bodyPr/>
        <a:lstStyle/>
        <a:p>
          <a:endParaRPr lang="en-GB"/>
        </a:p>
      </dgm:t>
    </dgm:pt>
    <dgm:pt modelId="{FCEBCE2A-0F3B-43CD-90A5-2176617E8335}">
      <dgm:prSet phldrT="[Text]" custT="1"/>
      <dgm:spPr/>
      <dgm:t>
        <a:bodyPr/>
        <a:lstStyle/>
        <a:p>
          <a:r>
            <a:rPr lang="en-GB" sz="1100" dirty="0"/>
            <a:t>Looking to recruit to one 8A and one 8B post to work across SEL, enabling integration across the patch. Dedicated time is likely to be allocated to:</a:t>
          </a:r>
        </a:p>
      </dgm:t>
    </dgm:pt>
    <dgm:pt modelId="{E1657624-6ABB-43CC-BF86-F6CE695A65ED}" type="parTrans" cxnId="{6C0F77AD-53CC-45E2-B2D6-D68ECD589400}">
      <dgm:prSet/>
      <dgm:spPr/>
      <dgm:t>
        <a:bodyPr/>
        <a:lstStyle/>
        <a:p>
          <a:endParaRPr lang="en-GB"/>
        </a:p>
      </dgm:t>
    </dgm:pt>
    <dgm:pt modelId="{4E6F8482-09E8-4205-82D7-C03BEF727DD9}" type="sibTrans" cxnId="{6C0F77AD-53CC-45E2-B2D6-D68ECD589400}">
      <dgm:prSet/>
      <dgm:spPr/>
      <dgm:t>
        <a:bodyPr/>
        <a:lstStyle/>
        <a:p>
          <a:endParaRPr lang="en-GB"/>
        </a:p>
      </dgm:t>
    </dgm:pt>
    <dgm:pt modelId="{2BC044A4-1AF6-4CC0-B07F-87A334D3C324}">
      <dgm:prSet phldrT="[Text]" custT="1"/>
      <dgm:spPr/>
      <dgm:t>
        <a:bodyPr/>
        <a:lstStyle/>
        <a:p>
          <a:r>
            <a:rPr lang="en-GB" sz="1100" dirty="0"/>
            <a:t>Support integration at each hospital site (across cardiology, diabetes and renal)</a:t>
          </a:r>
        </a:p>
      </dgm:t>
    </dgm:pt>
    <dgm:pt modelId="{A33D0280-2E08-4B7F-8BE7-28EAE02258F1}" type="parTrans" cxnId="{10363AE8-4A04-400A-86B2-596664FB32FD}">
      <dgm:prSet/>
      <dgm:spPr/>
      <dgm:t>
        <a:bodyPr/>
        <a:lstStyle/>
        <a:p>
          <a:endParaRPr lang="en-GB"/>
        </a:p>
      </dgm:t>
    </dgm:pt>
    <dgm:pt modelId="{2CDCE0B0-7ADF-494F-8B0C-4FAE48263AD8}" type="sibTrans" cxnId="{10363AE8-4A04-400A-86B2-596664FB32FD}">
      <dgm:prSet/>
      <dgm:spPr/>
      <dgm:t>
        <a:bodyPr/>
        <a:lstStyle/>
        <a:p>
          <a:endParaRPr lang="en-GB"/>
        </a:p>
      </dgm:t>
    </dgm:pt>
    <dgm:pt modelId="{368F9E42-9C6E-41A5-81F6-78EA1EE0D2DE}">
      <dgm:prSet phldrT="[Text]"/>
      <dgm:spPr>
        <a:solidFill>
          <a:srgbClr val="0469B1"/>
        </a:solidFill>
        <a:ln>
          <a:solidFill>
            <a:srgbClr val="0469B1"/>
          </a:solidFill>
        </a:ln>
      </dgm:spPr>
      <dgm:t>
        <a:bodyPr/>
        <a:lstStyle/>
        <a:p>
          <a:r>
            <a:rPr lang="en-GB" dirty="0"/>
            <a:t>Geriatrician input</a:t>
          </a:r>
        </a:p>
      </dgm:t>
    </dgm:pt>
    <dgm:pt modelId="{DA0C85F7-70B0-4D7A-85D1-BBF8D2108E7A}" type="parTrans" cxnId="{D8DA7A08-D396-476F-A8A3-BF36180EC07A}">
      <dgm:prSet/>
      <dgm:spPr/>
      <dgm:t>
        <a:bodyPr/>
        <a:lstStyle/>
        <a:p>
          <a:endParaRPr lang="en-GB"/>
        </a:p>
      </dgm:t>
    </dgm:pt>
    <dgm:pt modelId="{EBAD1407-5327-4E94-AAFF-F91E33F76D1E}" type="sibTrans" cxnId="{D8DA7A08-D396-476F-A8A3-BF36180EC07A}">
      <dgm:prSet/>
      <dgm:spPr/>
      <dgm:t>
        <a:bodyPr/>
        <a:lstStyle/>
        <a:p>
          <a:endParaRPr lang="en-GB"/>
        </a:p>
      </dgm:t>
    </dgm:pt>
    <dgm:pt modelId="{C62521F6-4EDA-4F37-B343-B9758E8F8EE0}">
      <dgm:prSet phldrT="[Text]"/>
      <dgm:spPr>
        <a:solidFill>
          <a:srgbClr val="6E6F73"/>
        </a:solidFill>
        <a:ln>
          <a:solidFill>
            <a:srgbClr val="6E6F73"/>
          </a:solidFill>
        </a:ln>
      </dgm:spPr>
      <dgm:t>
        <a:bodyPr/>
        <a:lstStyle/>
        <a:p>
          <a:r>
            <a:rPr lang="en-GB" dirty="0"/>
            <a:t>Supportive care input in community</a:t>
          </a:r>
        </a:p>
      </dgm:t>
    </dgm:pt>
    <dgm:pt modelId="{B66B4B87-AD2A-45ED-A65A-7A4FB83CB877}" type="parTrans" cxnId="{F7716339-C84A-4755-81AA-805EA47D8BA2}">
      <dgm:prSet/>
      <dgm:spPr/>
      <dgm:t>
        <a:bodyPr/>
        <a:lstStyle/>
        <a:p>
          <a:endParaRPr lang="en-GB"/>
        </a:p>
      </dgm:t>
    </dgm:pt>
    <dgm:pt modelId="{A68B9864-493D-474D-89D8-AB43AF41F8B0}" type="sibTrans" cxnId="{F7716339-C84A-4755-81AA-805EA47D8BA2}">
      <dgm:prSet/>
      <dgm:spPr/>
      <dgm:t>
        <a:bodyPr/>
        <a:lstStyle/>
        <a:p>
          <a:endParaRPr lang="en-GB"/>
        </a:p>
      </dgm:t>
    </dgm:pt>
    <dgm:pt modelId="{95B85ABB-4CDD-49AF-90C2-B5A0C9116152}">
      <dgm:prSet phldrT="[Text]"/>
      <dgm:spPr/>
      <dgm:t>
        <a:bodyPr/>
        <a:lstStyle/>
        <a:p>
          <a:endParaRPr lang="en-GB" sz="700" dirty="0"/>
        </a:p>
      </dgm:t>
    </dgm:pt>
    <dgm:pt modelId="{0EC64E77-A0E5-45FD-BF03-6EFF07CC7358}" type="parTrans" cxnId="{3025F523-48D1-4B65-8478-9D6D892A1787}">
      <dgm:prSet/>
      <dgm:spPr/>
      <dgm:t>
        <a:bodyPr/>
        <a:lstStyle/>
        <a:p>
          <a:endParaRPr lang="en-GB"/>
        </a:p>
      </dgm:t>
    </dgm:pt>
    <dgm:pt modelId="{6E65619E-8087-4575-9A1D-1C6E6A971EE5}" type="sibTrans" cxnId="{3025F523-48D1-4B65-8478-9D6D892A1787}">
      <dgm:prSet/>
      <dgm:spPr/>
      <dgm:t>
        <a:bodyPr/>
        <a:lstStyle/>
        <a:p>
          <a:endParaRPr lang="en-GB"/>
        </a:p>
      </dgm:t>
    </dgm:pt>
    <dgm:pt modelId="{2E1FDAE5-B69E-4446-81E6-CE88CCCED4C2}">
      <dgm:prSet phldrT="[Text]" custT="1"/>
      <dgm:spPr/>
      <dgm:t>
        <a:bodyPr/>
        <a:lstStyle/>
        <a:p>
          <a:r>
            <a:rPr lang="en-GB" sz="1100" dirty="0"/>
            <a:t>Role is in the process of being defined with geriatricians involved in the project, secondary care and ICB colleagues</a:t>
          </a:r>
        </a:p>
      </dgm:t>
    </dgm:pt>
    <dgm:pt modelId="{052FF974-EBCE-4A48-AA1E-7B42F7E03217}" type="parTrans" cxnId="{0EFBC4DD-5036-46E4-B8D1-D978AB3F8A69}">
      <dgm:prSet/>
      <dgm:spPr/>
      <dgm:t>
        <a:bodyPr/>
        <a:lstStyle/>
        <a:p>
          <a:endParaRPr lang="en-GB"/>
        </a:p>
      </dgm:t>
    </dgm:pt>
    <dgm:pt modelId="{85EC5C7B-D23B-41D0-998D-3BE3A04CE904}" type="sibTrans" cxnId="{0EFBC4DD-5036-46E4-B8D1-D978AB3F8A69}">
      <dgm:prSet/>
      <dgm:spPr/>
      <dgm:t>
        <a:bodyPr/>
        <a:lstStyle/>
        <a:p>
          <a:endParaRPr lang="en-GB"/>
        </a:p>
      </dgm:t>
    </dgm:pt>
    <dgm:pt modelId="{65FB361F-4FE0-4D3C-B6D0-1EDF47EF83E9}">
      <dgm:prSet phldrT="[Text]" custT="1"/>
      <dgm:spPr/>
      <dgm:t>
        <a:bodyPr/>
        <a:lstStyle/>
        <a:p>
          <a:r>
            <a:rPr lang="en-GB" sz="1100"/>
            <a:t>This aspect of work is in the very early stages of development. </a:t>
          </a:r>
          <a:endParaRPr lang="en-GB" sz="1400" dirty="0"/>
        </a:p>
      </dgm:t>
    </dgm:pt>
    <dgm:pt modelId="{28B99321-6BF4-40E6-9BD5-E79D2086EB2B}" type="parTrans" cxnId="{EC828CBB-9C45-488B-BC08-5BBDF5E91D2B}">
      <dgm:prSet/>
      <dgm:spPr/>
      <dgm:t>
        <a:bodyPr/>
        <a:lstStyle/>
        <a:p>
          <a:endParaRPr lang="en-GB"/>
        </a:p>
      </dgm:t>
    </dgm:pt>
    <dgm:pt modelId="{FF9A3AB8-BDF8-4354-AF73-64ACCE29DD51}" type="sibTrans" cxnId="{EC828CBB-9C45-488B-BC08-5BBDF5E91D2B}">
      <dgm:prSet/>
      <dgm:spPr/>
      <dgm:t>
        <a:bodyPr/>
        <a:lstStyle/>
        <a:p>
          <a:endParaRPr lang="en-GB"/>
        </a:p>
      </dgm:t>
    </dgm:pt>
    <dgm:pt modelId="{08DA9208-40F6-497E-8B1E-5817008C438A}">
      <dgm:prSet phldrT="[Text]" custT="1"/>
      <dgm:spPr/>
      <dgm:t>
        <a:bodyPr/>
        <a:lstStyle/>
        <a:p>
          <a:r>
            <a:rPr lang="en-GB" sz="1100" dirty="0"/>
            <a:t>Leadership of the project </a:t>
          </a:r>
        </a:p>
      </dgm:t>
    </dgm:pt>
    <dgm:pt modelId="{0A905CAE-1B7A-4F1E-B543-905A4907EA8B}" type="parTrans" cxnId="{E4B8537A-AEC2-48D2-BC7B-0582068601F9}">
      <dgm:prSet/>
      <dgm:spPr/>
      <dgm:t>
        <a:bodyPr/>
        <a:lstStyle/>
        <a:p>
          <a:endParaRPr lang="en-GB"/>
        </a:p>
      </dgm:t>
    </dgm:pt>
    <dgm:pt modelId="{5B8744DF-57DC-4078-8CF1-C849C6119D81}" type="sibTrans" cxnId="{E4B8537A-AEC2-48D2-BC7B-0582068601F9}">
      <dgm:prSet/>
      <dgm:spPr/>
      <dgm:t>
        <a:bodyPr/>
        <a:lstStyle/>
        <a:p>
          <a:endParaRPr lang="en-GB"/>
        </a:p>
      </dgm:t>
    </dgm:pt>
    <dgm:pt modelId="{7A32477A-3A1F-445C-92F1-5E7610E14673}">
      <dgm:prSet phldrT="[Text]" custT="1"/>
      <dgm:spPr/>
      <dgm:t>
        <a:bodyPr/>
        <a:lstStyle/>
        <a:p>
          <a:r>
            <a:rPr lang="en-GB" sz="1100" dirty="0"/>
            <a:t>Input into the model of care design with primary care and across secondary care </a:t>
          </a:r>
        </a:p>
      </dgm:t>
    </dgm:pt>
    <dgm:pt modelId="{ED45A9E6-190A-468A-8165-F3E95640C84A}" type="parTrans" cxnId="{2A67E3F4-6489-4C97-BB93-1A62FAE47579}">
      <dgm:prSet/>
      <dgm:spPr/>
      <dgm:t>
        <a:bodyPr/>
        <a:lstStyle/>
        <a:p>
          <a:endParaRPr lang="en-GB"/>
        </a:p>
      </dgm:t>
    </dgm:pt>
    <dgm:pt modelId="{327EAB57-7C3E-41BA-9592-C09D5F761249}" type="sibTrans" cxnId="{2A67E3F4-6489-4C97-BB93-1A62FAE47579}">
      <dgm:prSet/>
      <dgm:spPr/>
      <dgm:t>
        <a:bodyPr/>
        <a:lstStyle/>
        <a:p>
          <a:endParaRPr lang="en-GB"/>
        </a:p>
      </dgm:t>
    </dgm:pt>
    <dgm:pt modelId="{CA113384-5527-442B-9DF7-AAC150A75C18}">
      <dgm:prSet phldrT="[Text]" custT="1"/>
      <dgm:spPr/>
      <dgm:t>
        <a:bodyPr/>
        <a:lstStyle/>
        <a:p>
          <a:r>
            <a:rPr lang="en-GB" sz="1100" dirty="0"/>
            <a:t>Upskilling of colleagues in primary care and secondary care </a:t>
          </a:r>
        </a:p>
      </dgm:t>
    </dgm:pt>
    <dgm:pt modelId="{098CB703-437C-43DA-9DF1-EEBAB0E11FCB}" type="parTrans" cxnId="{E9F74126-B102-4CE4-808C-775F99218698}">
      <dgm:prSet/>
      <dgm:spPr/>
      <dgm:t>
        <a:bodyPr/>
        <a:lstStyle/>
        <a:p>
          <a:endParaRPr lang="en-GB"/>
        </a:p>
      </dgm:t>
    </dgm:pt>
    <dgm:pt modelId="{05B5A429-AB05-48DD-92D8-1F82F64A2704}" type="sibTrans" cxnId="{E9F74126-B102-4CE4-808C-775F99218698}">
      <dgm:prSet/>
      <dgm:spPr/>
      <dgm:t>
        <a:bodyPr/>
        <a:lstStyle/>
        <a:p>
          <a:endParaRPr lang="en-GB"/>
        </a:p>
      </dgm:t>
    </dgm:pt>
    <dgm:pt modelId="{7BB77024-29B9-4B97-BBC7-53D3C86ED044}">
      <dgm:prSet phldrT="[Text]" custT="1"/>
      <dgm:spPr/>
      <dgm:t>
        <a:bodyPr/>
        <a:lstStyle/>
        <a:p>
          <a:r>
            <a:rPr lang="en-GB" sz="1100" dirty="0"/>
            <a:t>Involvement in the MDT with the integrated neighbourhood teams </a:t>
          </a:r>
        </a:p>
      </dgm:t>
    </dgm:pt>
    <dgm:pt modelId="{CEE4B05A-30C7-4FC9-BA37-023BE66780AB}" type="parTrans" cxnId="{CCDE7E3B-0A8E-4FAC-97E6-8CF6B90ED2BC}">
      <dgm:prSet/>
      <dgm:spPr/>
      <dgm:t>
        <a:bodyPr/>
        <a:lstStyle/>
        <a:p>
          <a:endParaRPr lang="en-GB"/>
        </a:p>
      </dgm:t>
    </dgm:pt>
    <dgm:pt modelId="{449ACDF9-57C2-4984-A72D-59A3B2D44260}" type="sibTrans" cxnId="{CCDE7E3B-0A8E-4FAC-97E6-8CF6B90ED2BC}">
      <dgm:prSet/>
      <dgm:spPr/>
      <dgm:t>
        <a:bodyPr/>
        <a:lstStyle/>
        <a:p>
          <a:endParaRPr lang="en-GB"/>
        </a:p>
      </dgm:t>
    </dgm:pt>
    <dgm:pt modelId="{999884E1-B3A5-4A90-9CC4-373EF06ACAA8}">
      <dgm:prSet phldrT="[Text]" custT="1"/>
      <dgm:spPr/>
      <dgm:t>
        <a:bodyPr/>
        <a:lstStyle/>
        <a:p>
          <a:r>
            <a:rPr lang="en-GB" sz="1100" dirty="0"/>
            <a:t>Building integration across secondary care (details tbc.) including support of the multi-specialist pharmacists</a:t>
          </a:r>
        </a:p>
      </dgm:t>
    </dgm:pt>
    <dgm:pt modelId="{BBF4F1A0-2BC3-46E4-9475-6F3AD684EED8}" type="parTrans" cxnId="{A9F13744-A72B-44C1-9670-744A12BE5D04}">
      <dgm:prSet/>
      <dgm:spPr/>
      <dgm:t>
        <a:bodyPr/>
        <a:lstStyle/>
        <a:p>
          <a:endParaRPr lang="en-GB"/>
        </a:p>
      </dgm:t>
    </dgm:pt>
    <dgm:pt modelId="{170DE467-3165-47E3-BC39-DBF6BC082603}" type="sibTrans" cxnId="{A9F13744-A72B-44C1-9670-744A12BE5D04}">
      <dgm:prSet/>
      <dgm:spPr/>
      <dgm:t>
        <a:bodyPr/>
        <a:lstStyle/>
        <a:p>
          <a:endParaRPr lang="en-GB"/>
        </a:p>
      </dgm:t>
    </dgm:pt>
    <dgm:pt modelId="{D0E21695-123B-41FE-A225-230B0F0ACC08}">
      <dgm:prSet phldrT="[Text]" custT="1"/>
      <dgm:spPr/>
      <dgm:t>
        <a:bodyPr/>
        <a:lstStyle/>
        <a:p>
          <a:r>
            <a:rPr lang="en-GB" sz="1100" dirty="0"/>
            <a:t>Support the integrated neighbourhood teams (with clinical case management and medicines optimisation)</a:t>
          </a:r>
        </a:p>
      </dgm:t>
    </dgm:pt>
    <dgm:pt modelId="{1527C297-2FC8-420D-AB9C-044F2B53E54D}" type="parTrans" cxnId="{50FD1047-0A42-4365-A104-08EAABC4877B}">
      <dgm:prSet/>
      <dgm:spPr/>
      <dgm:t>
        <a:bodyPr/>
        <a:lstStyle/>
        <a:p>
          <a:endParaRPr lang="en-GB"/>
        </a:p>
      </dgm:t>
    </dgm:pt>
    <dgm:pt modelId="{B7D8D05D-325B-4752-A320-678305EA2CA4}" type="sibTrans" cxnId="{50FD1047-0A42-4365-A104-08EAABC4877B}">
      <dgm:prSet/>
      <dgm:spPr/>
      <dgm:t>
        <a:bodyPr/>
        <a:lstStyle/>
        <a:p>
          <a:endParaRPr lang="en-GB"/>
        </a:p>
      </dgm:t>
    </dgm:pt>
    <dgm:pt modelId="{C5E76199-067F-4467-AB70-C2FE661725C1}">
      <dgm:prSet phldrT="[Text]" custT="1"/>
      <dgm:spPr/>
      <dgm:t>
        <a:bodyPr/>
        <a:lstStyle/>
        <a:p>
          <a:r>
            <a:rPr lang="en-GB" sz="1100" dirty="0"/>
            <a:t>Providing education to support upskilling of primary care colleagues</a:t>
          </a:r>
        </a:p>
      </dgm:t>
    </dgm:pt>
    <dgm:pt modelId="{6CB6C485-A0C3-4F14-8C41-54D390695AFB}" type="parTrans" cxnId="{AB89570C-6F88-4CB3-9951-BCD371FF271F}">
      <dgm:prSet/>
      <dgm:spPr/>
      <dgm:t>
        <a:bodyPr/>
        <a:lstStyle/>
        <a:p>
          <a:endParaRPr lang="en-GB"/>
        </a:p>
      </dgm:t>
    </dgm:pt>
    <dgm:pt modelId="{C39ADBB1-6E79-4EFA-BAAF-BCD5689BFE3B}" type="sibTrans" cxnId="{AB89570C-6F88-4CB3-9951-BCD371FF271F}">
      <dgm:prSet/>
      <dgm:spPr/>
      <dgm:t>
        <a:bodyPr/>
        <a:lstStyle/>
        <a:p>
          <a:endParaRPr lang="en-GB"/>
        </a:p>
      </dgm:t>
    </dgm:pt>
    <dgm:pt modelId="{3A2E6EE0-3312-45DB-BE34-E61F1618275F}">
      <dgm:prSet phldrT="[Text]" custT="1"/>
      <dgm:spPr/>
      <dgm:t>
        <a:bodyPr/>
        <a:lstStyle/>
        <a:p>
          <a:r>
            <a:rPr lang="en-GB" sz="1100" dirty="0"/>
            <a:t>Helping wider understanding and treatment of those with frailty </a:t>
          </a:r>
        </a:p>
      </dgm:t>
    </dgm:pt>
    <dgm:pt modelId="{6130FBB7-51A3-47C4-969A-A160141B8939}" type="parTrans" cxnId="{7DE9EC69-7AAA-40BB-BC31-1BA1DA99559E}">
      <dgm:prSet/>
      <dgm:spPr/>
      <dgm:t>
        <a:bodyPr/>
        <a:lstStyle/>
        <a:p>
          <a:endParaRPr lang="en-GB"/>
        </a:p>
      </dgm:t>
    </dgm:pt>
    <dgm:pt modelId="{3A63018C-53D0-46C7-A3E3-B1D4AF951276}" type="sibTrans" cxnId="{7DE9EC69-7AAA-40BB-BC31-1BA1DA99559E}">
      <dgm:prSet/>
      <dgm:spPr/>
      <dgm:t>
        <a:bodyPr/>
        <a:lstStyle/>
        <a:p>
          <a:endParaRPr lang="en-GB"/>
        </a:p>
      </dgm:t>
    </dgm:pt>
    <dgm:pt modelId="{C7FE39E9-0BFF-42A9-9A40-E1E4C4198AE9}">
      <dgm:prSet phldrT="[Text]" custT="1"/>
      <dgm:spPr/>
      <dgm:t>
        <a:bodyPr/>
        <a:lstStyle/>
        <a:p>
          <a:r>
            <a:rPr lang="en-GB" sz="1100" dirty="0"/>
            <a:t>Supporting MDT approach in and around the dialysis unit setting</a:t>
          </a:r>
        </a:p>
      </dgm:t>
    </dgm:pt>
    <dgm:pt modelId="{76BCB7FA-BD35-4036-B37A-AE221FF92665}" type="parTrans" cxnId="{51775B8C-FBF4-4095-A835-98BD7C46FBEE}">
      <dgm:prSet/>
      <dgm:spPr/>
      <dgm:t>
        <a:bodyPr/>
        <a:lstStyle/>
        <a:p>
          <a:endParaRPr lang="en-GB"/>
        </a:p>
      </dgm:t>
    </dgm:pt>
    <dgm:pt modelId="{D1E24381-9825-44B4-959C-6F895134C1F8}" type="sibTrans" cxnId="{51775B8C-FBF4-4095-A835-98BD7C46FBEE}">
      <dgm:prSet/>
      <dgm:spPr/>
      <dgm:t>
        <a:bodyPr/>
        <a:lstStyle/>
        <a:p>
          <a:endParaRPr lang="en-GB"/>
        </a:p>
      </dgm:t>
    </dgm:pt>
    <dgm:pt modelId="{965D6F86-0E4B-4A5C-A907-50E8CD02E1EF}">
      <dgm:prSet phldrT="[Text]" custT="1"/>
      <dgm:spPr/>
      <dgm:t>
        <a:bodyPr/>
        <a:lstStyle/>
        <a:p>
          <a:r>
            <a:rPr lang="en-GB" sz="1100" dirty="0"/>
            <a:t>Opportunities for support in Advanced Kidney Care Clinic (AKCC)  </a:t>
          </a:r>
        </a:p>
      </dgm:t>
    </dgm:pt>
    <dgm:pt modelId="{728D183D-21CF-4FE3-8763-D328598B28EA}" type="parTrans" cxnId="{FD8D27AF-D8E4-473D-9177-EF75ED0FD437}">
      <dgm:prSet/>
      <dgm:spPr/>
      <dgm:t>
        <a:bodyPr/>
        <a:lstStyle/>
        <a:p>
          <a:endParaRPr lang="en-GB"/>
        </a:p>
      </dgm:t>
    </dgm:pt>
    <dgm:pt modelId="{0B1BEDDD-1C8F-4B83-A6F9-C4481E6FCBE7}" type="sibTrans" cxnId="{FD8D27AF-D8E4-473D-9177-EF75ED0FD437}">
      <dgm:prSet/>
      <dgm:spPr/>
      <dgm:t>
        <a:bodyPr/>
        <a:lstStyle/>
        <a:p>
          <a:endParaRPr lang="en-GB"/>
        </a:p>
      </dgm:t>
    </dgm:pt>
    <dgm:pt modelId="{3F050980-42E6-4C01-A23B-7AD8BB08CA53}" type="pres">
      <dgm:prSet presAssocID="{CD722F51-AC2A-4653-B717-C172FC0A3982}" presName="Name0" presStyleCnt="0">
        <dgm:presLayoutVars>
          <dgm:dir/>
          <dgm:animLvl val="lvl"/>
          <dgm:resizeHandles/>
        </dgm:presLayoutVars>
      </dgm:prSet>
      <dgm:spPr/>
    </dgm:pt>
    <dgm:pt modelId="{B90D372D-8C8E-46B2-8154-A8F75EF3FD43}" type="pres">
      <dgm:prSet presAssocID="{CEF8E83E-B2AE-4F37-BF3E-B2146324DD96}" presName="linNode" presStyleCnt="0"/>
      <dgm:spPr/>
    </dgm:pt>
    <dgm:pt modelId="{ED6D8187-5B5D-4BA5-A4CF-4B4A68A3F7A5}" type="pres">
      <dgm:prSet presAssocID="{CEF8E83E-B2AE-4F37-BF3E-B2146324DD96}" presName="parentShp" presStyleLbl="node1" presStyleIdx="0" presStyleCnt="4" custScaleX="61525" custLinFactNeighborX="-9347" custLinFactNeighborY="-7549">
        <dgm:presLayoutVars>
          <dgm:bulletEnabled val="1"/>
        </dgm:presLayoutVars>
      </dgm:prSet>
      <dgm:spPr/>
    </dgm:pt>
    <dgm:pt modelId="{9354AF61-6081-452C-A818-2107013EF9EE}" type="pres">
      <dgm:prSet presAssocID="{CEF8E83E-B2AE-4F37-BF3E-B2146324DD96}" presName="childShp" presStyleLbl="bgAccFollowNode1" presStyleIdx="0" presStyleCnt="4" custScaleY="150663" custLinFactNeighborX="-12544" custLinFactNeighborY="126">
        <dgm:presLayoutVars>
          <dgm:bulletEnabled val="1"/>
        </dgm:presLayoutVars>
      </dgm:prSet>
      <dgm:spPr/>
    </dgm:pt>
    <dgm:pt modelId="{C32D63BC-2786-441A-BF19-565870CDA4EF}" type="pres">
      <dgm:prSet presAssocID="{9F397D2D-3CBE-43EC-9033-9C2CC85F8546}" presName="spacing" presStyleCnt="0"/>
      <dgm:spPr/>
    </dgm:pt>
    <dgm:pt modelId="{E4E4C88A-2037-463D-B02A-135F865D2ECD}" type="pres">
      <dgm:prSet presAssocID="{4E91D91C-5240-48E2-8D52-EA63DF75A073}" presName="linNode" presStyleCnt="0"/>
      <dgm:spPr/>
    </dgm:pt>
    <dgm:pt modelId="{BD689BF5-8638-4689-BC8F-E5EB40E6B71A}" type="pres">
      <dgm:prSet presAssocID="{4E91D91C-5240-48E2-8D52-EA63DF75A073}" presName="parentShp" presStyleLbl="node1" presStyleIdx="1" presStyleCnt="4" custScaleX="61525" custLinFactNeighborX="-9533" custLinFactNeighborY="126">
        <dgm:presLayoutVars>
          <dgm:bulletEnabled val="1"/>
        </dgm:presLayoutVars>
      </dgm:prSet>
      <dgm:spPr/>
    </dgm:pt>
    <dgm:pt modelId="{DA493CAD-C452-4C31-AE97-61F7600B7A1B}" type="pres">
      <dgm:prSet presAssocID="{4E91D91C-5240-48E2-8D52-EA63DF75A073}" presName="childShp" presStyleLbl="bgAccFollowNode1" presStyleIdx="1" presStyleCnt="4" custScaleY="127703" custLinFactNeighborX="-12544" custLinFactNeighborY="126">
        <dgm:presLayoutVars>
          <dgm:bulletEnabled val="1"/>
        </dgm:presLayoutVars>
      </dgm:prSet>
      <dgm:spPr/>
    </dgm:pt>
    <dgm:pt modelId="{C212B64C-0508-4428-8752-055AA71C9152}" type="pres">
      <dgm:prSet presAssocID="{0A092D37-8DE6-4467-A54E-7B9B9DA58514}" presName="spacing" presStyleCnt="0"/>
      <dgm:spPr/>
    </dgm:pt>
    <dgm:pt modelId="{955B063A-F239-42A9-AD0B-DFD3AEDA9D44}" type="pres">
      <dgm:prSet presAssocID="{368F9E42-9C6E-41A5-81F6-78EA1EE0D2DE}" presName="linNode" presStyleCnt="0"/>
      <dgm:spPr/>
    </dgm:pt>
    <dgm:pt modelId="{B53B50D6-762D-464C-8B6A-10A3EFF1292F}" type="pres">
      <dgm:prSet presAssocID="{368F9E42-9C6E-41A5-81F6-78EA1EE0D2DE}" presName="parentShp" presStyleLbl="node1" presStyleIdx="2" presStyleCnt="4" custScaleX="61525" custLinFactNeighborX="-9533" custLinFactNeighborY="126">
        <dgm:presLayoutVars>
          <dgm:bulletEnabled val="1"/>
        </dgm:presLayoutVars>
      </dgm:prSet>
      <dgm:spPr/>
    </dgm:pt>
    <dgm:pt modelId="{EF777210-21FA-4EE4-874F-D470D387A5A4}" type="pres">
      <dgm:prSet presAssocID="{368F9E42-9C6E-41A5-81F6-78EA1EE0D2DE}" presName="childShp" presStyleLbl="bgAccFollowNode1" presStyleIdx="2" presStyleCnt="4" custLinFactNeighborX="-12544" custLinFactNeighborY="126">
        <dgm:presLayoutVars>
          <dgm:bulletEnabled val="1"/>
        </dgm:presLayoutVars>
      </dgm:prSet>
      <dgm:spPr/>
    </dgm:pt>
    <dgm:pt modelId="{D36E016A-6D68-4DAD-BCA4-F7F96F32744E}" type="pres">
      <dgm:prSet presAssocID="{EBAD1407-5327-4E94-AAFF-F91E33F76D1E}" presName="spacing" presStyleCnt="0"/>
      <dgm:spPr/>
    </dgm:pt>
    <dgm:pt modelId="{B24B7710-970D-4DF5-8F62-28918C0686E7}" type="pres">
      <dgm:prSet presAssocID="{C62521F6-4EDA-4F37-B343-B9758E8F8EE0}" presName="linNode" presStyleCnt="0"/>
      <dgm:spPr/>
    </dgm:pt>
    <dgm:pt modelId="{63834D98-89D1-4806-8E0B-72E21C24C6F4}" type="pres">
      <dgm:prSet presAssocID="{C62521F6-4EDA-4F37-B343-B9758E8F8EE0}" presName="parentShp" presStyleLbl="node1" presStyleIdx="3" presStyleCnt="4" custScaleX="61525" custLinFactNeighborX="-9533" custLinFactNeighborY="126">
        <dgm:presLayoutVars>
          <dgm:bulletEnabled val="1"/>
        </dgm:presLayoutVars>
      </dgm:prSet>
      <dgm:spPr/>
    </dgm:pt>
    <dgm:pt modelId="{C5ACA383-4862-47FD-84F6-E0824E00846C}" type="pres">
      <dgm:prSet presAssocID="{C62521F6-4EDA-4F37-B343-B9758E8F8EE0}" presName="childShp" presStyleLbl="bgAccFollowNode1" presStyleIdx="3" presStyleCnt="4" custLinFactNeighborX="-12544" custLinFactNeighborY="126">
        <dgm:presLayoutVars>
          <dgm:bulletEnabled val="1"/>
        </dgm:presLayoutVars>
      </dgm:prSet>
      <dgm:spPr/>
    </dgm:pt>
  </dgm:ptLst>
  <dgm:cxnLst>
    <dgm:cxn modelId="{9D8E3F07-A839-4D1F-8BCA-C5AFD73601AF}" type="presOf" srcId="{4E91D91C-5240-48E2-8D52-EA63DF75A073}" destId="{BD689BF5-8638-4689-BC8F-E5EB40E6B71A}" srcOrd="0" destOrd="0" presId="urn:microsoft.com/office/officeart/2005/8/layout/vList6"/>
    <dgm:cxn modelId="{D8DA7A08-D396-476F-A8A3-BF36180EC07A}" srcId="{CD722F51-AC2A-4653-B717-C172FC0A3982}" destId="{368F9E42-9C6E-41A5-81F6-78EA1EE0D2DE}" srcOrd="2" destOrd="0" parTransId="{DA0C85F7-70B0-4D7A-85D1-BBF8D2108E7A}" sibTransId="{EBAD1407-5327-4E94-AAFF-F91E33F76D1E}"/>
    <dgm:cxn modelId="{AB89570C-6F88-4CB3-9951-BCD371FF271F}" srcId="{FCEBCE2A-0F3B-43CD-90A5-2176617E8335}" destId="{C5E76199-067F-4467-AB70-C2FE661725C1}" srcOrd="2" destOrd="0" parTransId="{6CB6C485-A0C3-4F14-8C41-54D390695AFB}" sibTransId="{C39ADBB1-6E79-4EFA-BAAF-BCD5689BFE3B}"/>
    <dgm:cxn modelId="{02F8DF0E-E0F5-466C-BFE4-7F3DE2A35172}" type="presOf" srcId="{7A32477A-3A1F-445C-92F1-5E7610E14673}" destId="{9354AF61-6081-452C-A818-2107013EF9EE}" srcOrd="0" destOrd="2" presId="urn:microsoft.com/office/officeart/2005/8/layout/vList6"/>
    <dgm:cxn modelId="{9273491C-6B60-4C6A-B387-284A12492C4F}" type="presOf" srcId="{C62521F6-4EDA-4F37-B343-B9758E8F8EE0}" destId="{63834D98-89D1-4806-8E0B-72E21C24C6F4}" srcOrd="0" destOrd="0" presId="urn:microsoft.com/office/officeart/2005/8/layout/vList6"/>
    <dgm:cxn modelId="{3025F523-48D1-4B65-8478-9D6D892A1787}" srcId="{368F9E42-9C6E-41A5-81F6-78EA1EE0D2DE}" destId="{95B85ABB-4CDD-49AF-90C2-B5A0C9116152}" srcOrd="1" destOrd="0" parTransId="{0EC64E77-A0E5-45FD-BF03-6EFF07CC7358}" sibTransId="{6E65619E-8087-4575-9A1D-1C6E6A971EE5}"/>
    <dgm:cxn modelId="{E9F74126-B102-4CE4-808C-775F99218698}" srcId="{53927983-F62B-4CA2-B7AE-C82E743ABA3F}" destId="{CA113384-5527-442B-9DF7-AAC150A75C18}" srcOrd="2" destOrd="0" parTransId="{098CB703-437C-43DA-9DF1-EEBAB0E11FCB}" sibTransId="{05B5A429-AB05-48DD-92D8-1F82F64A2704}"/>
    <dgm:cxn modelId="{A7E6B027-CAF8-4034-8876-E422EB3B74C1}" type="presOf" srcId="{368F9E42-9C6E-41A5-81F6-78EA1EE0D2DE}" destId="{B53B50D6-762D-464C-8B6A-10A3EFF1292F}" srcOrd="0" destOrd="0" presId="urn:microsoft.com/office/officeart/2005/8/layout/vList6"/>
    <dgm:cxn modelId="{54284830-6553-43A9-8898-44DACA9E9AAC}" type="presOf" srcId="{65FB361F-4FE0-4D3C-B6D0-1EDF47EF83E9}" destId="{C5ACA383-4862-47FD-84F6-E0824E00846C}" srcOrd="0" destOrd="0" presId="urn:microsoft.com/office/officeart/2005/8/layout/vList6"/>
    <dgm:cxn modelId="{2D295732-457B-415F-A1C2-C76416EC7ED6}" type="presOf" srcId="{CD722F51-AC2A-4653-B717-C172FC0A3982}" destId="{3F050980-42E6-4C01-A23B-7AD8BB08CA53}" srcOrd="0" destOrd="0" presId="urn:microsoft.com/office/officeart/2005/8/layout/vList6"/>
    <dgm:cxn modelId="{0410A237-3882-40D9-8A18-DFAFF20237AF}" type="presOf" srcId="{CEF8E83E-B2AE-4F37-BF3E-B2146324DD96}" destId="{ED6D8187-5B5D-4BA5-A4CF-4B4A68A3F7A5}" srcOrd="0" destOrd="0" presId="urn:microsoft.com/office/officeart/2005/8/layout/vList6"/>
    <dgm:cxn modelId="{F7716339-C84A-4755-81AA-805EA47D8BA2}" srcId="{CD722F51-AC2A-4653-B717-C172FC0A3982}" destId="{C62521F6-4EDA-4F37-B343-B9758E8F8EE0}" srcOrd="3" destOrd="0" parTransId="{B66B4B87-AD2A-45ED-A65A-7A4FB83CB877}" sibTransId="{A68B9864-493D-474D-89D8-AB43AF41F8B0}"/>
    <dgm:cxn modelId="{CCDE7E3B-0A8E-4FAC-97E6-8CF6B90ED2BC}" srcId="{53927983-F62B-4CA2-B7AE-C82E743ABA3F}" destId="{7BB77024-29B9-4B97-BBC7-53D3C86ED044}" srcOrd="3" destOrd="0" parTransId="{CEE4B05A-30C7-4FC9-BA37-023BE66780AB}" sibTransId="{449ACDF9-57C2-4984-A72D-59A3B2D44260}"/>
    <dgm:cxn modelId="{43760840-81D1-47A3-82C8-23C02C706FCC}" type="presOf" srcId="{53927983-F62B-4CA2-B7AE-C82E743ABA3F}" destId="{9354AF61-6081-452C-A818-2107013EF9EE}" srcOrd="0" destOrd="0" presId="urn:microsoft.com/office/officeart/2005/8/layout/vList6"/>
    <dgm:cxn modelId="{A9F13744-A72B-44C1-9670-744A12BE5D04}" srcId="{53927983-F62B-4CA2-B7AE-C82E743ABA3F}" destId="{999884E1-B3A5-4A90-9CC4-373EF06ACAA8}" srcOrd="4" destOrd="0" parTransId="{BBF4F1A0-2BC3-46E4-9475-6F3AD684EED8}" sibTransId="{170DE467-3165-47E3-BC39-DBF6BC082603}"/>
    <dgm:cxn modelId="{83827B46-AF22-4548-8A65-11C802260558}" type="presOf" srcId="{D0E21695-123B-41FE-A225-230B0F0ACC08}" destId="{DA493CAD-C452-4C31-AE97-61F7600B7A1B}" srcOrd="0" destOrd="2" presId="urn:microsoft.com/office/officeart/2005/8/layout/vList6"/>
    <dgm:cxn modelId="{50FD1047-0A42-4365-A104-08EAABC4877B}" srcId="{FCEBCE2A-0F3B-43CD-90A5-2176617E8335}" destId="{D0E21695-123B-41FE-A225-230B0F0ACC08}" srcOrd="1" destOrd="0" parTransId="{1527C297-2FC8-420D-AB9C-044F2B53E54D}" sibTransId="{B7D8D05D-325B-4752-A320-678305EA2CA4}"/>
    <dgm:cxn modelId="{7DE9EC69-7AAA-40BB-BC31-1BA1DA99559E}" srcId="{2E1FDAE5-B69E-4446-81E6-CE88CCCED4C2}" destId="{3A2E6EE0-3312-45DB-BE34-E61F1618275F}" srcOrd="0" destOrd="0" parTransId="{6130FBB7-51A3-47C4-969A-A160141B8939}" sibTransId="{3A63018C-53D0-46C7-A3E3-B1D4AF951276}"/>
    <dgm:cxn modelId="{1DB9B44A-E147-428C-8140-3895227A00EC}" type="presOf" srcId="{CA113384-5527-442B-9DF7-AAC150A75C18}" destId="{9354AF61-6081-452C-A818-2107013EF9EE}" srcOrd="0" destOrd="3" presId="urn:microsoft.com/office/officeart/2005/8/layout/vList6"/>
    <dgm:cxn modelId="{8A9EC34C-3BED-4523-A31E-4B2570CC7B3D}" type="presOf" srcId="{C5E76199-067F-4467-AB70-C2FE661725C1}" destId="{DA493CAD-C452-4C31-AE97-61F7600B7A1B}" srcOrd="0" destOrd="3" presId="urn:microsoft.com/office/officeart/2005/8/layout/vList6"/>
    <dgm:cxn modelId="{E653FC74-0E3B-4459-B0E4-D093C2CFC629}" type="presOf" srcId="{2E1FDAE5-B69E-4446-81E6-CE88CCCED4C2}" destId="{EF777210-21FA-4EE4-874F-D470D387A5A4}" srcOrd="0" destOrd="0" presId="urn:microsoft.com/office/officeart/2005/8/layout/vList6"/>
    <dgm:cxn modelId="{E4B8537A-AEC2-48D2-BC7B-0582068601F9}" srcId="{53927983-F62B-4CA2-B7AE-C82E743ABA3F}" destId="{08DA9208-40F6-497E-8B1E-5817008C438A}" srcOrd="0" destOrd="0" parTransId="{0A905CAE-1B7A-4F1E-B543-905A4907EA8B}" sibTransId="{5B8744DF-57DC-4078-8CF1-C849C6119D81}"/>
    <dgm:cxn modelId="{620CDB7E-DBFD-49E6-83D7-8C14FDD838F0}" type="presOf" srcId="{3A2E6EE0-3312-45DB-BE34-E61F1618275F}" destId="{EF777210-21FA-4EE4-874F-D470D387A5A4}" srcOrd="0" destOrd="1" presId="urn:microsoft.com/office/officeart/2005/8/layout/vList6"/>
    <dgm:cxn modelId="{51775B8C-FBF4-4095-A835-98BD7C46FBEE}" srcId="{2E1FDAE5-B69E-4446-81E6-CE88CCCED4C2}" destId="{C7FE39E9-0BFF-42A9-9A40-E1E4C4198AE9}" srcOrd="1" destOrd="0" parTransId="{76BCB7FA-BD35-4036-B37A-AE221FF92665}" sibTransId="{D1E24381-9825-44B4-959C-6F895134C1F8}"/>
    <dgm:cxn modelId="{AA24EF8F-3A43-4A46-BE51-8D495F538400}" type="presOf" srcId="{FCEBCE2A-0F3B-43CD-90A5-2176617E8335}" destId="{DA493CAD-C452-4C31-AE97-61F7600B7A1B}" srcOrd="0" destOrd="0" presId="urn:microsoft.com/office/officeart/2005/8/layout/vList6"/>
    <dgm:cxn modelId="{C1DE5895-6790-4DDB-B82E-00C0DE4DF135}" type="presOf" srcId="{965D6F86-0E4B-4A5C-A907-50E8CD02E1EF}" destId="{EF777210-21FA-4EE4-874F-D470D387A5A4}" srcOrd="0" destOrd="3" presId="urn:microsoft.com/office/officeart/2005/8/layout/vList6"/>
    <dgm:cxn modelId="{66F8E19B-7826-4183-A51D-BA46C4B62C7B}" type="presOf" srcId="{C7FE39E9-0BFF-42A9-9A40-E1E4C4198AE9}" destId="{EF777210-21FA-4EE4-874F-D470D387A5A4}" srcOrd="0" destOrd="2" presId="urn:microsoft.com/office/officeart/2005/8/layout/vList6"/>
    <dgm:cxn modelId="{DDD764A6-5BF0-4094-95A5-CA6407653C93}" srcId="{CD722F51-AC2A-4653-B717-C172FC0A3982}" destId="{CEF8E83E-B2AE-4F37-BF3E-B2146324DD96}" srcOrd="0" destOrd="0" parTransId="{64032CF0-CBFD-4910-91BC-E80F48BF9CE3}" sibTransId="{9F397D2D-3CBE-43EC-9033-9C2CC85F8546}"/>
    <dgm:cxn modelId="{6C0F77AD-53CC-45E2-B2D6-D68ECD589400}" srcId="{4E91D91C-5240-48E2-8D52-EA63DF75A073}" destId="{FCEBCE2A-0F3B-43CD-90A5-2176617E8335}" srcOrd="0" destOrd="0" parTransId="{E1657624-6ABB-43CC-BF86-F6CE695A65ED}" sibTransId="{4E6F8482-09E8-4205-82D7-C03BEF727DD9}"/>
    <dgm:cxn modelId="{FD8D27AF-D8E4-473D-9177-EF75ED0FD437}" srcId="{2E1FDAE5-B69E-4446-81E6-CE88CCCED4C2}" destId="{965D6F86-0E4B-4A5C-A907-50E8CD02E1EF}" srcOrd="2" destOrd="0" parTransId="{728D183D-21CF-4FE3-8763-D328598B28EA}" sibTransId="{0B1BEDDD-1C8F-4B83-A6F9-C4481E6FCBE7}"/>
    <dgm:cxn modelId="{EC828CBB-9C45-488B-BC08-5BBDF5E91D2B}" srcId="{C62521F6-4EDA-4F37-B343-B9758E8F8EE0}" destId="{65FB361F-4FE0-4D3C-B6D0-1EDF47EF83E9}" srcOrd="0" destOrd="0" parTransId="{28B99321-6BF4-40E6-9BD5-E79D2086EB2B}" sibTransId="{FF9A3AB8-BDF8-4354-AF73-64ACCE29DD51}"/>
    <dgm:cxn modelId="{29B606CA-FC11-4BD2-9615-91F584CECBBE}" type="presOf" srcId="{7BB77024-29B9-4B97-BBC7-53D3C86ED044}" destId="{9354AF61-6081-452C-A818-2107013EF9EE}" srcOrd="0" destOrd="4" presId="urn:microsoft.com/office/officeart/2005/8/layout/vList6"/>
    <dgm:cxn modelId="{D36666D3-7D19-4B6B-8C8D-3B8DEE00A7EC}" type="presOf" srcId="{95B85ABB-4CDD-49AF-90C2-B5A0C9116152}" destId="{EF777210-21FA-4EE4-874F-D470D387A5A4}" srcOrd="0" destOrd="4" presId="urn:microsoft.com/office/officeart/2005/8/layout/vList6"/>
    <dgm:cxn modelId="{55C6FAD4-89FE-4B0F-B446-6D829A174AEB}" srcId="{CD722F51-AC2A-4653-B717-C172FC0A3982}" destId="{4E91D91C-5240-48E2-8D52-EA63DF75A073}" srcOrd="1" destOrd="0" parTransId="{F8A3E437-B32F-46F4-8716-E90DE05A0867}" sibTransId="{0A092D37-8DE6-4467-A54E-7B9B9DA58514}"/>
    <dgm:cxn modelId="{7DF776D9-A37E-4BF2-A8D3-58188DE984E7}" srcId="{CEF8E83E-B2AE-4F37-BF3E-B2146324DD96}" destId="{53927983-F62B-4CA2-B7AE-C82E743ABA3F}" srcOrd="0" destOrd="0" parTransId="{E42A239F-8A92-4A92-A7C7-6CE8792067E6}" sibTransId="{6AE6D924-58B2-414A-A9E6-EAC49E730ED1}"/>
    <dgm:cxn modelId="{0EFBC4DD-5036-46E4-B8D1-D978AB3F8A69}" srcId="{368F9E42-9C6E-41A5-81F6-78EA1EE0D2DE}" destId="{2E1FDAE5-B69E-4446-81E6-CE88CCCED4C2}" srcOrd="0" destOrd="0" parTransId="{052FF974-EBCE-4A48-AA1E-7B42F7E03217}" sibTransId="{85EC5C7B-D23B-41D0-998D-3BE3A04CE904}"/>
    <dgm:cxn modelId="{10363AE8-4A04-400A-86B2-596664FB32FD}" srcId="{FCEBCE2A-0F3B-43CD-90A5-2176617E8335}" destId="{2BC044A4-1AF6-4CC0-B07F-87A334D3C324}" srcOrd="0" destOrd="0" parTransId="{A33D0280-2E08-4B7F-8BE7-28EAE02258F1}" sibTransId="{2CDCE0B0-7ADF-494F-8B0C-4FAE48263AD8}"/>
    <dgm:cxn modelId="{23987FEA-A15B-478A-91F0-C966FA3AE168}" type="presOf" srcId="{999884E1-B3A5-4A90-9CC4-373EF06ACAA8}" destId="{9354AF61-6081-452C-A818-2107013EF9EE}" srcOrd="0" destOrd="5" presId="urn:microsoft.com/office/officeart/2005/8/layout/vList6"/>
    <dgm:cxn modelId="{2A67E3F4-6489-4C97-BB93-1A62FAE47579}" srcId="{53927983-F62B-4CA2-B7AE-C82E743ABA3F}" destId="{7A32477A-3A1F-445C-92F1-5E7610E14673}" srcOrd="1" destOrd="0" parTransId="{ED45A9E6-190A-468A-8165-F3E95640C84A}" sibTransId="{327EAB57-7C3E-41BA-9592-C09D5F761249}"/>
    <dgm:cxn modelId="{1BE1D6FA-5BF3-4527-8538-5C9CD92D84F4}" type="presOf" srcId="{2BC044A4-1AF6-4CC0-B07F-87A334D3C324}" destId="{DA493CAD-C452-4C31-AE97-61F7600B7A1B}" srcOrd="0" destOrd="1" presId="urn:microsoft.com/office/officeart/2005/8/layout/vList6"/>
    <dgm:cxn modelId="{A823E8FC-9662-4E3B-9AD7-2460BF819550}" type="presOf" srcId="{08DA9208-40F6-497E-8B1E-5817008C438A}" destId="{9354AF61-6081-452C-A818-2107013EF9EE}" srcOrd="0" destOrd="1" presId="urn:microsoft.com/office/officeart/2005/8/layout/vList6"/>
    <dgm:cxn modelId="{A229F0E3-7989-41F8-9B2C-E60A79F72EE7}" type="presParOf" srcId="{3F050980-42E6-4C01-A23B-7AD8BB08CA53}" destId="{B90D372D-8C8E-46B2-8154-A8F75EF3FD43}" srcOrd="0" destOrd="0" presId="urn:microsoft.com/office/officeart/2005/8/layout/vList6"/>
    <dgm:cxn modelId="{8334E52F-B017-416C-913E-8EC7C7C50174}" type="presParOf" srcId="{B90D372D-8C8E-46B2-8154-A8F75EF3FD43}" destId="{ED6D8187-5B5D-4BA5-A4CF-4B4A68A3F7A5}" srcOrd="0" destOrd="0" presId="urn:microsoft.com/office/officeart/2005/8/layout/vList6"/>
    <dgm:cxn modelId="{DCF327B9-8AF1-4D85-BE11-BEA28CC10935}" type="presParOf" srcId="{B90D372D-8C8E-46B2-8154-A8F75EF3FD43}" destId="{9354AF61-6081-452C-A818-2107013EF9EE}" srcOrd="1" destOrd="0" presId="urn:microsoft.com/office/officeart/2005/8/layout/vList6"/>
    <dgm:cxn modelId="{E3C358A7-D211-405D-B440-B2C63105B8EA}" type="presParOf" srcId="{3F050980-42E6-4C01-A23B-7AD8BB08CA53}" destId="{C32D63BC-2786-441A-BF19-565870CDA4EF}" srcOrd="1" destOrd="0" presId="urn:microsoft.com/office/officeart/2005/8/layout/vList6"/>
    <dgm:cxn modelId="{44DE1777-7162-4869-8A98-99DFDEE37A4D}" type="presParOf" srcId="{3F050980-42E6-4C01-A23B-7AD8BB08CA53}" destId="{E4E4C88A-2037-463D-B02A-135F865D2ECD}" srcOrd="2" destOrd="0" presId="urn:microsoft.com/office/officeart/2005/8/layout/vList6"/>
    <dgm:cxn modelId="{8F7B99D8-8013-4A60-AC95-C56DB29E8C10}" type="presParOf" srcId="{E4E4C88A-2037-463D-B02A-135F865D2ECD}" destId="{BD689BF5-8638-4689-BC8F-E5EB40E6B71A}" srcOrd="0" destOrd="0" presId="urn:microsoft.com/office/officeart/2005/8/layout/vList6"/>
    <dgm:cxn modelId="{0DE9DF62-CF28-4878-8962-32593ACC967D}" type="presParOf" srcId="{E4E4C88A-2037-463D-B02A-135F865D2ECD}" destId="{DA493CAD-C452-4C31-AE97-61F7600B7A1B}" srcOrd="1" destOrd="0" presId="urn:microsoft.com/office/officeart/2005/8/layout/vList6"/>
    <dgm:cxn modelId="{7769930B-4D97-42EF-8822-B832368C7087}" type="presParOf" srcId="{3F050980-42E6-4C01-A23B-7AD8BB08CA53}" destId="{C212B64C-0508-4428-8752-055AA71C9152}" srcOrd="3" destOrd="0" presId="urn:microsoft.com/office/officeart/2005/8/layout/vList6"/>
    <dgm:cxn modelId="{22D78248-2CF4-4CDD-9B5A-39EF91AEE049}" type="presParOf" srcId="{3F050980-42E6-4C01-A23B-7AD8BB08CA53}" destId="{955B063A-F239-42A9-AD0B-DFD3AEDA9D44}" srcOrd="4" destOrd="0" presId="urn:microsoft.com/office/officeart/2005/8/layout/vList6"/>
    <dgm:cxn modelId="{A7D247B3-9CDE-4ABC-B857-659E9E435CA9}" type="presParOf" srcId="{955B063A-F239-42A9-AD0B-DFD3AEDA9D44}" destId="{B53B50D6-762D-464C-8B6A-10A3EFF1292F}" srcOrd="0" destOrd="0" presId="urn:microsoft.com/office/officeart/2005/8/layout/vList6"/>
    <dgm:cxn modelId="{0812DA90-8C5D-44F6-A7B7-F1A9F4CF6F87}" type="presParOf" srcId="{955B063A-F239-42A9-AD0B-DFD3AEDA9D44}" destId="{EF777210-21FA-4EE4-874F-D470D387A5A4}" srcOrd="1" destOrd="0" presId="urn:microsoft.com/office/officeart/2005/8/layout/vList6"/>
    <dgm:cxn modelId="{0C752974-433F-4C33-B746-8810658FFB52}" type="presParOf" srcId="{3F050980-42E6-4C01-A23B-7AD8BB08CA53}" destId="{D36E016A-6D68-4DAD-BCA4-F7F96F32744E}" srcOrd="5" destOrd="0" presId="urn:microsoft.com/office/officeart/2005/8/layout/vList6"/>
    <dgm:cxn modelId="{9A6D6003-929B-46BF-ACC2-5301C04B280A}" type="presParOf" srcId="{3F050980-42E6-4C01-A23B-7AD8BB08CA53}" destId="{B24B7710-970D-4DF5-8F62-28918C0686E7}" srcOrd="6" destOrd="0" presId="urn:microsoft.com/office/officeart/2005/8/layout/vList6"/>
    <dgm:cxn modelId="{4E762F8C-2BFA-41D5-BBBF-F68D40CA39F0}" type="presParOf" srcId="{B24B7710-970D-4DF5-8F62-28918C0686E7}" destId="{63834D98-89D1-4806-8E0B-72E21C24C6F4}" srcOrd="0" destOrd="0" presId="urn:microsoft.com/office/officeart/2005/8/layout/vList6"/>
    <dgm:cxn modelId="{FC905E0E-268E-4F36-937B-EECE7FB237D3}" type="presParOf" srcId="{B24B7710-970D-4DF5-8F62-28918C0686E7}" destId="{C5ACA383-4862-47FD-84F6-E0824E00846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C5D7DFC-5A66-4961-8441-0DF560B6928C}"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GB"/>
        </a:p>
      </dgm:t>
    </dgm:pt>
    <dgm:pt modelId="{0EF08E68-11CE-41ED-9084-6FD2DCE6AC31}">
      <dgm:prSet phldrT="[Text]"/>
      <dgm:spPr>
        <a:solidFill>
          <a:schemeClr val="tx2"/>
        </a:solidFill>
      </dgm:spPr>
      <dgm:t>
        <a:bodyPr/>
        <a:lstStyle/>
        <a:p>
          <a:r>
            <a:rPr lang="en-GB" b="1" dirty="0"/>
            <a:t>February – March – April </a:t>
          </a:r>
        </a:p>
      </dgm:t>
    </dgm:pt>
    <dgm:pt modelId="{B91A94B1-402B-40A7-9594-D76A3130E76F}" type="parTrans" cxnId="{0C949553-7BFC-470A-943E-2D345996F376}">
      <dgm:prSet/>
      <dgm:spPr/>
      <dgm:t>
        <a:bodyPr/>
        <a:lstStyle/>
        <a:p>
          <a:endParaRPr lang="en-GB"/>
        </a:p>
      </dgm:t>
    </dgm:pt>
    <dgm:pt modelId="{F94D9465-A5AA-460E-92DA-6FE68DB24810}" type="sibTrans" cxnId="{0C949553-7BFC-470A-943E-2D345996F376}">
      <dgm:prSet/>
      <dgm:spPr/>
      <dgm:t>
        <a:bodyPr/>
        <a:lstStyle/>
        <a:p>
          <a:endParaRPr lang="en-GB"/>
        </a:p>
      </dgm:t>
    </dgm:pt>
    <dgm:pt modelId="{08D867E7-5CA5-4F89-ABEA-96D9CD67840C}">
      <dgm:prSet phldrT="[Text]"/>
      <dgm:spPr/>
      <dgm:t>
        <a:bodyPr/>
        <a:lstStyle/>
        <a:p>
          <a:r>
            <a:rPr lang="en-GB" b="1" dirty="0"/>
            <a:t>February</a:t>
          </a:r>
          <a:endParaRPr lang="en-GB" dirty="0"/>
        </a:p>
      </dgm:t>
      <dgm:extLst>
        <a:ext uri="{E40237B7-FDA0-4F09-8148-C483321AD2D9}">
          <dgm14:cNvPr xmlns:dgm14="http://schemas.microsoft.com/office/drawing/2010/diagram" id="0" name="" descr="February - March April:"/>
        </a:ext>
      </dgm:extLst>
    </dgm:pt>
    <dgm:pt modelId="{D36C0696-AC3D-4045-8B6D-086C4BF12A94}" type="parTrans" cxnId="{6736C6A4-3B86-4985-B073-936068041707}">
      <dgm:prSet/>
      <dgm:spPr/>
      <dgm:t>
        <a:bodyPr/>
        <a:lstStyle/>
        <a:p>
          <a:endParaRPr lang="en-GB"/>
        </a:p>
      </dgm:t>
    </dgm:pt>
    <dgm:pt modelId="{0A3C31A6-CBE2-4C28-9C89-42B323EE6A0F}" type="sibTrans" cxnId="{6736C6A4-3B86-4985-B073-936068041707}">
      <dgm:prSet/>
      <dgm:spPr/>
      <dgm:t>
        <a:bodyPr/>
        <a:lstStyle/>
        <a:p>
          <a:endParaRPr lang="en-GB"/>
        </a:p>
      </dgm:t>
    </dgm:pt>
    <dgm:pt modelId="{3FF67B93-CD6C-4B47-9605-A768AD12315F}">
      <dgm:prSet phldrT="[Text]"/>
      <dgm:spPr>
        <a:solidFill>
          <a:schemeClr val="tx2"/>
        </a:solidFill>
      </dgm:spPr>
      <dgm:t>
        <a:bodyPr/>
        <a:lstStyle/>
        <a:p>
          <a:r>
            <a:rPr lang="en-GB" b="1" dirty="0"/>
            <a:t>May – June – July </a:t>
          </a:r>
        </a:p>
      </dgm:t>
    </dgm:pt>
    <dgm:pt modelId="{15A02D62-66CC-46E6-AA67-252827DBDCD6}" type="parTrans" cxnId="{8F422244-2DC3-4A3E-9262-9CBDB7859E18}">
      <dgm:prSet/>
      <dgm:spPr/>
      <dgm:t>
        <a:bodyPr/>
        <a:lstStyle/>
        <a:p>
          <a:endParaRPr lang="en-GB"/>
        </a:p>
      </dgm:t>
    </dgm:pt>
    <dgm:pt modelId="{DDA311F2-BBA0-420C-9E47-D30CA359AE72}" type="sibTrans" cxnId="{8F422244-2DC3-4A3E-9262-9CBDB7859E18}">
      <dgm:prSet/>
      <dgm:spPr/>
      <dgm:t>
        <a:bodyPr/>
        <a:lstStyle/>
        <a:p>
          <a:endParaRPr lang="en-GB"/>
        </a:p>
      </dgm:t>
    </dgm:pt>
    <dgm:pt modelId="{3FF872FD-C0A2-4123-8427-439500E54E12}">
      <dgm:prSet phldrT="[Text]"/>
      <dgm:spPr/>
      <dgm:t>
        <a:bodyPr/>
        <a:lstStyle/>
        <a:p>
          <a:r>
            <a:rPr lang="en-GB" b="1" dirty="0"/>
            <a:t>May</a:t>
          </a:r>
        </a:p>
      </dgm:t>
      <dgm:extLst>
        <a:ext uri="{E40237B7-FDA0-4F09-8148-C483321AD2D9}">
          <dgm14:cNvPr xmlns:dgm14="http://schemas.microsoft.com/office/drawing/2010/diagram" id="0" name="" descr="February - March April:"/>
        </a:ext>
      </dgm:extLst>
    </dgm:pt>
    <dgm:pt modelId="{F4CA0B11-4C36-43A6-9E6B-1195BB5E2CB4}" type="parTrans" cxnId="{460AB2D4-10BF-4CBF-AB4F-BBA772D8EA78}">
      <dgm:prSet/>
      <dgm:spPr/>
      <dgm:t>
        <a:bodyPr/>
        <a:lstStyle/>
        <a:p>
          <a:endParaRPr lang="en-GB"/>
        </a:p>
      </dgm:t>
    </dgm:pt>
    <dgm:pt modelId="{D7FAE6BC-D508-4F2D-BF95-D2697EE5B07C}" type="sibTrans" cxnId="{460AB2D4-10BF-4CBF-AB4F-BBA772D8EA78}">
      <dgm:prSet/>
      <dgm:spPr/>
      <dgm:t>
        <a:bodyPr/>
        <a:lstStyle/>
        <a:p>
          <a:endParaRPr lang="en-GB"/>
        </a:p>
      </dgm:t>
    </dgm:pt>
    <dgm:pt modelId="{53456108-BCA3-4C7F-9814-CF8C44393FE9}">
      <dgm:prSet phldrT="[Text]"/>
      <dgm:spPr>
        <a:solidFill>
          <a:schemeClr val="tx2"/>
        </a:solidFill>
      </dgm:spPr>
      <dgm:t>
        <a:bodyPr/>
        <a:lstStyle/>
        <a:p>
          <a:r>
            <a:rPr lang="en-GB" b="1" dirty="0"/>
            <a:t>August – September – October  </a:t>
          </a:r>
        </a:p>
      </dgm:t>
    </dgm:pt>
    <dgm:pt modelId="{0D5839B1-FDE4-431D-A5B5-A4EC78B7F121}" type="parTrans" cxnId="{C7DDB2F7-513E-47AB-A74B-8FB244117871}">
      <dgm:prSet/>
      <dgm:spPr/>
      <dgm:t>
        <a:bodyPr/>
        <a:lstStyle/>
        <a:p>
          <a:endParaRPr lang="en-GB"/>
        </a:p>
      </dgm:t>
    </dgm:pt>
    <dgm:pt modelId="{6E3E3EB3-DFAB-455B-A4F8-07E1069255EA}" type="sibTrans" cxnId="{C7DDB2F7-513E-47AB-A74B-8FB244117871}">
      <dgm:prSet/>
      <dgm:spPr/>
      <dgm:t>
        <a:bodyPr/>
        <a:lstStyle/>
        <a:p>
          <a:endParaRPr lang="en-GB"/>
        </a:p>
      </dgm:t>
    </dgm:pt>
    <dgm:pt modelId="{0B0351C2-DDA0-4210-8D82-D9D6E716CD2F}">
      <dgm:prSet phldrT="[Text]"/>
      <dgm:spPr/>
      <dgm:t>
        <a:bodyPr/>
        <a:lstStyle/>
        <a:p>
          <a:r>
            <a:rPr lang="en-GB" b="1" dirty="0"/>
            <a:t>August</a:t>
          </a:r>
        </a:p>
      </dgm:t>
    </dgm:pt>
    <dgm:pt modelId="{B458CBFC-87F4-47A0-AF92-FA78CC506FC5}" type="parTrans" cxnId="{CF3C4624-7A3D-4BCC-A9D7-BA6BE2AE1ACD}">
      <dgm:prSet/>
      <dgm:spPr/>
      <dgm:t>
        <a:bodyPr/>
        <a:lstStyle/>
        <a:p>
          <a:endParaRPr lang="en-GB"/>
        </a:p>
      </dgm:t>
    </dgm:pt>
    <dgm:pt modelId="{77F42DF0-3808-4089-B215-3DEB8EA6ECE2}" type="sibTrans" cxnId="{CF3C4624-7A3D-4BCC-A9D7-BA6BE2AE1ACD}">
      <dgm:prSet/>
      <dgm:spPr/>
      <dgm:t>
        <a:bodyPr/>
        <a:lstStyle/>
        <a:p>
          <a:endParaRPr lang="en-GB"/>
        </a:p>
      </dgm:t>
    </dgm:pt>
    <dgm:pt modelId="{3426DC86-2924-45F0-BBE3-241C2413BCFD}">
      <dgm:prSet phldrT="[Text]"/>
      <dgm:spPr/>
      <dgm:t>
        <a:bodyPr/>
        <a:lstStyle/>
        <a:p>
          <a:r>
            <a:rPr lang="en-GB" dirty="0"/>
            <a:t>Set up and begin case management  </a:t>
          </a:r>
        </a:p>
      </dgm:t>
    </dgm:pt>
    <dgm:pt modelId="{E04EB3D9-91F5-4FBF-828A-0AE1B1A64E47}" type="parTrans" cxnId="{DA02EEA8-DC78-4513-BA80-E64C600E54A0}">
      <dgm:prSet/>
      <dgm:spPr/>
      <dgm:t>
        <a:bodyPr/>
        <a:lstStyle/>
        <a:p>
          <a:endParaRPr lang="en-GB"/>
        </a:p>
      </dgm:t>
    </dgm:pt>
    <dgm:pt modelId="{CC73E369-B875-48BA-888B-ED945F747290}" type="sibTrans" cxnId="{DA02EEA8-DC78-4513-BA80-E64C600E54A0}">
      <dgm:prSet/>
      <dgm:spPr/>
      <dgm:t>
        <a:bodyPr/>
        <a:lstStyle/>
        <a:p>
          <a:endParaRPr lang="en-GB"/>
        </a:p>
      </dgm:t>
    </dgm:pt>
    <dgm:pt modelId="{37209F23-145E-4C7F-B723-961B19053D3B}">
      <dgm:prSet phldrT="[Text]"/>
      <dgm:spPr/>
      <dgm:t>
        <a:bodyPr/>
        <a:lstStyle/>
        <a:p>
          <a:r>
            <a:rPr lang="en-GB" dirty="0"/>
            <a:t>Early stages of population health management of long-list patients</a:t>
          </a:r>
        </a:p>
      </dgm:t>
    </dgm:pt>
    <dgm:pt modelId="{83F0E703-8909-4B08-86DF-953C3C79EE54}" type="parTrans" cxnId="{580B1663-7796-4BC8-80C8-A720B6DA7379}">
      <dgm:prSet/>
      <dgm:spPr/>
      <dgm:t>
        <a:bodyPr/>
        <a:lstStyle/>
        <a:p>
          <a:endParaRPr lang="en-GB"/>
        </a:p>
      </dgm:t>
    </dgm:pt>
    <dgm:pt modelId="{BBA0E924-3D61-4521-9D83-F39D119D3D21}" type="sibTrans" cxnId="{580B1663-7796-4BC8-80C8-A720B6DA7379}">
      <dgm:prSet/>
      <dgm:spPr/>
      <dgm:t>
        <a:bodyPr/>
        <a:lstStyle/>
        <a:p>
          <a:endParaRPr lang="en-GB"/>
        </a:p>
      </dgm:t>
    </dgm:pt>
    <dgm:pt modelId="{B906134F-BD6B-47D1-9F26-E2BA2CA2A0D0}">
      <dgm:prSet phldrT="[Text]"/>
      <dgm:spPr/>
      <dgm:t>
        <a:bodyPr/>
        <a:lstStyle/>
        <a:p>
          <a:r>
            <a:rPr lang="en-GB" b="1" dirty="0"/>
            <a:t>June</a:t>
          </a:r>
          <a:endParaRPr lang="en-GB" dirty="0"/>
        </a:p>
      </dgm:t>
    </dgm:pt>
    <dgm:pt modelId="{1A8CC624-1EA5-4B67-864C-6B946F02489E}" type="parTrans" cxnId="{9F9395B1-0227-4440-94EF-CC256EB4320F}">
      <dgm:prSet/>
      <dgm:spPr/>
      <dgm:t>
        <a:bodyPr/>
        <a:lstStyle/>
        <a:p>
          <a:endParaRPr lang="en-GB"/>
        </a:p>
      </dgm:t>
    </dgm:pt>
    <dgm:pt modelId="{393BBAAB-6452-483E-9744-CACEA6A8B432}" type="sibTrans" cxnId="{9F9395B1-0227-4440-94EF-CC256EB4320F}">
      <dgm:prSet/>
      <dgm:spPr/>
      <dgm:t>
        <a:bodyPr/>
        <a:lstStyle/>
        <a:p>
          <a:endParaRPr lang="en-GB"/>
        </a:p>
      </dgm:t>
    </dgm:pt>
    <dgm:pt modelId="{384E3939-EE0E-434C-BE58-76E77972EA29}">
      <dgm:prSet phldrT="[Text]"/>
      <dgm:spPr/>
      <dgm:t>
        <a:bodyPr/>
        <a:lstStyle/>
        <a:p>
          <a:r>
            <a:rPr lang="en-GB" b="1" dirty="0"/>
            <a:t>General</a:t>
          </a:r>
        </a:p>
      </dgm:t>
    </dgm:pt>
    <dgm:pt modelId="{AAEDAF33-F2AF-4177-9C35-F10D78859DB3}" type="parTrans" cxnId="{03D03D47-DD86-4129-AA93-A7E74D88B17F}">
      <dgm:prSet/>
      <dgm:spPr/>
      <dgm:t>
        <a:bodyPr/>
        <a:lstStyle/>
        <a:p>
          <a:endParaRPr lang="en-GB"/>
        </a:p>
      </dgm:t>
    </dgm:pt>
    <dgm:pt modelId="{420C623E-C198-44E3-BA8E-4012AAA7D6D4}" type="sibTrans" cxnId="{03D03D47-DD86-4129-AA93-A7E74D88B17F}">
      <dgm:prSet/>
      <dgm:spPr/>
      <dgm:t>
        <a:bodyPr/>
        <a:lstStyle/>
        <a:p>
          <a:endParaRPr lang="en-GB"/>
        </a:p>
      </dgm:t>
    </dgm:pt>
    <dgm:pt modelId="{92D51C8B-04F5-40FC-8682-C80B50A15A33}">
      <dgm:prSet phldrT="[Text]"/>
      <dgm:spPr/>
      <dgm:t>
        <a:bodyPr/>
        <a:lstStyle/>
        <a:p>
          <a:r>
            <a:rPr lang="en-GB" b="1" dirty="0"/>
            <a:t>August/September</a:t>
          </a:r>
        </a:p>
      </dgm:t>
    </dgm:pt>
    <dgm:pt modelId="{29990331-4D46-418D-8A84-813079B9ADC9}" type="parTrans" cxnId="{8F584015-DCD4-4296-BC3D-F2033D1C0C4D}">
      <dgm:prSet/>
      <dgm:spPr/>
      <dgm:t>
        <a:bodyPr/>
        <a:lstStyle/>
        <a:p>
          <a:endParaRPr lang="en-GB"/>
        </a:p>
      </dgm:t>
    </dgm:pt>
    <dgm:pt modelId="{5B5B609E-3013-4D24-BE4A-5BAD725784CD}" type="sibTrans" cxnId="{8F584015-DCD4-4296-BC3D-F2033D1C0C4D}">
      <dgm:prSet/>
      <dgm:spPr/>
      <dgm:t>
        <a:bodyPr/>
        <a:lstStyle/>
        <a:p>
          <a:endParaRPr lang="en-GB"/>
        </a:p>
      </dgm:t>
    </dgm:pt>
    <dgm:pt modelId="{1F8B7E23-49DF-4714-8A7B-59A76B60625B}">
      <dgm:prSet phldrT="[Text]"/>
      <dgm:spPr>
        <a:solidFill>
          <a:schemeClr val="tx2"/>
        </a:solidFill>
      </dgm:spPr>
      <dgm:t>
        <a:bodyPr/>
        <a:lstStyle/>
        <a:p>
          <a:r>
            <a:rPr lang="en-GB" b="1" dirty="0"/>
            <a:t>November – December – January   </a:t>
          </a:r>
        </a:p>
      </dgm:t>
    </dgm:pt>
    <dgm:pt modelId="{B05458C6-6A50-4C8B-9CE0-8441EB70C1A1}" type="parTrans" cxnId="{B8B50B26-E0EF-45CE-ACD5-84C2480A19BD}">
      <dgm:prSet/>
      <dgm:spPr/>
      <dgm:t>
        <a:bodyPr/>
        <a:lstStyle/>
        <a:p>
          <a:endParaRPr lang="en-GB"/>
        </a:p>
      </dgm:t>
    </dgm:pt>
    <dgm:pt modelId="{65819E4F-4E0E-4D05-90B8-BB28DD9FC884}" type="sibTrans" cxnId="{B8B50B26-E0EF-45CE-ACD5-84C2480A19BD}">
      <dgm:prSet/>
      <dgm:spPr/>
      <dgm:t>
        <a:bodyPr/>
        <a:lstStyle/>
        <a:p>
          <a:endParaRPr lang="en-GB"/>
        </a:p>
      </dgm:t>
    </dgm:pt>
    <dgm:pt modelId="{987EA5E4-8E4E-4EFB-9B5B-1B2494C28567}">
      <dgm:prSet phldrT="[Text]"/>
      <dgm:spPr>
        <a:solidFill>
          <a:schemeClr val="tx2"/>
        </a:solidFill>
      </dgm:spPr>
      <dgm:t>
        <a:bodyPr/>
        <a:lstStyle/>
        <a:p>
          <a:r>
            <a:rPr lang="en-GB" b="1" dirty="0"/>
            <a:t>February – March </a:t>
          </a:r>
        </a:p>
      </dgm:t>
    </dgm:pt>
    <dgm:pt modelId="{82629737-5EE2-4584-871B-818680CBF877}" type="parTrans" cxnId="{11C33F43-29EA-475A-8511-03D45A7C4C74}">
      <dgm:prSet/>
      <dgm:spPr/>
      <dgm:t>
        <a:bodyPr/>
        <a:lstStyle/>
        <a:p>
          <a:endParaRPr lang="en-GB"/>
        </a:p>
      </dgm:t>
    </dgm:pt>
    <dgm:pt modelId="{57F028C0-6AEA-42A2-9503-2B00C29D1A65}" type="sibTrans" cxnId="{11C33F43-29EA-475A-8511-03D45A7C4C74}">
      <dgm:prSet/>
      <dgm:spPr/>
      <dgm:t>
        <a:bodyPr/>
        <a:lstStyle/>
        <a:p>
          <a:endParaRPr lang="en-GB"/>
        </a:p>
      </dgm:t>
    </dgm:pt>
    <dgm:pt modelId="{99EDEF38-4EE9-4341-8F1D-997BC4C715B4}">
      <dgm:prSet phldrT="[Text]"/>
      <dgm:spPr/>
      <dgm:t>
        <a:bodyPr/>
        <a:lstStyle/>
        <a:p>
          <a:r>
            <a:rPr lang="en-GB" dirty="0"/>
            <a:t>Case management more or less routine </a:t>
          </a:r>
        </a:p>
      </dgm:t>
    </dgm:pt>
    <dgm:pt modelId="{BFDD2D3F-FB85-4C67-A8FD-1B537B9322FB}" type="parTrans" cxnId="{FDF2F2C6-414E-43A1-8DCE-58F1263C51E6}">
      <dgm:prSet/>
      <dgm:spPr/>
      <dgm:t>
        <a:bodyPr/>
        <a:lstStyle/>
        <a:p>
          <a:endParaRPr lang="en-GB"/>
        </a:p>
      </dgm:t>
    </dgm:pt>
    <dgm:pt modelId="{6C880DE6-AAF5-46E6-9EEC-167A5A13FD2A}" type="sibTrans" cxnId="{FDF2F2C6-414E-43A1-8DCE-58F1263C51E6}">
      <dgm:prSet/>
      <dgm:spPr/>
      <dgm:t>
        <a:bodyPr/>
        <a:lstStyle/>
        <a:p>
          <a:endParaRPr lang="en-GB"/>
        </a:p>
      </dgm:t>
    </dgm:pt>
    <dgm:pt modelId="{4D95A286-1E37-4758-8437-CB977972964B}">
      <dgm:prSet phldrT="[Text]"/>
      <dgm:spPr/>
      <dgm:t>
        <a:bodyPr/>
        <a:lstStyle/>
        <a:p>
          <a:r>
            <a:rPr lang="en-GB" dirty="0"/>
            <a:t>Progress with the population health management long-list</a:t>
          </a:r>
        </a:p>
      </dgm:t>
    </dgm:pt>
    <dgm:pt modelId="{9FD9B1F6-8B6B-493B-A7D0-01E1F5477510}" type="parTrans" cxnId="{4DB1607A-B148-4C2E-BECF-F2A2C46266ED}">
      <dgm:prSet/>
      <dgm:spPr/>
      <dgm:t>
        <a:bodyPr/>
        <a:lstStyle/>
        <a:p>
          <a:endParaRPr lang="en-GB"/>
        </a:p>
      </dgm:t>
    </dgm:pt>
    <dgm:pt modelId="{2D2DDE91-8556-453A-886D-5E325B6EC4A9}" type="sibTrans" cxnId="{4DB1607A-B148-4C2E-BECF-F2A2C46266ED}">
      <dgm:prSet/>
      <dgm:spPr/>
      <dgm:t>
        <a:bodyPr/>
        <a:lstStyle/>
        <a:p>
          <a:endParaRPr lang="en-GB"/>
        </a:p>
      </dgm:t>
    </dgm:pt>
    <dgm:pt modelId="{EF169596-EBD5-4248-BCA6-B33558C5E6FB}">
      <dgm:prSet phldrT="[Text]"/>
      <dgm:spPr/>
      <dgm:t>
        <a:bodyPr/>
        <a:lstStyle/>
        <a:p>
          <a:r>
            <a:rPr lang="en-GB" dirty="0"/>
            <a:t>Reflection on work so far – learning from and adapting activity</a:t>
          </a:r>
        </a:p>
      </dgm:t>
    </dgm:pt>
    <dgm:pt modelId="{E48377BA-4345-45E7-A5E8-AC45B962EDCD}" type="parTrans" cxnId="{C5C94FFE-8434-4A4F-839E-BF1B5D7EBC83}">
      <dgm:prSet/>
      <dgm:spPr/>
      <dgm:t>
        <a:bodyPr/>
        <a:lstStyle/>
        <a:p>
          <a:endParaRPr lang="en-GB"/>
        </a:p>
      </dgm:t>
    </dgm:pt>
    <dgm:pt modelId="{0F0B2134-DC0B-41FA-BE58-FD1056657AA9}" type="sibTrans" cxnId="{C5C94FFE-8434-4A4F-839E-BF1B5D7EBC83}">
      <dgm:prSet/>
      <dgm:spPr/>
      <dgm:t>
        <a:bodyPr/>
        <a:lstStyle/>
        <a:p>
          <a:endParaRPr lang="en-GB"/>
        </a:p>
      </dgm:t>
    </dgm:pt>
    <dgm:pt modelId="{BF7A4BC5-1D18-4859-954C-915F60E4B14D}">
      <dgm:prSet phldrT="[Text]"/>
      <dgm:spPr/>
      <dgm:t>
        <a:bodyPr/>
        <a:lstStyle/>
        <a:p>
          <a:r>
            <a:rPr lang="en-GB" dirty="0"/>
            <a:t>Identify neighbourhood/PCN to expand the project into</a:t>
          </a:r>
        </a:p>
      </dgm:t>
    </dgm:pt>
    <dgm:pt modelId="{3F391AA5-F321-4CBC-87A5-6D4DE152A2E7}" type="parTrans" cxnId="{C8697C4C-D051-4C06-94BA-67671540CC5B}">
      <dgm:prSet/>
      <dgm:spPr/>
      <dgm:t>
        <a:bodyPr/>
        <a:lstStyle/>
        <a:p>
          <a:endParaRPr lang="en-GB"/>
        </a:p>
      </dgm:t>
    </dgm:pt>
    <dgm:pt modelId="{28397412-591E-45B9-AADF-68C3FD663539}" type="sibTrans" cxnId="{C8697C4C-D051-4C06-94BA-67671540CC5B}">
      <dgm:prSet/>
      <dgm:spPr/>
      <dgm:t>
        <a:bodyPr/>
        <a:lstStyle/>
        <a:p>
          <a:endParaRPr lang="en-GB"/>
        </a:p>
      </dgm:t>
    </dgm:pt>
    <dgm:pt modelId="{23BE99A4-A36E-436C-A983-221856876EBC}">
      <dgm:prSet phldrT="[Text]"/>
      <dgm:spPr/>
      <dgm:t>
        <a:bodyPr/>
        <a:lstStyle/>
        <a:p>
          <a:r>
            <a:rPr lang="en-GB" dirty="0"/>
            <a:t> Begin expansion across the borough</a:t>
          </a:r>
        </a:p>
      </dgm:t>
    </dgm:pt>
    <dgm:pt modelId="{2FCBB57A-7A5D-483B-A113-52737443009A}" type="parTrans" cxnId="{A7743FE2-A0E2-4D6F-887C-C7B81AA9DA10}">
      <dgm:prSet/>
      <dgm:spPr/>
      <dgm:t>
        <a:bodyPr/>
        <a:lstStyle/>
        <a:p>
          <a:endParaRPr lang="en-GB"/>
        </a:p>
      </dgm:t>
    </dgm:pt>
    <dgm:pt modelId="{46ECCC9C-6AB0-4026-A023-BD18FB340322}" type="sibTrans" cxnId="{A7743FE2-A0E2-4D6F-887C-C7B81AA9DA10}">
      <dgm:prSet/>
      <dgm:spPr/>
      <dgm:t>
        <a:bodyPr/>
        <a:lstStyle/>
        <a:p>
          <a:endParaRPr lang="en-GB"/>
        </a:p>
      </dgm:t>
    </dgm:pt>
    <dgm:pt modelId="{C0009A58-847A-4662-B7A9-A148313F9624}">
      <dgm:prSet phldrT="[Text]"/>
      <dgm:spPr/>
      <dgm:t>
        <a:bodyPr/>
        <a:lstStyle/>
        <a:p>
          <a:r>
            <a:rPr lang="en-GB" b="0" dirty="0"/>
            <a:t>Case management model of care becoming BAU in initial PCN</a:t>
          </a:r>
        </a:p>
      </dgm:t>
    </dgm:pt>
    <dgm:pt modelId="{79615727-B441-4FBA-A51A-48254C2A7F8B}" type="parTrans" cxnId="{29C6ABFA-6FD3-4C51-AB4D-310D0529EE64}">
      <dgm:prSet/>
      <dgm:spPr/>
      <dgm:t>
        <a:bodyPr/>
        <a:lstStyle/>
        <a:p>
          <a:endParaRPr lang="en-GB"/>
        </a:p>
      </dgm:t>
    </dgm:pt>
    <dgm:pt modelId="{84827D58-C9F8-48AF-A1E6-4901D3208159}" type="sibTrans" cxnId="{29C6ABFA-6FD3-4C51-AB4D-310D0529EE64}">
      <dgm:prSet/>
      <dgm:spPr/>
      <dgm:t>
        <a:bodyPr/>
        <a:lstStyle/>
        <a:p>
          <a:endParaRPr lang="en-GB"/>
        </a:p>
      </dgm:t>
    </dgm:pt>
    <dgm:pt modelId="{C12C99F9-A39E-496E-A81F-D42D4DEE9430}">
      <dgm:prSet phldrT="[Text]"/>
      <dgm:spPr/>
      <dgm:t>
        <a:bodyPr/>
        <a:lstStyle/>
        <a:p>
          <a:r>
            <a:rPr lang="en-GB" b="0" dirty="0"/>
            <a:t>Population health management of long-list patients becoming BAU</a:t>
          </a:r>
        </a:p>
      </dgm:t>
    </dgm:pt>
    <dgm:pt modelId="{28958092-82E4-41B8-B271-5B244B249487}" type="parTrans" cxnId="{B74E6330-E5B9-4439-8DFA-7D3DC048E205}">
      <dgm:prSet/>
      <dgm:spPr/>
      <dgm:t>
        <a:bodyPr/>
        <a:lstStyle/>
        <a:p>
          <a:endParaRPr lang="en-GB"/>
        </a:p>
      </dgm:t>
    </dgm:pt>
    <dgm:pt modelId="{0A4DC8CA-5BCD-4272-B38E-91C8E1071522}" type="sibTrans" cxnId="{B74E6330-E5B9-4439-8DFA-7D3DC048E205}">
      <dgm:prSet/>
      <dgm:spPr/>
      <dgm:t>
        <a:bodyPr/>
        <a:lstStyle/>
        <a:p>
          <a:endParaRPr lang="en-GB"/>
        </a:p>
      </dgm:t>
    </dgm:pt>
    <dgm:pt modelId="{86EC6C7C-D6EC-4928-A339-013E9BE22758}">
      <dgm:prSet phldrT="[Text]"/>
      <dgm:spPr/>
      <dgm:t>
        <a:bodyPr/>
        <a:lstStyle/>
        <a:p>
          <a:r>
            <a:rPr lang="en-GB" b="0" dirty="0"/>
            <a:t>Thinking about sustainability of model and how care will continue</a:t>
          </a:r>
        </a:p>
      </dgm:t>
    </dgm:pt>
    <dgm:pt modelId="{B0ED8E6E-4163-462E-B8D5-87C841AFFA99}" type="parTrans" cxnId="{B1D447B3-820A-493C-A2E5-33E13B844D85}">
      <dgm:prSet/>
      <dgm:spPr/>
      <dgm:t>
        <a:bodyPr/>
        <a:lstStyle/>
        <a:p>
          <a:endParaRPr lang="en-GB"/>
        </a:p>
      </dgm:t>
    </dgm:pt>
    <dgm:pt modelId="{FBDF17A5-4544-43E8-B966-15BBE0DA4BD8}" type="sibTrans" cxnId="{B1D447B3-820A-493C-A2E5-33E13B844D85}">
      <dgm:prSet/>
      <dgm:spPr/>
      <dgm:t>
        <a:bodyPr/>
        <a:lstStyle/>
        <a:p>
          <a:endParaRPr lang="en-GB"/>
        </a:p>
      </dgm:t>
    </dgm:pt>
    <dgm:pt modelId="{7065C209-2064-4237-BD30-AA02BFAC81D0}">
      <dgm:prSet phldrT="[Text]"/>
      <dgm:spPr/>
      <dgm:t>
        <a:bodyPr/>
        <a:lstStyle/>
        <a:p>
          <a:r>
            <a:rPr lang="en-GB" b="0" dirty="0"/>
            <a:t>Expansion into additional PCN/Neighbourhood developing</a:t>
          </a:r>
        </a:p>
      </dgm:t>
    </dgm:pt>
    <dgm:pt modelId="{A9F45224-FE95-409F-A685-B585C1D2DA21}" type="parTrans" cxnId="{FE0F18A4-C1A4-4BE4-AEC4-048DA2F573F9}">
      <dgm:prSet/>
      <dgm:spPr/>
      <dgm:t>
        <a:bodyPr/>
        <a:lstStyle/>
        <a:p>
          <a:endParaRPr lang="en-GB"/>
        </a:p>
      </dgm:t>
    </dgm:pt>
    <dgm:pt modelId="{A9AA056C-3BFA-4A69-8AC1-CD6EED2E32F4}" type="sibTrans" cxnId="{FE0F18A4-C1A4-4BE4-AEC4-048DA2F573F9}">
      <dgm:prSet/>
      <dgm:spPr/>
      <dgm:t>
        <a:bodyPr/>
        <a:lstStyle/>
        <a:p>
          <a:endParaRPr lang="en-GB"/>
        </a:p>
      </dgm:t>
    </dgm:pt>
    <dgm:pt modelId="{3D331811-615B-458F-BB21-52E6F0CFFBE1}">
      <dgm:prSet phldrT="[Text]"/>
      <dgm:spPr/>
      <dgm:t>
        <a:bodyPr/>
        <a:lstStyle/>
        <a:p>
          <a:r>
            <a:rPr lang="en-GB" b="1" dirty="0"/>
            <a:t>March/April</a:t>
          </a:r>
        </a:p>
      </dgm:t>
    </dgm:pt>
    <dgm:pt modelId="{70150CC5-FADA-4734-AA93-5BCDFD65DA51}" type="sibTrans" cxnId="{A0BE2205-D2B8-4639-9D2D-287ED38774B6}">
      <dgm:prSet/>
      <dgm:spPr/>
      <dgm:t>
        <a:bodyPr/>
        <a:lstStyle/>
        <a:p>
          <a:endParaRPr lang="en-GB"/>
        </a:p>
      </dgm:t>
    </dgm:pt>
    <dgm:pt modelId="{1A08A56F-DFEA-4358-BF15-4AFD405B3B41}" type="parTrans" cxnId="{A0BE2205-D2B8-4639-9D2D-287ED38774B6}">
      <dgm:prSet/>
      <dgm:spPr/>
      <dgm:t>
        <a:bodyPr/>
        <a:lstStyle/>
        <a:p>
          <a:endParaRPr lang="en-GB"/>
        </a:p>
      </dgm:t>
    </dgm:pt>
    <dgm:pt modelId="{75D345B7-8200-49DC-808D-0F6655E30731}" type="pres">
      <dgm:prSet presAssocID="{0C5D7DFC-5A66-4961-8441-0DF560B6928C}" presName="linearFlow" presStyleCnt="0">
        <dgm:presLayoutVars>
          <dgm:dir/>
          <dgm:animLvl val="lvl"/>
          <dgm:resizeHandles val="exact"/>
        </dgm:presLayoutVars>
      </dgm:prSet>
      <dgm:spPr/>
    </dgm:pt>
    <dgm:pt modelId="{29E4525D-A732-47D3-934F-BBFC1920A1F3}" type="pres">
      <dgm:prSet presAssocID="{0EF08E68-11CE-41ED-9084-6FD2DCE6AC31}" presName="composite" presStyleCnt="0"/>
      <dgm:spPr/>
    </dgm:pt>
    <dgm:pt modelId="{32715E80-F423-4F6D-9A7A-BE4AA2B24C72}" type="pres">
      <dgm:prSet presAssocID="{0EF08E68-11CE-41ED-9084-6FD2DCE6AC31}" presName="parTx" presStyleLbl="node1" presStyleIdx="0" presStyleCnt="5">
        <dgm:presLayoutVars>
          <dgm:chMax val="0"/>
          <dgm:chPref val="0"/>
          <dgm:bulletEnabled val="1"/>
        </dgm:presLayoutVars>
      </dgm:prSet>
      <dgm:spPr/>
    </dgm:pt>
    <dgm:pt modelId="{A72B6630-DD86-4087-8E6E-2B0951ABBA5E}" type="pres">
      <dgm:prSet presAssocID="{0EF08E68-11CE-41ED-9084-6FD2DCE6AC31}" presName="parSh" presStyleLbl="node1" presStyleIdx="0" presStyleCnt="5"/>
      <dgm:spPr/>
    </dgm:pt>
    <dgm:pt modelId="{52E70D0A-C4BB-45A0-A71A-184F224C2E53}" type="pres">
      <dgm:prSet presAssocID="{0EF08E68-11CE-41ED-9084-6FD2DCE6AC31}" presName="desTx" presStyleLbl="fgAcc1" presStyleIdx="0" presStyleCnt="5">
        <dgm:presLayoutVars>
          <dgm:bulletEnabled val="1"/>
        </dgm:presLayoutVars>
      </dgm:prSet>
      <dgm:spPr/>
    </dgm:pt>
    <dgm:pt modelId="{1F314E74-7B11-4CC6-9631-977BC57D1676}" type="pres">
      <dgm:prSet presAssocID="{F94D9465-A5AA-460E-92DA-6FE68DB24810}" presName="sibTrans" presStyleLbl="sibTrans2D1" presStyleIdx="0" presStyleCnt="4"/>
      <dgm:spPr/>
    </dgm:pt>
    <dgm:pt modelId="{FCB72A36-F7F9-4411-8142-F30517B2DE4E}" type="pres">
      <dgm:prSet presAssocID="{F94D9465-A5AA-460E-92DA-6FE68DB24810}" presName="connTx" presStyleLbl="sibTrans2D1" presStyleIdx="0" presStyleCnt="4"/>
      <dgm:spPr/>
    </dgm:pt>
    <dgm:pt modelId="{3A219FFF-8A73-494F-A767-BE3C86C49E8B}" type="pres">
      <dgm:prSet presAssocID="{3FF67B93-CD6C-4B47-9605-A768AD12315F}" presName="composite" presStyleCnt="0"/>
      <dgm:spPr/>
    </dgm:pt>
    <dgm:pt modelId="{EEC1AE58-7DD4-4250-A720-B4ABA1C88B1F}" type="pres">
      <dgm:prSet presAssocID="{3FF67B93-CD6C-4B47-9605-A768AD12315F}" presName="parTx" presStyleLbl="node1" presStyleIdx="0" presStyleCnt="5">
        <dgm:presLayoutVars>
          <dgm:chMax val="0"/>
          <dgm:chPref val="0"/>
          <dgm:bulletEnabled val="1"/>
        </dgm:presLayoutVars>
      </dgm:prSet>
      <dgm:spPr/>
    </dgm:pt>
    <dgm:pt modelId="{06C69C8A-6DA5-4257-B338-3A3392AEF22A}" type="pres">
      <dgm:prSet presAssocID="{3FF67B93-CD6C-4B47-9605-A768AD12315F}" presName="parSh" presStyleLbl="node1" presStyleIdx="1" presStyleCnt="5"/>
      <dgm:spPr/>
    </dgm:pt>
    <dgm:pt modelId="{83743CF4-CC5B-4210-872E-94F8F489E37F}" type="pres">
      <dgm:prSet presAssocID="{3FF67B93-CD6C-4B47-9605-A768AD12315F}" presName="desTx" presStyleLbl="fgAcc1" presStyleIdx="1" presStyleCnt="5">
        <dgm:presLayoutVars>
          <dgm:bulletEnabled val="1"/>
        </dgm:presLayoutVars>
      </dgm:prSet>
      <dgm:spPr/>
    </dgm:pt>
    <dgm:pt modelId="{0A6675B7-9778-47FA-9DC1-DDE9D1221CF7}" type="pres">
      <dgm:prSet presAssocID="{DDA311F2-BBA0-420C-9E47-D30CA359AE72}" presName="sibTrans" presStyleLbl="sibTrans2D1" presStyleIdx="1" presStyleCnt="4"/>
      <dgm:spPr/>
    </dgm:pt>
    <dgm:pt modelId="{BB816FC7-9127-4986-96D4-14FE66B78B81}" type="pres">
      <dgm:prSet presAssocID="{DDA311F2-BBA0-420C-9E47-D30CA359AE72}" presName="connTx" presStyleLbl="sibTrans2D1" presStyleIdx="1" presStyleCnt="4"/>
      <dgm:spPr/>
    </dgm:pt>
    <dgm:pt modelId="{64D89537-20A4-4D15-AAF8-36ED46F54EB1}" type="pres">
      <dgm:prSet presAssocID="{53456108-BCA3-4C7F-9814-CF8C44393FE9}" presName="composite" presStyleCnt="0"/>
      <dgm:spPr/>
    </dgm:pt>
    <dgm:pt modelId="{CF01D4F1-0790-46F6-9F2A-ADB7ABBE544A}" type="pres">
      <dgm:prSet presAssocID="{53456108-BCA3-4C7F-9814-CF8C44393FE9}" presName="parTx" presStyleLbl="node1" presStyleIdx="1" presStyleCnt="5">
        <dgm:presLayoutVars>
          <dgm:chMax val="0"/>
          <dgm:chPref val="0"/>
          <dgm:bulletEnabled val="1"/>
        </dgm:presLayoutVars>
      </dgm:prSet>
      <dgm:spPr/>
    </dgm:pt>
    <dgm:pt modelId="{158DB9C5-48DC-4DE8-AE84-420A812A150F}" type="pres">
      <dgm:prSet presAssocID="{53456108-BCA3-4C7F-9814-CF8C44393FE9}" presName="parSh" presStyleLbl="node1" presStyleIdx="2" presStyleCnt="5"/>
      <dgm:spPr/>
    </dgm:pt>
    <dgm:pt modelId="{A03FEAA4-6875-4A8F-91C0-E9D22EB82B6C}" type="pres">
      <dgm:prSet presAssocID="{53456108-BCA3-4C7F-9814-CF8C44393FE9}" presName="desTx" presStyleLbl="fgAcc1" presStyleIdx="2" presStyleCnt="5">
        <dgm:presLayoutVars>
          <dgm:bulletEnabled val="1"/>
        </dgm:presLayoutVars>
      </dgm:prSet>
      <dgm:spPr/>
    </dgm:pt>
    <dgm:pt modelId="{62482387-0952-449C-8DCD-6D353D0069E4}" type="pres">
      <dgm:prSet presAssocID="{6E3E3EB3-DFAB-455B-A4F8-07E1069255EA}" presName="sibTrans" presStyleLbl="sibTrans2D1" presStyleIdx="2" presStyleCnt="4"/>
      <dgm:spPr/>
    </dgm:pt>
    <dgm:pt modelId="{2930A18F-C9C3-412A-B72E-0F25B1A82079}" type="pres">
      <dgm:prSet presAssocID="{6E3E3EB3-DFAB-455B-A4F8-07E1069255EA}" presName="connTx" presStyleLbl="sibTrans2D1" presStyleIdx="2" presStyleCnt="4"/>
      <dgm:spPr/>
    </dgm:pt>
    <dgm:pt modelId="{F04ED61A-DD92-447B-8945-04B2C18DCA07}" type="pres">
      <dgm:prSet presAssocID="{1F8B7E23-49DF-4714-8A7B-59A76B60625B}" presName="composite" presStyleCnt="0"/>
      <dgm:spPr/>
    </dgm:pt>
    <dgm:pt modelId="{20BEA035-B039-465B-A67D-11007D2D5ABA}" type="pres">
      <dgm:prSet presAssocID="{1F8B7E23-49DF-4714-8A7B-59A76B60625B}" presName="parTx" presStyleLbl="node1" presStyleIdx="2" presStyleCnt="5">
        <dgm:presLayoutVars>
          <dgm:chMax val="0"/>
          <dgm:chPref val="0"/>
          <dgm:bulletEnabled val="1"/>
        </dgm:presLayoutVars>
      </dgm:prSet>
      <dgm:spPr/>
    </dgm:pt>
    <dgm:pt modelId="{896E331E-4E7C-4286-8F33-895ED847AACE}" type="pres">
      <dgm:prSet presAssocID="{1F8B7E23-49DF-4714-8A7B-59A76B60625B}" presName="parSh" presStyleLbl="node1" presStyleIdx="3" presStyleCnt="5"/>
      <dgm:spPr/>
    </dgm:pt>
    <dgm:pt modelId="{35076831-6B71-44A2-AC85-FD04A9FD11AC}" type="pres">
      <dgm:prSet presAssocID="{1F8B7E23-49DF-4714-8A7B-59A76B60625B}" presName="desTx" presStyleLbl="fgAcc1" presStyleIdx="3" presStyleCnt="5">
        <dgm:presLayoutVars>
          <dgm:bulletEnabled val="1"/>
        </dgm:presLayoutVars>
      </dgm:prSet>
      <dgm:spPr/>
    </dgm:pt>
    <dgm:pt modelId="{0C31026E-8CE0-4C8D-A9B8-4FB827CC9120}" type="pres">
      <dgm:prSet presAssocID="{65819E4F-4E0E-4D05-90B8-BB28DD9FC884}" presName="sibTrans" presStyleLbl="sibTrans2D1" presStyleIdx="3" presStyleCnt="4"/>
      <dgm:spPr/>
    </dgm:pt>
    <dgm:pt modelId="{C2C52720-8EE9-4745-8BF5-C4BED1078C90}" type="pres">
      <dgm:prSet presAssocID="{65819E4F-4E0E-4D05-90B8-BB28DD9FC884}" presName="connTx" presStyleLbl="sibTrans2D1" presStyleIdx="3" presStyleCnt="4"/>
      <dgm:spPr/>
    </dgm:pt>
    <dgm:pt modelId="{283A5713-1487-4AFE-9C57-878E3AAC160F}" type="pres">
      <dgm:prSet presAssocID="{987EA5E4-8E4E-4EFB-9B5B-1B2494C28567}" presName="composite" presStyleCnt="0"/>
      <dgm:spPr/>
    </dgm:pt>
    <dgm:pt modelId="{28897D20-6460-4396-B98D-0AC2CF2FAEAA}" type="pres">
      <dgm:prSet presAssocID="{987EA5E4-8E4E-4EFB-9B5B-1B2494C28567}" presName="parTx" presStyleLbl="node1" presStyleIdx="3" presStyleCnt="5">
        <dgm:presLayoutVars>
          <dgm:chMax val="0"/>
          <dgm:chPref val="0"/>
          <dgm:bulletEnabled val="1"/>
        </dgm:presLayoutVars>
      </dgm:prSet>
      <dgm:spPr/>
    </dgm:pt>
    <dgm:pt modelId="{C88E125D-BC76-4FE4-916A-B3E0C1523D04}" type="pres">
      <dgm:prSet presAssocID="{987EA5E4-8E4E-4EFB-9B5B-1B2494C28567}" presName="parSh" presStyleLbl="node1" presStyleIdx="4" presStyleCnt="5"/>
      <dgm:spPr/>
    </dgm:pt>
    <dgm:pt modelId="{1873AB84-343D-4593-9A1E-8C6A59F84CEC}" type="pres">
      <dgm:prSet presAssocID="{987EA5E4-8E4E-4EFB-9B5B-1B2494C28567}" presName="desTx" presStyleLbl="fgAcc1" presStyleIdx="4" presStyleCnt="5">
        <dgm:presLayoutVars>
          <dgm:bulletEnabled val="1"/>
        </dgm:presLayoutVars>
      </dgm:prSet>
      <dgm:spPr/>
    </dgm:pt>
  </dgm:ptLst>
  <dgm:cxnLst>
    <dgm:cxn modelId="{69106700-FAF4-4736-A229-C16387AB57DB}" type="presOf" srcId="{0B0351C2-DDA0-4210-8D82-D9D6E716CD2F}" destId="{A03FEAA4-6875-4A8F-91C0-E9D22EB82B6C}" srcOrd="0" destOrd="0" presId="urn:microsoft.com/office/officeart/2005/8/layout/process3"/>
    <dgm:cxn modelId="{79781A01-2C99-4274-88F2-7CA0978711A7}" type="presOf" srcId="{0EF08E68-11CE-41ED-9084-6FD2DCE6AC31}" destId="{32715E80-F423-4F6D-9A7A-BE4AA2B24C72}" srcOrd="0" destOrd="0" presId="urn:microsoft.com/office/officeart/2005/8/layout/process3"/>
    <dgm:cxn modelId="{9DCA5B04-B33B-4870-B861-97F1F0C828E7}" type="presOf" srcId="{1F8B7E23-49DF-4714-8A7B-59A76B60625B}" destId="{896E331E-4E7C-4286-8F33-895ED847AACE}" srcOrd="1" destOrd="0" presId="urn:microsoft.com/office/officeart/2005/8/layout/process3"/>
    <dgm:cxn modelId="{A0BE2205-D2B8-4639-9D2D-287ED38774B6}" srcId="{0EF08E68-11CE-41ED-9084-6FD2DCE6AC31}" destId="{3D331811-615B-458F-BB21-52E6F0CFFBE1}" srcOrd="1" destOrd="0" parTransId="{1A08A56F-DFEA-4358-BF15-4AFD405B3B41}" sibTransId="{70150CC5-FADA-4734-AA93-5BCDFD65DA51}"/>
    <dgm:cxn modelId="{58249706-F551-41FF-BCCF-6422DB2AE2C7}" type="presOf" srcId="{99EDEF38-4EE9-4341-8F1D-997BC4C715B4}" destId="{83743CF4-CC5B-4210-872E-94F8F489E37F}" srcOrd="0" destOrd="1" presId="urn:microsoft.com/office/officeart/2005/8/layout/process3"/>
    <dgm:cxn modelId="{4DAA6707-2582-41D5-B2D6-B90F13280261}" type="presOf" srcId="{0EF08E68-11CE-41ED-9084-6FD2DCE6AC31}" destId="{A72B6630-DD86-4087-8E6E-2B0951ABBA5E}" srcOrd="1" destOrd="0" presId="urn:microsoft.com/office/officeart/2005/8/layout/process3"/>
    <dgm:cxn modelId="{0C2B670B-3681-45E2-92AF-21FCC70B3C71}" type="presOf" srcId="{DDA311F2-BBA0-420C-9E47-D30CA359AE72}" destId="{0A6675B7-9778-47FA-9DC1-DDE9D1221CF7}" srcOrd="0" destOrd="0" presId="urn:microsoft.com/office/officeart/2005/8/layout/process3"/>
    <dgm:cxn modelId="{A9B3D50E-53D6-45E5-BD4A-759736FD94C1}" type="presOf" srcId="{92D51C8B-04F5-40FC-8682-C80B50A15A33}" destId="{A03FEAA4-6875-4A8F-91C0-E9D22EB82B6C}" srcOrd="0" destOrd="2" presId="urn:microsoft.com/office/officeart/2005/8/layout/process3"/>
    <dgm:cxn modelId="{572FC110-E095-4DC0-B62B-C2691F2DFDAE}" type="presOf" srcId="{6E3E3EB3-DFAB-455B-A4F8-07E1069255EA}" destId="{62482387-0952-449C-8DCD-6D353D0069E4}" srcOrd="0" destOrd="0" presId="urn:microsoft.com/office/officeart/2005/8/layout/process3"/>
    <dgm:cxn modelId="{8F584015-DCD4-4296-BC3D-F2033D1C0C4D}" srcId="{53456108-BCA3-4C7F-9814-CF8C44393FE9}" destId="{92D51C8B-04F5-40FC-8682-C80B50A15A33}" srcOrd="1" destOrd="0" parTransId="{29990331-4D46-418D-8A84-813079B9ADC9}" sibTransId="{5B5B609E-3013-4D24-BE4A-5BAD725784CD}"/>
    <dgm:cxn modelId="{65D65B1E-8173-4C4C-884E-984B67278853}" type="presOf" srcId="{C12C99F9-A39E-496E-A81F-D42D4DEE9430}" destId="{35076831-6B71-44A2-AC85-FD04A9FD11AC}" srcOrd="0" destOrd="1" presId="urn:microsoft.com/office/officeart/2005/8/layout/process3"/>
    <dgm:cxn modelId="{C49DA821-3643-4DFA-AC57-832AC27A7D24}" type="presOf" srcId="{F94D9465-A5AA-460E-92DA-6FE68DB24810}" destId="{FCB72A36-F7F9-4411-8142-F30517B2DE4E}" srcOrd="1" destOrd="0" presId="urn:microsoft.com/office/officeart/2005/8/layout/process3"/>
    <dgm:cxn modelId="{0D3B8D22-52CF-484B-9721-7F5E6EFDCCFE}" type="presOf" srcId="{987EA5E4-8E4E-4EFB-9B5B-1B2494C28567}" destId="{C88E125D-BC76-4FE4-916A-B3E0C1523D04}" srcOrd="1" destOrd="0" presId="urn:microsoft.com/office/officeart/2005/8/layout/process3"/>
    <dgm:cxn modelId="{8CEF1024-033D-4FB7-892C-E44A74977504}" type="presOf" srcId="{53456108-BCA3-4C7F-9814-CF8C44393FE9}" destId="{158DB9C5-48DC-4DE8-AE84-420A812A150F}" srcOrd="1" destOrd="0" presId="urn:microsoft.com/office/officeart/2005/8/layout/process3"/>
    <dgm:cxn modelId="{CF3C4624-7A3D-4BCC-A9D7-BA6BE2AE1ACD}" srcId="{53456108-BCA3-4C7F-9814-CF8C44393FE9}" destId="{0B0351C2-DDA0-4210-8D82-D9D6E716CD2F}" srcOrd="0" destOrd="0" parTransId="{B458CBFC-87F4-47A0-AF92-FA78CC506FC5}" sibTransId="{77F42DF0-3808-4089-B215-3DEB8EA6ECE2}"/>
    <dgm:cxn modelId="{B8B50B26-E0EF-45CE-ACD5-84C2480A19BD}" srcId="{0C5D7DFC-5A66-4961-8441-0DF560B6928C}" destId="{1F8B7E23-49DF-4714-8A7B-59A76B60625B}" srcOrd="3" destOrd="0" parTransId="{B05458C6-6A50-4C8B-9CE0-8441EB70C1A1}" sibTransId="{65819E4F-4E0E-4D05-90B8-BB28DD9FC884}"/>
    <dgm:cxn modelId="{28567A2B-DBAB-45DB-8E2C-3F74174EA564}" type="presOf" srcId="{F94D9465-A5AA-460E-92DA-6FE68DB24810}" destId="{1F314E74-7B11-4CC6-9631-977BC57D1676}" srcOrd="0" destOrd="0" presId="urn:microsoft.com/office/officeart/2005/8/layout/process3"/>
    <dgm:cxn modelId="{B74E6330-E5B9-4439-8DFA-7D3DC048E205}" srcId="{1F8B7E23-49DF-4714-8A7B-59A76B60625B}" destId="{C12C99F9-A39E-496E-A81F-D42D4DEE9430}" srcOrd="1" destOrd="0" parTransId="{28958092-82E4-41B8-B271-5B244B249487}" sibTransId="{0A4DC8CA-5BCD-4272-B38E-91C8E1071522}"/>
    <dgm:cxn modelId="{1688EC41-02FB-43BF-98B2-0D9A7BC0B36A}" type="presOf" srcId="{B906134F-BD6B-47D1-9F26-E2BA2CA2A0D0}" destId="{83743CF4-CC5B-4210-872E-94F8F489E37F}" srcOrd="0" destOrd="2" presId="urn:microsoft.com/office/officeart/2005/8/layout/process3"/>
    <dgm:cxn modelId="{580B1663-7796-4BC8-80C8-A720B6DA7379}" srcId="{3D331811-615B-458F-BB21-52E6F0CFFBE1}" destId="{37209F23-145E-4C7F-B723-961B19053D3B}" srcOrd="0" destOrd="0" parTransId="{83F0E703-8909-4B08-86DF-953C3C79EE54}" sibTransId="{BBA0E924-3D61-4521-9D83-F39D119D3D21}"/>
    <dgm:cxn modelId="{11C33F43-29EA-475A-8511-03D45A7C4C74}" srcId="{0C5D7DFC-5A66-4961-8441-0DF560B6928C}" destId="{987EA5E4-8E4E-4EFB-9B5B-1B2494C28567}" srcOrd="4" destOrd="0" parTransId="{82629737-5EE2-4584-871B-818680CBF877}" sibTransId="{57F028C0-6AEA-42A2-9503-2B00C29D1A65}"/>
    <dgm:cxn modelId="{8F422244-2DC3-4A3E-9262-9CBDB7859E18}" srcId="{0C5D7DFC-5A66-4961-8441-0DF560B6928C}" destId="{3FF67B93-CD6C-4B47-9605-A768AD12315F}" srcOrd="1" destOrd="0" parTransId="{15A02D62-66CC-46E6-AA67-252827DBDCD6}" sibTransId="{DDA311F2-BBA0-420C-9E47-D30CA359AE72}"/>
    <dgm:cxn modelId="{03D03D47-DD86-4129-AA93-A7E74D88B17F}" srcId="{3FF67B93-CD6C-4B47-9605-A768AD12315F}" destId="{384E3939-EE0E-434C-BE58-76E77972EA29}" srcOrd="2" destOrd="0" parTransId="{AAEDAF33-F2AF-4177-9C35-F10D78859DB3}" sibTransId="{420C623E-C198-44E3-BA8E-4012AAA7D6D4}"/>
    <dgm:cxn modelId="{C8697C4C-D051-4C06-94BA-67671540CC5B}" srcId="{0B0351C2-DDA0-4210-8D82-D9D6E716CD2F}" destId="{BF7A4BC5-1D18-4859-954C-915F60E4B14D}" srcOrd="0" destOrd="0" parTransId="{3F391AA5-F321-4CBC-87A5-6D4DE152A2E7}" sibTransId="{28397412-591E-45B9-AADF-68C3FD663539}"/>
    <dgm:cxn modelId="{DCF8914F-C6A3-4617-8AFF-2A65063AC2D0}" type="presOf" srcId="{65819E4F-4E0E-4D05-90B8-BB28DD9FC884}" destId="{C2C52720-8EE9-4745-8BF5-C4BED1078C90}" srcOrd="1" destOrd="0" presId="urn:microsoft.com/office/officeart/2005/8/layout/process3"/>
    <dgm:cxn modelId="{1F093B70-DC88-4E5B-8F7E-202F1CBB014B}" type="presOf" srcId="{86EC6C7C-D6EC-4928-A339-013E9BE22758}" destId="{1873AB84-343D-4593-9A1E-8C6A59F84CEC}" srcOrd="0" destOrd="0" presId="urn:microsoft.com/office/officeart/2005/8/layout/process3"/>
    <dgm:cxn modelId="{0C949553-7BFC-470A-943E-2D345996F376}" srcId="{0C5D7DFC-5A66-4961-8441-0DF560B6928C}" destId="{0EF08E68-11CE-41ED-9084-6FD2DCE6AC31}" srcOrd="0" destOrd="0" parTransId="{B91A94B1-402B-40A7-9594-D76A3130E76F}" sibTransId="{F94D9465-A5AA-460E-92DA-6FE68DB24810}"/>
    <dgm:cxn modelId="{95EECE78-22D1-4737-A3B1-BBD271DF56B1}" type="presOf" srcId="{3D331811-615B-458F-BB21-52E6F0CFFBE1}" destId="{52E70D0A-C4BB-45A0-A71A-184F224C2E53}" srcOrd="0" destOrd="2" presId="urn:microsoft.com/office/officeart/2005/8/layout/process3"/>
    <dgm:cxn modelId="{4DB1607A-B148-4C2E-BECF-F2A2C46266ED}" srcId="{B906134F-BD6B-47D1-9F26-E2BA2CA2A0D0}" destId="{4D95A286-1E37-4758-8437-CB977972964B}" srcOrd="0" destOrd="0" parTransId="{9FD9B1F6-8B6B-493B-A7D0-01E1F5477510}" sibTransId="{2D2DDE91-8556-453A-886D-5E325B6EC4A9}"/>
    <dgm:cxn modelId="{9B314684-B791-495C-9F77-218F53049F9B}" type="presOf" srcId="{384E3939-EE0E-434C-BE58-76E77972EA29}" destId="{83743CF4-CC5B-4210-872E-94F8F489E37F}" srcOrd="0" destOrd="4" presId="urn:microsoft.com/office/officeart/2005/8/layout/process3"/>
    <dgm:cxn modelId="{71858F85-FD3A-49B9-A59B-74B8467928BA}" type="presOf" srcId="{53456108-BCA3-4C7F-9814-CF8C44393FE9}" destId="{CF01D4F1-0790-46F6-9F2A-ADB7ABBE544A}" srcOrd="0" destOrd="0" presId="urn:microsoft.com/office/officeart/2005/8/layout/process3"/>
    <dgm:cxn modelId="{47A3928D-1C23-4B05-9152-C7CE6DB2A4E2}" type="presOf" srcId="{3FF872FD-C0A2-4123-8427-439500E54E12}" destId="{83743CF4-CC5B-4210-872E-94F8F489E37F}" srcOrd="0" destOrd="0" presId="urn:microsoft.com/office/officeart/2005/8/layout/process3"/>
    <dgm:cxn modelId="{A27EB98E-1ABD-485E-A899-21C48C3AFB6F}" type="presOf" srcId="{23BE99A4-A36E-436C-A983-221856876EBC}" destId="{A03FEAA4-6875-4A8F-91C0-E9D22EB82B6C}" srcOrd="0" destOrd="3" presId="urn:microsoft.com/office/officeart/2005/8/layout/process3"/>
    <dgm:cxn modelId="{D9ED898F-0CFA-4051-AB35-CF41C5BB0665}" type="presOf" srcId="{DDA311F2-BBA0-420C-9E47-D30CA359AE72}" destId="{BB816FC7-9127-4986-96D4-14FE66B78B81}" srcOrd="1" destOrd="0" presId="urn:microsoft.com/office/officeart/2005/8/layout/process3"/>
    <dgm:cxn modelId="{F4E55498-4FDD-451C-AAC7-CDFCDBF25E89}" type="presOf" srcId="{65819E4F-4E0E-4D05-90B8-BB28DD9FC884}" destId="{0C31026E-8CE0-4C8D-A9B8-4FB827CC9120}" srcOrd="0" destOrd="0" presId="urn:microsoft.com/office/officeart/2005/8/layout/process3"/>
    <dgm:cxn modelId="{AB9F7E9B-6E12-4E4D-BBCF-2422516D63CC}" type="presOf" srcId="{6E3E3EB3-DFAB-455B-A4F8-07E1069255EA}" destId="{2930A18F-C9C3-412A-B72E-0F25B1A82079}" srcOrd="1" destOrd="0" presId="urn:microsoft.com/office/officeart/2005/8/layout/process3"/>
    <dgm:cxn modelId="{FE0F18A4-C1A4-4BE4-AEC4-048DA2F573F9}" srcId="{1F8B7E23-49DF-4714-8A7B-59A76B60625B}" destId="{7065C209-2064-4237-BD30-AA02BFAC81D0}" srcOrd="2" destOrd="0" parTransId="{A9F45224-FE95-409F-A685-B585C1D2DA21}" sibTransId="{A9AA056C-3BFA-4A69-8AC1-CD6EED2E32F4}"/>
    <dgm:cxn modelId="{6736C6A4-3B86-4985-B073-936068041707}" srcId="{0EF08E68-11CE-41ED-9084-6FD2DCE6AC31}" destId="{08D867E7-5CA5-4F89-ABEA-96D9CD67840C}" srcOrd="0" destOrd="0" parTransId="{D36C0696-AC3D-4045-8B6D-086C4BF12A94}" sibTransId="{0A3C31A6-CBE2-4C28-9C89-42B323EE6A0F}"/>
    <dgm:cxn modelId="{DA02EEA8-DC78-4513-BA80-E64C600E54A0}" srcId="{08D867E7-5CA5-4F89-ABEA-96D9CD67840C}" destId="{3426DC86-2924-45F0-BBE3-241C2413BCFD}" srcOrd="0" destOrd="0" parTransId="{E04EB3D9-91F5-4FBF-828A-0AE1B1A64E47}" sibTransId="{CC73E369-B875-48BA-888B-ED945F747290}"/>
    <dgm:cxn modelId="{9F9395B1-0227-4440-94EF-CC256EB4320F}" srcId="{3FF67B93-CD6C-4B47-9605-A768AD12315F}" destId="{B906134F-BD6B-47D1-9F26-E2BA2CA2A0D0}" srcOrd="1" destOrd="0" parTransId="{1A8CC624-1EA5-4B67-864C-6B946F02489E}" sibTransId="{393BBAAB-6452-483E-9744-CACEA6A8B432}"/>
    <dgm:cxn modelId="{B1D447B3-820A-493C-A2E5-33E13B844D85}" srcId="{987EA5E4-8E4E-4EFB-9B5B-1B2494C28567}" destId="{86EC6C7C-D6EC-4928-A339-013E9BE22758}" srcOrd="0" destOrd="0" parTransId="{B0ED8E6E-4163-462E-B8D5-87C841AFFA99}" sibTransId="{FBDF17A5-4544-43E8-B966-15BBE0DA4BD8}"/>
    <dgm:cxn modelId="{892782B4-F8EA-43A7-A5C7-A4473B4C559B}" type="presOf" srcId="{3FF67B93-CD6C-4B47-9605-A768AD12315F}" destId="{EEC1AE58-7DD4-4250-A720-B4ABA1C88B1F}" srcOrd="0" destOrd="0" presId="urn:microsoft.com/office/officeart/2005/8/layout/process3"/>
    <dgm:cxn modelId="{C1A274B5-67A2-4D31-BF45-35E246D7A960}" type="presOf" srcId="{1F8B7E23-49DF-4714-8A7B-59A76B60625B}" destId="{20BEA035-B039-465B-A67D-11007D2D5ABA}" srcOrd="0" destOrd="0" presId="urn:microsoft.com/office/officeart/2005/8/layout/process3"/>
    <dgm:cxn modelId="{04E1ECB6-6A80-4200-8887-A24F1556F335}" type="presOf" srcId="{37209F23-145E-4C7F-B723-961B19053D3B}" destId="{52E70D0A-C4BB-45A0-A71A-184F224C2E53}" srcOrd="0" destOrd="3" presId="urn:microsoft.com/office/officeart/2005/8/layout/process3"/>
    <dgm:cxn modelId="{E676AABA-236E-4FD3-986A-1543736A5EC3}" type="presOf" srcId="{3426DC86-2924-45F0-BBE3-241C2413BCFD}" destId="{52E70D0A-C4BB-45A0-A71A-184F224C2E53}" srcOrd="0" destOrd="1" presId="urn:microsoft.com/office/officeart/2005/8/layout/process3"/>
    <dgm:cxn modelId="{AA76A2C6-6FFC-4028-84B3-D240C42F3CF9}" type="presOf" srcId="{EF169596-EBD5-4248-BCA6-B33558C5E6FB}" destId="{83743CF4-CC5B-4210-872E-94F8F489E37F}" srcOrd="0" destOrd="5" presId="urn:microsoft.com/office/officeart/2005/8/layout/process3"/>
    <dgm:cxn modelId="{FDF2F2C6-414E-43A1-8DCE-58F1263C51E6}" srcId="{3FF872FD-C0A2-4123-8427-439500E54E12}" destId="{99EDEF38-4EE9-4341-8F1D-997BC4C715B4}" srcOrd="0" destOrd="0" parTransId="{BFDD2D3F-FB85-4C67-A8FD-1B537B9322FB}" sibTransId="{6C880DE6-AAF5-46E6-9EEC-167A5A13FD2A}"/>
    <dgm:cxn modelId="{507719D2-A455-45B3-9F63-BA734DC35904}" type="presOf" srcId="{BF7A4BC5-1D18-4859-954C-915F60E4B14D}" destId="{A03FEAA4-6875-4A8F-91C0-E9D22EB82B6C}" srcOrd="0" destOrd="1" presId="urn:microsoft.com/office/officeart/2005/8/layout/process3"/>
    <dgm:cxn modelId="{C190D1D2-EB1C-421C-8DB9-8C3F2EDE48F2}" type="presOf" srcId="{7065C209-2064-4237-BD30-AA02BFAC81D0}" destId="{35076831-6B71-44A2-AC85-FD04A9FD11AC}" srcOrd="0" destOrd="2" presId="urn:microsoft.com/office/officeart/2005/8/layout/process3"/>
    <dgm:cxn modelId="{460AB2D4-10BF-4CBF-AB4F-BBA772D8EA78}" srcId="{3FF67B93-CD6C-4B47-9605-A768AD12315F}" destId="{3FF872FD-C0A2-4123-8427-439500E54E12}" srcOrd="0" destOrd="0" parTransId="{F4CA0B11-4C36-43A6-9E6B-1195BB5E2CB4}" sibTransId="{D7FAE6BC-D508-4F2D-BF95-D2697EE5B07C}"/>
    <dgm:cxn modelId="{135D66D6-A357-4CB5-9A08-D26A1A4B2E3D}" type="presOf" srcId="{08D867E7-5CA5-4F89-ABEA-96D9CD67840C}" destId="{52E70D0A-C4BB-45A0-A71A-184F224C2E53}" srcOrd="0" destOrd="0" presId="urn:microsoft.com/office/officeart/2005/8/layout/process3"/>
    <dgm:cxn modelId="{50A817E2-FFB6-46D3-9B3D-3A8180F9B962}" type="presOf" srcId="{3FF67B93-CD6C-4B47-9605-A768AD12315F}" destId="{06C69C8A-6DA5-4257-B338-3A3392AEF22A}" srcOrd="1" destOrd="0" presId="urn:microsoft.com/office/officeart/2005/8/layout/process3"/>
    <dgm:cxn modelId="{29E126E2-7534-4F6C-B4D1-4FF7F899A078}" type="presOf" srcId="{4D95A286-1E37-4758-8437-CB977972964B}" destId="{83743CF4-CC5B-4210-872E-94F8F489E37F}" srcOrd="0" destOrd="3" presId="urn:microsoft.com/office/officeart/2005/8/layout/process3"/>
    <dgm:cxn modelId="{A7743FE2-A0E2-4D6F-887C-C7B81AA9DA10}" srcId="{92D51C8B-04F5-40FC-8682-C80B50A15A33}" destId="{23BE99A4-A36E-436C-A983-221856876EBC}" srcOrd="0" destOrd="0" parTransId="{2FCBB57A-7A5D-483B-A113-52737443009A}" sibTransId="{46ECCC9C-6AB0-4026-A023-BD18FB340322}"/>
    <dgm:cxn modelId="{CA9C71EE-5FC8-4419-B828-2D7C7226864D}" type="presOf" srcId="{C0009A58-847A-4662-B7A9-A148313F9624}" destId="{35076831-6B71-44A2-AC85-FD04A9FD11AC}" srcOrd="0" destOrd="0" presId="urn:microsoft.com/office/officeart/2005/8/layout/process3"/>
    <dgm:cxn modelId="{6E4125F2-460A-44E6-B364-98ECA0C1E7F5}" type="presOf" srcId="{987EA5E4-8E4E-4EFB-9B5B-1B2494C28567}" destId="{28897D20-6460-4396-B98D-0AC2CF2FAEAA}" srcOrd="0" destOrd="0" presId="urn:microsoft.com/office/officeart/2005/8/layout/process3"/>
    <dgm:cxn modelId="{C7DDB2F7-513E-47AB-A74B-8FB244117871}" srcId="{0C5D7DFC-5A66-4961-8441-0DF560B6928C}" destId="{53456108-BCA3-4C7F-9814-CF8C44393FE9}" srcOrd="2" destOrd="0" parTransId="{0D5839B1-FDE4-431D-A5B5-A4EC78B7F121}" sibTransId="{6E3E3EB3-DFAB-455B-A4F8-07E1069255EA}"/>
    <dgm:cxn modelId="{29C6ABFA-6FD3-4C51-AB4D-310D0529EE64}" srcId="{1F8B7E23-49DF-4714-8A7B-59A76B60625B}" destId="{C0009A58-847A-4662-B7A9-A148313F9624}" srcOrd="0" destOrd="0" parTransId="{79615727-B441-4FBA-A51A-48254C2A7F8B}" sibTransId="{84827D58-C9F8-48AF-A1E6-4901D3208159}"/>
    <dgm:cxn modelId="{CA554AFC-F6C2-4A3A-9F3C-DDA76BD3071B}" type="presOf" srcId="{0C5D7DFC-5A66-4961-8441-0DF560B6928C}" destId="{75D345B7-8200-49DC-808D-0F6655E30731}" srcOrd="0" destOrd="0" presId="urn:microsoft.com/office/officeart/2005/8/layout/process3"/>
    <dgm:cxn modelId="{C5C94FFE-8434-4A4F-839E-BF1B5D7EBC83}" srcId="{384E3939-EE0E-434C-BE58-76E77972EA29}" destId="{EF169596-EBD5-4248-BCA6-B33558C5E6FB}" srcOrd="0" destOrd="0" parTransId="{E48377BA-4345-45E7-A5E8-AC45B962EDCD}" sibTransId="{0F0B2134-DC0B-41FA-BE58-FD1056657AA9}"/>
    <dgm:cxn modelId="{A6056F7B-F890-436A-BB7B-DE34515C101F}" type="presParOf" srcId="{75D345B7-8200-49DC-808D-0F6655E30731}" destId="{29E4525D-A732-47D3-934F-BBFC1920A1F3}" srcOrd="0" destOrd="0" presId="urn:microsoft.com/office/officeart/2005/8/layout/process3"/>
    <dgm:cxn modelId="{7B7E1B77-D444-4D95-86FB-985A6B99F2D3}" type="presParOf" srcId="{29E4525D-A732-47D3-934F-BBFC1920A1F3}" destId="{32715E80-F423-4F6D-9A7A-BE4AA2B24C72}" srcOrd="0" destOrd="0" presId="urn:microsoft.com/office/officeart/2005/8/layout/process3"/>
    <dgm:cxn modelId="{9D3ADAD9-5AAC-4530-AF3A-D4ABF4AFD06A}" type="presParOf" srcId="{29E4525D-A732-47D3-934F-BBFC1920A1F3}" destId="{A72B6630-DD86-4087-8E6E-2B0951ABBA5E}" srcOrd="1" destOrd="0" presId="urn:microsoft.com/office/officeart/2005/8/layout/process3"/>
    <dgm:cxn modelId="{AFADC970-CA4B-40D4-8EF9-34AA86B70F44}" type="presParOf" srcId="{29E4525D-A732-47D3-934F-BBFC1920A1F3}" destId="{52E70D0A-C4BB-45A0-A71A-184F224C2E53}" srcOrd="2" destOrd="0" presId="urn:microsoft.com/office/officeart/2005/8/layout/process3"/>
    <dgm:cxn modelId="{0370BBC9-7E67-4434-8B94-C0F27138134E}" type="presParOf" srcId="{75D345B7-8200-49DC-808D-0F6655E30731}" destId="{1F314E74-7B11-4CC6-9631-977BC57D1676}" srcOrd="1" destOrd="0" presId="urn:microsoft.com/office/officeart/2005/8/layout/process3"/>
    <dgm:cxn modelId="{53E6C69E-FA14-4916-8222-AB31BB3A5ACA}" type="presParOf" srcId="{1F314E74-7B11-4CC6-9631-977BC57D1676}" destId="{FCB72A36-F7F9-4411-8142-F30517B2DE4E}" srcOrd="0" destOrd="0" presId="urn:microsoft.com/office/officeart/2005/8/layout/process3"/>
    <dgm:cxn modelId="{329AAA6B-F233-4805-B474-57DBBA58E100}" type="presParOf" srcId="{75D345B7-8200-49DC-808D-0F6655E30731}" destId="{3A219FFF-8A73-494F-A767-BE3C86C49E8B}" srcOrd="2" destOrd="0" presId="urn:microsoft.com/office/officeart/2005/8/layout/process3"/>
    <dgm:cxn modelId="{587E52BF-3F85-4932-938C-A11316CB3882}" type="presParOf" srcId="{3A219FFF-8A73-494F-A767-BE3C86C49E8B}" destId="{EEC1AE58-7DD4-4250-A720-B4ABA1C88B1F}" srcOrd="0" destOrd="0" presId="urn:microsoft.com/office/officeart/2005/8/layout/process3"/>
    <dgm:cxn modelId="{30E26BA1-879D-48BD-9DCA-A2423163589F}" type="presParOf" srcId="{3A219FFF-8A73-494F-A767-BE3C86C49E8B}" destId="{06C69C8A-6DA5-4257-B338-3A3392AEF22A}" srcOrd="1" destOrd="0" presId="urn:microsoft.com/office/officeart/2005/8/layout/process3"/>
    <dgm:cxn modelId="{1E8867EF-CB5A-4EE4-B7C3-B50B2A1F3F3A}" type="presParOf" srcId="{3A219FFF-8A73-494F-A767-BE3C86C49E8B}" destId="{83743CF4-CC5B-4210-872E-94F8F489E37F}" srcOrd="2" destOrd="0" presId="urn:microsoft.com/office/officeart/2005/8/layout/process3"/>
    <dgm:cxn modelId="{3B5A8746-CB71-4582-8456-EF3573D1F16A}" type="presParOf" srcId="{75D345B7-8200-49DC-808D-0F6655E30731}" destId="{0A6675B7-9778-47FA-9DC1-DDE9D1221CF7}" srcOrd="3" destOrd="0" presId="urn:microsoft.com/office/officeart/2005/8/layout/process3"/>
    <dgm:cxn modelId="{28200754-3103-4E22-B4D9-48EC4D05A909}" type="presParOf" srcId="{0A6675B7-9778-47FA-9DC1-DDE9D1221CF7}" destId="{BB816FC7-9127-4986-96D4-14FE66B78B81}" srcOrd="0" destOrd="0" presId="urn:microsoft.com/office/officeart/2005/8/layout/process3"/>
    <dgm:cxn modelId="{5E3DB75F-5146-4BD4-A058-C6E1F2178E15}" type="presParOf" srcId="{75D345B7-8200-49DC-808D-0F6655E30731}" destId="{64D89537-20A4-4D15-AAF8-36ED46F54EB1}" srcOrd="4" destOrd="0" presId="urn:microsoft.com/office/officeart/2005/8/layout/process3"/>
    <dgm:cxn modelId="{35050669-EF8D-4AF3-81D7-A594B617DD08}" type="presParOf" srcId="{64D89537-20A4-4D15-AAF8-36ED46F54EB1}" destId="{CF01D4F1-0790-46F6-9F2A-ADB7ABBE544A}" srcOrd="0" destOrd="0" presId="urn:microsoft.com/office/officeart/2005/8/layout/process3"/>
    <dgm:cxn modelId="{65EFAFCE-4B16-4CA4-8204-4A5D669B7391}" type="presParOf" srcId="{64D89537-20A4-4D15-AAF8-36ED46F54EB1}" destId="{158DB9C5-48DC-4DE8-AE84-420A812A150F}" srcOrd="1" destOrd="0" presId="urn:microsoft.com/office/officeart/2005/8/layout/process3"/>
    <dgm:cxn modelId="{849DF758-8E40-4B90-B364-805A2CF401D1}" type="presParOf" srcId="{64D89537-20A4-4D15-AAF8-36ED46F54EB1}" destId="{A03FEAA4-6875-4A8F-91C0-E9D22EB82B6C}" srcOrd="2" destOrd="0" presId="urn:microsoft.com/office/officeart/2005/8/layout/process3"/>
    <dgm:cxn modelId="{7D4348EE-314A-46F1-8554-EBD193BE5A82}" type="presParOf" srcId="{75D345B7-8200-49DC-808D-0F6655E30731}" destId="{62482387-0952-449C-8DCD-6D353D0069E4}" srcOrd="5" destOrd="0" presId="urn:microsoft.com/office/officeart/2005/8/layout/process3"/>
    <dgm:cxn modelId="{761915C8-1C57-4933-9A95-9F35227F2048}" type="presParOf" srcId="{62482387-0952-449C-8DCD-6D353D0069E4}" destId="{2930A18F-C9C3-412A-B72E-0F25B1A82079}" srcOrd="0" destOrd="0" presId="urn:microsoft.com/office/officeart/2005/8/layout/process3"/>
    <dgm:cxn modelId="{F192D019-D1E2-4011-B540-734689B47E62}" type="presParOf" srcId="{75D345B7-8200-49DC-808D-0F6655E30731}" destId="{F04ED61A-DD92-447B-8945-04B2C18DCA07}" srcOrd="6" destOrd="0" presId="urn:microsoft.com/office/officeart/2005/8/layout/process3"/>
    <dgm:cxn modelId="{67A21B0D-1E1B-4533-B23C-B0BC48946AFA}" type="presParOf" srcId="{F04ED61A-DD92-447B-8945-04B2C18DCA07}" destId="{20BEA035-B039-465B-A67D-11007D2D5ABA}" srcOrd="0" destOrd="0" presId="urn:microsoft.com/office/officeart/2005/8/layout/process3"/>
    <dgm:cxn modelId="{8FC459C5-72B2-4526-94F5-3AC7676B1658}" type="presParOf" srcId="{F04ED61A-DD92-447B-8945-04B2C18DCA07}" destId="{896E331E-4E7C-4286-8F33-895ED847AACE}" srcOrd="1" destOrd="0" presId="urn:microsoft.com/office/officeart/2005/8/layout/process3"/>
    <dgm:cxn modelId="{1CA84664-494F-489F-83C2-497FFFDA0B28}" type="presParOf" srcId="{F04ED61A-DD92-447B-8945-04B2C18DCA07}" destId="{35076831-6B71-44A2-AC85-FD04A9FD11AC}" srcOrd="2" destOrd="0" presId="urn:microsoft.com/office/officeart/2005/8/layout/process3"/>
    <dgm:cxn modelId="{88C8A0E1-874B-458F-8629-CC2A64A8C506}" type="presParOf" srcId="{75D345B7-8200-49DC-808D-0F6655E30731}" destId="{0C31026E-8CE0-4C8D-A9B8-4FB827CC9120}" srcOrd="7" destOrd="0" presId="urn:microsoft.com/office/officeart/2005/8/layout/process3"/>
    <dgm:cxn modelId="{17103976-48A3-493A-B313-9F9652336D2D}" type="presParOf" srcId="{0C31026E-8CE0-4C8D-A9B8-4FB827CC9120}" destId="{C2C52720-8EE9-4745-8BF5-C4BED1078C90}" srcOrd="0" destOrd="0" presId="urn:microsoft.com/office/officeart/2005/8/layout/process3"/>
    <dgm:cxn modelId="{A9079EE4-9085-4301-9103-CE5D3C7EF1D5}" type="presParOf" srcId="{75D345B7-8200-49DC-808D-0F6655E30731}" destId="{283A5713-1487-4AFE-9C57-878E3AAC160F}" srcOrd="8" destOrd="0" presId="urn:microsoft.com/office/officeart/2005/8/layout/process3"/>
    <dgm:cxn modelId="{2410E21F-165D-40CD-84CA-921F7A97FC4D}" type="presParOf" srcId="{283A5713-1487-4AFE-9C57-878E3AAC160F}" destId="{28897D20-6460-4396-B98D-0AC2CF2FAEAA}" srcOrd="0" destOrd="0" presId="urn:microsoft.com/office/officeart/2005/8/layout/process3"/>
    <dgm:cxn modelId="{A0FF27A1-E9EA-4AA7-A9F7-3A7A37BE6486}" type="presParOf" srcId="{283A5713-1487-4AFE-9C57-878E3AAC160F}" destId="{C88E125D-BC76-4FE4-916A-B3E0C1523D04}" srcOrd="1" destOrd="0" presId="urn:microsoft.com/office/officeart/2005/8/layout/process3"/>
    <dgm:cxn modelId="{4940FB7D-FE40-4F8F-8908-F27AE2BE20CE}" type="presParOf" srcId="{283A5713-1487-4AFE-9C57-878E3AAC160F}" destId="{1873AB84-343D-4593-9A1E-8C6A59F84CEC}"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97FE672-BBCF-4D39-A159-ADB0FC492552}"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5AFC1DED-B6B5-465D-AC8A-B28E3E4B77F4}">
      <dgm:prSet phldrT="[Text]" custT="1"/>
      <dgm:spPr/>
      <dgm:t>
        <a:bodyPr/>
        <a:lstStyle/>
        <a:p>
          <a:r>
            <a:rPr lang="en-GB" sz="1200" dirty="0"/>
            <a:t>Overview of outcomes and impacts</a:t>
          </a:r>
        </a:p>
      </dgm:t>
    </dgm:pt>
    <dgm:pt modelId="{12D51129-BC55-4420-ABA7-7617060733DB}" type="parTrans" cxnId="{F7D4EE6A-84F0-40B6-81BF-C938E0E061A0}">
      <dgm:prSet/>
      <dgm:spPr/>
      <dgm:t>
        <a:bodyPr/>
        <a:lstStyle/>
        <a:p>
          <a:endParaRPr lang="en-GB"/>
        </a:p>
      </dgm:t>
    </dgm:pt>
    <dgm:pt modelId="{B3519FAC-86D2-4F24-AB5C-BC294914EAB2}" type="sibTrans" cxnId="{F7D4EE6A-84F0-40B6-81BF-C938E0E061A0}">
      <dgm:prSet/>
      <dgm:spPr/>
      <dgm:t>
        <a:bodyPr/>
        <a:lstStyle/>
        <a:p>
          <a:endParaRPr lang="en-GB"/>
        </a:p>
      </dgm:t>
    </dgm:pt>
    <dgm:pt modelId="{F9E97A91-64DE-4F65-99CD-9DC44B9D6569}">
      <dgm:prSet phldrT="[Text]" custT="1"/>
      <dgm:spPr/>
      <dgm:t>
        <a:bodyPr/>
        <a:lstStyle/>
        <a:p>
          <a:pPr>
            <a:buFont typeface="+mj-lt"/>
            <a:buAutoNum type="arabicPeriod"/>
          </a:pPr>
          <a:r>
            <a:rPr lang="en-GB" sz="2000" b="1" dirty="0"/>
            <a:t>Improved ways of working</a:t>
          </a:r>
        </a:p>
        <a:p>
          <a:pPr>
            <a:buFont typeface="+mj-lt"/>
            <a:buAutoNum type="arabicPeriod"/>
          </a:pPr>
          <a:endParaRPr lang="en-GB" sz="2000" b="1" dirty="0"/>
        </a:p>
        <a:p>
          <a:pPr>
            <a:buFont typeface="+mj-lt"/>
            <a:buAutoNum type="arabicPeriod"/>
          </a:pPr>
          <a:endParaRPr lang="en-GB" sz="2000" dirty="0"/>
        </a:p>
      </dgm:t>
    </dgm:pt>
    <dgm:pt modelId="{26389D2F-CBB5-47AD-BF6B-1DA65811C637}" type="parTrans" cxnId="{139C9F7A-65AE-41E8-965C-4866973EA067}">
      <dgm:prSet/>
      <dgm:spPr/>
      <dgm:t>
        <a:bodyPr/>
        <a:lstStyle/>
        <a:p>
          <a:endParaRPr lang="en-GB"/>
        </a:p>
      </dgm:t>
    </dgm:pt>
    <dgm:pt modelId="{9895FBF6-9100-4DF4-B52F-FA251EDBC802}" type="sibTrans" cxnId="{139C9F7A-65AE-41E8-965C-4866973EA067}">
      <dgm:prSet/>
      <dgm:spPr/>
      <dgm:t>
        <a:bodyPr/>
        <a:lstStyle/>
        <a:p>
          <a:endParaRPr lang="en-GB"/>
        </a:p>
      </dgm:t>
    </dgm:pt>
    <dgm:pt modelId="{9B57897F-5097-4B58-AD02-D2B1A0F63275}">
      <dgm:prSet phldrT="[Text]"/>
      <dgm:spPr/>
      <dgm:t>
        <a:bodyPr/>
        <a:lstStyle/>
        <a:p>
          <a:r>
            <a:rPr lang="en-GB" dirty="0"/>
            <a:t>Overview of outcomes and impacts</a:t>
          </a:r>
        </a:p>
      </dgm:t>
    </dgm:pt>
    <dgm:pt modelId="{D95EBFB2-78FE-4047-BB74-A3141562E764}" type="parTrans" cxnId="{625FDB8C-7AD7-4B77-ADB5-A22C31408653}">
      <dgm:prSet/>
      <dgm:spPr/>
      <dgm:t>
        <a:bodyPr/>
        <a:lstStyle/>
        <a:p>
          <a:endParaRPr lang="en-GB"/>
        </a:p>
      </dgm:t>
    </dgm:pt>
    <dgm:pt modelId="{D069B955-C98C-41E1-BF8E-37216387C78D}" type="sibTrans" cxnId="{625FDB8C-7AD7-4B77-ADB5-A22C31408653}">
      <dgm:prSet/>
      <dgm:spPr/>
      <dgm:t>
        <a:bodyPr/>
        <a:lstStyle/>
        <a:p>
          <a:endParaRPr lang="en-GB"/>
        </a:p>
      </dgm:t>
    </dgm:pt>
    <dgm:pt modelId="{6304F2E7-CB01-4A9C-AE4A-7F49A6995F48}">
      <dgm:prSet phldrT="[Text]" custT="1"/>
      <dgm:spPr/>
      <dgm:t>
        <a:bodyPr/>
        <a:lstStyle/>
        <a:p>
          <a:pPr>
            <a:buFont typeface="+mj-lt"/>
            <a:buAutoNum type="arabicPeriod"/>
          </a:pPr>
          <a:r>
            <a:rPr lang="en-GB" sz="2000" b="1" dirty="0"/>
            <a:t>Increased efficiencies</a:t>
          </a:r>
        </a:p>
        <a:p>
          <a:pPr>
            <a:buFont typeface="+mj-lt"/>
            <a:buAutoNum type="arabicPeriod"/>
          </a:pPr>
          <a:endParaRPr lang="en-GB" sz="2000" b="1" dirty="0"/>
        </a:p>
        <a:p>
          <a:pPr>
            <a:buFont typeface="+mj-lt"/>
            <a:buAutoNum type="arabicPeriod"/>
          </a:pPr>
          <a:r>
            <a:rPr lang="en-GB" sz="2000" b="1" dirty="0"/>
            <a:t> </a:t>
          </a:r>
          <a:endParaRPr lang="en-GB" sz="2000" dirty="0"/>
        </a:p>
      </dgm:t>
    </dgm:pt>
    <dgm:pt modelId="{32AF96EC-347F-4A96-B625-50262A4283DD}" type="parTrans" cxnId="{5CEF02B4-8577-4A50-B1F1-5D06FFA26E9E}">
      <dgm:prSet/>
      <dgm:spPr/>
      <dgm:t>
        <a:bodyPr/>
        <a:lstStyle/>
        <a:p>
          <a:endParaRPr lang="en-GB"/>
        </a:p>
      </dgm:t>
    </dgm:pt>
    <dgm:pt modelId="{5674E6D6-A94F-4C00-B2CA-AD7596BD2CB2}" type="sibTrans" cxnId="{5CEF02B4-8577-4A50-B1F1-5D06FFA26E9E}">
      <dgm:prSet/>
      <dgm:spPr/>
      <dgm:t>
        <a:bodyPr/>
        <a:lstStyle/>
        <a:p>
          <a:endParaRPr lang="en-GB"/>
        </a:p>
      </dgm:t>
    </dgm:pt>
    <dgm:pt modelId="{0F52731C-E2AC-4F07-BC21-397102E4BC54}">
      <dgm:prSet phldrT="[Text]"/>
      <dgm:spPr/>
      <dgm:t>
        <a:bodyPr/>
        <a:lstStyle/>
        <a:p>
          <a:r>
            <a:rPr lang="en-GB" dirty="0"/>
            <a:t>Overview of outcomes and impacts</a:t>
          </a:r>
        </a:p>
      </dgm:t>
    </dgm:pt>
    <dgm:pt modelId="{331DF62B-3F76-49FE-A979-60B778702B28}" type="parTrans" cxnId="{390325B3-1A66-4CCB-99B7-F0B7F776D5E6}">
      <dgm:prSet/>
      <dgm:spPr/>
      <dgm:t>
        <a:bodyPr/>
        <a:lstStyle/>
        <a:p>
          <a:endParaRPr lang="en-GB"/>
        </a:p>
      </dgm:t>
    </dgm:pt>
    <dgm:pt modelId="{E400A7E2-AB0A-4112-97C9-A133FF35B05A}" type="sibTrans" cxnId="{390325B3-1A66-4CCB-99B7-F0B7F776D5E6}">
      <dgm:prSet/>
      <dgm:spPr/>
      <dgm:t>
        <a:bodyPr/>
        <a:lstStyle/>
        <a:p>
          <a:endParaRPr lang="en-GB"/>
        </a:p>
      </dgm:t>
    </dgm:pt>
    <dgm:pt modelId="{163E07F9-67AD-45F8-B451-E7100181C8C7}">
      <dgm:prSet phldrT="[Text]" custT="1"/>
      <dgm:spPr/>
      <dgm:t>
        <a:bodyPr/>
        <a:lstStyle/>
        <a:p>
          <a:r>
            <a:rPr lang="en-US" sz="1200" b="0" i="0" u="none" dirty="0"/>
            <a:t>Increased and earlier detection of patients with CKD</a:t>
          </a:r>
          <a:endParaRPr lang="en-GB" sz="1200" dirty="0"/>
        </a:p>
      </dgm:t>
    </dgm:pt>
    <dgm:pt modelId="{179CA299-11B7-4668-855E-E2C80A008C9A}" type="parTrans" cxnId="{68E466FC-A35C-481B-B185-A237C716815B}">
      <dgm:prSet/>
      <dgm:spPr/>
      <dgm:t>
        <a:bodyPr/>
        <a:lstStyle/>
        <a:p>
          <a:endParaRPr lang="en-GB"/>
        </a:p>
      </dgm:t>
    </dgm:pt>
    <dgm:pt modelId="{E5D76365-5426-4E35-83C2-94CD58A3F24C}" type="sibTrans" cxnId="{68E466FC-A35C-481B-B185-A237C716815B}">
      <dgm:prSet/>
      <dgm:spPr/>
      <dgm:t>
        <a:bodyPr/>
        <a:lstStyle/>
        <a:p>
          <a:endParaRPr lang="en-GB"/>
        </a:p>
      </dgm:t>
    </dgm:pt>
    <dgm:pt modelId="{4368CB18-20BC-40AE-926F-BEC0F6608ED3}">
      <dgm:prSet phldrT="[Text]" custT="1"/>
      <dgm:spPr/>
      <dgm:t>
        <a:bodyPr/>
        <a:lstStyle/>
        <a:p>
          <a:r>
            <a:rPr lang="en-US" sz="1200" dirty="0"/>
            <a:t>Reduction in variation and  health inequalities across all outcomes relating to LTCs</a:t>
          </a:r>
        </a:p>
      </dgm:t>
    </dgm:pt>
    <dgm:pt modelId="{E0FCB4EB-A0F0-489B-A7DB-BC56EF70FCED}" type="parTrans" cxnId="{4840572C-366F-41B7-8A93-26F712F7624F}">
      <dgm:prSet/>
      <dgm:spPr/>
      <dgm:t>
        <a:bodyPr/>
        <a:lstStyle/>
        <a:p>
          <a:endParaRPr lang="en-GB"/>
        </a:p>
      </dgm:t>
    </dgm:pt>
    <dgm:pt modelId="{42AB1681-3A65-4943-BD03-665B6EFD7E62}" type="sibTrans" cxnId="{4840572C-366F-41B7-8A93-26F712F7624F}">
      <dgm:prSet/>
      <dgm:spPr/>
      <dgm:t>
        <a:bodyPr/>
        <a:lstStyle/>
        <a:p>
          <a:endParaRPr lang="en-GB"/>
        </a:p>
      </dgm:t>
    </dgm:pt>
    <dgm:pt modelId="{881E6A56-037F-4AB2-AE89-7F8E7A4C7189}">
      <dgm:prSet phldrT="[Text]" custT="1"/>
      <dgm:spPr/>
      <dgm:t>
        <a:bodyPr/>
        <a:lstStyle/>
        <a:p>
          <a:r>
            <a:rPr lang="en-US" sz="1200" dirty="0"/>
            <a:t>Improved mental wellbeing, health outcomes and quality of life for people living with multiple LTCs across the pathway</a:t>
          </a:r>
        </a:p>
      </dgm:t>
    </dgm:pt>
    <dgm:pt modelId="{2322AE7B-331D-49C9-9732-F851E1FB4160}" type="parTrans" cxnId="{1C0039C9-370B-480A-9541-B6D5E927EC1C}">
      <dgm:prSet/>
      <dgm:spPr/>
      <dgm:t>
        <a:bodyPr/>
        <a:lstStyle/>
        <a:p>
          <a:endParaRPr lang="en-GB"/>
        </a:p>
      </dgm:t>
    </dgm:pt>
    <dgm:pt modelId="{DB8F6BB4-D357-49F5-813F-AE235BF7A157}" type="sibTrans" cxnId="{1C0039C9-370B-480A-9541-B6D5E927EC1C}">
      <dgm:prSet/>
      <dgm:spPr/>
      <dgm:t>
        <a:bodyPr/>
        <a:lstStyle/>
        <a:p>
          <a:endParaRPr lang="en-GB"/>
        </a:p>
      </dgm:t>
    </dgm:pt>
    <dgm:pt modelId="{DE11BD45-D61A-4297-A476-9701D3A1AE89}">
      <dgm:prSet phldrT="[Text]"/>
      <dgm:spPr/>
      <dgm:t>
        <a:bodyPr/>
        <a:lstStyle/>
        <a:p>
          <a:r>
            <a:rPr lang="en-US" dirty="0"/>
            <a:t>Increased confidence across primary, community and secondary care workforce in supporting/treating people with multiple LTCs</a:t>
          </a:r>
          <a:endParaRPr lang="en-GB" dirty="0"/>
        </a:p>
      </dgm:t>
    </dgm:pt>
    <dgm:pt modelId="{65F33FE8-65D4-4302-8ED1-98D09DD53130}" type="parTrans" cxnId="{C8BBD489-595C-4925-82CE-A987750DC90F}">
      <dgm:prSet/>
      <dgm:spPr/>
      <dgm:t>
        <a:bodyPr/>
        <a:lstStyle/>
        <a:p>
          <a:endParaRPr lang="en-GB"/>
        </a:p>
      </dgm:t>
    </dgm:pt>
    <dgm:pt modelId="{8EBDF22E-9177-47C5-A1AE-1FFE17B400D0}" type="sibTrans" cxnId="{C8BBD489-595C-4925-82CE-A987750DC90F}">
      <dgm:prSet/>
      <dgm:spPr/>
      <dgm:t>
        <a:bodyPr/>
        <a:lstStyle/>
        <a:p>
          <a:endParaRPr lang="en-GB"/>
        </a:p>
      </dgm:t>
    </dgm:pt>
    <dgm:pt modelId="{9465B528-E0C8-44EF-A74A-CAB47C681EF3}">
      <dgm:prSet phldrT="[Text]"/>
      <dgm:spPr/>
      <dgm:t>
        <a:bodyPr/>
        <a:lstStyle/>
        <a:p>
          <a:r>
            <a:rPr lang="en-US" dirty="0"/>
            <a:t>Improved communication and integration across primary and secondary care, horizontally and vertically</a:t>
          </a:r>
          <a:endParaRPr lang="en-GB" dirty="0"/>
        </a:p>
      </dgm:t>
    </dgm:pt>
    <dgm:pt modelId="{A5845C68-3079-4671-BA6E-7017FFD141D4}" type="parTrans" cxnId="{D6EB6CFB-45BB-4829-898E-2A0CF39465DB}">
      <dgm:prSet/>
      <dgm:spPr/>
      <dgm:t>
        <a:bodyPr/>
        <a:lstStyle/>
        <a:p>
          <a:endParaRPr lang="en-GB"/>
        </a:p>
      </dgm:t>
    </dgm:pt>
    <dgm:pt modelId="{9618AF9F-A36D-4AFC-94F3-3A57A2E45BA9}" type="sibTrans" cxnId="{D6EB6CFB-45BB-4829-898E-2A0CF39465DB}">
      <dgm:prSet/>
      <dgm:spPr/>
      <dgm:t>
        <a:bodyPr/>
        <a:lstStyle/>
        <a:p>
          <a:endParaRPr lang="en-GB"/>
        </a:p>
      </dgm:t>
    </dgm:pt>
    <dgm:pt modelId="{EC94BD18-1801-4C52-B6B7-B0BDEE2179C8}">
      <dgm:prSet phldrT="[Text]"/>
      <dgm:spPr/>
      <dgm:t>
        <a:bodyPr/>
        <a:lstStyle/>
        <a:p>
          <a:r>
            <a:rPr lang="en-GB" dirty="0"/>
            <a:t>SEL population receive holistic care</a:t>
          </a:r>
        </a:p>
      </dgm:t>
    </dgm:pt>
    <dgm:pt modelId="{D9464AA1-E95B-4CE7-BA18-8411B58F024A}" type="parTrans" cxnId="{7DB7CB08-4BEF-424F-BAE3-E16D44BEA7FF}">
      <dgm:prSet/>
      <dgm:spPr/>
      <dgm:t>
        <a:bodyPr/>
        <a:lstStyle/>
        <a:p>
          <a:endParaRPr lang="en-GB"/>
        </a:p>
      </dgm:t>
    </dgm:pt>
    <dgm:pt modelId="{D784838E-6C8D-478D-8C83-2DF5B2916F68}" type="sibTrans" cxnId="{7DB7CB08-4BEF-424F-BAE3-E16D44BEA7FF}">
      <dgm:prSet/>
      <dgm:spPr/>
      <dgm:t>
        <a:bodyPr/>
        <a:lstStyle/>
        <a:p>
          <a:endParaRPr lang="en-GB"/>
        </a:p>
      </dgm:t>
    </dgm:pt>
    <dgm:pt modelId="{5A201E45-1EA4-48DD-A872-942E04645C0B}">
      <dgm:prSet phldrT="[Text]"/>
      <dgm:spPr/>
      <dgm:t>
        <a:bodyPr/>
        <a:lstStyle/>
        <a:p>
          <a:r>
            <a:rPr lang="en-US" dirty="0"/>
            <a:t>Secondary care able to move patient care into primary/community setting</a:t>
          </a:r>
          <a:endParaRPr lang="en-GB" dirty="0"/>
        </a:p>
      </dgm:t>
    </dgm:pt>
    <dgm:pt modelId="{3C627344-DBD0-48D3-A152-1150706EEFDE}" type="parTrans" cxnId="{C34ACF23-6F9C-4CAF-B968-135F8DEED06D}">
      <dgm:prSet/>
      <dgm:spPr/>
      <dgm:t>
        <a:bodyPr/>
        <a:lstStyle/>
        <a:p>
          <a:endParaRPr lang="en-GB"/>
        </a:p>
      </dgm:t>
    </dgm:pt>
    <dgm:pt modelId="{E50C7C29-8A2C-46FF-9277-211B00DB9E66}" type="sibTrans" cxnId="{C34ACF23-6F9C-4CAF-B968-135F8DEED06D}">
      <dgm:prSet/>
      <dgm:spPr/>
      <dgm:t>
        <a:bodyPr/>
        <a:lstStyle/>
        <a:p>
          <a:endParaRPr lang="en-GB"/>
        </a:p>
      </dgm:t>
    </dgm:pt>
    <dgm:pt modelId="{23734B09-A742-4610-85F7-1ABA85AC046B}">
      <dgm:prSet phldrT="[Text]"/>
      <dgm:spPr/>
      <dgm:t>
        <a:bodyPr/>
        <a:lstStyle/>
        <a:p>
          <a:r>
            <a:rPr lang="en-US" dirty="0"/>
            <a:t>Increased and accurate coding  of CKD following diagnosis</a:t>
          </a:r>
          <a:endParaRPr lang="en-GB" dirty="0"/>
        </a:p>
      </dgm:t>
    </dgm:pt>
    <dgm:pt modelId="{8D2046C6-4C7F-4433-8947-1C7CD76D857B}" type="parTrans" cxnId="{E1FEB5A2-DCE0-413B-9E69-781DE0EB2417}">
      <dgm:prSet/>
      <dgm:spPr/>
      <dgm:t>
        <a:bodyPr/>
        <a:lstStyle/>
        <a:p>
          <a:endParaRPr lang="en-GB"/>
        </a:p>
      </dgm:t>
    </dgm:pt>
    <dgm:pt modelId="{9927EDD2-FC2F-47C0-9EE6-8A1BB8BD928A}" type="sibTrans" cxnId="{E1FEB5A2-DCE0-413B-9E69-781DE0EB2417}">
      <dgm:prSet/>
      <dgm:spPr/>
      <dgm:t>
        <a:bodyPr/>
        <a:lstStyle/>
        <a:p>
          <a:endParaRPr lang="en-GB"/>
        </a:p>
      </dgm:t>
    </dgm:pt>
    <dgm:pt modelId="{176C85D0-ADA6-46AE-B109-E30EF3C50791}">
      <dgm:prSet phldrT="[Text]" custT="1"/>
      <dgm:spPr/>
      <dgm:t>
        <a:bodyPr/>
        <a:lstStyle/>
        <a:p>
          <a:pPr>
            <a:buFont typeface="+mj-lt"/>
            <a:buAutoNum type="arabicPeriod"/>
          </a:pPr>
          <a:r>
            <a:rPr lang="en-GB" sz="2000" b="1" dirty="0"/>
            <a:t>Improved patient experience and health outcomes</a:t>
          </a:r>
        </a:p>
        <a:p>
          <a:pPr>
            <a:buFont typeface="+mj-lt"/>
            <a:buAutoNum type="arabicPeriod"/>
          </a:pPr>
          <a:endParaRPr lang="en-GB" sz="2000" b="1" dirty="0"/>
        </a:p>
        <a:p>
          <a:pPr>
            <a:buFont typeface="+mj-lt"/>
            <a:buAutoNum type="arabicPeriod"/>
          </a:pPr>
          <a:endParaRPr lang="en-GB" sz="2000" dirty="0"/>
        </a:p>
      </dgm:t>
    </dgm:pt>
    <dgm:pt modelId="{5D10E19D-CB02-46B1-8DFD-39ECD186EA95}" type="sibTrans" cxnId="{487F25EB-63A6-40E8-88BE-38BC7F5957E3}">
      <dgm:prSet/>
      <dgm:spPr/>
      <dgm:t>
        <a:bodyPr/>
        <a:lstStyle/>
        <a:p>
          <a:endParaRPr lang="en-GB"/>
        </a:p>
      </dgm:t>
    </dgm:pt>
    <dgm:pt modelId="{E1244988-5D34-4C89-AC21-D42A58714DA2}" type="parTrans" cxnId="{487F25EB-63A6-40E8-88BE-38BC7F5957E3}">
      <dgm:prSet/>
      <dgm:spPr/>
      <dgm:t>
        <a:bodyPr/>
        <a:lstStyle/>
        <a:p>
          <a:endParaRPr lang="en-GB"/>
        </a:p>
      </dgm:t>
    </dgm:pt>
    <dgm:pt modelId="{91F5B8B3-3E3F-4C84-9761-7EB57F27FA91}">
      <dgm:prSet phldrT="[Text]" custT="1"/>
      <dgm:spPr/>
      <dgm:t>
        <a:bodyPr/>
        <a:lstStyle/>
        <a:p>
          <a:r>
            <a:rPr lang="en-GB" sz="1200" dirty="0"/>
            <a:t>Medical optimisation </a:t>
          </a:r>
        </a:p>
      </dgm:t>
    </dgm:pt>
    <dgm:pt modelId="{D8DE9F5B-04EB-4E6E-8994-890D84FF7181}" type="parTrans" cxnId="{BFECB600-0032-4E1C-85C1-DB2FDBE9D4F4}">
      <dgm:prSet/>
      <dgm:spPr/>
      <dgm:t>
        <a:bodyPr/>
        <a:lstStyle/>
        <a:p>
          <a:endParaRPr lang="en-GB"/>
        </a:p>
      </dgm:t>
    </dgm:pt>
    <dgm:pt modelId="{60663348-1383-4370-A12F-71F159777736}" type="sibTrans" cxnId="{BFECB600-0032-4E1C-85C1-DB2FDBE9D4F4}">
      <dgm:prSet/>
      <dgm:spPr/>
      <dgm:t>
        <a:bodyPr/>
        <a:lstStyle/>
        <a:p>
          <a:endParaRPr lang="en-GB"/>
        </a:p>
      </dgm:t>
    </dgm:pt>
    <dgm:pt modelId="{92BE15E7-DD24-4B77-B050-16D5E458C4D2}">
      <dgm:prSet phldrT="[Text]" custT="1"/>
      <dgm:spPr/>
      <dgm:t>
        <a:bodyPr/>
        <a:lstStyle/>
        <a:p>
          <a:r>
            <a:rPr lang="en-GB" sz="1200" dirty="0"/>
            <a:t>Activated patients across the pathway who are better able to manage their health conditions</a:t>
          </a:r>
        </a:p>
      </dgm:t>
    </dgm:pt>
    <dgm:pt modelId="{DB35476A-3225-4E69-B04E-2C8661444AA2}" type="parTrans" cxnId="{EE82725F-DE47-4BB1-B3B3-603BAFB85C01}">
      <dgm:prSet/>
      <dgm:spPr/>
      <dgm:t>
        <a:bodyPr/>
        <a:lstStyle/>
        <a:p>
          <a:endParaRPr lang="en-GB"/>
        </a:p>
      </dgm:t>
    </dgm:pt>
    <dgm:pt modelId="{1A402478-53F1-4F18-AEBE-7F6935FEA36B}" type="sibTrans" cxnId="{EE82725F-DE47-4BB1-B3B3-603BAFB85C01}">
      <dgm:prSet/>
      <dgm:spPr/>
      <dgm:t>
        <a:bodyPr/>
        <a:lstStyle/>
        <a:p>
          <a:endParaRPr lang="en-GB"/>
        </a:p>
      </dgm:t>
    </dgm:pt>
    <dgm:pt modelId="{8CFDAAFB-FC04-4C97-8656-257F822237DA}">
      <dgm:prSet phldrT="[Text]"/>
      <dgm:spPr/>
      <dgm:t>
        <a:bodyPr/>
        <a:lstStyle/>
        <a:p>
          <a:r>
            <a:rPr lang="en-US" dirty="0"/>
            <a:t>Reduced A&amp;E attendances and unplanned admissions</a:t>
          </a:r>
          <a:endParaRPr lang="en-GB" dirty="0"/>
        </a:p>
      </dgm:t>
    </dgm:pt>
    <dgm:pt modelId="{867836B1-DCA2-493C-9B60-BFBAA97B66EB}" type="parTrans" cxnId="{CB1DACBF-1BBA-4DF1-A29B-5FBD7635E998}">
      <dgm:prSet/>
      <dgm:spPr/>
      <dgm:t>
        <a:bodyPr/>
        <a:lstStyle/>
        <a:p>
          <a:endParaRPr lang="en-GB"/>
        </a:p>
      </dgm:t>
    </dgm:pt>
    <dgm:pt modelId="{F3634ED5-F7B9-4343-A193-1BC4A4E09E3E}" type="sibTrans" cxnId="{CB1DACBF-1BBA-4DF1-A29B-5FBD7635E998}">
      <dgm:prSet/>
      <dgm:spPr/>
      <dgm:t>
        <a:bodyPr/>
        <a:lstStyle/>
        <a:p>
          <a:endParaRPr lang="en-GB"/>
        </a:p>
      </dgm:t>
    </dgm:pt>
    <dgm:pt modelId="{B565691D-AC4F-46FD-A6D0-BDF48EC96EA5}">
      <dgm:prSet phldrT="[Text]"/>
      <dgm:spPr/>
      <dgm:t>
        <a:bodyPr/>
        <a:lstStyle/>
        <a:p>
          <a:r>
            <a:rPr lang="en-US" dirty="0"/>
            <a:t>Release of acute capacity across planned and unplanned care</a:t>
          </a:r>
          <a:endParaRPr lang="en-GB" dirty="0"/>
        </a:p>
      </dgm:t>
    </dgm:pt>
    <dgm:pt modelId="{9C818788-E5A9-412C-B0A3-D9ED22A6616A}" type="parTrans" cxnId="{B0920006-0EE0-4507-A6AC-7D83F950BA75}">
      <dgm:prSet/>
      <dgm:spPr/>
      <dgm:t>
        <a:bodyPr/>
        <a:lstStyle/>
        <a:p>
          <a:endParaRPr lang="en-GB"/>
        </a:p>
      </dgm:t>
    </dgm:pt>
    <dgm:pt modelId="{8C4EBE40-B5B8-44C4-B74C-C2048A5125F4}" type="sibTrans" cxnId="{B0920006-0EE0-4507-A6AC-7D83F950BA75}">
      <dgm:prSet/>
      <dgm:spPr/>
      <dgm:t>
        <a:bodyPr/>
        <a:lstStyle/>
        <a:p>
          <a:endParaRPr lang="en-GB"/>
        </a:p>
      </dgm:t>
    </dgm:pt>
    <dgm:pt modelId="{FF048BB2-DA5F-4642-86F6-ABA53628B006}">
      <dgm:prSet phldrT="[Text]"/>
      <dgm:spPr/>
      <dgm:t>
        <a:bodyPr/>
        <a:lstStyle/>
        <a:p>
          <a:r>
            <a:rPr lang="en-US" dirty="0"/>
            <a:t>More sustainable working habits and demands for healthcare service deliverers</a:t>
          </a:r>
          <a:endParaRPr lang="en-GB" dirty="0"/>
        </a:p>
      </dgm:t>
    </dgm:pt>
    <dgm:pt modelId="{F501433B-3C8D-4EDB-9687-343CB079D265}" type="parTrans" cxnId="{9FE5F6C0-6E7A-413E-BA8C-60EA5CF1AC5F}">
      <dgm:prSet/>
      <dgm:spPr/>
      <dgm:t>
        <a:bodyPr/>
        <a:lstStyle/>
        <a:p>
          <a:endParaRPr lang="en-GB"/>
        </a:p>
      </dgm:t>
    </dgm:pt>
    <dgm:pt modelId="{3E585326-1025-4970-85F5-2164776CF408}" type="sibTrans" cxnId="{9FE5F6C0-6E7A-413E-BA8C-60EA5CF1AC5F}">
      <dgm:prSet/>
      <dgm:spPr/>
      <dgm:t>
        <a:bodyPr/>
        <a:lstStyle/>
        <a:p>
          <a:endParaRPr lang="en-GB"/>
        </a:p>
      </dgm:t>
    </dgm:pt>
    <dgm:pt modelId="{80D911BB-8654-4AC2-B7C7-331B21EF8493}">
      <dgm:prSet phldrT="[Text]"/>
      <dgm:spPr/>
      <dgm:t>
        <a:bodyPr/>
        <a:lstStyle/>
        <a:p>
          <a:r>
            <a:rPr lang="en-US" dirty="0"/>
            <a:t>Reduction in avoidable costs throughout the pathway of care for people with </a:t>
          </a:r>
          <a:r>
            <a:rPr lang="en-US" dirty="0" err="1"/>
            <a:t>mLTCs</a:t>
          </a:r>
          <a:endParaRPr lang="en-GB" dirty="0"/>
        </a:p>
      </dgm:t>
    </dgm:pt>
    <dgm:pt modelId="{125930BD-C481-4931-B57C-E9BCB7F3761A}" type="parTrans" cxnId="{46D5F4E6-302C-4145-B676-98F449488209}">
      <dgm:prSet/>
      <dgm:spPr/>
      <dgm:t>
        <a:bodyPr/>
        <a:lstStyle/>
        <a:p>
          <a:endParaRPr lang="en-GB"/>
        </a:p>
      </dgm:t>
    </dgm:pt>
    <dgm:pt modelId="{55E53DDC-AF29-48DE-AB74-46E7A8E15BCD}" type="sibTrans" cxnId="{46D5F4E6-302C-4145-B676-98F449488209}">
      <dgm:prSet/>
      <dgm:spPr/>
      <dgm:t>
        <a:bodyPr/>
        <a:lstStyle/>
        <a:p>
          <a:endParaRPr lang="en-GB"/>
        </a:p>
      </dgm:t>
    </dgm:pt>
    <dgm:pt modelId="{9B991A55-08EF-4296-B618-67F8BC356E3A}">
      <dgm:prSet phldrT="[Text]"/>
      <dgm:spPr/>
      <dgm:t>
        <a:bodyPr/>
        <a:lstStyle/>
        <a:p>
          <a:r>
            <a:rPr lang="en-US" dirty="0"/>
            <a:t>More appropriate use of SEL renal dialysis capacity</a:t>
          </a:r>
          <a:endParaRPr lang="en-GB" dirty="0"/>
        </a:p>
      </dgm:t>
    </dgm:pt>
    <dgm:pt modelId="{09492FAE-C8D9-4BE7-8B9F-0DF9479A9D53}" type="parTrans" cxnId="{33B3949A-C558-47D8-A74C-A7383DE0DF76}">
      <dgm:prSet/>
      <dgm:spPr/>
      <dgm:t>
        <a:bodyPr/>
        <a:lstStyle/>
        <a:p>
          <a:endParaRPr lang="en-GB"/>
        </a:p>
      </dgm:t>
    </dgm:pt>
    <dgm:pt modelId="{C77D72B3-D4FD-4E5E-9226-D22BECAF38E2}" type="sibTrans" cxnId="{33B3949A-C558-47D8-A74C-A7383DE0DF76}">
      <dgm:prSet/>
      <dgm:spPr/>
      <dgm:t>
        <a:bodyPr/>
        <a:lstStyle/>
        <a:p>
          <a:endParaRPr lang="en-GB"/>
        </a:p>
      </dgm:t>
    </dgm:pt>
    <dgm:pt modelId="{99DA8FD0-F8F6-4B6A-86FD-C23420A4FF39}">
      <dgm:prSet phldrT="[Text]"/>
      <dgm:spPr/>
      <dgm:t>
        <a:bodyPr/>
        <a:lstStyle/>
        <a:p>
          <a:r>
            <a:rPr lang="en-US" dirty="0"/>
            <a:t>Replication of Multi-morbidity Model of Care across geographies and health conditions</a:t>
          </a:r>
          <a:endParaRPr lang="en-GB" dirty="0"/>
        </a:p>
      </dgm:t>
    </dgm:pt>
    <dgm:pt modelId="{8C09199F-0F40-4A59-91AE-91E9B6A122C3}" type="parTrans" cxnId="{9374D8C1-BC4F-432B-8B31-9EF78BD6D6ED}">
      <dgm:prSet/>
      <dgm:spPr/>
      <dgm:t>
        <a:bodyPr/>
        <a:lstStyle/>
        <a:p>
          <a:endParaRPr lang="en-GB"/>
        </a:p>
      </dgm:t>
    </dgm:pt>
    <dgm:pt modelId="{68045BAD-0A19-41B5-B21A-381863408948}" type="sibTrans" cxnId="{9374D8C1-BC4F-432B-8B31-9EF78BD6D6ED}">
      <dgm:prSet/>
      <dgm:spPr/>
      <dgm:t>
        <a:bodyPr/>
        <a:lstStyle/>
        <a:p>
          <a:endParaRPr lang="en-GB"/>
        </a:p>
      </dgm:t>
    </dgm:pt>
    <dgm:pt modelId="{2D434E65-AAF1-410F-AE37-5BFB864791DE}">
      <dgm:prSet phldrT="[Text]" custT="1"/>
      <dgm:spPr/>
      <dgm:t>
        <a:bodyPr/>
        <a:lstStyle/>
        <a:p>
          <a:r>
            <a:rPr lang="en-US" sz="1200" dirty="0"/>
            <a:t>Prevention across the pathway for those with multiple LTCs, in particular, those with CKD</a:t>
          </a:r>
        </a:p>
      </dgm:t>
    </dgm:pt>
    <dgm:pt modelId="{EA21F1A4-EBA8-4F2B-8C94-DE5381BE690A}" type="parTrans" cxnId="{6482685E-17B5-445A-9F81-2DA4445FC5B5}">
      <dgm:prSet/>
      <dgm:spPr/>
      <dgm:t>
        <a:bodyPr/>
        <a:lstStyle/>
        <a:p>
          <a:endParaRPr lang="en-GB"/>
        </a:p>
      </dgm:t>
    </dgm:pt>
    <dgm:pt modelId="{4EE0616F-110C-42BF-B9BD-97D3234C38F0}" type="sibTrans" cxnId="{6482685E-17B5-445A-9F81-2DA4445FC5B5}">
      <dgm:prSet/>
      <dgm:spPr/>
      <dgm:t>
        <a:bodyPr/>
        <a:lstStyle/>
        <a:p>
          <a:endParaRPr lang="en-GB"/>
        </a:p>
      </dgm:t>
    </dgm:pt>
    <dgm:pt modelId="{3928FA61-9B4A-498F-B75B-7BDF594AE324}">
      <dgm:prSet custT="1"/>
      <dgm:spPr/>
      <dgm:t>
        <a:bodyPr/>
        <a:lstStyle/>
        <a:p>
          <a:r>
            <a:rPr lang="en-US" sz="1200" dirty="0"/>
            <a:t>Those at risk of developing LTCs and those with LTCs remain healthier for longer</a:t>
          </a:r>
          <a:endParaRPr lang="en-GB" sz="1200" dirty="0"/>
        </a:p>
      </dgm:t>
    </dgm:pt>
    <dgm:pt modelId="{71B9ABAD-5605-4E35-BBEA-249BB660AE8D}" type="parTrans" cxnId="{CA51FE90-3F9D-4EA9-B666-EDD2AC525801}">
      <dgm:prSet/>
      <dgm:spPr/>
      <dgm:t>
        <a:bodyPr/>
        <a:lstStyle/>
        <a:p>
          <a:endParaRPr lang="en-GB"/>
        </a:p>
      </dgm:t>
    </dgm:pt>
    <dgm:pt modelId="{83EDD61C-2C86-4782-9AC9-2C82F7DC40FA}" type="sibTrans" cxnId="{CA51FE90-3F9D-4EA9-B666-EDD2AC525801}">
      <dgm:prSet/>
      <dgm:spPr/>
      <dgm:t>
        <a:bodyPr/>
        <a:lstStyle/>
        <a:p>
          <a:endParaRPr lang="en-GB"/>
        </a:p>
      </dgm:t>
    </dgm:pt>
    <dgm:pt modelId="{0E44B627-8F63-4431-885C-3E82C8FF6E08}">
      <dgm:prSet custT="1"/>
      <dgm:spPr/>
      <dgm:t>
        <a:bodyPr/>
        <a:lstStyle/>
        <a:p>
          <a:r>
            <a:rPr lang="en-US" sz="1200" dirty="0"/>
            <a:t>Reduction in requirement for renal dialysis across SEL </a:t>
          </a:r>
          <a:endParaRPr lang="en-GB" sz="1200" dirty="0"/>
        </a:p>
      </dgm:t>
    </dgm:pt>
    <dgm:pt modelId="{0E9E0D49-0064-418A-8F8E-152F3318C01B}" type="parTrans" cxnId="{60C98AA6-8631-46A9-8A31-435AF4E4E1FE}">
      <dgm:prSet/>
      <dgm:spPr/>
      <dgm:t>
        <a:bodyPr/>
        <a:lstStyle/>
        <a:p>
          <a:endParaRPr lang="en-GB"/>
        </a:p>
      </dgm:t>
    </dgm:pt>
    <dgm:pt modelId="{E429CBF2-04B9-4A46-A95F-6F9EA7826722}" type="sibTrans" cxnId="{60C98AA6-8631-46A9-8A31-435AF4E4E1FE}">
      <dgm:prSet/>
      <dgm:spPr/>
      <dgm:t>
        <a:bodyPr/>
        <a:lstStyle/>
        <a:p>
          <a:endParaRPr lang="en-GB"/>
        </a:p>
      </dgm:t>
    </dgm:pt>
    <dgm:pt modelId="{9830F151-2616-4906-AEF8-CF6C6EFDBBAB}" type="pres">
      <dgm:prSet presAssocID="{797FE672-BBCF-4D39-A159-ADB0FC492552}" presName="theList" presStyleCnt="0">
        <dgm:presLayoutVars>
          <dgm:dir/>
          <dgm:animLvl val="lvl"/>
          <dgm:resizeHandles val="exact"/>
        </dgm:presLayoutVars>
      </dgm:prSet>
      <dgm:spPr/>
    </dgm:pt>
    <dgm:pt modelId="{B84287BE-D947-4D9B-AC20-97DAADF39D57}" type="pres">
      <dgm:prSet presAssocID="{176C85D0-ADA6-46AE-B109-E30EF3C50791}" presName="compNode" presStyleCnt="0"/>
      <dgm:spPr/>
    </dgm:pt>
    <dgm:pt modelId="{13CD4FCE-DA57-4EC2-B307-0E65147F7304}" type="pres">
      <dgm:prSet presAssocID="{176C85D0-ADA6-46AE-B109-E30EF3C50791}" presName="aNode" presStyleLbl="bgShp" presStyleIdx="0" presStyleCnt="3"/>
      <dgm:spPr/>
    </dgm:pt>
    <dgm:pt modelId="{6A683D52-621D-40AC-AFB4-AF422066BDCB}" type="pres">
      <dgm:prSet presAssocID="{176C85D0-ADA6-46AE-B109-E30EF3C50791}" presName="textNode" presStyleLbl="bgShp" presStyleIdx="0" presStyleCnt="3"/>
      <dgm:spPr/>
    </dgm:pt>
    <dgm:pt modelId="{8ADC538B-1B91-49BB-8815-DEA99519578E}" type="pres">
      <dgm:prSet presAssocID="{176C85D0-ADA6-46AE-B109-E30EF3C50791}" presName="compChildNode" presStyleCnt="0"/>
      <dgm:spPr/>
    </dgm:pt>
    <dgm:pt modelId="{54BAFC4A-EF66-430B-B73C-CFDB66CC6C1C}" type="pres">
      <dgm:prSet presAssocID="{176C85D0-ADA6-46AE-B109-E30EF3C50791}" presName="theInnerList" presStyleCnt="0"/>
      <dgm:spPr/>
    </dgm:pt>
    <dgm:pt modelId="{2AAD750D-F66C-4163-839A-6386BF06C8F3}" type="pres">
      <dgm:prSet presAssocID="{5AFC1DED-B6B5-465D-AC8A-B28E3E4B77F4}" presName="childNode" presStyleLbl="node1" presStyleIdx="0" presStyleCnt="3" custScaleX="115156" custScaleY="114954" custLinFactNeighborX="344" custLinFactNeighborY="-28597">
        <dgm:presLayoutVars>
          <dgm:bulletEnabled val="1"/>
        </dgm:presLayoutVars>
      </dgm:prSet>
      <dgm:spPr/>
    </dgm:pt>
    <dgm:pt modelId="{DFA55AFA-3227-49E8-8D32-F2F55964C084}" type="pres">
      <dgm:prSet presAssocID="{176C85D0-ADA6-46AE-B109-E30EF3C50791}" presName="aSpace" presStyleCnt="0"/>
      <dgm:spPr/>
    </dgm:pt>
    <dgm:pt modelId="{F3059D28-8ECF-416E-BB12-92574C236C86}" type="pres">
      <dgm:prSet presAssocID="{F9E97A91-64DE-4F65-99CD-9DC44B9D6569}" presName="compNode" presStyleCnt="0"/>
      <dgm:spPr/>
    </dgm:pt>
    <dgm:pt modelId="{74EAB3EF-EA45-4783-B042-7C2E75A41663}" type="pres">
      <dgm:prSet presAssocID="{F9E97A91-64DE-4F65-99CD-9DC44B9D6569}" presName="aNode" presStyleLbl="bgShp" presStyleIdx="1" presStyleCnt="3"/>
      <dgm:spPr/>
    </dgm:pt>
    <dgm:pt modelId="{5227697E-2990-4AFA-AEAB-CE8058D34801}" type="pres">
      <dgm:prSet presAssocID="{F9E97A91-64DE-4F65-99CD-9DC44B9D6569}" presName="textNode" presStyleLbl="bgShp" presStyleIdx="1" presStyleCnt="3"/>
      <dgm:spPr/>
    </dgm:pt>
    <dgm:pt modelId="{6E361718-489B-42CC-B12A-AD2D96760420}" type="pres">
      <dgm:prSet presAssocID="{F9E97A91-64DE-4F65-99CD-9DC44B9D6569}" presName="compChildNode" presStyleCnt="0"/>
      <dgm:spPr/>
    </dgm:pt>
    <dgm:pt modelId="{BC5B9076-DA1F-4438-BA54-05F600CFB10A}" type="pres">
      <dgm:prSet presAssocID="{F9E97A91-64DE-4F65-99CD-9DC44B9D6569}" presName="theInnerList" presStyleCnt="0"/>
      <dgm:spPr/>
    </dgm:pt>
    <dgm:pt modelId="{4B5EAF72-6A5D-469C-AFFC-13A9D63A42A6}" type="pres">
      <dgm:prSet presAssocID="{9B57897F-5097-4B58-AD02-D2B1A0F63275}" presName="childNode" presStyleLbl="node1" presStyleIdx="1" presStyleCnt="3" custScaleY="110072" custLinFactNeighborX="687" custLinFactNeighborY="-28408">
        <dgm:presLayoutVars>
          <dgm:bulletEnabled val="1"/>
        </dgm:presLayoutVars>
      </dgm:prSet>
      <dgm:spPr/>
    </dgm:pt>
    <dgm:pt modelId="{4FAF3010-D3C2-4C7B-8969-F51873EBC9B7}" type="pres">
      <dgm:prSet presAssocID="{F9E97A91-64DE-4F65-99CD-9DC44B9D6569}" presName="aSpace" presStyleCnt="0"/>
      <dgm:spPr/>
    </dgm:pt>
    <dgm:pt modelId="{78E846FA-3EC8-4846-9A2A-0430A52129A4}" type="pres">
      <dgm:prSet presAssocID="{6304F2E7-CB01-4A9C-AE4A-7F49A6995F48}" presName="compNode" presStyleCnt="0"/>
      <dgm:spPr/>
    </dgm:pt>
    <dgm:pt modelId="{59B68DDB-CF1A-447E-9745-417D62194B05}" type="pres">
      <dgm:prSet presAssocID="{6304F2E7-CB01-4A9C-AE4A-7F49A6995F48}" presName="aNode" presStyleLbl="bgShp" presStyleIdx="2" presStyleCnt="3"/>
      <dgm:spPr/>
    </dgm:pt>
    <dgm:pt modelId="{685564B6-404E-4D11-BDE3-80F327D7C5A3}" type="pres">
      <dgm:prSet presAssocID="{6304F2E7-CB01-4A9C-AE4A-7F49A6995F48}" presName="textNode" presStyleLbl="bgShp" presStyleIdx="2" presStyleCnt="3"/>
      <dgm:spPr/>
    </dgm:pt>
    <dgm:pt modelId="{08C4A3EE-8AA8-4283-9D22-A518935BD454}" type="pres">
      <dgm:prSet presAssocID="{6304F2E7-CB01-4A9C-AE4A-7F49A6995F48}" presName="compChildNode" presStyleCnt="0"/>
      <dgm:spPr/>
    </dgm:pt>
    <dgm:pt modelId="{E5418CD2-3234-4085-AD4D-A5D738147B83}" type="pres">
      <dgm:prSet presAssocID="{6304F2E7-CB01-4A9C-AE4A-7F49A6995F48}" presName="theInnerList" presStyleCnt="0"/>
      <dgm:spPr/>
    </dgm:pt>
    <dgm:pt modelId="{88205691-B28D-413A-BCE3-5EC23EBF209B}" type="pres">
      <dgm:prSet presAssocID="{0F52731C-E2AC-4F07-BC21-397102E4BC54}" presName="childNode" presStyleLbl="node1" presStyleIdx="2" presStyleCnt="3" custLinFactNeighborX="621" custLinFactNeighborY="-20452">
        <dgm:presLayoutVars>
          <dgm:bulletEnabled val="1"/>
        </dgm:presLayoutVars>
      </dgm:prSet>
      <dgm:spPr/>
    </dgm:pt>
  </dgm:ptLst>
  <dgm:cxnLst>
    <dgm:cxn modelId="{BFECB600-0032-4E1C-85C1-DB2FDBE9D4F4}" srcId="{5AFC1DED-B6B5-465D-AC8A-B28E3E4B77F4}" destId="{91F5B8B3-3E3F-4C84-9761-7EB57F27FA91}" srcOrd="1" destOrd="0" parTransId="{D8DE9F5B-04EB-4E6E-8994-890D84FF7181}" sibTransId="{60663348-1383-4370-A12F-71F159777736}"/>
    <dgm:cxn modelId="{B0920006-0EE0-4507-A6AC-7D83F950BA75}" srcId="{0F52731C-E2AC-4F07-BC21-397102E4BC54}" destId="{B565691D-AC4F-46FD-A6D0-BDF48EC96EA5}" srcOrd="2" destOrd="0" parTransId="{9C818788-E5A9-412C-B0A3-D9ED22A6616A}" sibTransId="{8C4EBE40-B5B8-44C4-B74C-C2048A5125F4}"/>
    <dgm:cxn modelId="{7DB7CB08-4BEF-424F-BAE3-E16D44BEA7FF}" srcId="{9B57897F-5097-4B58-AD02-D2B1A0F63275}" destId="{EC94BD18-1801-4C52-B6B7-B0BDEE2179C8}" srcOrd="2" destOrd="0" parTransId="{D9464AA1-E95B-4CE7-BA18-8411B58F024A}" sibTransId="{D784838E-6C8D-478D-8C83-2DF5B2916F68}"/>
    <dgm:cxn modelId="{30E4F909-F123-4D0D-A4F3-E30489A2B561}" type="presOf" srcId="{176C85D0-ADA6-46AE-B109-E30EF3C50791}" destId="{13CD4FCE-DA57-4EC2-B307-0E65147F7304}" srcOrd="0" destOrd="0" presId="urn:microsoft.com/office/officeart/2005/8/layout/lProcess2"/>
    <dgm:cxn modelId="{7642200C-5D0F-46B0-8D9D-B6A617A366BA}" type="presOf" srcId="{9B57897F-5097-4B58-AD02-D2B1A0F63275}" destId="{4B5EAF72-6A5D-469C-AFFC-13A9D63A42A6}" srcOrd="0" destOrd="0" presId="urn:microsoft.com/office/officeart/2005/8/layout/lProcess2"/>
    <dgm:cxn modelId="{F0D58B0F-0971-4894-AB14-0D690B959CAD}" type="presOf" srcId="{2D434E65-AAF1-410F-AE37-5BFB864791DE}" destId="{2AAD750D-F66C-4163-839A-6386BF06C8F3}" srcOrd="0" destOrd="6" presId="urn:microsoft.com/office/officeart/2005/8/layout/lProcess2"/>
    <dgm:cxn modelId="{B5F40E10-067A-4385-A898-0D785579BC05}" type="presOf" srcId="{6304F2E7-CB01-4A9C-AE4A-7F49A6995F48}" destId="{59B68DDB-CF1A-447E-9745-417D62194B05}" srcOrd="0" destOrd="0" presId="urn:microsoft.com/office/officeart/2005/8/layout/lProcess2"/>
    <dgm:cxn modelId="{A8791F10-66A0-45B0-BCF3-9D3D41B15D4E}" type="presOf" srcId="{0E44B627-8F63-4431-885C-3E82C8FF6E08}" destId="{2AAD750D-F66C-4163-839A-6386BF06C8F3}" srcOrd="0" destOrd="8" presId="urn:microsoft.com/office/officeart/2005/8/layout/lProcess2"/>
    <dgm:cxn modelId="{10C81023-7BCF-42B0-A762-F12C02FE3321}" type="presOf" srcId="{9465B528-E0C8-44EF-A74A-CAB47C681EF3}" destId="{4B5EAF72-6A5D-469C-AFFC-13A9D63A42A6}" srcOrd="0" destOrd="2" presId="urn:microsoft.com/office/officeart/2005/8/layout/lProcess2"/>
    <dgm:cxn modelId="{7CC59723-4FC1-46BB-AA95-A453E8760F3B}" type="presOf" srcId="{176C85D0-ADA6-46AE-B109-E30EF3C50791}" destId="{6A683D52-621D-40AC-AFB4-AF422066BDCB}" srcOrd="1" destOrd="0" presId="urn:microsoft.com/office/officeart/2005/8/layout/lProcess2"/>
    <dgm:cxn modelId="{C34ACF23-6F9C-4CAF-B968-135F8DEED06D}" srcId="{0F52731C-E2AC-4F07-BC21-397102E4BC54}" destId="{5A201E45-1EA4-48DD-A872-942E04645C0B}" srcOrd="1" destOrd="0" parTransId="{3C627344-DBD0-48D3-A152-1150706EEFDE}" sibTransId="{E50C7C29-8A2C-46FF-9277-211B00DB9E66}"/>
    <dgm:cxn modelId="{BA24D227-EF0F-44FE-B2A1-E4BAF3ED87D3}" type="presOf" srcId="{5AFC1DED-B6B5-465D-AC8A-B28E3E4B77F4}" destId="{2AAD750D-F66C-4163-839A-6386BF06C8F3}" srcOrd="0" destOrd="0" presId="urn:microsoft.com/office/officeart/2005/8/layout/lProcess2"/>
    <dgm:cxn modelId="{4840572C-366F-41B7-8A93-26F712F7624F}" srcId="{5AFC1DED-B6B5-465D-AC8A-B28E3E4B77F4}" destId="{4368CB18-20BC-40AE-926F-BEC0F6608ED3}" srcOrd="3" destOrd="0" parTransId="{E0FCB4EB-A0F0-489B-A7DB-BC56EF70FCED}" sibTransId="{42AB1681-3A65-4943-BD03-665B6EFD7E62}"/>
    <dgm:cxn modelId="{F02B263F-27CC-442B-A5FF-2D225E95E932}" type="presOf" srcId="{FF048BB2-DA5F-4642-86F6-ABA53628B006}" destId="{88205691-B28D-413A-BCE3-5EC23EBF209B}" srcOrd="0" destOrd="1" presId="urn:microsoft.com/office/officeart/2005/8/layout/lProcess2"/>
    <dgm:cxn modelId="{6482685E-17B5-445A-9F81-2DA4445FC5B5}" srcId="{5AFC1DED-B6B5-465D-AC8A-B28E3E4B77F4}" destId="{2D434E65-AAF1-410F-AE37-5BFB864791DE}" srcOrd="5" destOrd="0" parTransId="{EA21F1A4-EBA8-4F2B-8C94-DE5381BE690A}" sibTransId="{4EE0616F-110C-42BF-B9BD-97D3234C38F0}"/>
    <dgm:cxn modelId="{EE82725F-DE47-4BB1-B3B3-603BAFB85C01}" srcId="{5AFC1DED-B6B5-465D-AC8A-B28E3E4B77F4}" destId="{92BE15E7-DD24-4B77-B050-16D5E458C4D2}" srcOrd="2" destOrd="0" parTransId="{DB35476A-3225-4E69-B04E-2C8661444AA2}" sibTransId="{1A402478-53F1-4F18-AEBE-7F6935FEA36B}"/>
    <dgm:cxn modelId="{8AA90060-044F-4C4C-B937-8F7870FF3D97}" type="presOf" srcId="{23734B09-A742-4610-85F7-1ABA85AC046B}" destId="{88205691-B28D-413A-BCE3-5EC23EBF209B}" srcOrd="0" destOrd="7" presId="urn:microsoft.com/office/officeart/2005/8/layout/lProcess2"/>
    <dgm:cxn modelId="{F67EF346-A5CF-4030-B860-9BFBB16FD7C8}" type="presOf" srcId="{F9E97A91-64DE-4F65-99CD-9DC44B9D6569}" destId="{74EAB3EF-EA45-4783-B042-7C2E75A41663}" srcOrd="0" destOrd="0" presId="urn:microsoft.com/office/officeart/2005/8/layout/lProcess2"/>
    <dgm:cxn modelId="{F7D4EE6A-84F0-40B6-81BF-C938E0E061A0}" srcId="{176C85D0-ADA6-46AE-B109-E30EF3C50791}" destId="{5AFC1DED-B6B5-465D-AC8A-B28E3E4B77F4}" srcOrd="0" destOrd="0" parTransId="{12D51129-BC55-4420-ABA7-7617060733DB}" sibTransId="{B3519FAC-86D2-4F24-AB5C-BC294914EAB2}"/>
    <dgm:cxn modelId="{96467870-949A-46FE-8487-FAB5E395BE91}" type="presOf" srcId="{163E07F9-67AD-45F8-B451-E7100181C8C7}" destId="{2AAD750D-F66C-4163-839A-6386BF06C8F3}" srcOrd="0" destOrd="1" presId="urn:microsoft.com/office/officeart/2005/8/layout/lProcess2"/>
    <dgm:cxn modelId="{A6A08674-51CD-4A37-8906-F785B4A7B0E1}" type="presOf" srcId="{92BE15E7-DD24-4B77-B050-16D5E458C4D2}" destId="{2AAD750D-F66C-4163-839A-6386BF06C8F3}" srcOrd="0" destOrd="3" presId="urn:microsoft.com/office/officeart/2005/8/layout/lProcess2"/>
    <dgm:cxn modelId="{42E0BA59-823D-42E5-B8A5-02668C18A986}" type="presOf" srcId="{9B991A55-08EF-4296-B618-67F8BC356E3A}" destId="{88205691-B28D-413A-BCE3-5EC23EBF209B}" srcOrd="0" destOrd="6" presId="urn:microsoft.com/office/officeart/2005/8/layout/lProcess2"/>
    <dgm:cxn modelId="{139C9F7A-65AE-41E8-965C-4866973EA067}" srcId="{797FE672-BBCF-4D39-A159-ADB0FC492552}" destId="{F9E97A91-64DE-4F65-99CD-9DC44B9D6569}" srcOrd="1" destOrd="0" parTransId="{26389D2F-CBB5-47AD-BF6B-1DA65811C637}" sibTransId="{9895FBF6-9100-4DF4-B52F-FA251EDBC802}"/>
    <dgm:cxn modelId="{C8BBD489-595C-4925-82CE-A987750DC90F}" srcId="{9B57897F-5097-4B58-AD02-D2B1A0F63275}" destId="{DE11BD45-D61A-4297-A476-9701D3A1AE89}" srcOrd="0" destOrd="0" parTransId="{65F33FE8-65D4-4302-8ED1-98D09DD53130}" sibTransId="{8EBDF22E-9177-47C5-A1AE-1FFE17B400D0}"/>
    <dgm:cxn modelId="{D690958C-A740-4A07-A448-80CADDE9C85B}" type="presOf" srcId="{797FE672-BBCF-4D39-A159-ADB0FC492552}" destId="{9830F151-2616-4906-AEF8-CF6C6EFDBBAB}" srcOrd="0" destOrd="0" presId="urn:microsoft.com/office/officeart/2005/8/layout/lProcess2"/>
    <dgm:cxn modelId="{625FDB8C-7AD7-4B77-ADB5-A22C31408653}" srcId="{F9E97A91-64DE-4F65-99CD-9DC44B9D6569}" destId="{9B57897F-5097-4B58-AD02-D2B1A0F63275}" srcOrd="0" destOrd="0" parTransId="{D95EBFB2-78FE-4047-BB74-A3141562E764}" sibTransId="{D069B955-C98C-41E1-BF8E-37216387C78D}"/>
    <dgm:cxn modelId="{CA51FE90-3F9D-4EA9-B666-EDD2AC525801}" srcId="{5AFC1DED-B6B5-465D-AC8A-B28E3E4B77F4}" destId="{3928FA61-9B4A-498F-B75B-7BDF594AE324}" srcOrd="6" destOrd="0" parTransId="{71B9ABAD-5605-4E35-BBEA-249BB660AE8D}" sibTransId="{83EDD61C-2C86-4782-9AC9-2C82F7DC40FA}"/>
    <dgm:cxn modelId="{1FCD9D92-BD90-42C0-A02C-A1110C1CD0E7}" type="presOf" srcId="{DE11BD45-D61A-4297-A476-9701D3A1AE89}" destId="{4B5EAF72-6A5D-469C-AFFC-13A9D63A42A6}" srcOrd="0" destOrd="1" presId="urn:microsoft.com/office/officeart/2005/8/layout/lProcess2"/>
    <dgm:cxn modelId="{AEB80F9A-96F6-4EA5-9A8D-244A0F6B8DEC}" type="presOf" srcId="{0F52731C-E2AC-4F07-BC21-397102E4BC54}" destId="{88205691-B28D-413A-BCE3-5EC23EBF209B}" srcOrd="0" destOrd="0" presId="urn:microsoft.com/office/officeart/2005/8/layout/lProcess2"/>
    <dgm:cxn modelId="{6B6E399A-203F-408B-8C13-CD1B3F94B6D5}" type="presOf" srcId="{EC94BD18-1801-4C52-B6B7-B0BDEE2179C8}" destId="{4B5EAF72-6A5D-469C-AFFC-13A9D63A42A6}" srcOrd="0" destOrd="3" presId="urn:microsoft.com/office/officeart/2005/8/layout/lProcess2"/>
    <dgm:cxn modelId="{33B3949A-C558-47D8-A74C-A7383DE0DF76}" srcId="{0F52731C-E2AC-4F07-BC21-397102E4BC54}" destId="{9B991A55-08EF-4296-B618-67F8BC356E3A}" srcOrd="5" destOrd="0" parTransId="{09492FAE-C8D9-4BE7-8B9F-0DF9479A9D53}" sibTransId="{C77D72B3-D4FD-4E5E-9226-D22BECAF38E2}"/>
    <dgm:cxn modelId="{E1FEB5A2-DCE0-413B-9E69-781DE0EB2417}" srcId="{0F52731C-E2AC-4F07-BC21-397102E4BC54}" destId="{23734B09-A742-4610-85F7-1ABA85AC046B}" srcOrd="6" destOrd="0" parTransId="{8D2046C6-4C7F-4433-8947-1C7CD76D857B}" sibTransId="{9927EDD2-FC2F-47C0-9EE6-8A1BB8BD928A}"/>
    <dgm:cxn modelId="{2C95D1A3-F319-4309-A175-CBAC131D57AE}" type="presOf" srcId="{99DA8FD0-F8F6-4B6A-86FD-C23420A4FF39}" destId="{4B5EAF72-6A5D-469C-AFFC-13A9D63A42A6}" srcOrd="0" destOrd="4" presId="urn:microsoft.com/office/officeart/2005/8/layout/lProcess2"/>
    <dgm:cxn modelId="{D13F0CA4-3158-4660-984E-4F285BB77014}" type="presOf" srcId="{B565691D-AC4F-46FD-A6D0-BDF48EC96EA5}" destId="{88205691-B28D-413A-BCE3-5EC23EBF209B}" srcOrd="0" destOrd="3" presId="urn:microsoft.com/office/officeart/2005/8/layout/lProcess2"/>
    <dgm:cxn modelId="{60C98AA6-8631-46A9-8A31-435AF4E4E1FE}" srcId="{5AFC1DED-B6B5-465D-AC8A-B28E3E4B77F4}" destId="{0E44B627-8F63-4431-885C-3E82C8FF6E08}" srcOrd="7" destOrd="0" parTransId="{0E9E0D49-0064-418A-8F8E-152F3318C01B}" sibTransId="{E429CBF2-04B9-4A46-A95F-6F9EA7826722}"/>
    <dgm:cxn modelId="{51F1FAAA-9E2F-49B2-9C75-2D8F6F4EF8EC}" type="presOf" srcId="{91F5B8B3-3E3F-4C84-9761-7EB57F27FA91}" destId="{2AAD750D-F66C-4163-839A-6386BF06C8F3}" srcOrd="0" destOrd="2" presId="urn:microsoft.com/office/officeart/2005/8/layout/lProcess2"/>
    <dgm:cxn modelId="{390325B3-1A66-4CCB-99B7-F0B7F776D5E6}" srcId="{6304F2E7-CB01-4A9C-AE4A-7F49A6995F48}" destId="{0F52731C-E2AC-4F07-BC21-397102E4BC54}" srcOrd="0" destOrd="0" parTransId="{331DF62B-3F76-49FE-A979-60B778702B28}" sibTransId="{E400A7E2-AB0A-4112-97C9-A133FF35B05A}"/>
    <dgm:cxn modelId="{5CEF02B4-8577-4A50-B1F1-5D06FFA26E9E}" srcId="{797FE672-BBCF-4D39-A159-ADB0FC492552}" destId="{6304F2E7-CB01-4A9C-AE4A-7F49A6995F48}" srcOrd="2" destOrd="0" parTransId="{32AF96EC-347F-4A96-B625-50262A4283DD}" sibTransId="{5674E6D6-A94F-4C00-B2CA-AD7596BD2CB2}"/>
    <dgm:cxn modelId="{CB1DACBF-1BBA-4DF1-A29B-5FBD7635E998}" srcId="{0F52731C-E2AC-4F07-BC21-397102E4BC54}" destId="{8CFDAAFB-FC04-4C97-8656-257F822237DA}" srcOrd="3" destOrd="0" parTransId="{867836B1-DCA2-493C-9B60-BFBAA97B66EB}" sibTransId="{F3634ED5-F7B9-4343-A193-1BC4A4E09E3E}"/>
    <dgm:cxn modelId="{9FE5F6C0-6E7A-413E-BA8C-60EA5CF1AC5F}" srcId="{0F52731C-E2AC-4F07-BC21-397102E4BC54}" destId="{FF048BB2-DA5F-4642-86F6-ABA53628B006}" srcOrd="0" destOrd="0" parTransId="{F501433B-3C8D-4EDB-9687-343CB079D265}" sibTransId="{3E585326-1025-4970-85F5-2164776CF408}"/>
    <dgm:cxn modelId="{EFBE23C1-9B73-4402-85FF-6E70A9F1C9DB}" type="presOf" srcId="{5A201E45-1EA4-48DD-A872-942E04645C0B}" destId="{88205691-B28D-413A-BCE3-5EC23EBF209B}" srcOrd="0" destOrd="2" presId="urn:microsoft.com/office/officeart/2005/8/layout/lProcess2"/>
    <dgm:cxn modelId="{9374D8C1-BC4F-432B-8B31-9EF78BD6D6ED}" srcId="{9B57897F-5097-4B58-AD02-D2B1A0F63275}" destId="{99DA8FD0-F8F6-4B6A-86FD-C23420A4FF39}" srcOrd="3" destOrd="0" parTransId="{8C09199F-0F40-4A59-91AE-91E9B6A122C3}" sibTransId="{68045BAD-0A19-41B5-B21A-381863408948}"/>
    <dgm:cxn modelId="{F9CCCCC8-DA38-45D2-BFEE-3946E59A692E}" type="presOf" srcId="{3928FA61-9B4A-498F-B75B-7BDF594AE324}" destId="{2AAD750D-F66C-4163-839A-6386BF06C8F3}" srcOrd="0" destOrd="7" presId="urn:microsoft.com/office/officeart/2005/8/layout/lProcess2"/>
    <dgm:cxn modelId="{1C0039C9-370B-480A-9541-B6D5E927EC1C}" srcId="{5AFC1DED-B6B5-465D-AC8A-B28E3E4B77F4}" destId="{881E6A56-037F-4AB2-AE89-7F8E7A4C7189}" srcOrd="4" destOrd="0" parTransId="{2322AE7B-331D-49C9-9732-F851E1FB4160}" sibTransId="{DB8F6BB4-D357-49F5-813F-AE235BF7A157}"/>
    <dgm:cxn modelId="{8C800FCC-31B2-48FB-A4F0-66B91C555CB5}" type="presOf" srcId="{4368CB18-20BC-40AE-926F-BEC0F6608ED3}" destId="{2AAD750D-F66C-4163-839A-6386BF06C8F3}" srcOrd="0" destOrd="4" presId="urn:microsoft.com/office/officeart/2005/8/layout/lProcess2"/>
    <dgm:cxn modelId="{3F8093D6-356B-45F8-8D8C-5BFC007BEC01}" type="presOf" srcId="{6304F2E7-CB01-4A9C-AE4A-7F49A6995F48}" destId="{685564B6-404E-4D11-BDE3-80F327D7C5A3}" srcOrd="1" destOrd="0" presId="urn:microsoft.com/office/officeart/2005/8/layout/lProcess2"/>
    <dgm:cxn modelId="{D798F2E0-9687-4E72-ACAB-43A427A6C042}" type="presOf" srcId="{80D911BB-8654-4AC2-B7C7-331B21EF8493}" destId="{88205691-B28D-413A-BCE3-5EC23EBF209B}" srcOrd="0" destOrd="5" presId="urn:microsoft.com/office/officeart/2005/8/layout/lProcess2"/>
    <dgm:cxn modelId="{46D5F4E6-302C-4145-B676-98F449488209}" srcId="{0F52731C-E2AC-4F07-BC21-397102E4BC54}" destId="{80D911BB-8654-4AC2-B7C7-331B21EF8493}" srcOrd="4" destOrd="0" parTransId="{125930BD-C481-4931-B57C-E9BCB7F3761A}" sibTransId="{55E53DDC-AF29-48DE-AB74-46E7A8E15BCD}"/>
    <dgm:cxn modelId="{487F25EB-63A6-40E8-88BE-38BC7F5957E3}" srcId="{797FE672-BBCF-4D39-A159-ADB0FC492552}" destId="{176C85D0-ADA6-46AE-B109-E30EF3C50791}" srcOrd="0" destOrd="0" parTransId="{E1244988-5D34-4C89-AC21-D42A58714DA2}" sibTransId="{5D10E19D-CB02-46B1-8DFD-39ECD186EA95}"/>
    <dgm:cxn modelId="{D3D5FBF1-2BA6-4BC4-B377-F4CDF6869337}" type="presOf" srcId="{8CFDAAFB-FC04-4C97-8656-257F822237DA}" destId="{88205691-B28D-413A-BCE3-5EC23EBF209B}" srcOrd="0" destOrd="4" presId="urn:microsoft.com/office/officeart/2005/8/layout/lProcess2"/>
    <dgm:cxn modelId="{D6EB6CFB-45BB-4829-898E-2A0CF39465DB}" srcId="{9B57897F-5097-4B58-AD02-D2B1A0F63275}" destId="{9465B528-E0C8-44EF-A74A-CAB47C681EF3}" srcOrd="1" destOrd="0" parTransId="{A5845C68-3079-4671-BA6E-7017FFD141D4}" sibTransId="{9618AF9F-A36D-4AFC-94F3-3A57A2E45BA9}"/>
    <dgm:cxn modelId="{68E466FC-A35C-481B-B185-A237C716815B}" srcId="{5AFC1DED-B6B5-465D-AC8A-B28E3E4B77F4}" destId="{163E07F9-67AD-45F8-B451-E7100181C8C7}" srcOrd="0" destOrd="0" parTransId="{179CA299-11B7-4668-855E-E2C80A008C9A}" sibTransId="{E5D76365-5426-4E35-83C2-94CD58A3F24C}"/>
    <dgm:cxn modelId="{DE6A9EFF-5A00-4BCA-BEC0-0A454D047C18}" type="presOf" srcId="{F9E97A91-64DE-4F65-99CD-9DC44B9D6569}" destId="{5227697E-2990-4AFA-AEAB-CE8058D34801}" srcOrd="1" destOrd="0" presId="urn:microsoft.com/office/officeart/2005/8/layout/lProcess2"/>
    <dgm:cxn modelId="{0060DEFF-D5FE-4196-AFA3-448781857A75}" type="presOf" srcId="{881E6A56-037F-4AB2-AE89-7F8E7A4C7189}" destId="{2AAD750D-F66C-4163-839A-6386BF06C8F3}" srcOrd="0" destOrd="5" presId="urn:microsoft.com/office/officeart/2005/8/layout/lProcess2"/>
    <dgm:cxn modelId="{6E234F61-9EC1-4AF9-8BDB-6F89C5B3404E}" type="presParOf" srcId="{9830F151-2616-4906-AEF8-CF6C6EFDBBAB}" destId="{B84287BE-D947-4D9B-AC20-97DAADF39D57}" srcOrd="0" destOrd="0" presId="urn:microsoft.com/office/officeart/2005/8/layout/lProcess2"/>
    <dgm:cxn modelId="{681E2AE1-35F0-4401-A0D1-04D49F5D0962}" type="presParOf" srcId="{B84287BE-D947-4D9B-AC20-97DAADF39D57}" destId="{13CD4FCE-DA57-4EC2-B307-0E65147F7304}" srcOrd="0" destOrd="0" presId="urn:microsoft.com/office/officeart/2005/8/layout/lProcess2"/>
    <dgm:cxn modelId="{2400E1F7-87DC-4149-BDE6-F63BA93A7E03}" type="presParOf" srcId="{B84287BE-D947-4D9B-AC20-97DAADF39D57}" destId="{6A683D52-621D-40AC-AFB4-AF422066BDCB}" srcOrd="1" destOrd="0" presId="urn:microsoft.com/office/officeart/2005/8/layout/lProcess2"/>
    <dgm:cxn modelId="{8B235529-A422-4EB7-82B5-2F0715F05AE0}" type="presParOf" srcId="{B84287BE-D947-4D9B-AC20-97DAADF39D57}" destId="{8ADC538B-1B91-49BB-8815-DEA99519578E}" srcOrd="2" destOrd="0" presId="urn:microsoft.com/office/officeart/2005/8/layout/lProcess2"/>
    <dgm:cxn modelId="{A2558BC5-7599-45F8-B29E-EA1D1EFA1013}" type="presParOf" srcId="{8ADC538B-1B91-49BB-8815-DEA99519578E}" destId="{54BAFC4A-EF66-430B-B73C-CFDB66CC6C1C}" srcOrd="0" destOrd="0" presId="urn:microsoft.com/office/officeart/2005/8/layout/lProcess2"/>
    <dgm:cxn modelId="{34CB838B-B5A3-4978-984E-1253F963629B}" type="presParOf" srcId="{54BAFC4A-EF66-430B-B73C-CFDB66CC6C1C}" destId="{2AAD750D-F66C-4163-839A-6386BF06C8F3}" srcOrd="0" destOrd="0" presId="urn:microsoft.com/office/officeart/2005/8/layout/lProcess2"/>
    <dgm:cxn modelId="{C49CB846-32C4-4CC4-8022-FD1D7FF3FE68}" type="presParOf" srcId="{9830F151-2616-4906-AEF8-CF6C6EFDBBAB}" destId="{DFA55AFA-3227-49E8-8D32-F2F55964C084}" srcOrd="1" destOrd="0" presId="urn:microsoft.com/office/officeart/2005/8/layout/lProcess2"/>
    <dgm:cxn modelId="{35E6A13E-2285-4F6D-9824-0A56EB71F9FC}" type="presParOf" srcId="{9830F151-2616-4906-AEF8-CF6C6EFDBBAB}" destId="{F3059D28-8ECF-416E-BB12-92574C236C86}" srcOrd="2" destOrd="0" presId="urn:microsoft.com/office/officeart/2005/8/layout/lProcess2"/>
    <dgm:cxn modelId="{4373A0BB-5077-4FB6-A0C4-09630213C6FC}" type="presParOf" srcId="{F3059D28-8ECF-416E-BB12-92574C236C86}" destId="{74EAB3EF-EA45-4783-B042-7C2E75A41663}" srcOrd="0" destOrd="0" presId="urn:microsoft.com/office/officeart/2005/8/layout/lProcess2"/>
    <dgm:cxn modelId="{75860163-EE0D-42BE-8E49-5F30C7D28E1E}" type="presParOf" srcId="{F3059D28-8ECF-416E-BB12-92574C236C86}" destId="{5227697E-2990-4AFA-AEAB-CE8058D34801}" srcOrd="1" destOrd="0" presId="urn:microsoft.com/office/officeart/2005/8/layout/lProcess2"/>
    <dgm:cxn modelId="{0C877F6D-C57E-4B29-8E7A-70EB0F16CD80}" type="presParOf" srcId="{F3059D28-8ECF-416E-BB12-92574C236C86}" destId="{6E361718-489B-42CC-B12A-AD2D96760420}" srcOrd="2" destOrd="0" presId="urn:microsoft.com/office/officeart/2005/8/layout/lProcess2"/>
    <dgm:cxn modelId="{789440AF-91D7-46B6-A81A-302334B05B56}" type="presParOf" srcId="{6E361718-489B-42CC-B12A-AD2D96760420}" destId="{BC5B9076-DA1F-4438-BA54-05F600CFB10A}" srcOrd="0" destOrd="0" presId="urn:microsoft.com/office/officeart/2005/8/layout/lProcess2"/>
    <dgm:cxn modelId="{6B627366-15AE-4BFC-B8F3-43E2031A4D67}" type="presParOf" srcId="{BC5B9076-DA1F-4438-BA54-05F600CFB10A}" destId="{4B5EAF72-6A5D-469C-AFFC-13A9D63A42A6}" srcOrd="0" destOrd="0" presId="urn:microsoft.com/office/officeart/2005/8/layout/lProcess2"/>
    <dgm:cxn modelId="{85E9178D-0CFA-498C-AD9F-D08C4BB31308}" type="presParOf" srcId="{9830F151-2616-4906-AEF8-CF6C6EFDBBAB}" destId="{4FAF3010-D3C2-4C7B-8969-F51873EBC9B7}" srcOrd="3" destOrd="0" presId="urn:microsoft.com/office/officeart/2005/8/layout/lProcess2"/>
    <dgm:cxn modelId="{A646EFE5-81A6-4CCC-8D5C-421285E15A05}" type="presParOf" srcId="{9830F151-2616-4906-AEF8-CF6C6EFDBBAB}" destId="{78E846FA-3EC8-4846-9A2A-0430A52129A4}" srcOrd="4" destOrd="0" presId="urn:microsoft.com/office/officeart/2005/8/layout/lProcess2"/>
    <dgm:cxn modelId="{1E4F31AC-EA00-4787-964B-C310E9B0361E}" type="presParOf" srcId="{78E846FA-3EC8-4846-9A2A-0430A52129A4}" destId="{59B68DDB-CF1A-447E-9745-417D62194B05}" srcOrd="0" destOrd="0" presId="urn:microsoft.com/office/officeart/2005/8/layout/lProcess2"/>
    <dgm:cxn modelId="{E81CAD20-3FC6-4CBA-B632-91921B50CA19}" type="presParOf" srcId="{78E846FA-3EC8-4846-9A2A-0430A52129A4}" destId="{685564B6-404E-4D11-BDE3-80F327D7C5A3}" srcOrd="1" destOrd="0" presId="urn:microsoft.com/office/officeart/2005/8/layout/lProcess2"/>
    <dgm:cxn modelId="{A3B685A4-008D-40F0-9876-A3F602A06227}" type="presParOf" srcId="{78E846FA-3EC8-4846-9A2A-0430A52129A4}" destId="{08C4A3EE-8AA8-4283-9D22-A518935BD454}" srcOrd="2" destOrd="0" presId="urn:microsoft.com/office/officeart/2005/8/layout/lProcess2"/>
    <dgm:cxn modelId="{B5FF682D-CCD6-4293-A2F6-F70EBAE19103}" type="presParOf" srcId="{08C4A3EE-8AA8-4283-9D22-A518935BD454}" destId="{E5418CD2-3234-4085-AD4D-A5D738147B83}" srcOrd="0" destOrd="0" presId="urn:microsoft.com/office/officeart/2005/8/layout/lProcess2"/>
    <dgm:cxn modelId="{4BE91E2C-0F42-4C4C-AD7C-D1ABFD721018}" type="presParOf" srcId="{E5418CD2-3234-4085-AD4D-A5D738147B83}" destId="{88205691-B28D-413A-BCE3-5EC23EBF209B}"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13DEE-9EB4-4CB7-B7C4-ABE41A9E3230}">
      <dsp:nvSpPr>
        <dsp:cNvPr id="0" name=""/>
        <dsp:cNvSpPr/>
      </dsp:nvSpPr>
      <dsp:spPr>
        <a:xfrm>
          <a:off x="0" y="4227317"/>
          <a:ext cx="9114055"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EF24C4-32AC-4EF5-9603-FAB6568BF8CA}">
      <dsp:nvSpPr>
        <dsp:cNvPr id="0" name=""/>
        <dsp:cNvSpPr/>
      </dsp:nvSpPr>
      <dsp:spPr>
        <a:xfrm>
          <a:off x="0" y="2411617"/>
          <a:ext cx="9114055"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B656BF-A0B5-4D98-B785-451A4BA6D59C}">
      <dsp:nvSpPr>
        <dsp:cNvPr id="0" name=""/>
        <dsp:cNvSpPr/>
      </dsp:nvSpPr>
      <dsp:spPr>
        <a:xfrm>
          <a:off x="0" y="595917"/>
          <a:ext cx="9114055"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E5623A-94BF-485F-AAC6-2242DD4971FE}">
      <dsp:nvSpPr>
        <dsp:cNvPr id="0" name=""/>
        <dsp:cNvSpPr/>
      </dsp:nvSpPr>
      <dsp:spPr>
        <a:xfrm>
          <a:off x="2369654" y="664"/>
          <a:ext cx="6744400" cy="595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GB" sz="1800" i="1" kern="1200" dirty="0">
              <a:latin typeface="Arial" panose="020B0604020202020204" pitchFamily="34" charset="0"/>
              <a:cs typeface="Arial" panose="020B0604020202020204" pitchFamily="34" charset="0"/>
            </a:rPr>
            <a:t> March 2023</a:t>
          </a:r>
        </a:p>
      </dsp:txBody>
      <dsp:txXfrm>
        <a:off x="2369654" y="664"/>
        <a:ext cx="6744400" cy="595253"/>
      </dsp:txXfrm>
    </dsp:sp>
    <dsp:sp modelId="{5E5FAB3E-72EF-4DD2-A65A-068E4FA522F1}">
      <dsp:nvSpPr>
        <dsp:cNvPr id="0" name=""/>
        <dsp:cNvSpPr/>
      </dsp:nvSpPr>
      <dsp:spPr>
        <a:xfrm>
          <a:off x="0" y="664"/>
          <a:ext cx="2369654" cy="595253"/>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panose="020B0604020202020204" pitchFamily="34" charset="0"/>
              <a:cs typeface="Arial" panose="020B0604020202020204" pitchFamily="34" charset="0"/>
            </a:rPr>
            <a:t>London Partnership Board</a:t>
          </a:r>
        </a:p>
      </dsp:txBody>
      <dsp:txXfrm>
        <a:off x="29063" y="29727"/>
        <a:ext cx="2311528" cy="566190"/>
      </dsp:txXfrm>
    </dsp:sp>
    <dsp:sp modelId="{3C031DF5-5A83-4FA4-82B1-C86E1B73DF62}">
      <dsp:nvSpPr>
        <dsp:cNvPr id="0" name=""/>
        <dsp:cNvSpPr/>
      </dsp:nvSpPr>
      <dsp:spPr>
        <a:xfrm>
          <a:off x="0" y="595917"/>
          <a:ext cx="9114055" cy="11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GB" sz="1500" kern="1200" dirty="0">
              <a:latin typeface="Arial" panose="020B0604020202020204" pitchFamily="34" charset="0"/>
              <a:cs typeface="Arial" panose="020B0604020202020204" pitchFamily="34" charset="0"/>
            </a:rPr>
            <a:t>In response to national planning guidance, the London Partnership Board decided to prioritise: </a:t>
          </a:r>
        </a:p>
        <a:p>
          <a:pPr marL="228600" lvl="2" indent="-114300" algn="l" defTabSz="666750">
            <a:lnSpc>
              <a:spcPct val="90000"/>
            </a:lnSpc>
            <a:spcBef>
              <a:spcPct val="0"/>
            </a:spcBef>
            <a:spcAft>
              <a:spcPct val="15000"/>
            </a:spcAft>
            <a:buChar char="•"/>
          </a:pPr>
          <a:r>
            <a:rPr lang="en-GB" sz="1500" kern="1200" dirty="0">
              <a:latin typeface="Arial" panose="020B0604020202020204" pitchFamily="34" charset="0"/>
              <a:cs typeface="Arial" panose="020B0604020202020204" pitchFamily="34" charset="0"/>
            </a:rPr>
            <a:t>Sickle cell disease </a:t>
          </a:r>
        </a:p>
        <a:p>
          <a:pPr marL="228600" lvl="2" indent="-114300" algn="l" defTabSz="666750">
            <a:lnSpc>
              <a:spcPct val="90000"/>
            </a:lnSpc>
            <a:spcBef>
              <a:spcPct val="0"/>
            </a:spcBef>
            <a:spcAft>
              <a:spcPct val="15000"/>
            </a:spcAft>
            <a:buChar char="•"/>
          </a:pPr>
          <a:r>
            <a:rPr lang="en-GB" sz="1500" kern="1200" dirty="0">
              <a:latin typeface="Arial" panose="020B0604020202020204" pitchFamily="34" charset="0"/>
              <a:cs typeface="Arial" panose="020B0604020202020204" pitchFamily="34" charset="0"/>
            </a:rPr>
            <a:t>Renal services</a:t>
          </a:r>
        </a:p>
        <a:p>
          <a:pPr marL="114300" lvl="1" indent="-114300" algn="l" defTabSz="666750">
            <a:lnSpc>
              <a:spcPct val="90000"/>
            </a:lnSpc>
            <a:spcBef>
              <a:spcPct val="0"/>
            </a:spcBef>
            <a:spcAft>
              <a:spcPct val="15000"/>
            </a:spcAft>
            <a:buChar char="•"/>
          </a:pPr>
          <a:r>
            <a:rPr lang="en-GB" sz="1500" kern="1200" dirty="0">
              <a:latin typeface="Arial" panose="020B0604020202020204" pitchFamily="34" charset="0"/>
              <a:cs typeface="Arial" panose="020B0604020202020204" pitchFamily="34" charset="0"/>
            </a:rPr>
            <a:t>Each ICB was allocated £2 million across the financial years 2023/24 and 2024/5 to support a transformation project in each of these areas</a:t>
          </a:r>
        </a:p>
      </dsp:txBody>
      <dsp:txXfrm>
        <a:off x="0" y="595917"/>
        <a:ext cx="9114055" cy="1190684"/>
      </dsp:txXfrm>
    </dsp:sp>
    <dsp:sp modelId="{ABEC7E22-4F2F-4A1C-B5E7-7DBD8E0B7C94}">
      <dsp:nvSpPr>
        <dsp:cNvPr id="0" name=""/>
        <dsp:cNvSpPr/>
      </dsp:nvSpPr>
      <dsp:spPr>
        <a:xfrm>
          <a:off x="2369654" y="1816364"/>
          <a:ext cx="6744400" cy="595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GB" sz="1800" i="1" kern="1200" dirty="0">
              <a:latin typeface="Arial" panose="020B0604020202020204" pitchFamily="34" charset="0"/>
              <a:cs typeface="Arial" panose="020B0604020202020204" pitchFamily="34" charset="0"/>
            </a:rPr>
            <a:t> April 2023</a:t>
          </a:r>
        </a:p>
      </dsp:txBody>
      <dsp:txXfrm>
        <a:off x="2369654" y="1816364"/>
        <a:ext cx="6744400" cy="595253"/>
      </dsp:txXfrm>
    </dsp:sp>
    <dsp:sp modelId="{E486F90D-3922-47AD-85AA-92560B013FDE}">
      <dsp:nvSpPr>
        <dsp:cNvPr id="0" name=""/>
        <dsp:cNvSpPr/>
      </dsp:nvSpPr>
      <dsp:spPr>
        <a:xfrm>
          <a:off x="0" y="1816364"/>
          <a:ext cx="2369654" cy="595253"/>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panose="020B0604020202020204" pitchFamily="34" charset="0"/>
              <a:cs typeface="Arial" panose="020B0604020202020204" pitchFamily="34" charset="0"/>
            </a:rPr>
            <a:t>LKN work</a:t>
          </a:r>
        </a:p>
      </dsp:txBody>
      <dsp:txXfrm>
        <a:off x="29063" y="1845427"/>
        <a:ext cx="2311528" cy="566190"/>
      </dsp:txXfrm>
    </dsp:sp>
    <dsp:sp modelId="{B9A8B419-77CA-4AD1-9FD7-349E57233886}">
      <dsp:nvSpPr>
        <dsp:cNvPr id="0" name=""/>
        <dsp:cNvSpPr/>
      </dsp:nvSpPr>
      <dsp:spPr>
        <a:xfrm>
          <a:off x="0" y="2411617"/>
          <a:ext cx="9114055" cy="11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t" anchorCtr="0">
          <a:noAutofit/>
        </a:bodyPr>
        <a:lstStyle/>
        <a:p>
          <a:pPr marL="114300" lvl="1" indent="-114300" algn="l" defTabSz="666750">
            <a:lnSpc>
              <a:spcPct val="90000"/>
            </a:lnSpc>
            <a:spcBef>
              <a:spcPct val="0"/>
            </a:spcBef>
            <a:spcAft>
              <a:spcPct val="15000"/>
            </a:spcAft>
            <a:buFont typeface="Arial" panose="020B0604020202020204" pitchFamily="34" charset="0"/>
            <a:buChar char="•"/>
          </a:pPr>
          <a:r>
            <a:rPr lang="en-GB" sz="1500" kern="1200" dirty="0">
              <a:latin typeface="Arial" panose="020B0604020202020204" pitchFamily="34" charset="0"/>
              <a:ea typeface="Calibri" panose="020F0502020204030204" pitchFamily="34" charset="0"/>
              <a:cs typeface="Arial" panose="020B0604020202020204" pitchFamily="34" charset="0"/>
            </a:rPr>
            <a:t>In-centre haemodialysis (ICHD) is a high cost, time intensive, last resort intervention for people living with end stage renal disease. </a:t>
          </a:r>
          <a:endParaRPr lang="en-GB" sz="1500" kern="1200" dirty="0">
            <a:latin typeface="Arial" panose="020B0604020202020204" pitchFamily="34" charset="0"/>
            <a:cs typeface="Arial" panose="020B0604020202020204" pitchFamily="34" charset="0"/>
          </a:endParaRPr>
        </a:p>
        <a:p>
          <a:pPr marL="114300" lvl="1" indent="-114300" algn="l" defTabSz="666750">
            <a:lnSpc>
              <a:spcPct val="90000"/>
            </a:lnSpc>
            <a:spcBef>
              <a:spcPct val="0"/>
            </a:spcBef>
            <a:spcAft>
              <a:spcPct val="15000"/>
            </a:spcAft>
            <a:buFont typeface="Arial" panose="020B0604020202020204" pitchFamily="34" charset="0"/>
            <a:buChar char="•"/>
          </a:pPr>
          <a:r>
            <a:rPr lang="en-GB" sz="1500" kern="1200" dirty="0">
              <a:latin typeface="Arial" panose="020B0604020202020204" pitchFamily="34" charset="0"/>
              <a:ea typeface="Calibri" panose="020F0502020204030204" pitchFamily="34" charset="0"/>
              <a:cs typeface="Arial" panose="020B0604020202020204" pitchFamily="34" charset="0"/>
            </a:rPr>
            <a:t>Demand for ICHD is predicted to outstrip capacity within the next 15-20 years. </a:t>
          </a:r>
          <a:endParaRPr lang="en-GB" sz="1500" kern="1200" dirty="0">
            <a:latin typeface="Arial" panose="020B0604020202020204" pitchFamily="34" charset="0"/>
            <a:cs typeface="Arial" panose="020B0604020202020204" pitchFamily="34" charset="0"/>
          </a:endParaRPr>
        </a:p>
        <a:p>
          <a:pPr marL="114300" lvl="1" indent="-114300" algn="l" defTabSz="666750">
            <a:lnSpc>
              <a:spcPct val="90000"/>
            </a:lnSpc>
            <a:spcBef>
              <a:spcPct val="0"/>
            </a:spcBef>
            <a:spcAft>
              <a:spcPct val="15000"/>
            </a:spcAft>
            <a:buFont typeface="Arial" panose="020B0604020202020204" pitchFamily="34" charset="0"/>
            <a:buChar char="•"/>
          </a:pPr>
          <a:r>
            <a:rPr lang="en-GB" sz="1500" kern="1200" dirty="0">
              <a:latin typeface="Arial" panose="020B0604020202020204" pitchFamily="34" charset="0"/>
              <a:ea typeface="Calibri" panose="020F0502020204030204" pitchFamily="34" charset="0"/>
              <a:cs typeface="Arial" panose="020B0604020202020204" pitchFamily="34" charset="0"/>
            </a:rPr>
            <a:t>Integrated, preventative and proactive care will help to decrease premature mortality and morbidity across the pathway.</a:t>
          </a:r>
          <a:endParaRPr lang="en-GB" sz="1500" kern="1200" dirty="0">
            <a:latin typeface="Arial" panose="020B0604020202020204" pitchFamily="34" charset="0"/>
            <a:cs typeface="Arial" panose="020B0604020202020204" pitchFamily="34" charset="0"/>
          </a:endParaRPr>
        </a:p>
      </dsp:txBody>
      <dsp:txXfrm>
        <a:off x="0" y="2411617"/>
        <a:ext cx="9114055" cy="1190684"/>
      </dsp:txXfrm>
    </dsp:sp>
    <dsp:sp modelId="{1873E638-5BA7-4C84-A7B7-8AADD17B4B74}">
      <dsp:nvSpPr>
        <dsp:cNvPr id="0" name=""/>
        <dsp:cNvSpPr/>
      </dsp:nvSpPr>
      <dsp:spPr>
        <a:xfrm>
          <a:off x="2369654" y="3632064"/>
          <a:ext cx="6744400" cy="595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GB" sz="1800" i="1" kern="1200" dirty="0">
              <a:latin typeface="Arial" panose="020B0604020202020204" pitchFamily="34" charset="0"/>
              <a:cs typeface="Arial" panose="020B0604020202020204" pitchFamily="34" charset="0"/>
            </a:rPr>
            <a:t> April-May 2023</a:t>
          </a:r>
        </a:p>
      </dsp:txBody>
      <dsp:txXfrm>
        <a:off x="2369654" y="3632064"/>
        <a:ext cx="6744400" cy="595253"/>
      </dsp:txXfrm>
    </dsp:sp>
    <dsp:sp modelId="{BAE0CDA1-985A-410F-A2D5-27542409577B}">
      <dsp:nvSpPr>
        <dsp:cNvPr id="0" name=""/>
        <dsp:cNvSpPr/>
      </dsp:nvSpPr>
      <dsp:spPr>
        <a:xfrm>
          <a:off x="0" y="3632064"/>
          <a:ext cx="2369654" cy="595253"/>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panose="020B0604020202020204" pitchFamily="34" charset="0"/>
              <a:cs typeface="Arial" panose="020B0604020202020204" pitchFamily="34" charset="0"/>
            </a:rPr>
            <a:t>NHSE &amp; ICB</a:t>
          </a:r>
        </a:p>
      </dsp:txBody>
      <dsp:txXfrm>
        <a:off x="29063" y="3661127"/>
        <a:ext cx="2311528" cy="566190"/>
      </dsp:txXfrm>
    </dsp:sp>
    <dsp:sp modelId="{AD65F305-D435-48C5-A9C1-768C1C6B44B5}">
      <dsp:nvSpPr>
        <dsp:cNvPr id="0" name=""/>
        <dsp:cNvSpPr/>
      </dsp:nvSpPr>
      <dsp:spPr>
        <a:xfrm>
          <a:off x="0" y="4227317"/>
          <a:ext cx="9114055" cy="11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t" anchorCtr="0">
          <a:noAutofit/>
        </a:bodyPr>
        <a:lstStyle/>
        <a:p>
          <a:pPr marL="114300" lvl="1" indent="-114300" algn="l" defTabSz="666750">
            <a:lnSpc>
              <a:spcPct val="90000"/>
            </a:lnSpc>
            <a:spcBef>
              <a:spcPct val="0"/>
            </a:spcBef>
            <a:spcAft>
              <a:spcPct val="15000"/>
            </a:spcAft>
            <a:buChar char="•"/>
          </a:pPr>
          <a:r>
            <a:rPr lang="en-GB" sz="1500" kern="1200" dirty="0">
              <a:latin typeface="Arial" panose="020B0604020202020204" pitchFamily="34" charset="0"/>
              <a:cs typeface="Arial" panose="020B0604020202020204" pitchFamily="34" charset="0"/>
            </a:rPr>
            <a:t>Each ICB built comprehensive, locally owned proposals for investment across the renal pathway with the support of NHSE – </a:t>
          </a:r>
          <a:r>
            <a:rPr lang="en-GB" sz="1500" i="1" kern="1200" dirty="0">
              <a:latin typeface="Arial" panose="020B0604020202020204" pitchFamily="34" charset="0"/>
              <a:cs typeface="Arial" panose="020B0604020202020204" pitchFamily="34" charset="0"/>
            </a:rPr>
            <a:t>SEL ICB aligned the proposal with our strategic priorities of personalised and holistic (multi-morbidity) care, working within the context of integrated – both vertically and horizontally – neighbourhood teams. This was a little different to the other 4 London ICBs</a:t>
          </a:r>
          <a:endParaRPr lang="en-GB" sz="1500" i="1" kern="1200" dirty="0"/>
        </a:p>
        <a:p>
          <a:pPr marL="114300" lvl="1" indent="-114300" algn="l" defTabSz="666750">
            <a:lnSpc>
              <a:spcPct val="90000"/>
            </a:lnSpc>
            <a:spcBef>
              <a:spcPct val="0"/>
            </a:spcBef>
            <a:spcAft>
              <a:spcPct val="15000"/>
            </a:spcAft>
            <a:buChar char="•"/>
          </a:pPr>
          <a:endParaRPr lang="en-GB" sz="1500" kern="1200" dirty="0"/>
        </a:p>
      </dsp:txBody>
      <dsp:txXfrm>
        <a:off x="0" y="4227317"/>
        <a:ext cx="9114055" cy="11906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15AA0-5C26-4C6A-8C6A-BBD4D9A5C04D}">
      <dsp:nvSpPr>
        <dsp:cNvPr id="0" name=""/>
        <dsp:cNvSpPr/>
      </dsp:nvSpPr>
      <dsp:spPr>
        <a:xfrm>
          <a:off x="2414158" y="1483521"/>
          <a:ext cx="1885620" cy="1631138"/>
        </a:xfrm>
        <a:prstGeom prst="hexagon">
          <a:avLst>
            <a:gd name="adj" fmla="val 28570"/>
            <a:gd name="vf" fmla="val 115470"/>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endParaRPr lang="en-GB" sz="1200" kern="1200" dirty="0"/>
        </a:p>
      </dsp:txBody>
      <dsp:txXfrm>
        <a:off x="2726632" y="1753823"/>
        <a:ext cx="1260672" cy="1090534"/>
      </dsp:txXfrm>
    </dsp:sp>
    <dsp:sp modelId="{58914958-730D-46E1-B2BD-083D4A264F59}">
      <dsp:nvSpPr>
        <dsp:cNvPr id="0" name=""/>
        <dsp:cNvSpPr/>
      </dsp:nvSpPr>
      <dsp:spPr>
        <a:xfrm>
          <a:off x="3594919" y="703132"/>
          <a:ext cx="711439" cy="612998"/>
        </a:xfrm>
        <a:prstGeom prst="hexagon">
          <a:avLst>
            <a:gd name="adj" fmla="val 28900"/>
            <a:gd name="vf" fmla="val 115470"/>
          </a:avLst>
        </a:prstGeom>
        <a:noFill/>
        <a:ln>
          <a:noFill/>
        </a:ln>
        <a:effectLst/>
      </dsp:spPr>
      <dsp:style>
        <a:lnRef idx="0">
          <a:scrgbClr r="0" g="0" b="0"/>
        </a:lnRef>
        <a:fillRef idx="1">
          <a:scrgbClr r="0" g="0" b="0"/>
        </a:fillRef>
        <a:effectRef idx="0">
          <a:scrgbClr r="0" g="0" b="0"/>
        </a:effectRef>
        <a:fontRef idx="minor"/>
      </dsp:style>
    </dsp:sp>
    <dsp:sp modelId="{B5BD1A40-DD92-4E08-ABF2-1564E7F21E2C}">
      <dsp:nvSpPr>
        <dsp:cNvPr id="0" name=""/>
        <dsp:cNvSpPr/>
      </dsp:nvSpPr>
      <dsp:spPr>
        <a:xfrm>
          <a:off x="2587851" y="0"/>
          <a:ext cx="1545252" cy="1336825"/>
        </a:xfrm>
        <a:prstGeom prst="hexagon">
          <a:avLst>
            <a:gd name="adj" fmla="val 28570"/>
            <a:gd name="vf" fmla="val 115470"/>
          </a:avLst>
        </a:prstGeom>
        <a:solidFill>
          <a:srgbClr val="0352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bg1"/>
              </a:solidFill>
              <a:latin typeface="Arial" panose="020B0604020202020204" pitchFamily="34" charset="0"/>
              <a:cs typeface="Arial" panose="020B0604020202020204" pitchFamily="34" charset="0"/>
            </a:rPr>
            <a:t>Bexley – APL &amp; Clocktower PCNs</a:t>
          </a:r>
          <a:endParaRPr lang="en-GB" sz="1200" kern="1200" dirty="0"/>
        </a:p>
      </dsp:txBody>
      <dsp:txXfrm>
        <a:off x="2843932" y="221540"/>
        <a:ext cx="1033090" cy="893745"/>
      </dsp:txXfrm>
    </dsp:sp>
    <dsp:sp modelId="{55A4B403-0FCB-4D5A-8C28-3FC6A0EE67A0}">
      <dsp:nvSpPr>
        <dsp:cNvPr id="0" name=""/>
        <dsp:cNvSpPr/>
      </dsp:nvSpPr>
      <dsp:spPr>
        <a:xfrm>
          <a:off x="4425223" y="1849113"/>
          <a:ext cx="711439" cy="612998"/>
        </a:xfrm>
        <a:prstGeom prst="hexagon">
          <a:avLst>
            <a:gd name="adj" fmla="val 28900"/>
            <a:gd name="vf" fmla="val 115470"/>
          </a:avLst>
        </a:prstGeom>
        <a:noFill/>
        <a:ln>
          <a:noFill/>
        </a:ln>
        <a:effectLst/>
      </dsp:spPr>
      <dsp:style>
        <a:lnRef idx="0">
          <a:scrgbClr r="0" g="0" b="0"/>
        </a:lnRef>
        <a:fillRef idx="1">
          <a:scrgbClr r="0" g="0" b="0"/>
        </a:fillRef>
        <a:effectRef idx="0">
          <a:scrgbClr r="0" g="0" b="0"/>
        </a:effectRef>
        <a:fontRef idx="minor"/>
      </dsp:style>
    </dsp:sp>
    <dsp:sp modelId="{2E5F9134-4F5A-49EF-A425-FA276203BF6A}">
      <dsp:nvSpPr>
        <dsp:cNvPr id="0" name=""/>
        <dsp:cNvSpPr/>
      </dsp:nvSpPr>
      <dsp:spPr>
        <a:xfrm>
          <a:off x="4005027" y="822237"/>
          <a:ext cx="1545252" cy="1336825"/>
        </a:xfrm>
        <a:prstGeom prst="hexagon">
          <a:avLst>
            <a:gd name="adj" fmla="val 28570"/>
            <a:gd name="vf" fmla="val 115470"/>
          </a:avLst>
        </a:prstGeom>
        <a:solidFill>
          <a:srgbClr val="3EAD9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bg1"/>
              </a:solidFill>
              <a:latin typeface="Arial" panose="020B0604020202020204" pitchFamily="34" charset="0"/>
              <a:cs typeface="Arial" panose="020B0604020202020204" pitchFamily="34" charset="0"/>
            </a:rPr>
            <a:t>Bromley – MDC &amp; Penge PCNs</a:t>
          </a:r>
          <a:endParaRPr lang="en-GB" sz="1200" kern="1200" dirty="0"/>
        </a:p>
      </dsp:txBody>
      <dsp:txXfrm>
        <a:off x="4261108" y="1043777"/>
        <a:ext cx="1033090" cy="893745"/>
      </dsp:txXfrm>
    </dsp:sp>
    <dsp:sp modelId="{49655288-823C-4E6A-8E06-2E4B73A7DD04}">
      <dsp:nvSpPr>
        <dsp:cNvPr id="0" name=""/>
        <dsp:cNvSpPr/>
      </dsp:nvSpPr>
      <dsp:spPr>
        <a:xfrm>
          <a:off x="3848440" y="3142711"/>
          <a:ext cx="711439" cy="612998"/>
        </a:xfrm>
        <a:prstGeom prst="hexagon">
          <a:avLst>
            <a:gd name="adj" fmla="val 28900"/>
            <a:gd name="vf" fmla="val 115470"/>
          </a:avLst>
        </a:prstGeom>
        <a:noFill/>
        <a:ln>
          <a:noFill/>
        </a:ln>
        <a:effectLst/>
      </dsp:spPr>
      <dsp:style>
        <a:lnRef idx="0">
          <a:scrgbClr r="0" g="0" b="0"/>
        </a:lnRef>
        <a:fillRef idx="1">
          <a:scrgbClr r="0" g="0" b="0"/>
        </a:fillRef>
        <a:effectRef idx="0">
          <a:scrgbClr r="0" g="0" b="0"/>
        </a:effectRef>
        <a:fontRef idx="minor"/>
      </dsp:style>
    </dsp:sp>
    <dsp:sp modelId="{22A28A53-CD12-4381-88A5-B442BE94CF78}">
      <dsp:nvSpPr>
        <dsp:cNvPr id="0" name=""/>
        <dsp:cNvSpPr/>
      </dsp:nvSpPr>
      <dsp:spPr>
        <a:xfrm>
          <a:off x="4005027" y="2438659"/>
          <a:ext cx="1545252" cy="1336825"/>
        </a:xfrm>
        <a:prstGeom prst="hexagon">
          <a:avLst>
            <a:gd name="adj" fmla="val 28570"/>
            <a:gd name="vf" fmla="val 115470"/>
          </a:avLst>
        </a:prstGeom>
        <a:solidFill>
          <a:srgbClr val="29BA7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bg1"/>
              </a:solidFill>
              <a:latin typeface="Arial" panose="020B0604020202020204" pitchFamily="34" charset="0"/>
              <a:cs typeface="Arial" panose="020B0604020202020204" pitchFamily="34" charset="0"/>
            </a:rPr>
            <a:t>Greenwich – Heritage PCN</a:t>
          </a:r>
          <a:endParaRPr lang="en-GB" sz="1200" kern="1200" dirty="0"/>
        </a:p>
      </dsp:txBody>
      <dsp:txXfrm>
        <a:off x="4261108" y="2660199"/>
        <a:ext cx="1033090" cy="893745"/>
      </dsp:txXfrm>
    </dsp:sp>
    <dsp:sp modelId="{3D2A8C8B-93DF-4C30-BD4D-42D24B27AAA4}">
      <dsp:nvSpPr>
        <dsp:cNvPr id="0" name=""/>
        <dsp:cNvSpPr/>
      </dsp:nvSpPr>
      <dsp:spPr>
        <a:xfrm>
          <a:off x="2417667" y="3276992"/>
          <a:ext cx="711439" cy="612998"/>
        </a:xfrm>
        <a:prstGeom prst="hexagon">
          <a:avLst>
            <a:gd name="adj" fmla="val 28900"/>
            <a:gd name="vf" fmla="val 115470"/>
          </a:avLst>
        </a:prstGeom>
        <a:noFill/>
        <a:ln>
          <a:noFill/>
        </a:ln>
        <a:effectLst/>
      </dsp:spPr>
      <dsp:style>
        <a:lnRef idx="0">
          <a:scrgbClr r="0" g="0" b="0"/>
        </a:lnRef>
        <a:fillRef idx="1">
          <a:scrgbClr r="0" g="0" b="0"/>
        </a:fillRef>
        <a:effectRef idx="0">
          <a:scrgbClr r="0" g="0" b="0"/>
        </a:effectRef>
        <a:fontRef idx="minor"/>
      </dsp:style>
    </dsp:sp>
    <dsp:sp modelId="{CB4C775B-C184-4F4A-9765-238711D7F197}">
      <dsp:nvSpPr>
        <dsp:cNvPr id="0" name=""/>
        <dsp:cNvSpPr/>
      </dsp:nvSpPr>
      <dsp:spPr>
        <a:xfrm>
          <a:off x="2587851" y="3261816"/>
          <a:ext cx="1545252" cy="1336825"/>
        </a:xfrm>
        <a:prstGeom prst="hexagon">
          <a:avLst>
            <a:gd name="adj" fmla="val 28570"/>
            <a:gd name="vf" fmla="val 115470"/>
          </a:avLst>
        </a:prstGeom>
        <a:solidFill>
          <a:srgbClr val="295E7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bg1"/>
              </a:solidFill>
              <a:latin typeface="Arial" panose="020B0604020202020204" pitchFamily="34" charset="0"/>
              <a:cs typeface="Arial" panose="020B0604020202020204" pitchFamily="34" charset="0"/>
            </a:rPr>
            <a:t>Lambeth – North Lambeth, HBD &amp; Clapham PCNs</a:t>
          </a:r>
          <a:endParaRPr lang="en-GB" sz="1200" kern="1200" dirty="0"/>
        </a:p>
      </dsp:txBody>
      <dsp:txXfrm>
        <a:off x="2843932" y="3483356"/>
        <a:ext cx="1033090" cy="893745"/>
      </dsp:txXfrm>
    </dsp:sp>
    <dsp:sp modelId="{567A92B5-BF1C-45CC-948F-B38997137E2B}">
      <dsp:nvSpPr>
        <dsp:cNvPr id="0" name=""/>
        <dsp:cNvSpPr/>
      </dsp:nvSpPr>
      <dsp:spPr>
        <a:xfrm>
          <a:off x="1573765" y="2131470"/>
          <a:ext cx="711439" cy="612998"/>
        </a:xfrm>
        <a:prstGeom prst="hexagon">
          <a:avLst>
            <a:gd name="adj" fmla="val 28900"/>
            <a:gd name="vf" fmla="val 115470"/>
          </a:avLst>
        </a:prstGeom>
        <a:noFill/>
        <a:ln>
          <a:noFill/>
        </a:ln>
        <a:effectLst/>
      </dsp:spPr>
      <dsp:style>
        <a:lnRef idx="0">
          <a:scrgbClr r="0" g="0" b="0"/>
        </a:lnRef>
        <a:fillRef idx="1">
          <a:scrgbClr r="0" g="0" b="0"/>
        </a:fillRef>
        <a:effectRef idx="0">
          <a:scrgbClr r="0" g="0" b="0"/>
        </a:effectRef>
        <a:fontRef idx="minor"/>
      </dsp:style>
    </dsp:sp>
    <dsp:sp modelId="{6FC273AD-BFA8-4D9D-AAC1-C331D32A9D43}">
      <dsp:nvSpPr>
        <dsp:cNvPr id="0" name=""/>
        <dsp:cNvSpPr/>
      </dsp:nvSpPr>
      <dsp:spPr>
        <a:xfrm>
          <a:off x="1164095" y="2439579"/>
          <a:ext cx="1545252" cy="1336825"/>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bg1"/>
              </a:solidFill>
              <a:latin typeface="Arial" panose="020B0604020202020204" pitchFamily="34" charset="0"/>
              <a:cs typeface="Arial" panose="020B0604020202020204" pitchFamily="34" charset="0"/>
            </a:rPr>
            <a:t>Lewisham – The Lewisham Care Partnership</a:t>
          </a:r>
          <a:endParaRPr lang="en-GB" sz="1200" kern="1200" dirty="0"/>
        </a:p>
      </dsp:txBody>
      <dsp:txXfrm>
        <a:off x="1420176" y="2661119"/>
        <a:ext cx="1033090" cy="893745"/>
      </dsp:txXfrm>
    </dsp:sp>
    <dsp:sp modelId="{7E86D639-9D28-4A29-B28F-365D66DF1BCD}">
      <dsp:nvSpPr>
        <dsp:cNvPr id="0" name=""/>
        <dsp:cNvSpPr/>
      </dsp:nvSpPr>
      <dsp:spPr>
        <a:xfrm>
          <a:off x="1164095" y="820397"/>
          <a:ext cx="1545252" cy="1336825"/>
        </a:xfrm>
        <a:prstGeom prst="hexagon">
          <a:avLst>
            <a:gd name="adj" fmla="val 28570"/>
            <a:gd name="vf" fmla="val 115470"/>
          </a:avLst>
        </a:prstGeom>
        <a:solidFill>
          <a:srgbClr val="6E6F7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prstClr val="white"/>
              </a:solidFill>
              <a:latin typeface="Arial" panose="020B0604020202020204" pitchFamily="34" charset="0"/>
              <a:ea typeface="+mn-ea"/>
              <a:cs typeface="Arial" panose="020B0604020202020204" pitchFamily="34" charset="0"/>
            </a:rPr>
            <a:t>Southwark – QHS &amp; IHL</a:t>
          </a:r>
        </a:p>
      </dsp:txBody>
      <dsp:txXfrm>
        <a:off x="1420176" y="1041937"/>
        <a:ext cx="1033090" cy="8937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80EB91-F602-4048-8924-B4D62D1C05A2}">
      <dsp:nvSpPr>
        <dsp:cNvPr id="0" name=""/>
        <dsp:cNvSpPr/>
      </dsp:nvSpPr>
      <dsp:spPr>
        <a:xfrm>
          <a:off x="9075842" y="738586"/>
          <a:ext cx="1673039" cy="1672721"/>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B76DF93-8923-43F9-B430-C277987903C1}">
      <dsp:nvSpPr>
        <dsp:cNvPr id="0" name=""/>
        <dsp:cNvSpPr/>
      </dsp:nvSpPr>
      <dsp:spPr>
        <a:xfrm>
          <a:off x="9132177" y="794353"/>
          <a:ext cx="1561432" cy="1561186"/>
        </a:xfrm>
        <a:prstGeom prst="ellipse">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Review of patients identified and Keeping track of referred patients </a:t>
          </a:r>
        </a:p>
      </dsp:txBody>
      <dsp:txXfrm>
        <a:off x="9355391" y="1017421"/>
        <a:ext cx="1115005" cy="1115049"/>
      </dsp:txXfrm>
    </dsp:sp>
    <dsp:sp modelId="{B01536DA-27CA-41A4-9459-E561DA774A3C}">
      <dsp:nvSpPr>
        <dsp:cNvPr id="0" name=""/>
        <dsp:cNvSpPr/>
      </dsp:nvSpPr>
      <dsp:spPr>
        <a:xfrm rot="2700000">
          <a:off x="7347649" y="738398"/>
          <a:ext cx="1672803" cy="1672803"/>
        </a:xfrm>
        <a:prstGeom prst="teardrop">
          <a:avLst>
            <a:gd name="adj" fmla="val 100000"/>
          </a:avLst>
        </a:prstGeom>
        <a:gradFill rotWithShape="0">
          <a:gsLst>
            <a:gs pos="0">
              <a:schemeClr val="accent5">
                <a:hueOff val="-1986775"/>
                <a:satOff val="7962"/>
                <a:lumOff val="1726"/>
                <a:alphaOff val="0"/>
                <a:shade val="51000"/>
                <a:satMod val="130000"/>
              </a:schemeClr>
            </a:gs>
            <a:gs pos="80000">
              <a:schemeClr val="accent5">
                <a:hueOff val="-1986775"/>
                <a:satOff val="7962"/>
                <a:lumOff val="1726"/>
                <a:alphaOff val="0"/>
                <a:shade val="93000"/>
                <a:satMod val="130000"/>
              </a:schemeClr>
            </a:gs>
            <a:gs pos="100000">
              <a:schemeClr val="accent5">
                <a:hueOff val="-1986775"/>
                <a:satOff val="7962"/>
                <a:lumOff val="172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C093256-DEC2-41A9-8F6F-0C243EBDE726}">
      <dsp:nvSpPr>
        <dsp:cNvPr id="0" name=""/>
        <dsp:cNvSpPr/>
      </dsp:nvSpPr>
      <dsp:spPr>
        <a:xfrm>
          <a:off x="7403866" y="794353"/>
          <a:ext cx="1561432" cy="1561186"/>
        </a:xfrm>
        <a:prstGeom prst="ellipse">
          <a:avLst/>
        </a:prstGeom>
        <a:solidFill>
          <a:schemeClr val="lt1">
            <a:alpha val="90000"/>
            <a:hueOff val="0"/>
            <a:satOff val="0"/>
            <a:lumOff val="0"/>
            <a:alphaOff val="0"/>
          </a:schemeClr>
        </a:solidFill>
        <a:ln w="9525" cap="flat" cmpd="sng" algn="ctr">
          <a:solidFill>
            <a:schemeClr val="accent5">
              <a:hueOff val="-1986775"/>
              <a:satOff val="7962"/>
              <a:lumOff val="1726"/>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MDT Clinic with Secondary Care consultants (complex patients)</a:t>
          </a:r>
        </a:p>
      </dsp:txBody>
      <dsp:txXfrm>
        <a:off x="7627079" y="1017421"/>
        <a:ext cx="1115005" cy="1115049"/>
      </dsp:txXfrm>
    </dsp:sp>
    <dsp:sp modelId="{C16DC2F6-6E2A-4468-B6FE-18EF1C7FE9F2}">
      <dsp:nvSpPr>
        <dsp:cNvPr id="0" name=""/>
        <dsp:cNvSpPr/>
      </dsp:nvSpPr>
      <dsp:spPr>
        <a:xfrm rot="2700000">
          <a:off x="5619338" y="738398"/>
          <a:ext cx="1672803" cy="1672803"/>
        </a:xfrm>
        <a:prstGeom prst="teardrop">
          <a:avLst>
            <a:gd name="adj" fmla="val 100000"/>
          </a:avLst>
        </a:prstGeom>
        <a:gradFill rotWithShape="0">
          <a:gsLst>
            <a:gs pos="0">
              <a:schemeClr val="accent5">
                <a:hueOff val="-3973551"/>
                <a:satOff val="15924"/>
                <a:lumOff val="3451"/>
                <a:alphaOff val="0"/>
                <a:shade val="51000"/>
                <a:satMod val="130000"/>
              </a:schemeClr>
            </a:gs>
            <a:gs pos="80000">
              <a:schemeClr val="accent5">
                <a:hueOff val="-3973551"/>
                <a:satOff val="15924"/>
                <a:lumOff val="3451"/>
                <a:alphaOff val="0"/>
                <a:shade val="93000"/>
                <a:satMod val="130000"/>
              </a:schemeClr>
            </a:gs>
            <a:gs pos="100000">
              <a:schemeClr val="accent5">
                <a:hueOff val="-3973551"/>
                <a:satOff val="15924"/>
                <a:lumOff val="345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C6655C0-8C9B-43C7-B357-0A9E2B259318}">
      <dsp:nvSpPr>
        <dsp:cNvPr id="0" name=""/>
        <dsp:cNvSpPr/>
      </dsp:nvSpPr>
      <dsp:spPr>
        <a:xfrm>
          <a:off x="5675555" y="794353"/>
          <a:ext cx="1561432" cy="1561186"/>
        </a:xfrm>
        <a:prstGeom prst="ellipse">
          <a:avLst/>
        </a:prstGeom>
        <a:solidFill>
          <a:schemeClr val="lt1">
            <a:alpha val="90000"/>
            <a:hueOff val="0"/>
            <a:satOff val="0"/>
            <a:lumOff val="0"/>
            <a:alphaOff val="0"/>
          </a:schemeClr>
        </a:solidFill>
        <a:ln w="9525" cap="flat" cmpd="sng" algn="ctr">
          <a:solidFill>
            <a:schemeClr val="accent5">
              <a:hueOff val="-3973551"/>
              <a:satOff val="15924"/>
              <a:lumOff val="3451"/>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Specialist Clinics with GPs &amp; ARRS staff (e.g. group consults)</a:t>
          </a:r>
        </a:p>
      </dsp:txBody>
      <dsp:txXfrm>
        <a:off x="5898768" y="1017421"/>
        <a:ext cx="1115005" cy="1115049"/>
      </dsp:txXfrm>
    </dsp:sp>
    <dsp:sp modelId="{7C1440AD-07F1-4DDF-A6EA-BEE541A9FF62}">
      <dsp:nvSpPr>
        <dsp:cNvPr id="0" name=""/>
        <dsp:cNvSpPr/>
      </dsp:nvSpPr>
      <dsp:spPr>
        <a:xfrm rot="2700000">
          <a:off x="3891026" y="738398"/>
          <a:ext cx="1672803" cy="1672803"/>
        </a:xfrm>
        <a:prstGeom prst="teardrop">
          <a:avLst>
            <a:gd name="adj" fmla="val 100000"/>
          </a:avLst>
        </a:prstGeom>
        <a:gradFill rotWithShape="0">
          <a:gsLst>
            <a:gs pos="0">
              <a:schemeClr val="accent5">
                <a:hueOff val="-5960326"/>
                <a:satOff val="23887"/>
                <a:lumOff val="5177"/>
                <a:alphaOff val="0"/>
                <a:shade val="51000"/>
                <a:satMod val="130000"/>
              </a:schemeClr>
            </a:gs>
            <a:gs pos="80000">
              <a:schemeClr val="accent5">
                <a:hueOff val="-5960326"/>
                <a:satOff val="23887"/>
                <a:lumOff val="5177"/>
                <a:alphaOff val="0"/>
                <a:shade val="93000"/>
                <a:satMod val="130000"/>
              </a:schemeClr>
            </a:gs>
            <a:gs pos="100000">
              <a:schemeClr val="accent5">
                <a:hueOff val="-5960326"/>
                <a:satOff val="23887"/>
                <a:lumOff val="517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0D8F010-523D-49BF-B5E4-2C49B002BBB6}">
      <dsp:nvSpPr>
        <dsp:cNvPr id="0" name=""/>
        <dsp:cNvSpPr/>
      </dsp:nvSpPr>
      <dsp:spPr>
        <a:xfrm>
          <a:off x="3947243" y="794353"/>
          <a:ext cx="1561432" cy="1561186"/>
        </a:xfrm>
        <a:prstGeom prst="ellipse">
          <a:avLst/>
        </a:prstGeom>
        <a:solidFill>
          <a:schemeClr val="lt1">
            <a:alpha val="90000"/>
            <a:hueOff val="0"/>
            <a:satOff val="0"/>
            <a:lumOff val="0"/>
            <a:alphaOff val="0"/>
          </a:schemeClr>
        </a:solidFill>
        <a:ln w="9525" cap="flat" cmpd="sng" algn="ctr">
          <a:solidFill>
            <a:schemeClr val="accent5">
              <a:hueOff val="-5960326"/>
              <a:satOff val="23887"/>
              <a:lumOff val="5177"/>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Inviting Patients for the clinics </a:t>
          </a:r>
        </a:p>
      </dsp:txBody>
      <dsp:txXfrm>
        <a:off x="4169394" y="1017421"/>
        <a:ext cx="1115005" cy="1115049"/>
      </dsp:txXfrm>
    </dsp:sp>
    <dsp:sp modelId="{9F197E60-7935-4C79-947D-7C90332233FD}">
      <dsp:nvSpPr>
        <dsp:cNvPr id="0" name=""/>
        <dsp:cNvSpPr/>
      </dsp:nvSpPr>
      <dsp:spPr>
        <a:xfrm rot="2700000">
          <a:off x="2162715" y="738398"/>
          <a:ext cx="1672803" cy="1672803"/>
        </a:xfrm>
        <a:prstGeom prst="teardrop">
          <a:avLst>
            <a:gd name="adj" fmla="val 100000"/>
          </a:avLst>
        </a:prstGeom>
        <a:gradFill rotWithShape="0">
          <a:gsLst>
            <a:gs pos="0">
              <a:schemeClr val="accent5">
                <a:hueOff val="-7947101"/>
                <a:satOff val="31849"/>
                <a:lumOff val="6902"/>
                <a:alphaOff val="0"/>
                <a:shade val="51000"/>
                <a:satMod val="130000"/>
              </a:schemeClr>
            </a:gs>
            <a:gs pos="80000">
              <a:schemeClr val="accent5">
                <a:hueOff val="-7947101"/>
                <a:satOff val="31849"/>
                <a:lumOff val="6902"/>
                <a:alphaOff val="0"/>
                <a:shade val="93000"/>
                <a:satMod val="130000"/>
              </a:schemeClr>
            </a:gs>
            <a:gs pos="100000">
              <a:schemeClr val="accent5">
                <a:hueOff val="-7947101"/>
                <a:satOff val="31849"/>
                <a:lumOff val="690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E74B8B9-E35C-4FCE-B2A1-6A0A25543826}">
      <dsp:nvSpPr>
        <dsp:cNvPr id="0" name=""/>
        <dsp:cNvSpPr/>
      </dsp:nvSpPr>
      <dsp:spPr>
        <a:xfrm>
          <a:off x="2218932" y="794353"/>
          <a:ext cx="1561432" cy="1561186"/>
        </a:xfrm>
        <a:prstGeom prst="ellipse">
          <a:avLst/>
        </a:prstGeom>
        <a:solidFill>
          <a:schemeClr val="lt1">
            <a:alpha val="90000"/>
            <a:hueOff val="0"/>
            <a:satOff val="0"/>
            <a:lumOff val="0"/>
            <a:alphaOff val="0"/>
          </a:schemeClr>
        </a:solidFill>
        <a:ln w="9525" cap="flat" cmpd="sng" algn="ctr">
          <a:solidFill>
            <a:schemeClr val="accent5">
              <a:hueOff val="-7947101"/>
              <a:satOff val="31849"/>
              <a:lumOff val="6902"/>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Setting up clinics with Practice Nurse /HCA</a:t>
          </a:r>
        </a:p>
      </dsp:txBody>
      <dsp:txXfrm>
        <a:off x="2441083" y="1017421"/>
        <a:ext cx="1115005" cy="1115049"/>
      </dsp:txXfrm>
    </dsp:sp>
    <dsp:sp modelId="{DF5FD3A9-4F7B-47EA-9246-5C7077988D6A}">
      <dsp:nvSpPr>
        <dsp:cNvPr id="0" name=""/>
        <dsp:cNvSpPr/>
      </dsp:nvSpPr>
      <dsp:spPr>
        <a:xfrm rot="2700000">
          <a:off x="434404" y="738398"/>
          <a:ext cx="1672803" cy="1672803"/>
        </a:xfrm>
        <a:prstGeom prst="teardrop">
          <a:avLst>
            <a:gd name="adj" fmla="val 10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C4BA99F-5230-4C61-8309-20D0B58F9189}">
      <dsp:nvSpPr>
        <dsp:cNvPr id="0" name=""/>
        <dsp:cNvSpPr/>
      </dsp:nvSpPr>
      <dsp:spPr>
        <a:xfrm>
          <a:off x="489558" y="794353"/>
          <a:ext cx="1561432" cy="1561186"/>
        </a:xfrm>
        <a:prstGeom prst="ellipse">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t>Patient Identification completed using APL risk stratification tool</a:t>
          </a:r>
        </a:p>
      </dsp:txBody>
      <dsp:txXfrm>
        <a:off x="712772" y="1017421"/>
        <a:ext cx="1115005" cy="11150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0C4481-E316-4575-AE6C-8B24297FCF6C}">
      <dsp:nvSpPr>
        <dsp:cNvPr id="0" name=""/>
        <dsp:cNvSpPr/>
      </dsp:nvSpPr>
      <dsp:spPr>
        <a:xfrm>
          <a:off x="0" y="259935"/>
          <a:ext cx="9928493" cy="346581"/>
        </a:xfrm>
        <a:prstGeom prst="notchedRightArrow">
          <a:avLst/>
        </a:prstGeom>
        <a:gradFill rotWithShape="0">
          <a:gsLst>
            <a:gs pos="0">
              <a:schemeClr val="accent1">
                <a:tint val="55000"/>
                <a:hueOff val="0"/>
                <a:satOff val="0"/>
                <a:lumOff val="0"/>
                <a:alphaOff val="0"/>
                <a:shade val="51000"/>
                <a:satMod val="130000"/>
              </a:schemeClr>
            </a:gs>
            <a:gs pos="80000">
              <a:schemeClr val="accent1">
                <a:tint val="55000"/>
                <a:hueOff val="0"/>
                <a:satOff val="0"/>
                <a:lumOff val="0"/>
                <a:alphaOff val="0"/>
                <a:shade val="93000"/>
                <a:satMod val="130000"/>
              </a:schemeClr>
            </a:gs>
            <a:gs pos="100000">
              <a:schemeClr val="accent1">
                <a:tint val="55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B00F7576-08DC-4AC8-AA1A-72DBD5973D66}">
      <dsp:nvSpPr>
        <dsp:cNvPr id="0" name=""/>
        <dsp:cNvSpPr/>
      </dsp:nvSpPr>
      <dsp:spPr>
        <a:xfrm>
          <a:off x="4363" y="0"/>
          <a:ext cx="2879650" cy="346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Planning</a:t>
          </a:r>
        </a:p>
      </dsp:txBody>
      <dsp:txXfrm>
        <a:off x="4363" y="0"/>
        <a:ext cx="2879650" cy="346581"/>
      </dsp:txXfrm>
    </dsp:sp>
    <dsp:sp modelId="{987D89DF-424D-446F-92CD-7508DEED69EA}">
      <dsp:nvSpPr>
        <dsp:cNvPr id="0" name=""/>
        <dsp:cNvSpPr/>
      </dsp:nvSpPr>
      <dsp:spPr>
        <a:xfrm>
          <a:off x="1400865" y="389903"/>
          <a:ext cx="86645" cy="86645"/>
        </a:xfrm>
        <a:prstGeom prst="ellipse">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450005B-B248-4080-ABED-E5EE6CEAFC86}">
      <dsp:nvSpPr>
        <dsp:cNvPr id="0" name=""/>
        <dsp:cNvSpPr/>
      </dsp:nvSpPr>
      <dsp:spPr>
        <a:xfrm>
          <a:off x="3027996" y="519871"/>
          <a:ext cx="2879650" cy="346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GB" sz="1600" kern="1200" dirty="0"/>
            <a:t>Execution</a:t>
          </a:r>
        </a:p>
      </dsp:txBody>
      <dsp:txXfrm>
        <a:off x="3027996" y="519871"/>
        <a:ext cx="2879650" cy="346581"/>
      </dsp:txXfrm>
    </dsp:sp>
    <dsp:sp modelId="{C02AA996-728E-439F-B14E-33AA6EAE2435}">
      <dsp:nvSpPr>
        <dsp:cNvPr id="0" name=""/>
        <dsp:cNvSpPr/>
      </dsp:nvSpPr>
      <dsp:spPr>
        <a:xfrm>
          <a:off x="4424499" y="389903"/>
          <a:ext cx="86645" cy="86645"/>
        </a:xfrm>
        <a:prstGeom prst="ellipse">
          <a:avLst/>
        </a:prstGeom>
        <a:gradFill rotWithShape="0">
          <a:gsLst>
            <a:gs pos="0">
              <a:schemeClr val="accent1">
                <a:shade val="50000"/>
                <a:hueOff val="240958"/>
                <a:satOff val="-5040"/>
                <a:lumOff val="28042"/>
                <a:alphaOff val="0"/>
                <a:shade val="51000"/>
                <a:satMod val="130000"/>
              </a:schemeClr>
            </a:gs>
            <a:gs pos="80000">
              <a:schemeClr val="accent1">
                <a:shade val="50000"/>
                <a:hueOff val="240958"/>
                <a:satOff val="-5040"/>
                <a:lumOff val="28042"/>
                <a:alphaOff val="0"/>
                <a:shade val="93000"/>
                <a:satMod val="130000"/>
              </a:schemeClr>
            </a:gs>
            <a:gs pos="100000">
              <a:schemeClr val="accent1">
                <a:shade val="50000"/>
                <a:hueOff val="240958"/>
                <a:satOff val="-5040"/>
                <a:lumOff val="2804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72886D3-80F6-4F28-BD3C-5265B8F5FD8B}">
      <dsp:nvSpPr>
        <dsp:cNvPr id="0" name=""/>
        <dsp:cNvSpPr/>
      </dsp:nvSpPr>
      <dsp:spPr>
        <a:xfrm>
          <a:off x="6051629" y="0"/>
          <a:ext cx="2879650" cy="346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Monitoring</a:t>
          </a:r>
        </a:p>
      </dsp:txBody>
      <dsp:txXfrm>
        <a:off x="6051629" y="0"/>
        <a:ext cx="2879650" cy="346581"/>
      </dsp:txXfrm>
    </dsp:sp>
    <dsp:sp modelId="{A528BA95-2245-4A47-8EF7-ABCEF4FBA530}">
      <dsp:nvSpPr>
        <dsp:cNvPr id="0" name=""/>
        <dsp:cNvSpPr/>
      </dsp:nvSpPr>
      <dsp:spPr>
        <a:xfrm>
          <a:off x="7448132" y="389903"/>
          <a:ext cx="86645" cy="86645"/>
        </a:xfrm>
        <a:prstGeom prst="ellipse">
          <a:avLst/>
        </a:prstGeom>
        <a:gradFill rotWithShape="0">
          <a:gsLst>
            <a:gs pos="0">
              <a:schemeClr val="accent1">
                <a:shade val="50000"/>
                <a:hueOff val="240958"/>
                <a:satOff val="-5040"/>
                <a:lumOff val="28042"/>
                <a:alphaOff val="0"/>
                <a:shade val="51000"/>
                <a:satMod val="130000"/>
              </a:schemeClr>
            </a:gs>
            <a:gs pos="80000">
              <a:schemeClr val="accent1">
                <a:shade val="50000"/>
                <a:hueOff val="240958"/>
                <a:satOff val="-5040"/>
                <a:lumOff val="28042"/>
                <a:alphaOff val="0"/>
                <a:shade val="93000"/>
                <a:satMod val="130000"/>
              </a:schemeClr>
            </a:gs>
            <a:gs pos="100000">
              <a:schemeClr val="accent1">
                <a:shade val="50000"/>
                <a:hueOff val="240958"/>
                <a:satOff val="-5040"/>
                <a:lumOff val="2804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54AF61-6081-452C-A818-2107013EF9EE}">
      <dsp:nvSpPr>
        <dsp:cNvPr id="0" name=""/>
        <dsp:cNvSpPr/>
      </dsp:nvSpPr>
      <dsp:spPr>
        <a:xfrm>
          <a:off x="3352133" y="3362"/>
          <a:ext cx="7344405" cy="143544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GB" sz="1100" kern="1200" dirty="0"/>
            <a:t>Consultants across the three trusts (GSTT, KCH &amp; LGT) will support the project in a multitude of ways </a:t>
          </a:r>
        </a:p>
        <a:p>
          <a:pPr marL="114300" lvl="2" indent="-57150" algn="l" defTabSz="488950">
            <a:lnSpc>
              <a:spcPct val="90000"/>
            </a:lnSpc>
            <a:spcBef>
              <a:spcPct val="0"/>
            </a:spcBef>
            <a:spcAft>
              <a:spcPct val="15000"/>
            </a:spcAft>
            <a:buChar char="•"/>
          </a:pPr>
          <a:r>
            <a:rPr lang="en-GB" sz="1100" kern="1200" dirty="0"/>
            <a:t>Leadership of the project </a:t>
          </a:r>
        </a:p>
        <a:p>
          <a:pPr marL="114300" lvl="2" indent="-57150" algn="l" defTabSz="488950">
            <a:lnSpc>
              <a:spcPct val="90000"/>
            </a:lnSpc>
            <a:spcBef>
              <a:spcPct val="0"/>
            </a:spcBef>
            <a:spcAft>
              <a:spcPct val="15000"/>
            </a:spcAft>
            <a:buChar char="•"/>
          </a:pPr>
          <a:r>
            <a:rPr lang="en-GB" sz="1100" kern="1200" dirty="0"/>
            <a:t>Input into the model of care design with primary care and across secondary care </a:t>
          </a:r>
        </a:p>
        <a:p>
          <a:pPr marL="114300" lvl="2" indent="-57150" algn="l" defTabSz="488950">
            <a:lnSpc>
              <a:spcPct val="90000"/>
            </a:lnSpc>
            <a:spcBef>
              <a:spcPct val="0"/>
            </a:spcBef>
            <a:spcAft>
              <a:spcPct val="15000"/>
            </a:spcAft>
            <a:buChar char="•"/>
          </a:pPr>
          <a:r>
            <a:rPr lang="en-GB" sz="1100" kern="1200" dirty="0"/>
            <a:t>Upskilling of colleagues in primary care and secondary care </a:t>
          </a:r>
        </a:p>
        <a:p>
          <a:pPr marL="114300" lvl="2" indent="-57150" algn="l" defTabSz="488950">
            <a:lnSpc>
              <a:spcPct val="90000"/>
            </a:lnSpc>
            <a:spcBef>
              <a:spcPct val="0"/>
            </a:spcBef>
            <a:spcAft>
              <a:spcPct val="15000"/>
            </a:spcAft>
            <a:buChar char="•"/>
          </a:pPr>
          <a:r>
            <a:rPr lang="en-GB" sz="1100" kern="1200" dirty="0"/>
            <a:t>Involvement in the MDT with the integrated neighbourhood teams </a:t>
          </a:r>
        </a:p>
        <a:p>
          <a:pPr marL="114300" lvl="2" indent="-57150" algn="l" defTabSz="488950">
            <a:lnSpc>
              <a:spcPct val="90000"/>
            </a:lnSpc>
            <a:spcBef>
              <a:spcPct val="0"/>
            </a:spcBef>
            <a:spcAft>
              <a:spcPct val="15000"/>
            </a:spcAft>
            <a:buChar char="•"/>
          </a:pPr>
          <a:r>
            <a:rPr lang="en-GB" sz="1100" kern="1200" dirty="0"/>
            <a:t>Building integration across secondary care (details tbc.) including support of the multi-specialist pharmacists</a:t>
          </a:r>
        </a:p>
      </dsp:txBody>
      <dsp:txXfrm>
        <a:off x="3352133" y="182793"/>
        <a:ext cx="6806112" cy="1076586"/>
      </dsp:txXfrm>
    </dsp:sp>
    <dsp:sp modelId="{ED6D8187-5B5D-4BA5-A4CF-4B4A68A3F7A5}">
      <dsp:nvSpPr>
        <dsp:cNvPr id="0" name=""/>
        <dsp:cNvSpPr/>
      </dsp:nvSpPr>
      <dsp:spPr>
        <a:xfrm>
          <a:off x="267409" y="171585"/>
          <a:ext cx="3012430" cy="9527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GB" sz="1900" kern="1200" dirty="0"/>
            <a:t>Renal, diabetes and cardiology consultant input</a:t>
          </a:r>
        </a:p>
      </dsp:txBody>
      <dsp:txXfrm>
        <a:off x="313919" y="218095"/>
        <a:ext cx="2919410" cy="859734"/>
      </dsp:txXfrm>
    </dsp:sp>
    <dsp:sp modelId="{DA493CAD-C452-4C31-AE97-61F7600B7A1B}">
      <dsp:nvSpPr>
        <dsp:cNvPr id="0" name=""/>
        <dsp:cNvSpPr/>
      </dsp:nvSpPr>
      <dsp:spPr>
        <a:xfrm>
          <a:off x="3349415" y="1534086"/>
          <a:ext cx="7351585" cy="1216695"/>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GB" sz="1100" kern="1200" dirty="0"/>
            <a:t>Looking to recruit to one 8A and one 8B post to work across SEL, enabling integration across the patch. Dedicated time is likely to be allocated to:</a:t>
          </a:r>
        </a:p>
        <a:p>
          <a:pPr marL="114300" lvl="2" indent="-57150" algn="l" defTabSz="488950">
            <a:lnSpc>
              <a:spcPct val="90000"/>
            </a:lnSpc>
            <a:spcBef>
              <a:spcPct val="0"/>
            </a:spcBef>
            <a:spcAft>
              <a:spcPct val="15000"/>
            </a:spcAft>
            <a:buChar char="•"/>
          </a:pPr>
          <a:r>
            <a:rPr lang="en-GB" sz="1100" kern="1200" dirty="0"/>
            <a:t>Support integration at each hospital site (across cardiology, diabetes and renal)</a:t>
          </a:r>
        </a:p>
        <a:p>
          <a:pPr marL="114300" lvl="2" indent="-57150" algn="l" defTabSz="488950">
            <a:lnSpc>
              <a:spcPct val="90000"/>
            </a:lnSpc>
            <a:spcBef>
              <a:spcPct val="0"/>
            </a:spcBef>
            <a:spcAft>
              <a:spcPct val="15000"/>
            </a:spcAft>
            <a:buChar char="•"/>
          </a:pPr>
          <a:r>
            <a:rPr lang="en-GB" sz="1100" kern="1200" dirty="0"/>
            <a:t>Support the integrated neighbourhood teams (with clinical case management and medicines optimisation)</a:t>
          </a:r>
        </a:p>
        <a:p>
          <a:pPr marL="114300" lvl="2" indent="-57150" algn="l" defTabSz="488950">
            <a:lnSpc>
              <a:spcPct val="90000"/>
            </a:lnSpc>
            <a:spcBef>
              <a:spcPct val="0"/>
            </a:spcBef>
            <a:spcAft>
              <a:spcPct val="15000"/>
            </a:spcAft>
            <a:buChar char="•"/>
          </a:pPr>
          <a:r>
            <a:rPr lang="en-GB" sz="1100" kern="1200" dirty="0"/>
            <a:t>Providing education to support upskilling of primary care colleagues</a:t>
          </a:r>
        </a:p>
      </dsp:txBody>
      <dsp:txXfrm>
        <a:off x="3349415" y="1686173"/>
        <a:ext cx="6895324" cy="912521"/>
      </dsp:txXfrm>
    </dsp:sp>
    <dsp:sp modelId="{BD689BF5-8638-4689-BC8F-E5EB40E6B71A}">
      <dsp:nvSpPr>
        <dsp:cNvPr id="0" name=""/>
        <dsp:cNvSpPr/>
      </dsp:nvSpPr>
      <dsp:spPr>
        <a:xfrm>
          <a:off x="248002" y="1666056"/>
          <a:ext cx="3015375" cy="952754"/>
        </a:xfrm>
        <a:prstGeom prst="roundRect">
          <a:avLst/>
        </a:prstGeom>
        <a:solidFill>
          <a:srgbClr val="295E7E"/>
        </a:solidFill>
        <a:ln w="25400" cap="flat" cmpd="sng" algn="ctr">
          <a:solidFill>
            <a:srgbClr val="295E7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GB" sz="1900" kern="1200" dirty="0"/>
            <a:t>Recruitment of multi-specialty pharmacists</a:t>
          </a:r>
        </a:p>
      </dsp:txBody>
      <dsp:txXfrm>
        <a:off x="294512" y="1712566"/>
        <a:ext cx="2922355" cy="859734"/>
      </dsp:txXfrm>
    </dsp:sp>
    <dsp:sp modelId="{EF777210-21FA-4EE4-874F-D470D387A5A4}">
      <dsp:nvSpPr>
        <dsp:cNvPr id="0" name=""/>
        <dsp:cNvSpPr/>
      </dsp:nvSpPr>
      <dsp:spPr>
        <a:xfrm>
          <a:off x="3346695" y="2846057"/>
          <a:ext cx="7358771" cy="95275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GB" sz="1100" kern="1200" dirty="0"/>
            <a:t>Role is in the process of being defined with geriatricians involved in the project, secondary care and ICB colleagues</a:t>
          </a:r>
        </a:p>
        <a:p>
          <a:pPr marL="114300" lvl="2" indent="-57150" algn="l" defTabSz="488950">
            <a:lnSpc>
              <a:spcPct val="90000"/>
            </a:lnSpc>
            <a:spcBef>
              <a:spcPct val="0"/>
            </a:spcBef>
            <a:spcAft>
              <a:spcPct val="15000"/>
            </a:spcAft>
            <a:buChar char="•"/>
          </a:pPr>
          <a:r>
            <a:rPr lang="en-GB" sz="1100" kern="1200" dirty="0"/>
            <a:t>Helping wider understanding and treatment of those with frailty </a:t>
          </a:r>
        </a:p>
        <a:p>
          <a:pPr marL="114300" lvl="2" indent="-57150" algn="l" defTabSz="488950">
            <a:lnSpc>
              <a:spcPct val="90000"/>
            </a:lnSpc>
            <a:spcBef>
              <a:spcPct val="0"/>
            </a:spcBef>
            <a:spcAft>
              <a:spcPct val="15000"/>
            </a:spcAft>
            <a:buChar char="•"/>
          </a:pPr>
          <a:r>
            <a:rPr lang="en-GB" sz="1100" kern="1200" dirty="0"/>
            <a:t>Supporting MDT approach in and around the dialysis unit setting</a:t>
          </a:r>
        </a:p>
        <a:p>
          <a:pPr marL="114300" lvl="2" indent="-57150" algn="l" defTabSz="488950">
            <a:lnSpc>
              <a:spcPct val="90000"/>
            </a:lnSpc>
            <a:spcBef>
              <a:spcPct val="0"/>
            </a:spcBef>
            <a:spcAft>
              <a:spcPct val="15000"/>
            </a:spcAft>
            <a:buChar char="•"/>
          </a:pPr>
          <a:r>
            <a:rPr lang="en-GB" sz="1100" kern="1200" dirty="0"/>
            <a:t>Opportunities for support in Advanced Kidney Care Clinic (AKCC)  </a:t>
          </a:r>
        </a:p>
        <a:p>
          <a:pPr marL="57150" lvl="1" indent="-57150" algn="l" defTabSz="311150">
            <a:lnSpc>
              <a:spcPct val="90000"/>
            </a:lnSpc>
            <a:spcBef>
              <a:spcPct val="0"/>
            </a:spcBef>
            <a:spcAft>
              <a:spcPct val="15000"/>
            </a:spcAft>
            <a:buChar char="•"/>
          </a:pPr>
          <a:endParaRPr lang="en-GB" sz="700" kern="1200" dirty="0"/>
        </a:p>
      </dsp:txBody>
      <dsp:txXfrm>
        <a:off x="3346695" y="2965151"/>
        <a:ext cx="7001488" cy="714566"/>
      </dsp:txXfrm>
    </dsp:sp>
    <dsp:sp modelId="{B53B50D6-762D-464C-8B6A-10A3EFF1292F}">
      <dsp:nvSpPr>
        <dsp:cNvPr id="0" name=""/>
        <dsp:cNvSpPr/>
      </dsp:nvSpPr>
      <dsp:spPr>
        <a:xfrm>
          <a:off x="242250" y="2846057"/>
          <a:ext cx="3018322" cy="952754"/>
        </a:xfrm>
        <a:prstGeom prst="roundRect">
          <a:avLst/>
        </a:prstGeom>
        <a:solidFill>
          <a:srgbClr val="0469B1"/>
        </a:solidFill>
        <a:ln w="25400" cap="flat" cmpd="sng" algn="ctr">
          <a:solidFill>
            <a:srgbClr val="0469B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GB" sz="1900" kern="1200" dirty="0"/>
            <a:t>Geriatrician input</a:t>
          </a:r>
        </a:p>
      </dsp:txBody>
      <dsp:txXfrm>
        <a:off x="288760" y="2892567"/>
        <a:ext cx="2925302" cy="859734"/>
      </dsp:txXfrm>
    </dsp:sp>
    <dsp:sp modelId="{C5ACA383-4862-47FD-84F6-E0824E00846C}">
      <dsp:nvSpPr>
        <dsp:cNvPr id="0" name=""/>
        <dsp:cNvSpPr/>
      </dsp:nvSpPr>
      <dsp:spPr>
        <a:xfrm>
          <a:off x="3346695" y="3894087"/>
          <a:ext cx="7358771" cy="95275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en-GB" sz="1100" kern="1200"/>
            <a:t>This aspect of work is in the very early stages of development. </a:t>
          </a:r>
          <a:endParaRPr lang="en-GB" sz="1400" kern="1200" dirty="0"/>
        </a:p>
      </dsp:txBody>
      <dsp:txXfrm>
        <a:off x="3346695" y="4013181"/>
        <a:ext cx="7001488" cy="714566"/>
      </dsp:txXfrm>
    </dsp:sp>
    <dsp:sp modelId="{63834D98-89D1-4806-8E0B-72E21C24C6F4}">
      <dsp:nvSpPr>
        <dsp:cNvPr id="0" name=""/>
        <dsp:cNvSpPr/>
      </dsp:nvSpPr>
      <dsp:spPr>
        <a:xfrm>
          <a:off x="242250" y="3894087"/>
          <a:ext cx="3018322" cy="952754"/>
        </a:xfrm>
        <a:prstGeom prst="roundRect">
          <a:avLst/>
        </a:prstGeom>
        <a:solidFill>
          <a:srgbClr val="6E6F73"/>
        </a:solidFill>
        <a:ln w="25400" cap="flat" cmpd="sng" algn="ctr">
          <a:solidFill>
            <a:srgbClr val="6E6F7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GB" sz="1900" kern="1200" dirty="0"/>
            <a:t>Supportive care input in community</a:t>
          </a:r>
        </a:p>
      </dsp:txBody>
      <dsp:txXfrm>
        <a:off x="288760" y="3940597"/>
        <a:ext cx="2925302" cy="8597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2B6630-DD86-4087-8E6E-2B0951ABBA5E}">
      <dsp:nvSpPr>
        <dsp:cNvPr id="0" name=""/>
        <dsp:cNvSpPr/>
      </dsp:nvSpPr>
      <dsp:spPr>
        <a:xfrm>
          <a:off x="6849" y="247166"/>
          <a:ext cx="1545513" cy="644740"/>
        </a:xfrm>
        <a:prstGeom prst="roundRect">
          <a:avLst>
            <a:gd name="adj" fmla="val 1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marL="0" lvl="0" indent="0" algn="l" defTabSz="488950">
            <a:lnSpc>
              <a:spcPct val="90000"/>
            </a:lnSpc>
            <a:spcBef>
              <a:spcPct val="0"/>
            </a:spcBef>
            <a:spcAft>
              <a:spcPct val="35000"/>
            </a:spcAft>
            <a:buNone/>
          </a:pPr>
          <a:r>
            <a:rPr lang="en-GB" sz="1100" b="1" kern="1200" dirty="0"/>
            <a:t>February – March – April </a:t>
          </a:r>
        </a:p>
      </dsp:txBody>
      <dsp:txXfrm>
        <a:off x="6849" y="247166"/>
        <a:ext cx="1545513" cy="429826"/>
      </dsp:txXfrm>
    </dsp:sp>
    <dsp:sp modelId="{52E70D0A-C4BB-45A0-A71A-184F224C2E53}">
      <dsp:nvSpPr>
        <dsp:cNvPr id="0" name=""/>
        <dsp:cNvSpPr/>
      </dsp:nvSpPr>
      <dsp:spPr>
        <a:xfrm>
          <a:off x="323400" y="676993"/>
          <a:ext cx="1545513" cy="2376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GB" sz="1100" b="1" kern="1200" dirty="0"/>
            <a:t>February</a:t>
          </a:r>
          <a:endParaRPr lang="en-GB" sz="1100" kern="1200" dirty="0"/>
        </a:p>
        <a:p>
          <a:pPr marL="114300" lvl="2" indent="-57150" algn="l" defTabSz="488950">
            <a:lnSpc>
              <a:spcPct val="90000"/>
            </a:lnSpc>
            <a:spcBef>
              <a:spcPct val="0"/>
            </a:spcBef>
            <a:spcAft>
              <a:spcPct val="15000"/>
            </a:spcAft>
            <a:buChar char="•"/>
          </a:pPr>
          <a:r>
            <a:rPr lang="en-GB" sz="1100" kern="1200" dirty="0"/>
            <a:t>Set up and begin case management  </a:t>
          </a:r>
        </a:p>
        <a:p>
          <a:pPr marL="57150" lvl="1" indent="-57150" algn="l" defTabSz="488950">
            <a:lnSpc>
              <a:spcPct val="90000"/>
            </a:lnSpc>
            <a:spcBef>
              <a:spcPct val="0"/>
            </a:spcBef>
            <a:spcAft>
              <a:spcPct val="15000"/>
            </a:spcAft>
            <a:buChar char="•"/>
          </a:pPr>
          <a:r>
            <a:rPr lang="en-GB" sz="1100" b="1" kern="1200" dirty="0"/>
            <a:t>March/April</a:t>
          </a:r>
        </a:p>
        <a:p>
          <a:pPr marL="114300" lvl="2" indent="-57150" algn="l" defTabSz="488950">
            <a:lnSpc>
              <a:spcPct val="90000"/>
            </a:lnSpc>
            <a:spcBef>
              <a:spcPct val="0"/>
            </a:spcBef>
            <a:spcAft>
              <a:spcPct val="15000"/>
            </a:spcAft>
            <a:buChar char="•"/>
          </a:pPr>
          <a:r>
            <a:rPr lang="en-GB" sz="1100" kern="1200" dirty="0"/>
            <a:t>Early stages of population health management of long-list patients</a:t>
          </a:r>
        </a:p>
      </dsp:txBody>
      <dsp:txXfrm>
        <a:off x="368667" y="722260"/>
        <a:ext cx="1454979" cy="2285466"/>
      </dsp:txXfrm>
    </dsp:sp>
    <dsp:sp modelId="{1F314E74-7B11-4CC6-9631-977BC57D1676}">
      <dsp:nvSpPr>
        <dsp:cNvPr id="0" name=""/>
        <dsp:cNvSpPr/>
      </dsp:nvSpPr>
      <dsp:spPr>
        <a:xfrm>
          <a:off x="1786657" y="269685"/>
          <a:ext cx="496703" cy="3847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a:off x="1786657" y="346643"/>
        <a:ext cx="381267" cy="230872"/>
      </dsp:txXfrm>
    </dsp:sp>
    <dsp:sp modelId="{06C69C8A-6DA5-4257-B338-3A3392AEF22A}">
      <dsp:nvSpPr>
        <dsp:cNvPr id="0" name=""/>
        <dsp:cNvSpPr/>
      </dsp:nvSpPr>
      <dsp:spPr>
        <a:xfrm>
          <a:off x="2489539" y="247166"/>
          <a:ext cx="1545513" cy="644740"/>
        </a:xfrm>
        <a:prstGeom prst="roundRect">
          <a:avLst>
            <a:gd name="adj" fmla="val 1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marL="0" lvl="0" indent="0" algn="l" defTabSz="488950">
            <a:lnSpc>
              <a:spcPct val="90000"/>
            </a:lnSpc>
            <a:spcBef>
              <a:spcPct val="0"/>
            </a:spcBef>
            <a:spcAft>
              <a:spcPct val="35000"/>
            </a:spcAft>
            <a:buNone/>
          </a:pPr>
          <a:r>
            <a:rPr lang="en-GB" sz="1100" b="1" kern="1200" dirty="0"/>
            <a:t>May – June – July </a:t>
          </a:r>
        </a:p>
      </dsp:txBody>
      <dsp:txXfrm>
        <a:off x="2489539" y="247166"/>
        <a:ext cx="1545513" cy="429826"/>
      </dsp:txXfrm>
    </dsp:sp>
    <dsp:sp modelId="{83743CF4-CC5B-4210-872E-94F8F489E37F}">
      <dsp:nvSpPr>
        <dsp:cNvPr id="0" name=""/>
        <dsp:cNvSpPr/>
      </dsp:nvSpPr>
      <dsp:spPr>
        <a:xfrm>
          <a:off x="2806090" y="676993"/>
          <a:ext cx="1545513" cy="2376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GB" sz="1100" b="1" kern="1200" dirty="0"/>
            <a:t>May</a:t>
          </a:r>
        </a:p>
        <a:p>
          <a:pPr marL="114300" lvl="2" indent="-57150" algn="l" defTabSz="488950">
            <a:lnSpc>
              <a:spcPct val="90000"/>
            </a:lnSpc>
            <a:spcBef>
              <a:spcPct val="0"/>
            </a:spcBef>
            <a:spcAft>
              <a:spcPct val="15000"/>
            </a:spcAft>
            <a:buChar char="•"/>
          </a:pPr>
          <a:r>
            <a:rPr lang="en-GB" sz="1100" kern="1200" dirty="0"/>
            <a:t>Case management more or less routine </a:t>
          </a:r>
        </a:p>
        <a:p>
          <a:pPr marL="57150" lvl="1" indent="-57150" algn="l" defTabSz="488950">
            <a:lnSpc>
              <a:spcPct val="90000"/>
            </a:lnSpc>
            <a:spcBef>
              <a:spcPct val="0"/>
            </a:spcBef>
            <a:spcAft>
              <a:spcPct val="15000"/>
            </a:spcAft>
            <a:buChar char="•"/>
          </a:pPr>
          <a:r>
            <a:rPr lang="en-GB" sz="1100" b="1" kern="1200" dirty="0"/>
            <a:t>June</a:t>
          </a:r>
          <a:endParaRPr lang="en-GB" sz="1100" kern="1200" dirty="0"/>
        </a:p>
        <a:p>
          <a:pPr marL="114300" lvl="2" indent="-57150" algn="l" defTabSz="488950">
            <a:lnSpc>
              <a:spcPct val="90000"/>
            </a:lnSpc>
            <a:spcBef>
              <a:spcPct val="0"/>
            </a:spcBef>
            <a:spcAft>
              <a:spcPct val="15000"/>
            </a:spcAft>
            <a:buChar char="•"/>
          </a:pPr>
          <a:r>
            <a:rPr lang="en-GB" sz="1100" kern="1200" dirty="0"/>
            <a:t>Progress with the population health management long-list</a:t>
          </a:r>
        </a:p>
        <a:p>
          <a:pPr marL="57150" lvl="1" indent="-57150" algn="l" defTabSz="488950">
            <a:lnSpc>
              <a:spcPct val="90000"/>
            </a:lnSpc>
            <a:spcBef>
              <a:spcPct val="0"/>
            </a:spcBef>
            <a:spcAft>
              <a:spcPct val="15000"/>
            </a:spcAft>
            <a:buChar char="•"/>
          </a:pPr>
          <a:r>
            <a:rPr lang="en-GB" sz="1100" b="1" kern="1200" dirty="0"/>
            <a:t>General</a:t>
          </a:r>
        </a:p>
        <a:p>
          <a:pPr marL="114300" lvl="2" indent="-57150" algn="l" defTabSz="488950">
            <a:lnSpc>
              <a:spcPct val="90000"/>
            </a:lnSpc>
            <a:spcBef>
              <a:spcPct val="0"/>
            </a:spcBef>
            <a:spcAft>
              <a:spcPct val="15000"/>
            </a:spcAft>
            <a:buChar char="•"/>
          </a:pPr>
          <a:r>
            <a:rPr lang="en-GB" sz="1100" kern="1200" dirty="0"/>
            <a:t>Reflection on work so far – learning from and adapting activity</a:t>
          </a:r>
        </a:p>
      </dsp:txBody>
      <dsp:txXfrm>
        <a:off x="2851357" y="722260"/>
        <a:ext cx="1454979" cy="2285466"/>
      </dsp:txXfrm>
    </dsp:sp>
    <dsp:sp modelId="{0A6675B7-9778-47FA-9DC1-DDE9D1221CF7}">
      <dsp:nvSpPr>
        <dsp:cNvPr id="0" name=""/>
        <dsp:cNvSpPr/>
      </dsp:nvSpPr>
      <dsp:spPr>
        <a:xfrm>
          <a:off x="4269346" y="269685"/>
          <a:ext cx="496703" cy="3847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a:off x="4269346" y="346643"/>
        <a:ext cx="381267" cy="230872"/>
      </dsp:txXfrm>
    </dsp:sp>
    <dsp:sp modelId="{158DB9C5-48DC-4DE8-AE84-420A812A150F}">
      <dsp:nvSpPr>
        <dsp:cNvPr id="0" name=""/>
        <dsp:cNvSpPr/>
      </dsp:nvSpPr>
      <dsp:spPr>
        <a:xfrm>
          <a:off x="4972229" y="247166"/>
          <a:ext cx="1545513" cy="644740"/>
        </a:xfrm>
        <a:prstGeom prst="roundRect">
          <a:avLst>
            <a:gd name="adj" fmla="val 1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marL="0" lvl="0" indent="0" algn="l" defTabSz="488950">
            <a:lnSpc>
              <a:spcPct val="90000"/>
            </a:lnSpc>
            <a:spcBef>
              <a:spcPct val="0"/>
            </a:spcBef>
            <a:spcAft>
              <a:spcPct val="35000"/>
            </a:spcAft>
            <a:buNone/>
          </a:pPr>
          <a:r>
            <a:rPr lang="en-GB" sz="1100" b="1" kern="1200" dirty="0"/>
            <a:t>August – September – October  </a:t>
          </a:r>
        </a:p>
      </dsp:txBody>
      <dsp:txXfrm>
        <a:off x="4972229" y="247166"/>
        <a:ext cx="1545513" cy="429826"/>
      </dsp:txXfrm>
    </dsp:sp>
    <dsp:sp modelId="{A03FEAA4-6875-4A8F-91C0-E9D22EB82B6C}">
      <dsp:nvSpPr>
        <dsp:cNvPr id="0" name=""/>
        <dsp:cNvSpPr/>
      </dsp:nvSpPr>
      <dsp:spPr>
        <a:xfrm>
          <a:off x="5288780" y="676993"/>
          <a:ext cx="1545513" cy="2376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GB" sz="1100" b="1" kern="1200" dirty="0"/>
            <a:t>August</a:t>
          </a:r>
        </a:p>
        <a:p>
          <a:pPr marL="114300" lvl="2" indent="-57150" algn="l" defTabSz="488950">
            <a:lnSpc>
              <a:spcPct val="90000"/>
            </a:lnSpc>
            <a:spcBef>
              <a:spcPct val="0"/>
            </a:spcBef>
            <a:spcAft>
              <a:spcPct val="15000"/>
            </a:spcAft>
            <a:buChar char="•"/>
          </a:pPr>
          <a:r>
            <a:rPr lang="en-GB" sz="1100" kern="1200" dirty="0"/>
            <a:t>Identify neighbourhood/PCN to expand the project into</a:t>
          </a:r>
        </a:p>
        <a:p>
          <a:pPr marL="57150" lvl="1" indent="-57150" algn="l" defTabSz="488950">
            <a:lnSpc>
              <a:spcPct val="90000"/>
            </a:lnSpc>
            <a:spcBef>
              <a:spcPct val="0"/>
            </a:spcBef>
            <a:spcAft>
              <a:spcPct val="15000"/>
            </a:spcAft>
            <a:buChar char="•"/>
          </a:pPr>
          <a:r>
            <a:rPr lang="en-GB" sz="1100" b="1" kern="1200" dirty="0"/>
            <a:t>August/September</a:t>
          </a:r>
        </a:p>
        <a:p>
          <a:pPr marL="114300" lvl="2" indent="-57150" algn="l" defTabSz="488950">
            <a:lnSpc>
              <a:spcPct val="90000"/>
            </a:lnSpc>
            <a:spcBef>
              <a:spcPct val="0"/>
            </a:spcBef>
            <a:spcAft>
              <a:spcPct val="15000"/>
            </a:spcAft>
            <a:buChar char="•"/>
          </a:pPr>
          <a:r>
            <a:rPr lang="en-GB" sz="1100" kern="1200" dirty="0"/>
            <a:t> Begin expansion across the borough</a:t>
          </a:r>
        </a:p>
      </dsp:txBody>
      <dsp:txXfrm>
        <a:off x="5334047" y="722260"/>
        <a:ext cx="1454979" cy="2285466"/>
      </dsp:txXfrm>
    </dsp:sp>
    <dsp:sp modelId="{62482387-0952-449C-8DCD-6D353D0069E4}">
      <dsp:nvSpPr>
        <dsp:cNvPr id="0" name=""/>
        <dsp:cNvSpPr/>
      </dsp:nvSpPr>
      <dsp:spPr>
        <a:xfrm>
          <a:off x="6752036" y="269685"/>
          <a:ext cx="496703" cy="3847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a:off x="6752036" y="346643"/>
        <a:ext cx="381267" cy="230872"/>
      </dsp:txXfrm>
    </dsp:sp>
    <dsp:sp modelId="{896E331E-4E7C-4286-8F33-895ED847AACE}">
      <dsp:nvSpPr>
        <dsp:cNvPr id="0" name=""/>
        <dsp:cNvSpPr/>
      </dsp:nvSpPr>
      <dsp:spPr>
        <a:xfrm>
          <a:off x="7454919" y="247166"/>
          <a:ext cx="1545513" cy="644740"/>
        </a:xfrm>
        <a:prstGeom prst="roundRect">
          <a:avLst>
            <a:gd name="adj" fmla="val 1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marL="0" lvl="0" indent="0" algn="l" defTabSz="488950">
            <a:lnSpc>
              <a:spcPct val="90000"/>
            </a:lnSpc>
            <a:spcBef>
              <a:spcPct val="0"/>
            </a:spcBef>
            <a:spcAft>
              <a:spcPct val="35000"/>
            </a:spcAft>
            <a:buNone/>
          </a:pPr>
          <a:r>
            <a:rPr lang="en-GB" sz="1100" b="1" kern="1200" dirty="0"/>
            <a:t>November – December – January   </a:t>
          </a:r>
        </a:p>
      </dsp:txBody>
      <dsp:txXfrm>
        <a:off x="7454919" y="247166"/>
        <a:ext cx="1545513" cy="429826"/>
      </dsp:txXfrm>
    </dsp:sp>
    <dsp:sp modelId="{35076831-6B71-44A2-AC85-FD04A9FD11AC}">
      <dsp:nvSpPr>
        <dsp:cNvPr id="0" name=""/>
        <dsp:cNvSpPr/>
      </dsp:nvSpPr>
      <dsp:spPr>
        <a:xfrm>
          <a:off x="7771470" y="676993"/>
          <a:ext cx="1545513" cy="2376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GB" sz="1100" b="0" kern="1200" dirty="0"/>
            <a:t>Case management model of care becoming BAU in initial PCN</a:t>
          </a:r>
        </a:p>
        <a:p>
          <a:pPr marL="57150" lvl="1" indent="-57150" algn="l" defTabSz="488950">
            <a:lnSpc>
              <a:spcPct val="90000"/>
            </a:lnSpc>
            <a:spcBef>
              <a:spcPct val="0"/>
            </a:spcBef>
            <a:spcAft>
              <a:spcPct val="15000"/>
            </a:spcAft>
            <a:buChar char="•"/>
          </a:pPr>
          <a:r>
            <a:rPr lang="en-GB" sz="1100" b="0" kern="1200" dirty="0"/>
            <a:t>Population health management of long-list patients becoming BAU</a:t>
          </a:r>
        </a:p>
        <a:p>
          <a:pPr marL="57150" lvl="1" indent="-57150" algn="l" defTabSz="488950">
            <a:lnSpc>
              <a:spcPct val="90000"/>
            </a:lnSpc>
            <a:spcBef>
              <a:spcPct val="0"/>
            </a:spcBef>
            <a:spcAft>
              <a:spcPct val="15000"/>
            </a:spcAft>
            <a:buChar char="•"/>
          </a:pPr>
          <a:r>
            <a:rPr lang="en-GB" sz="1100" b="0" kern="1200" dirty="0"/>
            <a:t>Expansion into additional PCN/Neighbourhood developing</a:t>
          </a:r>
        </a:p>
      </dsp:txBody>
      <dsp:txXfrm>
        <a:off x="7816737" y="722260"/>
        <a:ext cx="1454979" cy="2285466"/>
      </dsp:txXfrm>
    </dsp:sp>
    <dsp:sp modelId="{0C31026E-8CE0-4C8D-A9B8-4FB827CC9120}">
      <dsp:nvSpPr>
        <dsp:cNvPr id="0" name=""/>
        <dsp:cNvSpPr/>
      </dsp:nvSpPr>
      <dsp:spPr>
        <a:xfrm>
          <a:off x="9234726" y="269685"/>
          <a:ext cx="496703" cy="3847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a:off x="9234726" y="346643"/>
        <a:ext cx="381267" cy="230872"/>
      </dsp:txXfrm>
    </dsp:sp>
    <dsp:sp modelId="{C88E125D-BC76-4FE4-916A-B3E0C1523D04}">
      <dsp:nvSpPr>
        <dsp:cNvPr id="0" name=""/>
        <dsp:cNvSpPr/>
      </dsp:nvSpPr>
      <dsp:spPr>
        <a:xfrm>
          <a:off x="9937609" y="247166"/>
          <a:ext cx="1545513" cy="644740"/>
        </a:xfrm>
        <a:prstGeom prst="roundRect">
          <a:avLst>
            <a:gd name="adj" fmla="val 10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marL="0" lvl="0" indent="0" algn="l" defTabSz="488950">
            <a:lnSpc>
              <a:spcPct val="90000"/>
            </a:lnSpc>
            <a:spcBef>
              <a:spcPct val="0"/>
            </a:spcBef>
            <a:spcAft>
              <a:spcPct val="35000"/>
            </a:spcAft>
            <a:buNone/>
          </a:pPr>
          <a:r>
            <a:rPr lang="en-GB" sz="1100" b="1" kern="1200" dirty="0"/>
            <a:t>February – March </a:t>
          </a:r>
        </a:p>
      </dsp:txBody>
      <dsp:txXfrm>
        <a:off x="9937609" y="247166"/>
        <a:ext cx="1545513" cy="429826"/>
      </dsp:txXfrm>
    </dsp:sp>
    <dsp:sp modelId="{1873AB84-343D-4593-9A1E-8C6A59F84CEC}">
      <dsp:nvSpPr>
        <dsp:cNvPr id="0" name=""/>
        <dsp:cNvSpPr/>
      </dsp:nvSpPr>
      <dsp:spPr>
        <a:xfrm>
          <a:off x="10254160" y="676993"/>
          <a:ext cx="1545513" cy="2376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GB" sz="1100" b="0" kern="1200" dirty="0"/>
            <a:t>Thinking about sustainability of model and how care will continue</a:t>
          </a:r>
        </a:p>
      </dsp:txBody>
      <dsp:txXfrm>
        <a:off x="10299427" y="722260"/>
        <a:ext cx="1454979" cy="22854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CD4FCE-DA57-4EC2-B307-0E65147F7304}">
      <dsp:nvSpPr>
        <dsp:cNvPr id="0" name=""/>
        <dsp:cNvSpPr/>
      </dsp:nvSpPr>
      <dsp:spPr>
        <a:xfrm>
          <a:off x="1375" y="0"/>
          <a:ext cx="3576195" cy="48075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mj-lt"/>
            <a:buNone/>
          </a:pPr>
          <a:r>
            <a:rPr lang="en-GB" sz="2000" b="1" kern="1200" dirty="0"/>
            <a:t>Improved patient experience and health outcomes</a:t>
          </a:r>
        </a:p>
        <a:p>
          <a:pPr marL="0" lvl="0" indent="0" algn="ctr" defTabSz="889000">
            <a:lnSpc>
              <a:spcPct val="90000"/>
            </a:lnSpc>
            <a:spcBef>
              <a:spcPct val="0"/>
            </a:spcBef>
            <a:spcAft>
              <a:spcPct val="35000"/>
            </a:spcAft>
            <a:buFont typeface="+mj-lt"/>
            <a:buNone/>
          </a:pPr>
          <a:endParaRPr lang="en-GB" sz="2000" b="1" kern="1200" dirty="0"/>
        </a:p>
        <a:p>
          <a:pPr marL="0" lvl="0" indent="0" algn="ctr" defTabSz="889000">
            <a:lnSpc>
              <a:spcPct val="90000"/>
            </a:lnSpc>
            <a:spcBef>
              <a:spcPct val="0"/>
            </a:spcBef>
            <a:spcAft>
              <a:spcPct val="35000"/>
            </a:spcAft>
            <a:buFont typeface="+mj-lt"/>
            <a:buNone/>
          </a:pPr>
          <a:endParaRPr lang="en-GB" sz="2000" kern="1200" dirty="0"/>
        </a:p>
      </dsp:txBody>
      <dsp:txXfrm>
        <a:off x="1375" y="0"/>
        <a:ext cx="3576195" cy="1442275"/>
      </dsp:txXfrm>
    </dsp:sp>
    <dsp:sp modelId="{2AAD750D-F66C-4163-839A-6386BF06C8F3}">
      <dsp:nvSpPr>
        <dsp:cNvPr id="0" name=""/>
        <dsp:cNvSpPr/>
      </dsp:nvSpPr>
      <dsp:spPr>
        <a:xfrm>
          <a:off x="152033" y="666967"/>
          <a:ext cx="3294563" cy="31221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t" anchorCtr="0">
          <a:noAutofit/>
        </a:bodyPr>
        <a:lstStyle/>
        <a:p>
          <a:pPr marL="0" lvl="0" indent="0" algn="l" defTabSz="533400">
            <a:lnSpc>
              <a:spcPct val="90000"/>
            </a:lnSpc>
            <a:spcBef>
              <a:spcPct val="0"/>
            </a:spcBef>
            <a:spcAft>
              <a:spcPct val="35000"/>
            </a:spcAft>
            <a:buNone/>
          </a:pPr>
          <a:r>
            <a:rPr lang="en-GB" sz="1200" kern="1200" dirty="0"/>
            <a:t>Overview of outcomes and impacts</a:t>
          </a:r>
        </a:p>
        <a:p>
          <a:pPr marL="114300" lvl="1" indent="-114300" algn="l" defTabSz="533400">
            <a:lnSpc>
              <a:spcPct val="90000"/>
            </a:lnSpc>
            <a:spcBef>
              <a:spcPct val="0"/>
            </a:spcBef>
            <a:spcAft>
              <a:spcPct val="15000"/>
            </a:spcAft>
            <a:buChar char="•"/>
          </a:pPr>
          <a:r>
            <a:rPr lang="en-US" sz="1200" b="0" i="0" u="none" kern="1200" dirty="0"/>
            <a:t>Increased and earlier detection of patients with CKD</a:t>
          </a:r>
          <a:endParaRPr lang="en-GB" sz="1200" kern="1200" dirty="0"/>
        </a:p>
        <a:p>
          <a:pPr marL="114300" lvl="1" indent="-114300" algn="l" defTabSz="533400">
            <a:lnSpc>
              <a:spcPct val="90000"/>
            </a:lnSpc>
            <a:spcBef>
              <a:spcPct val="0"/>
            </a:spcBef>
            <a:spcAft>
              <a:spcPct val="15000"/>
            </a:spcAft>
            <a:buChar char="•"/>
          </a:pPr>
          <a:r>
            <a:rPr lang="en-GB" sz="1200" kern="1200" dirty="0"/>
            <a:t>Medical optimisation </a:t>
          </a:r>
        </a:p>
        <a:p>
          <a:pPr marL="114300" lvl="1" indent="-114300" algn="l" defTabSz="533400">
            <a:lnSpc>
              <a:spcPct val="90000"/>
            </a:lnSpc>
            <a:spcBef>
              <a:spcPct val="0"/>
            </a:spcBef>
            <a:spcAft>
              <a:spcPct val="15000"/>
            </a:spcAft>
            <a:buChar char="•"/>
          </a:pPr>
          <a:r>
            <a:rPr lang="en-GB" sz="1200" kern="1200" dirty="0"/>
            <a:t>Activated patients across the pathway who are better able to manage their health conditions</a:t>
          </a:r>
        </a:p>
        <a:p>
          <a:pPr marL="114300" lvl="1" indent="-114300" algn="l" defTabSz="533400">
            <a:lnSpc>
              <a:spcPct val="90000"/>
            </a:lnSpc>
            <a:spcBef>
              <a:spcPct val="0"/>
            </a:spcBef>
            <a:spcAft>
              <a:spcPct val="15000"/>
            </a:spcAft>
            <a:buChar char="•"/>
          </a:pPr>
          <a:r>
            <a:rPr lang="en-US" sz="1200" kern="1200" dirty="0"/>
            <a:t>Reduction in variation and  health inequalities across all outcomes relating to LTCs</a:t>
          </a:r>
        </a:p>
        <a:p>
          <a:pPr marL="114300" lvl="1" indent="-114300" algn="l" defTabSz="533400">
            <a:lnSpc>
              <a:spcPct val="90000"/>
            </a:lnSpc>
            <a:spcBef>
              <a:spcPct val="0"/>
            </a:spcBef>
            <a:spcAft>
              <a:spcPct val="15000"/>
            </a:spcAft>
            <a:buChar char="•"/>
          </a:pPr>
          <a:r>
            <a:rPr lang="en-US" sz="1200" kern="1200" dirty="0"/>
            <a:t>Improved mental wellbeing, health outcomes and quality of life for people living with multiple LTCs across the pathway</a:t>
          </a:r>
        </a:p>
        <a:p>
          <a:pPr marL="114300" lvl="1" indent="-114300" algn="l" defTabSz="533400">
            <a:lnSpc>
              <a:spcPct val="90000"/>
            </a:lnSpc>
            <a:spcBef>
              <a:spcPct val="0"/>
            </a:spcBef>
            <a:spcAft>
              <a:spcPct val="15000"/>
            </a:spcAft>
            <a:buChar char="•"/>
          </a:pPr>
          <a:r>
            <a:rPr lang="en-US" sz="1200" kern="1200" dirty="0"/>
            <a:t>Prevention across the pathway for those with multiple LTCs, in particular, those with CKD</a:t>
          </a:r>
        </a:p>
        <a:p>
          <a:pPr marL="114300" lvl="1" indent="-114300" algn="l" defTabSz="533400">
            <a:lnSpc>
              <a:spcPct val="90000"/>
            </a:lnSpc>
            <a:spcBef>
              <a:spcPct val="0"/>
            </a:spcBef>
            <a:spcAft>
              <a:spcPct val="15000"/>
            </a:spcAft>
            <a:buChar char="•"/>
          </a:pPr>
          <a:r>
            <a:rPr lang="en-US" sz="1200" kern="1200" dirty="0"/>
            <a:t>Those at risk of developing LTCs and those with LTCs remain healthier for longer</a:t>
          </a:r>
          <a:endParaRPr lang="en-GB" sz="1200" kern="1200" dirty="0"/>
        </a:p>
        <a:p>
          <a:pPr marL="114300" lvl="1" indent="-114300" algn="l" defTabSz="533400">
            <a:lnSpc>
              <a:spcPct val="90000"/>
            </a:lnSpc>
            <a:spcBef>
              <a:spcPct val="0"/>
            </a:spcBef>
            <a:spcAft>
              <a:spcPct val="15000"/>
            </a:spcAft>
            <a:buChar char="•"/>
          </a:pPr>
          <a:r>
            <a:rPr lang="en-US" sz="1200" kern="1200" dirty="0"/>
            <a:t>Reduction in requirement for renal dialysis across SEL </a:t>
          </a:r>
          <a:endParaRPr lang="en-GB" sz="1200" kern="1200" dirty="0"/>
        </a:p>
      </dsp:txBody>
      <dsp:txXfrm>
        <a:off x="243478" y="758412"/>
        <a:ext cx="3111673" cy="2939265"/>
      </dsp:txXfrm>
    </dsp:sp>
    <dsp:sp modelId="{74EAB3EF-EA45-4783-B042-7C2E75A41663}">
      <dsp:nvSpPr>
        <dsp:cNvPr id="0" name=""/>
        <dsp:cNvSpPr/>
      </dsp:nvSpPr>
      <dsp:spPr>
        <a:xfrm>
          <a:off x="3845785" y="0"/>
          <a:ext cx="3576195" cy="48075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mj-lt"/>
            <a:buNone/>
          </a:pPr>
          <a:r>
            <a:rPr lang="en-GB" sz="2000" b="1" kern="1200" dirty="0"/>
            <a:t>Improved ways of working</a:t>
          </a:r>
        </a:p>
        <a:p>
          <a:pPr marL="0" lvl="0" indent="0" algn="ctr" defTabSz="889000">
            <a:lnSpc>
              <a:spcPct val="90000"/>
            </a:lnSpc>
            <a:spcBef>
              <a:spcPct val="0"/>
            </a:spcBef>
            <a:spcAft>
              <a:spcPct val="35000"/>
            </a:spcAft>
            <a:buFont typeface="+mj-lt"/>
            <a:buNone/>
          </a:pPr>
          <a:endParaRPr lang="en-GB" sz="2000" b="1" kern="1200" dirty="0"/>
        </a:p>
        <a:p>
          <a:pPr marL="0" lvl="0" indent="0" algn="ctr" defTabSz="889000">
            <a:lnSpc>
              <a:spcPct val="90000"/>
            </a:lnSpc>
            <a:spcBef>
              <a:spcPct val="0"/>
            </a:spcBef>
            <a:spcAft>
              <a:spcPct val="35000"/>
            </a:spcAft>
            <a:buFont typeface="+mj-lt"/>
            <a:buNone/>
          </a:pPr>
          <a:endParaRPr lang="en-GB" sz="2000" kern="1200" dirty="0"/>
        </a:p>
      </dsp:txBody>
      <dsp:txXfrm>
        <a:off x="3845785" y="0"/>
        <a:ext cx="3576195" cy="1442275"/>
      </dsp:txXfrm>
    </dsp:sp>
    <dsp:sp modelId="{4B5EAF72-6A5D-469C-AFFC-13A9D63A42A6}">
      <dsp:nvSpPr>
        <dsp:cNvPr id="0" name=""/>
        <dsp:cNvSpPr/>
      </dsp:nvSpPr>
      <dsp:spPr>
        <a:xfrm>
          <a:off x="4223060" y="636540"/>
          <a:ext cx="2860956" cy="312392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t" anchorCtr="0">
          <a:noAutofit/>
        </a:bodyPr>
        <a:lstStyle/>
        <a:p>
          <a:pPr marL="0" lvl="0" indent="0" algn="l" defTabSz="622300">
            <a:lnSpc>
              <a:spcPct val="90000"/>
            </a:lnSpc>
            <a:spcBef>
              <a:spcPct val="0"/>
            </a:spcBef>
            <a:spcAft>
              <a:spcPct val="35000"/>
            </a:spcAft>
            <a:buNone/>
          </a:pPr>
          <a:r>
            <a:rPr lang="en-GB" sz="1400" kern="1200" dirty="0"/>
            <a:t>Overview of outcomes and impacts</a:t>
          </a:r>
        </a:p>
        <a:p>
          <a:pPr marL="57150" lvl="1" indent="-57150" algn="l" defTabSz="488950">
            <a:lnSpc>
              <a:spcPct val="90000"/>
            </a:lnSpc>
            <a:spcBef>
              <a:spcPct val="0"/>
            </a:spcBef>
            <a:spcAft>
              <a:spcPct val="15000"/>
            </a:spcAft>
            <a:buChar char="•"/>
          </a:pPr>
          <a:r>
            <a:rPr lang="en-US" sz="1100" kern="1200" dirty="0"/>
            <a:t>Increased confidence across primary, community and secondary care workforce in supporting/treating people with multiple LTCs</a:t>
          </a:r>
          <a:endParaRPr lang="en-GB" sz="1100" kern="1200" dirty="0"/>
        </a:p>
        <a:p>
          <a:pPr marL="57150" lvl="1" indent="-57150" algn="l" defTabSz="488950">
            <a:lnSpc>
              <a:spcPct val="90000"/>
            </a:lnSpc>
            <a:spcBef>
              <a:spcPct val="0"/>
            </a:spcBef>
            <a:spcAft>
              <a:spcPct val="15000"/>
            </a:spcAft>
            <a:buChar char="•"/>
          </a:pPr>
          <a:r>
            <a:rPr lang="en-US" sz="1100" kern="1200" dirty="0"/>
            <a:t>Improved communication and integration across primary and secondary care, horizontally and vertically</a:t>
          </a:r>
          <a:endParaRPr lang="en-GB" sz="1100" kern="1200" dirty="0"/>
        </a:p>
        <a:p>
          <a:pPr marL="57150" lvl="1" indent="-57150" algn="l" defTabSz="488950">
            <a:lnSpc>
              <a:spcPct val="90000"/>
            </a:lnSpc>
            <a:spcBef>
              <a:spcPct val="0"/>
            </a:spcBef>
            <a:spcAft>
              <a:spcPct val="15000"/>
            </a:spcAft>
            <a:buChar char="•"/>
          </a:pPr>
          <a:r>
            <a:rPr lang="en-GB" sz="1100" kern="1200" dirty="0"/>
            <a:t>SEL population receive holistic care</a:t>
          </a:r>
        </a:p>
        <a:p>
          <a:pPr marL="57150" lvl="1" indent="-57150" algn="l" defTabSz="488950">
            <a:lnSpc>
              <a:spcPct val="90000"/>
            </a:lnSpc>
            <a:spcBef>
              <a:spcPct val="0"/>
            </a:spcBef>
            <a:spcAft>
              <a:spcPct val="15000"/>
            </a:spcAft>
            <a:buChar char="•"/>
          </a:pPr>
          <a:r>
            <a:rPr lang="en-US" sz="1100" kern="1200" dirty="0"/>
            <a:t>Replication of Multi-morbidity Model of Care across geographies and health conditions</a:t>
          </a:r>
          <a:endParaRPr lang="en-GB" sz="1100" kern="1200" dirty="0"/>
        </a:p>
      </dsp:txBody>
      <dsp:txXfrm>
        <a:off x="4306855" y="720335"/>
        <a:ext cx="2693366" cy="2956332"/>
      </dsp:txXfrm>
    </dsp:sp>
    <dsp:sp modelId="{59B68DDB-CF1A-447E-9745-417D62194B05}">
      <dsp:nvSpPr>
        <dsp:cNvPr id="0" name=""/>
        <dsp:cNvSpPr/>
      </dsp:nvSpPr>
      <dsp:spPr>
        <a:xfrm>
          <a:off x="7690195" y="0"/>
          <a:ext cx="3576195" cy="48075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mj-lt"/>
            <a:buNone/>
          </a:pPr>
          <a:r>
            <a:rPr lang="en-GB" sz="2000" b="1" kern="1200" dirty="0"/>
            <a:t>Increased efficiencies</a:t>
          </a:r>
        </a:p>
        <a:p>
          <a:pPr marL="0" lvl="0" indent="0" algn="ctr" defTabSz="889000">
            <a:lnSpc>
              <a:spcPct val="90000"/>
            </a:lnSpc>
            <a:spcBef>
              <a:spcPct val="0"/>
            </a:spcBef>
            <a:spcAft>
              <a:spcPct val="35000"/>
            </a:spcAft>
            <a:buFont typeface="+mj-lt"/>
            <a:buNone/>
          </a:pPr>
          <a:endParaRPr lang="en-GB" sz="2000" b="1" kern="1200" dirty="0"/>
        </a:p>
        <a:p>
          <a:pPr marL="0" lvl="0" indent="0" algn="ctr" defTabSz="889000">
            <a:lnSpc>
              <a:spcPct val="90000"/>
            </a:lnSpc>
            <a:spcBef>
              <a:spcPct val="0"/>
            </a:spcBef>
            <a:spcAft>
              <a:spcPct val="35000"/>
            </a:spcAft>
            <a:buFont typeface="+mj-lt"/>
            <a:buNone/>
          </a:pPr>
          <a:r>
            <a:rPr lang="en-GB" sz="2000" b="1" kern="1200" dirty="0"/>
            <a:t> </a:t>
          </a:r>
          <a:endParaRPr lang="en-GB" sz="2000" kern="1200" dirty="0"/>
        </a:p>
      </dsp:txBody>
      <dsp:txXfrm>
        <a:off x="7690195" y="0"/>
        <a:ext cx="3576195" cy="1442275"/>
      </dsp:txXfrm>
    </dsp:sp>
    <dsp:sp modelId="{88205691-B28D-413A-BCE3-5EC23EBF209B}">
      <dsp:nvSpPr>
        <dsp:cNvPr id="0" name=""/>
        <dsp:cNvSpPr/>
      </dsp:nvSpPr>
      <dsp:spPr>
        <a:xfrm>
          <a:off x="8065582" y="803164"/>
          <a:ext cx="2860956" cy="31249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t" anchorCtr="0">
          <a:noAutofit/>
        </a:bodyPr>
        <a:lstStyle/>
        <a:p>
          <a:pPr marL="0" lvl="0" indent="0" algn="l" defTabSz="622300">
            <a:lnSpc>
              <a:spcPct val="90000"/>
            </a:lnSpc>
            <a:spcBef>
              <a:spcPct val="0"/>
            </a:spcBef>
            <a:spcAft>
              <a:spcPct val="35000"/>
            </a:spcAft>
            <a:buNone/>
          </a:pPr>
          <a:r>
            <a:rPr lang="en-GB" sz="1400" kern="1200" dirty="0"/>
            <a:t>Overview of outcomes and impacts</a:t>
          </a:r>
        </a:p>
        <a:p>
          <a:pPr marL="57150" lvl="1" indent="-57150" algn="l" defTabSz="488950">
            <a:lnSpc>
              <a:spcPct val="90000"/>
            </a:lnSpc>
            <a:spcBef>
              <a:spcPct val="0"/>
            </a:spcBef>
            <a:spcAft>
              <a:spcPct val="15000"/>
            </a:spcAft>
            <a:buChar char="•"/>
          </a:pPr>
          <a:r>
            <a:rPr lang="en-US" sz="1100" kern="1200" dirty="0"/>
            <a:t>More sustainable working habits and demands for healthcare service deliverers</a:t>
          </a:r>
          <a:endParaRPr lang="en-GB" sz="1100" kern="1200" dirty="0"/>
        </a:p>
        <a:p>
          <a:pPr marL="57150" lvl="1" indent="-57150" algn="l" defTabSz="488950">
            <a:lnSpc>
              <a:spcPct val="90000"/>
            </a:lnSpc>
            <a:spcBef>
              <a:spcPct val="0"/>
            </a:spcBef>
            <a:spcAft>
              <a:spcPct val="15000"/>
            </a:spcAft>
            <a:buChar char="•"/>
          </a:pPr>
          <a:r>
            <a:rPr lang="en-US" sz="1100" kern="1200" dirty="0"/>
            <a:t>Secondary care able to move patient care into primary/community setting</a:t>
          </a:r>
          <a:endParaRPr lang="en-GB" sz="1100" kern="1200" dirty="0"/>
        </a:p>
        <a:p>
          <a:pPr marL="57150" lvl="1" indent="-57150" algn="l" defTabSz="488950">
            <a:lnSpc>
              <a:spcPct val="90000"/>
            </a:lnSpc>
            <a:spcBef>
              <a:spcPct val="0"/>
            </a:spcBef>
            <a:spcAft>
              <a:spcPct val="15000"/>
            </a:spcAft>
            <a:buChar char="•"/>
          </a:pPr>
          <a:r>
            <a:rPr lang="en-US" sz="1100" kern="1200" dirty="0"/>
            <a:t>Release of acute capacity across planned and unplanned care</a:t>
          </a:r>
          <a:endParaRPr lang="en-GB" sz="1100" kern="1200" dirty="0"/>
        </a:p>
        <a:p>
          <a:pPr marL="57150" lvl="1" indent="-57150" algn="l" defTabSz="488950">
            <a:lnSpc>
              <a:spcPct val="90000"/>
            </a:lnSpc>
            <a:spcBef>
              <a:spcPct val="0"/>
            </a:spcBef>
            <a:spcAft>
              <a:spcPct val="15000"/>
            </a:spcAft>
            <a:buChar char="•"/>
          </a:pPr>
          <a:r>
            <a:rPr lang="en-US" sz="1100" kern="1200" dirty="0"/>
            <a:t>Reduced A&amp;E attendances and unplanned admissions</a:t>
          </a:r>
          <a:endParaRPr lang="en-GB" sz="1100" kern="1200" dirty="0"/>
        </a:p>
        <a:p>
          <a:pPr marL="57150" lvl="1" indent="-57150" algn="l" defTabSz="488950">
            <a:lnSpc>
              <a:spcPct val="90000"/>
            </a:lnSpc>
            <a:spcBef>
              <a:spcPct val="0"/>
            </a:spcBef>
            <a:spcAft>
              <a:spcPct val="15000"/>
            </a:spcAft>
            <a:buChar char="•"/>
          </a:pPr>
          <a:r>
            <a:rPr lang="en-US" sz="1100" kern="1200" dirty="0"/>
            <a:t>Reduction in avoidable costs throughout the pathway of care for people with </a:t>
          </a:r>
          <a:r>
            <a:rPr lang="en-US" sz="1100" kern="1200" dirty="0" err="1"/>
            <a:t>mLTCs</a:t>
          </a:r>
          <a:endParaRPr lang="en-GB" sz="1100" kern="1200" dirty="0"/>
        </a:p>
        <a:p>
          <a:pPr marL="57150" lvl="1" indent="-57150" algn="l" defTabSz="488950">
            <a:lnSpc>
              <a:spcPct val="90000"/>
            </a:lnSpc>
            <a:spcBef>
              <a:spcPct val="0"/>
            </a:spcBef>
            <a:spcAft>
              <a:spcPct val="15000"/>
            </a:spcAft>
            <a:buChar char="•"/>
          </a:pPr>
          <a:r>
            <a:rPr lang="en-US" sz="1100" kern="1200" dirty="0"/>
            <a:t>More appropriate use of SEL renal dialysis capacity</a:t>
          </a:r>
          <a:endParaRPr lang="en-GB" sz="1100" kern="1200" dirty="0"/>
        </a:p>
        <a:p>
          <a:pPr marL="57150" lvl="1" indent="-57150" algn="l" defTabSz="488950">
            <a:lnSpc>
              <a:spcPct val="90000"/>
            </a:lnSpc>
            <a:spcBef>
              <a:spcPct val="0"/>
            </a:spcBef>
            <a:spcAft>
              <a:spcPct val="15000"/>
            </a:spcAft>
            <a:buChar char="•"/>
          </a:pPr>
          <a:r>
            <a:rPr lang="en-US" sz="1100" kern="1200" dirty="0"/>
            <a:t>Increased and accurate coding  of CKD following diagnosis</a:t>
          </a:r>
          <a:endParaRPr lang="en-GB" sz="1100" kern="1200" dirty="0"/>
        </a:p>
      </dsp:txBody>
      <dsp:txXfrm>
        <a:off x="8149377" y="886959"/>
        <a:ext cx="2693366" cy="2957340"/>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7E486-AFE0-4A53-9FEB-40B0C9C16C53}" type="datetimeFigureOut">
              <a:rPr lang="en-GB" smtClean="0"/>
              <a:t>07/05/2024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0D539B-186F-489D-B185-D1035C74BB69}" type="slidenum">
              <a:rPr lang="en-GB" smtClean="0"/>
              <a:t>‹#›</a:t>
            </a:fld>
            <a:endParaRPr lang="en-GB"/>
          </a:p>
        </p:txBody>
      </p:sp>
    </p:spTree>
    <p:extLst>
      <p:ext uri="{BB962C8B-B14F-4D97-AF65-F5344CB8AC3E}">
        <p14:creationId xmlns:p14="http://schemas.microsoft.com/office/powerpoint/2010/main" val="959300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70D539B-186F-489D-B185-D1035C74BB69}" type="slidenum">
              <a:rPr lang="en-GB" smtClean="0"/>
              <a:t>3</a:t>
            </a:fld>
            <a:endParaRPr lang="en-GB"/>
          </a:p>
        </p:txBody>
      </p:sp>
    </p:spTree>
    <p:extLst>
      <p:ext uri="{BB962C8B-B14F-4D97-AF65-F5344CB8AC3E}">
        <p14:creationId xmlns:p14="http://schemas.microsoft.com/office/powerpoint/2010/main" val="795132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x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tags" Target="../tags/tag2.x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Master" Target="../slideMasters/slideMaster3.xml"/><Relationship Id="rId1" Type="http://schemas.openxmlformats.org/officeDocument/2006/relationships/tags" Target="../tags/tag4.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tags" Target="../tags/tag5.x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Master" Target="../slideMasters/slideMaster3.xml"/><Relationship Id="rId1" Type="http://schemas.openxmlformats.org/officeDocument/2006/relationships/tags" Target="../tags/tag6.xml"/><Relationship Id="rId5" Type="http://schemas.openxmlformats.org/officeDocument/2006/relationships/image" Target="../media/image2.emf"/><Relationship Id="rId4" Type="http://schemas.openxmlformats.org/officeDocument/2006/relationships/oleObject" Target="../embeddings/oleObject5.bin"/></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Master" Target="../slideMasters/slideMaster3.xml"/><Relationship Id="rId1" Type="http://schemas.openxmlformats.org/officeDocument/2006/relationships/tags" Target="../tags/tag7.xml"/><Relationship Id="rId5" Type="http://schemas.openxmlformats.org/officeDocument/2006/relationships/image" Target="../media/image2.emf"/><Relationship Id="rId4" Type="http://schemas.openxmlformats.org/officeDocument/2006/relationships/oleObject" Target="../embeddings/oleObject6.bin"/></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Master" Target="../slideMasters/slideMaster3.xml"/><Relationship Id="rId1" Type="http://schemas.openxmlformats.org/officeDocument/2006/relationships/tags" Target="../tags/tag8.xml"/><Relationship Id="rId5" Type="http://schemas.openxmlformats.org/officeDocument/2006/relationships/image" Target="../media/image2.emf"/><Relationship Id="rId4" Type="http://schemas.openxmlformats.org/officeDocument/2006/relationships/oleObject" Target="../embeddings/oleObject7.bin"/></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Master" Target="../slideMasters/slideMaster3.xml"/><Relationship Id="rId1" Type="http://schemas.openxmlformats.org/officeDocument/2006/relationships/tags" Target="../tags/tag9.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tags" Target="../tags/tag10.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Master" Target="../slideMasters/slideMaster4.xml"/><Relationship Id="rId1" Type="http://schemas.openxmlformats.org/officeDocument/2006/relationships/tags" Target="../tags/tag12.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4.xml"/><Relationship Id="rId1" Type="http://schemas.openxmlformats.org/officeDocument/2006/relationships/tags" Target="../tags/tag13.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Master" Target="../slideMasters/slideMaster4.xml"/><Relationship Id="rId1" Type="http://schemas.openxmlformats.org/officeDocument/2006/relationships/tags" Target="../tags/tag14.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Master" Target="../slideMasters/slideMaster4.xml"/><Relationship Id="rId1" Type="http://schemas.openxmlformats.org/officeDocument/2006/relationships/tags" Target="../tags/tag15.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Master" Target="../slideMasters/slideMaster4.xml"/><Relationship Id="rId1" Type="http://schemas.openxmlformats.org/officeDocument/2006/relationships/tags" Target="../tags/tag16.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Master" Target="../slideMasters/slideMaster4.xml"/><Relationship Id="rId1" Type="http://schemas.openxmlformats.org/officeDocument/2006/relationships/tags" Target="../tags/tag17.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4.xml"/><Relationship Id="rId1" Type="http://schemas.openxmlformats.org/officeDocument/2006/relationships/tags" Target="../tags/tag18.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C2B0-1EF9-4E42-9607-64AB10AB75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A1AB171-0929-469A-A8E7-FA0003CE72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A79214E-FD53-441E-8C16-57EAA2BC25E5}"/>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5" name="Footer Placeholder 4">
            <a:extLst>
              <a:ext uri="{FF2B5EF4-FFF2-40B4-BE49-F238E27FC236}">
                <a16:creationId xmlns:a16="http://schemas.microsoft.com/office/drawing/2014/main" id="{45916E59-3C6E-485E-B0A8-3B55131C0C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F1853D-48E1-4337-9E46-3BF0110D34DE}"/>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1880810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8D076-2923-49E3-9355-2E104B6B6F1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8F2328-27F9-4081-9703-9D039304828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5399AC-8D80-4A4C-A411-1F3D1A2C0129}"/>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5" name="Footer Placeholder 4">
            <a:extLst>
              <a:ext uri="{FF2B5EF4-FFF2-40B4-BE49-F238E27FC236}">
                <a16:creationId xmlns:a16="http://schemas.microsoft.com/office/drawing/2014/main" id="{8D28CFE6-1356-41ED-A882-AA448D475F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41D358-4848-4991-8395-81EEDBEBE11F}"/>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1947705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853F05-E60E-4F78-8500-EF23A144040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29D7F2-EA49-4A43-9770-D35C9FF75BC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CCC630-6A0D-4130-A312-D881606E3A28}"/>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5" name="Footer Placeholder 4">
            <a:extLst>
              <a:ext uri="{FF2B5EF4-FFF2-40B4-BE49-F238E27FC236}">
                <a16:creationId xmlns:a16="http://schemas.microsoft.com/office/drawing/2014/main" id="{50D9302A-71A9-42F7-B0C0-381FC23F49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29EE16-316F-483E-9303-D4C3445D062E}"/>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4163706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444926" y="6523754"/>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dirty="0"/>
          </a:p>
        </p:txBody>
      </p:sp>
      <p:sp>
        <p:nvSpPr>
          <p:cNvPr id="9" name="Title 1">
            <a:extLst>
              <a:ext uri="{FF2B5EF4-FFF2-40B4-BE49-F238E27FC236}">
                <a16:creationId xmlns:a16="http://schemas.microsoft.com/office/drawing/2014/main" id="{AA30205A-CB70-50C1-E147-5EAE15B0DC4E}"/>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endParaRPr lang="en-GB" dirty="0"/>
          </a:p>
        </p:txBody>
      </p:sp>
      <p:sp>
        <p:nvSpPr>
          <p:cNvPr id="2" name="TextBox 1">
            <a:extLst>
              <a:ext uri="{FF2B5EF4-FFF2-40B4-BE49-F238E27FC236}">
                <a16:creationId xmlns:a16="http://schemas.microsoft.com/office/drawing/2014/main" id="{D365A44D-C158-ADDB-937B-C7E6C4E56CEE}"/>
              </a:ext>
            </a:extLst>
          </p:cNvPr>
          <p:cNvSpPr txBox="1"/>
          <p:nvPr userDrawn="1"/>
        </p:nvSpPr>
        <p:spPr>
          <a:xfrm>
            <a:off x="0" y="6523754"/>
            <a:ext cx="12192000" cy="338554"/>
          </a:xfrm>
          <a:prstGeom prst="rect">
            <a:avLst/>
          </a:prstGeom>
          <a:solidFill>
            <a:schemeClr val="bg1">
              <a:lumMod val="95000"/>
            </a:schemeClr>
          </a:solidFill>
        </p:spPr>
        <p:txBody>
          <a:bodyPr wrap="square" rtlCol="0">
            <a:spAutoFit/>
          </a:bodyPr>
          <a:lstStyle/>
          <a:p>
            <a:pPr algn="ctr">
              <a:spcAft>
                <a:spcPts val="600"/>
              </a:spcAft>
            </a:pPr>
            <a:r>
              <a:rPr lang="en-GB" sz="1600" dirty="0">
                <a:latin typeface="Arial" panose="020B0604020202020204" pitchFamily="34" charset="0"/>
                <a:cs typeface="Arial" panose="020B0604020202020204" pitchFamily="34" charset="0"/>
              </a:rPr>
              <a:t>We are </a:t>
            </a:r>
            <a:r>
              <a:rPr lang="en-GB" sz="1600" b="1" dirty="0">
                <a:solidFill>
                  <a:schemeClr val="accent6"/>
                </a:solidFill>
                <a:latin typeface="Arial" panose="020B0604020202020204" pitchFamily="34" charset="0"/>
                <a:cs typeface="Arial" panose="020B0604020202020204" pitchFamily="34" charset="0"/>
              </a:rPr>
              <a:t>collaborative</a:t>
            </a:r>
            <a:r>
              <a:rPr lang="en-GB" sz="1600" dirty="0">
                <a:latin typeface="Arial" panose="020B0604020202020204" pitchFamily="34" charset="0"/>
                <a:cs typeface="Arial" panose="020B0604020202020204" pitchFamily="34" charset="0"/>
              </a:rPr>
              <a:t>  •  We are </a:t>
            </a:r>
            <a:r>
              <a:rPr lang="en-GB" sz="1600" b="1" dirty="0">
                <a:solidFill>
                  <a:schemeClr val="accent4">
                    <a:lumMod val="75000"/>
                  </a:schemeClr>
                </a:solidFill>
                <a:latin typeface="Arial" panose="020B0604020202020204" pitchFamily="34" charset="0"/>
                <a:cs typeface="Arial" panose="020B0604020202020204" pitchFamily="34" charset="0"/>
              </a:rPr>
              <a:t>caring</a:t>
            </a:r>
            <a:r>
              <a:rPr lang="en-GB" sz="1600" dirty="0">
                <a:latin typeface="Arial" panose="020B0604020202020204" pitchFamily="34" charset="0"/>
                <a:cs typeface="Arial" panose="020B0604020202020204" pitchFamily="34" charset="0"/>
              </a:rPr>
              <a:t>  •  We are </a:t>
            </a:r>
            <a:r>
              <a:rPr lang="en-GB" sz="1600" b="1" dirty="0">
                <a:solidFill>
                  <a:schemeClr val="accent2">
                    <a:lumMod val="75000"/>
                  </a:schemeClr>
                </a:solidFill>
                <a:latin typeface="Arial" panose="020B0604020202020204" pitchFamily="34" charset="0"/>
                <a:cs typeface="Arial" panose="020B0604020202020204" pitchFamily="34" charset="0"/>
              </a:rPr>
              <a:t>inclusive</a:t>
            </a:r>
            <a:r>
              <a:rPr lang="en-GB" sz="1600" dirty="0">
                <a:latin typeface="Arial" panose="020B0604020202020204" pitchFamily="34" charset="0"/>
                <a:cs typeface="Arial" panose="020B0604020202020204" pitchFamily="34" charset="0"/>
              </a:rPr>
              <a:t>  •  We are </a:t>
            </a:r>
            <a:r>
              <a:rPr lang="en-GB" sz="1600" b="1" dirty="0">
                <a:solidFill>
                  <a:schemeClr val="accent1"/>
                </a:solidFill>
                <a:latin typeface="Arial" panose="020B0604020202020204" pitchFamily="34" charset="0"/>
                <a:cs typeface="Arial" panose="020B0604020202020204" pitchFamily="34" charset="0"/>
              </a:rPr>
              <a:t>innovative</a:t>
            </a:r>
            <a:endParaRPr lang="en-GB" sz="1600" b="1" dirty="0"/>
          </a:p>
        </p:txBody>
      </p:sp>
    </p:spTree>
    <p:extLst>
      <p:ext uri="{BB962C8B-B14F-4D97-AF65-F5344CB8AC3E}">
        <p14:creationId xmlns:p14="http://schemas.microsoft.com/office/powerpoint/2010/main" val="2673849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86072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39487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905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72788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24222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5689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22233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56E4D-0C79-428F-8CE8-FFB9CB08F5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3241F7-7220-4195-9A4B-E6415E11D8F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EA3012-662A-4C8B-9642-9E9F0AEF15E8}"/>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5" name="Footer Placeholder 4">
            <a:extLst>
              <a:ext uri="{FF2B5EF4-FFF2-40B4-BE49-F238E27FC236}">
                <a16:creationId xmlns:a16="http://schemas.microsoft.com/office/drawing/2014/main" id="{503C2FFA-CAC1-4B24-B855-DDC499F3F8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E6BDB3-319E-4774-885D-0933A6CD7329}"/>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13722088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13036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327596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721350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276238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444926" y="6523754"/>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dirty="0"/>
          </a:p>
        </p:txBody>
      </p:sp>
      <p:sp>
        <p:nvSpPr>
          <p:cNvPr id="9" name="Title 1">
            <a:extLst>
              <a:ext uri="{FF2B5EF4-FFF2-40B4-BE49-F238E27FC236}">
                <a16:creationId xmlns:a16="http://schemas.microsoft.com/office/drawing/2014/main" id="{AA30205A-CB70-50C1-E147-5EAE15B0DC4E}"/>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endParaRPr lang="en-GB" dirty="0"/>
          </a:p>
        </p:txBody>
      </p:sp>
      <p:sp>
        <p:nvSpPr>
          <p:cNvPr id="2" name="TextBox 1">
            <a:extLst>
              <a:ext uri="{FF2B5EF4-FFF2-40B4-BE49-F238E27FC236}">
                <a16:creationId xmlns:a16="http://schemas.microsoft.com/office/drawing/2014/main" id="{D365A44D-C158-ADDB-937B-C7E6C4E56CEE}"/>
              </a:ext>
            </a:extLst>
          </p:cNvPr>
          <p:cNvSpPr txBox="1"/>
          <p:nvPr userDrawn="1"/>
        </p:nvSpPr>
        <p:spPr>
          <a:xfrm>
            <a:off x="0" y="6523754"/>
            <a:ext cx="12192000" cy="338554"/>
          </a:xfrm>
          <a:prstGeom prst="rect">
            <a:avLst/>
          </a:prstGeom>
          <a:solidFill>
            <a:schemeClr val="bg1">
              <a:lumMod val="95000"/>
            </a:schemeClr>
          </a:solidFill>
        </p:spPr>
        <p:txBody>
          <a:bodyPr wrap="square" rtlCol="0">
            <a:spAutoFit/>
          </a:bodyPr>
          <a:lstStyle/>
          <a:p>
            <a:pPr algn="ctr">
              <a:spcAft>
                <a:spcPts val="600"/>
              </a:spcAft>
            </a:pPr>
            <a:r>
              <a:rPr lang="en-GB" sz="1600" dirty="0">
                <a:latin typeface="Arial" panose="020B0604020202020204" pitchFamily="34" charset="0"/>
                <a:cs typeface="Arial" panose="020B0604020202020204" pitchFamily="34" charset="0"/>
              </a:rPr>
              <a:t>We are </a:t>
            </a:r>
            <a:r>
              <a:rPr lang="en-GB" sz="1600" b="1" dirty="0">
                <a:solidFill>
                  <a:schemeClr val="accent6"/>
                </a:solidFill>
                <a:latin typeface="Arial" panose="020B0604020202020204" pitchFamily="34" charset="0"/>
                <a:cs typeface="Arial" panose="020B0604020202020204" pitchFamily="34" charset="0"/>
              </a:rPr>
              <a:t>collaborative</a:t>
            </a:r>
            <a:r>
              <a:rPr lang="en-GB" sz="1600" dirty="0">
                <a:latin typeface="Arial" panose="020B0604020202020204" pitchFamily="34" charset="0"/>
                <a:cs typeface="Arial" panose="020B0604020202020204" pitchFamily="34" charset="0"/>
              </a:rPr>
              <a:t>  •  We are </a:t>
            </a:r>
            <a:r>
              <a:rPr lang="en-GB" sz="1600" b="1" dirty="0">
                <a:solidFill>
                  <a:schemeClr val="accent4">
                    <a:lumMod val="75000"/>
                  </a:schemeClr>
                </a:solidFill>
                <a:latin typeface="Arial" panose="020B0604020202020204" pitchFamily="34" charset="0"/>
                <a:cs typeface="Arial" panose="020B0604020202020204" pitchFamily="34" charset="0"/>
              </a:rPr>
              <a:t>caring</a:t>
            </a:r>
            <a:r>
              <a:rPr lang="en-GB" sz="1600" dirty="0">
                <a:latin typeface="Arial" panose="020B0604020202020204" pitchFamily="34" charset="0"/>
                <a:cs typeface="Arial" panose="020B0604020202020204" pitchFamily="34" charset="0"/>
              </a:rPr>
              <a:t>  •  We are </a:t>
            </a:r>
            <a:r>
              <a:rPr lang="en-GB" sz="1600" b="1" dirty="0">
                <a:solidFill>
                  <a:schemeClr val="accent2">
                    <a:lumMod val="75000"/>
                  </a:schemeClr>
                </a:solidFill>
                <a:latin typeface="Arial" panose="020B0604020202020204" pitchFamily="34" charset="0"/>
                <a:cs typeface="Arial" panose="020B0604020202020204" pitchFamily="34" charset="0"/>
              </a:rPr>
              <a:t>inclusive</a:t>
            </a:r>
            <a:r>
              <a:rPr lang="en-GB" sz="1600" dirty="0">
                <a:latin typeface="Arial" panose="020B0604020202020204" pitchFamily="34" charset="0"/>
                <a:cs typeface="Arial" panose="020B0604020202020204" pitchFamily="34" charset="0"/>
              </a:rPr>
              <a:t>  •  We are </a:t>
            </a:r>
            <a:r>
              <a:rPr lang="en-GB" sz="1600" b="1" dirty="0">
                <a:solidFill>
                  <a:schemeClr val="accent1"/>
                </a:solidFill>
                <a:latin typeface="Arial" panose="020B0604020202020204" pitchFamily="34" charset="0"/>
                <a:cs typeface="Arial" panose="020B0604020202020204" pitchFamily="34" charset="0"/>
              </a:rPr>
              <a:t>innovative</a:t>
            </a:r>
            <a:endParaRPr lang="en-GB" sz="1600" b="1" dirty="0"/>
          </a:p>
        </p:txBody>
      </p:sp>
    </p:spTree>
    <p:extLst>
      <p:ext uri="{BB962C8B-B14F-4D97-AF65-F5344CB8AC3E}">
        <p14:creationId xmlns:p14="http://schemas.microsoft.com/office/powerpoint/2010/main" val="5379380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Blu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p:nvPr>
        </p:nvSpPr>
        <p:spPr>
          <a:xfrm>
            <a:off x="458788" y="2660520"/>
            <a:ext cx="9426575" cy="1481174"/>
          </a:xfrm>
          <a:prstGeom prst="rect">
            <a:avLst/>
          </a:prstGeom>
        </p:spPr>
        <p:txBody>
          <a:bodyPr>
            <a:normAutofit/>
          </a:bodyPr>
          <a:lstStyle>
            <a:lvl1pPr marL="0" indent="0">
              <a:buNone/>
              <a:defRPr sz="4800" b="1">
                <a:solidFill>
                  <a:srgbClr val="39BBED"/>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5" name="Text Placeholder 13"/>
          <p:cNvSpPr>
            <a:spLocks noGrp="1"/>
          </p:cNvSpPr>
          <p:nvPr>
            <p:ph type="body" sz="quarter" idx="11"/>
          </p:nvPr>
        </p:nvSpPr>
        <p:spPr>
          <a:xfrm>
            <a:off x="458788" y="4237188"/>
            <a:ext cx="7959725" cy="483813"/>
          </a:xfrm>
          <a:prstGeom prst="rect">
            <a:avLst/>
          </a:prstGeom>
        </p:spPr>
        <p:txBody>
          <a:bodyPr anchor="ct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8236246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Blu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p:nvPr>
        </p:nvSpPr>
        <p:spPr>
          <a:xfrm>
            <a:off x="458788" y="2660520"/>
            <a:ext cx="9426575" cy="1481174"/>
          </a:xfrm>
          <a:prstGeom prst="rect">
            <a:avLst/>
          </a:prstGeom>
        </p:spPr>
        <p:txBody>
          <a:bodyPr>
            <a:normAutofit/>
          </a:bodyPr>
          <a:lstStyle>
            <a:lvl1pPr marL="0" indent="0">
              <a:buNone/>
              <a:defRPr sz="4800" b="1">
                <a:solidFill>
                  <a:srgbClr val="39BBED"/>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5" name="Text Placeholder 13"/>
          <p:cNvSpPr>
            <a:spLocks noGrp="1"/>
          </p:cNvSpPr>
          <p:nvPr>
            <p:ph type="body" sz="quarter" idx="11"/>
          </p:nvPr>
        </p:nvSpPr>
        <p:spPr>
          <a:xfrm>
            <a:off x="458788" y="4237188"/>
            <a:ext cx="7959725" cy="483813"/>
          </a:xfrm>
          <a:prstGeom prst="rect">
            <a:avLst/>
          </a:prstGeom>
        </p:spPr>
        <p:txBody>
          <a:bodyPr anchor="ct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42837247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Blue OHSEL">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Text Placeholder 10"/>
          <p:cNvSpPr>
            <a:spLocks noGrp="1"/>
          </p:cNvSpPr>
          <p:nvPr>
            <p:ph type="body" sz="quarter" idx="10"/>
          </p:nvPr>
        </p:nvSpPr>
        <p:spPr>
          <a:xfrm>
            <a:off x="458788" y="2660520"/>
            <a:ext cx="9426575" cy="1481174"/>
          </a:xfrm>
          <a:prstGeom prst="rect">
            <a:avLst/>
          </a:prstGeom>
        </p:spPr>
        <p:txBody>
          <a:bodyPr>
            <a:normAutofit/>
          </a:bodyPr>
          <a:lstStyle>
            <a:lvl1pPr marL="0" indent="0">
              <a:buNone/>
              <a:defRPr sz="4800" b="1">
                <a:solidFill>
                  <a:srgbClr val="39BBED"/>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15" name="Text Placeholder 13"/>
          <p:cNvSpPr>
            <a:spLocks noGrp="1"/>
          </p:cNvSpPr>
          <p:nvPr>
            <p:ph type="body" sz="quarter" idx="11"/>
          </p:nvPr>
        </p:nvSpPr>
        <p:spPr>
          <a:xfrm>
            <a:off x="458788" y="4237188"/>
            <a:ext cx="7959725" cy="483813"/>
          </a:xfrm>
          <a:prstGeom prst="rect">
            <a:avLst/>
          </a:prstGeom>
        </p:spPr>
        <p:txBody>
          <a:bodyPr anchor="ct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15217431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Whit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p:nvPr>
        </p:nvSpPr>
        <p:spPr>
          <a:xfrm>
            <a:off x="458788" y="2660520"/>
            <a:ext cx="9426575" cy="1481174"/>
          </a:xfrm>
          <a:prstGeom prst="rect">
            <a:avLst/>
          </a:prstGeom>
        </p:spPr>
        <p:txBody>
          <a:bodyPr>
            <a:normAutofit/>
          </a:bodyPr>
          <a:lstStyle>
            <a:lvl1pPr marL="0" indent="0">
              <a:buNone/>
              <a:defRPr sz="4800" b="1">
                <a:solidFill>
                  <a:srgbClr val="013C5B"/>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5" name="Text Placeholder 13"/>
          <p:cNvSpPr>
            <a:spLocks noGrp="1"/>
          </p:cNvSpPr>
          <p:nvPr>
            <p:ph type="body" sz="quarter" idx="11"/>
          </p:nvPr>
        </p:nvSpPr>
        <p:spPr>
          <a:xfrm>
            <a:off x="458788" y="4237188"/>
            <a:ext cx="7959725" cy="483813"/>
          </a:xfrm>
          <a:prstGeom prst="rect">
            <a:avLst/>
          </a:prstGeom>
        </p:spPr>
        <p:txBody>
          <a:bodyPr anchor="ctr">
            <a:normAutofit/>
          </a:bodyPr>
          <a:lstStyle>
            <a:lvl1pPr marL="0" indent="0">
              <a:buNone/>
              <a:defRPr sz="2000">
                <a:solidFill>
                  <a:srgbClr val="013C5B"/>
                </a:solidFill>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30697182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Whit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p:nvPr>
        </p:nvSpPr>
        <p:spPr>
          <a:xfrm>
            <a:off x="458788" y="2660520"/>
            <a:ext cx="9426575" cy="1481174"/>
          </a:xfrm>
          <a:prstGeom prst="rect">
            <a:avLst/>
          </a:prstGeom>
        </p:spPr>
        <p:txBody>
          <a:bodyPr>
            <a:normAutofit/>
          </a:bodyPr>
          <a:lstStyle>
            <a:lvl1pPr marL="0" indent="0">
              <a:buNone/>
              <a:defRPr sz="4800" b="1">
                <a:solidFill>
                  <a:srgbClr val="013C5B"/>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5" name="Text Placeholder 13"/>
          <p:cNvSpPr>
            <a:spLocks noGrp="1"/>
          </p:cNvSpPr>
          <p:nvPr>
            <p:ph type="body" sz="quarter" idx="11"/>
          </p:nvPr>
        </p:nvSpPr>
        <p:spPr>
          <a:xfrm>
            <a:off x="458788" y="4237188"/>
            <a:ext cx="7959725" cy="483813"/>
          </a:xfrm>
          <a:prstGeom prst="rect">
            <a:avLst/>
          </a:prstGeom>
        </p:spPr>
        <p:txBody>
          <a:bodyPr anchor="ctr">
            <a:normAutofit/>
          </a:bodyPr>
          <a:lstStyle>
            <a:lvl1pPr marL="0" indent="0">
              <a:buNone/>
              <a:defRPr sz="2000">
                <a:solidFill>
                  <a:srgbClr val="013C5B"/>
                </a:solidFill>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3805569499"/>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9F86-23C9-483C-9705-2C8F887FA9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69AFD18-A021-4F0C-8A2C-4893E463E4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53AAD9E-7B11-4511-9AB2-4EB4055A959F}"/>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5" name="Footer Placeholder 4">
            <a:extLst>
              <a:ext uri="{FF2B5EF4-FFF2-40B4-BE49-F238E27FC236}">
                <a16:creationId xmlns:a16="http://schemas.microsoft.com/office/drawing/2014/main" id="{861201DF-C2A9-45B0-88A5-2ACC5D3D3B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4C6B5B-9228-46F7-A0CF-7A4732808AD6}"/>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2116886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dirty="0"/>
          </a:p>
        </p:txBody>
      </p:sp>
      <p:sp>
        <p:nvSpPr>
          <p:cNvPr id="11" name="Title 1">
            <a:extLst>
              <a:ext uri="{FF2B5EF4-FFF2-40B4-BE49-F238E27FC236}">
                <a16:creationId xmlns:a16="http://schemas.microsoft.com/office/drawing/2014/main" id="{294F00F9-FD56-EDDE-6984-E141C4954BB6}"/>
              </a:ext>
            </a:extLst>
          </p:cNvPr>
          <p:cNvSpPr>
            <a:spLocks noGrp="1"/>
          </p:cNvSpPr>
          <p:nvPr>
            <p:ph type="title"/>
          </p:nvPr>
        </p:nvSpPr>
        <p:spPr>
          <a:xfrm>
            <a:off x="354013" y="563400"/>
            <a:ext cx="7994029" cy="662782"/>
          </a:xfrm>
          <a:prstGeom prst="rect">
            <a:avLst/>
          </a:prstGeom>
        </p:spPr>
        <p:txBody>
          <a:bodyPr vert="horz" anchor="ctr"/>
          <a:lstStyle>
            <a:lvl1pPr algn="l">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endParaRPr lang="en-GB" dirty="0"/>
          </a:p>
        </p:txBody>
      </p:sp>
    </p:spTree>
    <p:extLst>
      <p:ext uri="{BB962C8B-B14F-4D97-AF65-F5344CB8AC3E}">
        <p14:creationId xmlns:p14="http://schemas.microsoft.com/office/powerpoint/2010/main" val="28744290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444926" y="6523754"/>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dirty="0"/>
          </a:p>
        </p:txBody>
      </p:sp>
      <p:sp>
        <p:nvSpPr>
          <p:cNvPr id="9" name="Title 1">
            <a:extLst>
              <a:ext uri="{FF2B5EF4-FFF2-40B4-BE49-F238E27FC236}">
                <a16:creationId xmlns:a16="http://schemas.microsoft.com/office/drawing/2014/main" id="{AA30205A-CB70-50C1-E147-5EAE15B0DC4E}"/>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endParaRPr lang="en-GB" dirty="0"/>
          </a:p>
        </p:txBody>
      </p:sp>
      <p:sp>
        <p:nvSpPr>
          <p:cNvPr id="2" name="TextBox 1">
            <a:extLst>
              <a:ext uri="{FF2B5EF4-FFF2-40B4-BE49-F238E27FC236}">
                <a16:creationId xmlns:a16="http://schemas.microsoft.com/office/drawing/2014/main" id="{D365A44D-C158-ADDB-937B-C7E6C4E56CEE}"/>
              </a:ext>
            </a:extLst>
          </p:cNvPr>
          <p:cNvSpPr txBox="1"/>
          <p:nvPr userDrawn="1"/>
        </p:nvSpPr>
        <p:spPr>
          <a:xfrm>
            <a:off x="0" y="6523754"/>
            <a:ext cx="12192000" cy="338554"/>
          </a:xfrm>
          <a:prstGeom prst="rect">
            <a:avLst/>
          </a:prstGeom>
          <a:solidFill>
            <a:schemeClr val="bg1">
              <a:lumMod val="95000"/>
            </a:schemeClr>
          </a:solidFill>
        </p:spPr>
        <p:txBody>
          <a:bodyPr wrap="square" rtlCol="0">
            <a:spAutoFit/>
          </a:bodyPr>
          <a:lstStyle/>
          <a:p>
            <a:pPr algn="ctr">
              <a:spcAft>
                <a:spcPts val="600"/>
              </a:spcAft>
            </a:pPr>
            <a:r>
              <a:rPr lang="en-GB" sz="1600" dirty="0">
                <a:latin typeface="Arial" panose="020B0604020202020204" pitchFamily="34" charset="0"/>
                <a:cs typeface="Arial" panose="020B0604020202020204" pitchFamily="34" charset="0"/>
              </a:rPr>
              <a:t>We are </a:t>
            </a:r>
            <a:r>
              <a:rPr lang="en-GB" sz="1600" b="1" dirty="0">
                <a:solidFill>
                  <a:schemeClr val="accent6"/>
                </a:solidFill>
                <a:latin typeface="Arial" panose="020B0604020202020204" pitchFamily="34" charset="0"/>
                <a:cs typeface="Arial" panose="020B0604020202020204" pitchFamily="34" charset="0"/>
              </a:rPr>
              <a:t>collaborative</a:t>
            </a:r>
            <a:r>
              <a:rPr lang="en-GB" sz="1600" dirty="0">
                <a:latin typeface="Arial" panose="020B0604020202020204" pitchFamily="34" charset="0"/>
                <a:cs typeface="Arial" panose="020B0604020202020204" pitchFamily="34" charset="0"/>
              </a:rPr>
              <a:t>  •  We are </a:t>
            </a:r>
            <a:r>
              <a:rPr lang="en-GB" sz="1600" b="1" dirty="0">
                <a:solidFill>
                  <a:schemeClr val="accent4">
                    <a:lumMod val="75000"/>
                  </a:schemeClr>
                </a:solidFill>
                <a:latin typeface="Arial" panose="020B0604020202020204" pitchFamily="34" charset="0"/>
                <a:cs typeface="Arial" panose="020B0604020202020204" pitchFamily="34" charset="0"/>
              </a:rPr>
              <a:t>caring</a:t>
            </a:r>
            <a:r>
              <a:rPr lang="en-GB" sz="1600" dirty="0">
                <a:latin typeface="Arial" panose="020B0604020202020204" pitchFamily="34" charset="0"/>
                <a:cs typeface="Arial" panose="020B0604020202020204" pitchFamily="34" charset="0"/>
              </a:rPr>
              <a:t>  •  We are </a:t>
            </a:r>
            <a:r>
              <a:rPr lang="en-GB" sz="1600" b="1" dirty="0">
                <a:solidFill>
                  <a:schemeClr val="accent2">
                    <a:lumMod val="75000"/>
                  </a:schemeClr>
                </a:solidFill>
                <a:latin typeface="Arial" panose="020B0604020202020204" pitchFamily="34" charset="0"/>
                <a:cs typeface="Arial" panose="020B0604020202020204" pitchFamily="34" charset="0"/>
              </a:rPr>
              <a:t>inclusive</a:t>
            </a:r>
            <a:r>
              <a:rPr lang="en-GB" sz="1600" dirty="0">
                <a:latin typeface="Arial" panose="020B0604020202020204" pitchFamily="34" charset="0"/>
                <a:cs typeface="Arial" panose="020B0604020202020204" pitchFamily="34" charset="0"/>
              </a:rPr>
              <a:t>  •  We are </a:t>
            </a:r>
            <a:r>
              <a:rPr lang="en-GB" sz="1600" b="1" dirty="0">
                <a:solidFill>
                  <a:schemeClr val="accent1"/>
                </a:solidFill>
                <a:latin typeface="Arial" panose="020B0604020202020204" pitchFamily="34" charset="0"/>
                <a:cs typeface="Arial" panose="020B0604020202020204" pitchFamily="34" charset="0"/>
              </a:rPr>
              <a:t>innovative</a:t>
            </a:r>
            <a:endParaRPr lang="en-GB" sz="1600" b="1" dirty="0"/>
          </a:p>
        </p:txBody>
      </p:sp>
    </p:spTree>
    <p:extLst>
      <p:ext uri="{BB962C8B-B14F-4D97-AF65-F5344CB8AC3E}">
        <p14:creationId xmlns:p14="http://schemas.microsoft.com/office/powerpoint/2010/main" val="40380925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dirty="0"/>
          </a:p>
        </p:txBody>
      </p:sp>
      <p:sp>
        <p:nvSpPr>
          <p:cNvPr id="9" name="Title 1">
            <a:extLst>
              <a:ext uri="{FF2B5EF4-FFF2-40B4-BE49-F238E27FC236}">
                <a16:creationId xmlns:a16="http://schemas.microsoft.com/office/drawing/2014/main" id="{9D7DDF92-55D2-78E4-26D7-7AA8751BE2E5}"/>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endParaRPr lang="en-GB" dirty="0"/>
          </a:p>
        </p:txBody>
      </p:sp>
    </p:spTree>
    <p:extLst>
      <p:ext uri="{BB962C8B-B14F-4D97-AF65-F5344CB8AC3E}">
        <p14:creationId xmlns:p14="http://schemas.microsoft.com/office/powerpoint/2010/main" val="526894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dirty="0"/>
          </a:p>
        </p:txBody>
      </p:sp>
      <p:sp>
        <p:nvSpPr>
          <p:cNvPr id="11" name="Title 1">
            <a:extLst>
              <a:ext uri="{FF2B5EF4-FFF2-40B4-BE49-F238E27FC236}">
                <a16:creationId xmlns:a16="http://schemas.microsoft.com/office/drawing/2014/main" id="{1B72277B-7A2D-22ED-C8AB-644257FA0099}"/>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endParaRPr lang="en-GB" dirty="0"/>
          </a:p>
        </p:txBody>
      </p:sp>
    </p:spTree>
    <p:extLst>
      <p:ext uri="{BB962C8B-B14F-4D97-AF65-F5344CB8AC3E}">
        <p14:creationId xmlns:p14="http://schemas.microsoft.com/office/powerpoint/2010/main" val="15613078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dirty="0"/>
          </a:p>
        </p:txBody>
      </p:sp>
      <p:sp>
        <p:nvSpPr>
          <p:cNvPr id="9" name="Title 1">
            <a:extLst>
              <a:ext uri="{FF2B5EF4-FFF2-40B4-BE49-F238E27FC236}">
                <a16:creationId xmlns:a16="http://schemas.microsoft.com/office/drawing/2014/main" id="{661E7A0A-806F-0072-E9CF-DB48F2F609AB}"/>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endParaRPr lang="en-GB" dirty="0"/>
          </a:p>
        </p:txBody>
      </p:sp>
    </p:spTree>
    <p:extLst>
      <p:ext uri="{BB962C8B-B14F-4D97-AF65-F5344CB8AC3E}">
        <p14:creationId xmlns:p14="http://schemas.microsoft.com/office/powerpoint/2010/main" val="27724404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Content with footer section">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E4038FD0-2570-F82C-50C4-C27E118E5F7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E4038FD0-2570-F82C-50C4-C27E118E5F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a:extLst>
              <a:ext uri="{FF2B5EF4-FFF2-40B4-BE49-F238E27FC236}">
                <a16:creationId xmlns:a16="http://schemas.microsoft.com/office/drawing/2014/main" id="{DDF79393-F0C2-F093-EA57-C6FE02599E89}"/>
              </a:ext>
            </a:extLst>
          </p:cNvPr>
          <p:cNvSpPr/>
          <p:nvPr/>
        </p:nvSpPr>
        <p:spPr>
          <a:xfrm>
            <a:off x="0" y="6440488"/>
            <a:ext cx="12192000" cy="4270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Slide Number Placeholder 6">
            <a:extLst>
              <a:ext uri="{FF2B5EF4-FFF2-40B4-BE49-F238E27FC236}">
                <a16:creationId xmlns:a16="http://schemas.microsoft.com/office/drawing/2014/main" id="{CD415DD5-CA35-230E-E777-24DF6B527F7A}"/>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C5B21422-1590-694D-A969-F6789BD7D25B}" type="slidenum">
              <a:rPr lang="en-US"/>
              <a:pPr>
                <a:defRPr/>
              </a:pPr>
              <a:t>‹#›</a:t>
            </a:fld>
            <a:endParaRPr lang="en-US" dirty="0"/>
          </a:p>
        </p:txBody>
      </p:sp>
      <p:sp>
        <p:nvSpPr>
          <p:cNvPr id="12" name="Title 1">
            <a:extLst>
              <a:ext uri="{FF2B5EF4-FFF2-40B4-BE49-F238E27FC236}">
                <a16:creationId xmlns:a16="http://schemas.microsoft.com/office/drawing/2014/main" id="{3DD4F447-8CA9-33BE-E377-5978DF6D4F81}"/>
              </a:ext>
            </a:extLst>
          </p:cNvPr>
          <p:cNvSpPr>
            <a:spLocks noGrp="1"/>
          </p:cNvSpPr>
          <p:nvPr>
            <p:ph type="title"/>
          </p:nvPr>
        </p:nvSpPr>
        <p:spPr>
          <a:xfrm>
            <a:off x="354013" y="563400"/>
            <a:ext cx="7994029" cy="662782"/>
          </a:xfrm>
          <a:prstGeom prst="rect">
            <a:avLst/>
          </a:prstGeom>
        </p:spPr>
        <p:txBody>
          <a:bodyPr vert="horz" anchor="ctr"/>
          <a:lstStyle>
            <a:lvl1pPr algn="l">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endParaRPr lang="en-GB" dirty="0"/>
          </a:p>
        </p:txBody>
      </p:sp>
    </p:spTree>
    <p:extLst>
      <p:ext uri="{BB962C8B-B14F-4D97-AF65-F5344CB8AC3E}">
        <p14:creationId xmlns:p14="http://schemas.microsoft.com/office/powerpoint/2010/main" val="7533565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Content with footer section">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E4038FD0-2570-F82C-50C4-C27E118E5F7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E4038FD0-2570-F82C-50C4-C27E118E5F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a:extLst>
              <a:ext uri="{FF2B5EF4-FFF2-40B4-BE49-F238E27FC236}">
                <a16:creationId xmlns:a16="http://schemas.microsoft.com/office/drawing/2014/main" id="{DDF79393-F0C2-F093-EA57-C6FE02599E89}"/>
              </a:ext>
            </a:extLst>
          </p:cNvPr>
          <p:cNvSpPr/>
          <p:nvPr/>
        </p:nvSpPr>
        <p:spPr>
          <a:xfrm>
            <a:off x="0" y="6440488"/>
            <a:ext cx="12192000" cy="4270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Slide Number Placeholder 6">
            <a:extLst>
              <a:ext uri="{FF2B5EF4-FFF2-40B4-BE49-F238E27FC236}">
                <a16:creationId xmlns:a16="http://schemas.microsoft.com/office/drawing/2014/main" id="{CD415DD5-CA35-230E-E777-24DF6B527F7A}"/>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C5B21422-1590-694D-A969-F6789BD7D25B}" type="slidenum">
              <a:rPr lang="en-US"/>
              <a:pPr>
                <a:defRPr/>
              </a:pPr>
              <a:t>‹#›</a:t>
            </a:fld>
            <a:endParaRPr lang="en-US" dirty="0"/>
          </a:p>
        </p:txBody>
      </p:sp>
      <p:sp>
        <p:nvSpPr>
          <p:cNvPr id="9" name="Title 1">
            <a:extLst>
              <a:ext uri="{FF2B5EF4-FFF2-40B4-BE49-F238E27FC236}">
                <a16:creationId xmlns:a16="http://schemas.microsoft.com/office/drawing/2014/main" id="{EB458B4A-1704-7FAA-2888-97123A65BC6F}"/>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endParaRPr lang="en-GB" dirty="0"/>
          </a:p>
        </p:txBody>
      </p:sp>
    </p:spTree>
    <p:extLst>
      <p:ext uri="{BB962C8B-B14F-4D97-AF65-F5344CB8AC3E}">
        <p14:creationId xmlns:p14="http://schemas.microsoft.com/office/powerpoint/2010/main" val="16573116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One statement whit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 name="Text Placeholder 8"/>
          <p:cNvSpPr>
            <a:spLocks noGrp="1"/>
          </p:cNvSpPr>
          <p:nvPr>
            <p:ph type="body" sz="quarter" idx="13"/>
          </p:nvPr>
        </p:nvSpPr>
        <p:spPr>
          <a:xfrm>
            <a:off x="2204378" y="2918572"/>
            <a:ext cx="7369175" cy="725581"/>
          </a:xfrm>
          <a:prstGeom prst="rect">
            <a:avLst/>
          </a:prstGeom>
        </p:spPr>
        <p:txBody>
          <a:bodyPr>
            <a:noAutofit/>
          </a:bodyPr>
          <a:lstStyle>
            <a:lvl1pPr marL="0" indent="0" algn="ctr">
              <a:buNone/>
              <a:defRPr sz="6000" b="1">
                <a:solidFill>
                  <a:srgbClr val="013C5B"/>
                </a:solidFill>
                <a:latin typeface="Arial" panose="020B0604020202020204" pitchFamily="34" charset="0"/>
                <a:cs typeface="Arial" panose="020B0604020202020204" pitchFamily="34" charset="0"/>
              </a:defRPr>
            </a:lvl1pPr>
            <a:lvl2pPr marL="457200" indent="0">
              <a:buNone/>
              <a:defRPr sz="6000" b="1">
                <a:solidFill>
                  <a:srgbClr val="013C5B"/>
                </a:solidFill>
                <a:latin typeface="Arial" panose="020B0604020202020204" pitchFamily="34" charset="0"/>
                <a:cs typeface="Arial" panose="020B0604020202020204" pitchFamily="34" charset="0"/>
              </a:defRPr>
            </a:lvl2pPr>
            <a:lvl3pPr marL="914400" indent="0">
              <a:buNone/>
              <a:defRPr sz="6000" b="1">
                <a:solidFill>
                  <a:srgbClr val="013C5B"/>
                </a:solidFill>
                <a:latin typeface="Arial" panose="020B0604020202020204" pitchFamily="34" charset="0"/>
                <a:cs typeface="Arial" panose="020B0604020202020204" pitchFamily="34" charset="0"/>
              </a:defRPr>
            </a:lvl3pPr>
            <a:lvl4pPr marL="1371600" indent="0">
              <a:buNone/>
              <a:defRPr sz="6000" b="1">
                <a:solidFill>
                  <a:srgbClr val="013C5B"/>
                </a:solidFill>
                <a:latin typeface="Arial" panose="020B0604020202020204" pitchFamily="34" charset="0"/>
                <a:cs typeface="Arial" panose="020B0604020202020204" pitchFamily="34" charset="0"/>
              </a:defRPr>
            </a:lvl4pPr>
            <a:lvl5pPr marL="1828800" indent="0">
              <a:buNone/>
              <a:defRPr sz="6000" b="1">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p:txBody>
      </p:sp>
    </p:spTree>
    <p:extLst>
      <p:ext uri="{BB962C8B-B14F-4D97-AF65-F5344CB8AC3E}">
        <p14:creationId xmlns:p14="http://schemas.microsoft.com/office/powerpoint/2010/main" val="15041306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One statement blu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 name="Text Placeholder 8"/>
          <p:cNvSpPr>
            <a:spLocks noGrp="1"/>
          </p:cNvSpPr>
          <p:nvPr>
            <p:ph type="body" sz="quarter" idx="13"/>
          </p:nvPr>
        </p:nvSpPr>
        <p:spPr>
          <a:xfrm>
            <a:off x="2411412" y="2918572"/>
            <a:ext cx="7369175" cy="725581"/>
          </a:xfrm>
          <a:prstGeom prst="rect">
            <a:avLst/>
          </a:prstGeom>
        </p:spPr>
        <p:txBody>
          <a:bodyPr>
            <a:noAutofit/>
          </a:bodyPr>
          <a:lstStyle>
            <a:lvl1pPr marL="0" indent="0" algn="ctr">
              <a:buNone/>
              <a:defRPr sz="6000" b="1">
                <a:solidFill>
                  <a:srgbClr val="39BBED"/>
                </a:solidFill>
                <a:latin typeface="Arial" panose="020B0604020202020204" pitchFamily="34" charset="0"/>
                <a:cs typeface="Arial" panose="020B0604020202020204" pitchFamily="34" charset="0"/>
              </a:defRPr>
            </a:lvl1pPr>
            <a:lvl2pPr marL="457200" indent="0">
              <a:buNone/>
              <a:defRPr sz="6000" b="1">
                <a:solidFill>
                  <a:srgbClr val="013C5B"/>
                </a:solidFill>
                <a:latin typeface="Arial" panose="020B0604020202020204" pitchFamily="34" charset="0"/>
                <a:cs typeface="Arial" panose="020B0604020202020204" pitchFamily="34" charset="0"/>
              </a:defRPr>
            </a:lvl2pPr>
            <a:lvl3pPr marL="914400" indent="0">
              <a:buNone/>
              <a:defRPr sz="6000" b="1">
                <a:solidFill>
                  <a:srgbClr val="013C5B"/>
                </a:solidFill>
                <a:latin typeface="Arial" panose="020B0604020202020204" pitchFamily="34" charset="0"/>
                <a:cs typeface="Arial" panose="020B0604020202020204" pitchFamily="34" charset="0"/>
              </a:defRPr>
            </a:lvl3pPr>
            <a:lvl4pPr marL="1371600" indent="0">
              <a:buNone/>
              <a:defRPr sz="6000" b="1">
                <a:solidFill>
                  <a:srgbClr val="013C5B"/>
                </a:solidFill>
                <a:latin typeface="Arial" panose="020B0604020202020204" pitchFamily="34" charset="0"/>
                <a:cs typeface="Arial" panose="020B0604020202020204" pitchFamily="34" charset="0"/>
              </a:defRPr>
            </a:lvl4pPr>
            <a:lvl5pPr marL="1828800" indent="0">
              <a:buNone/>
              <a:defRPr sz="6000" b="1">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p:txBody>
      </p:sp>
    </p:spTree>
    <p:extLst>
      <p:ext uri="{BB962C8B-B14F-4D97-AF65-F5344CB8AC3E}">
        <p14:creationId xmlns:p14="http://schemas.microsoft.com/office/powerpoint/2010/main" val="20955763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Blu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p:nvPr>
        </p:nvSpPr>
        <p:spPr>
          <a:xfrm>
            <a:off x="458788" y="2660520"/>
            <a:ext cx="9426575" cy="1481174"/>
          </a:xfrm>
          <a:prstGeom prst="rect">
            <a:avLst/>
          </a:prstGeom>
        </p:spPr>
        <p:txBody>
          <a:bodyPr>
            <a:normAutofit/>
          </a:bodyPr>
          <a:lstStyle>
            <a:lvl1pPr marL="0" indent="0">
              <a:buNone/>
              <a:defRPr sz="4800" b="1">
                <a:solidFill>
                  <a:srgbClr val="39BBED"/>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5" name="Text Placeholder 13"/>
          <p:cNvSpPr>
            <a:spLocks noGrp="1"/>
          </p:cNvSpPr>
          <p:nvPr>
            <p:ph type="body" sz="quarter" idx="11"/>
          </p:nvPr>
        </p:nvSpPr>
        <p:spPr>
          <a:xfrm>
            <a:off x="458788" y="4237188"/>
            <a:ext cx="7959725" cy="483813"/>
          </a:xfrm>
          <a:prstGeom prst="rect">
            <a:avLst/>
          </a:prstGeom>
        </p:spPr>
        <p:txBody>
          <a:bodyPr anchor="ct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2159330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8625B-77FE-4DBD-A5EA-B3FA390596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432D56-E2A9-4B36-986D-1A6D89217A0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342AEE-9DF0-4DDA-B91A-F82681241DD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9787060-58ED-422C-8A51-C971548CAC39}"/>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6" name="Footer Placeholder 5">
            <a:extLst>
              <a:ext uri="{FF2B5EF4-FFF2-40B4-BE49-F238E27FC236}">
                <a16:creationId xmlns:a16="http://schemas.microsoft.com/office/drawing/2014/main" id="{C0DC7056-27EA-4BD3-BEA4-E77A3C05AB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3123C9-DAC0-4A00-B3A3-ECA0119E048E}"/>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26226475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Blue OHSEL">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Text Placeholder 10"/>
          <p:cNvSpPr>
            <a:spLocks noGrp="1"/>
          </p:cNvSpPr>
          <p:nvPr>
            <p:ph type="body" sz="quarter" idx="10"/>
          </p:nvPr>
        </p:nvSpPr>
        <p:spPr>
          <a:xfrm>
            <a:off x="458788" y="2660520"/>
            <a:ext cx="9426575" cy="1481174"/>
          </a:xfrm>
          <a:prstGeom prst="rect">
            <a:avLst/>
          </a:prstGeom>
        </p:spPr>
        <p:txBody>
          <a:bodyPr>
            <a:normAutofit/>
          </a:bodyPr>
          <a:lstStyle>
            <a:lvl1pPr marL="0" indent="0">
              <a:buNone/>
              <a:defRPr sz="4800" b="1">
                <a:solidFill>
                  <a:srgbClr val="39BBED"/>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15" name="Text Placeholder 13"/>
          <p:cNvSpPr>
            <a:spLocks noGrp="1"/>
          </p:cNvSpPr>
          <p:nvPr>
            <p:ph type="body" sz="quarter" idx="11"/>
          </p:nvPr>
        </p:nvSpPr>
        <p:spPr>
          <a:xfrm>
            <a:off x="458788" y="4237188"/>
            <a:ext cx="7959725" cy="483813"/>
          </a:xfrm>
          <a:prstGeom prst="rect">
            <a:avLst/>
          </a:prstGeom>
        </p:spPr>
        <p:txBody>
          <a:bodyPr anchor="ct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23866173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Whit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p:nvPr>
        </p:nvSpPr>
        <p:spPr>
          <a:xfrm>
            <a:off x="458788" y="2660520"/>
            <a:ext cx="9426575" cy="1481174"/>
          </a:xfrm>
          <a:prstGeom prst="rect">
            <a:avLst/>
          </a:prstGeom>
        </p:spPr>
        <p:txBody>
          <a:bodyPr>
            <a:normAutofit/>
          </a:bodyPr>
          <a:lstStyle>
            <a:lvl1pPr marL="0" indent="0">
              <a:buNone/>
              <a:defRPr sz="4800" b="1">
                <a:solidFill>
                  <a:srgbClr val="013C5B"/>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5" name="Text Placeholder 13"/>
          <p:cNvSpPr>
            <a:spLocks noGrp="1"/>
          </p:cNvSpPr>
          <p:nvPr>
            <p:ph type="body" sz="quarter" idx="11"/>
          </p:nvPr>
        </p:nvSpPr>
        <p:spPr>
          <a:xfrm>
            <a:off x="458788" y="4237188"/>
            <a:ext cx="7959725" cy="483813"/>
          </a:xfrm>
          <a:prstGeom prst="rect">
            <a:avLst/>
          </a:prstGeom>
        </p:spPr>
        <p:txBody>
          <a:bodyPr anchor="ctr">
            <a:normAutofit/>
          </a:bodyPr>
          <a:lstStyle>
            <a:lvl1pPr marL="0" indent="0">
              <a:buNone/>
              <a:defRPr sz="2000">
                <a:solidFill>
                  <a:srgbClr val="013C5B"/>
                </a:solidFill>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42471581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Title Whit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Text Placeholder 10"/>
          <p:cNvSpPr>
            <a:spLocks noGrp="1"/>
          </p:cNvSpPr>
          <p:nvPr>
            <p:ph type="body" sz="quarter" idx="10"/>
          </p:nvPr>
        </p:nvSpPr>
        <p:spPr>
          <a:xfrm>
            <a:off x="458788" y="2660520"/>
            <a:ext cx="9426575" cy="1481174"/>
          </a:xfrm>
          <a:prstGeom prst="rect">
            <a:avLst/>
          </a:prstGeom>
        </p:spPr>
        <p:txBody>
          <a:bodyPr>
            <a:normAutofit/>
          </a:bodyPr>
          <a:lstStyle>
            <a:lvl1pPr marL="0" indent="0">
              <a:buNone/>
              <a:defRPr sz="4800" b="1">
                <a:solidFill>
                  <a:srgbClr val="013C5B"/>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5" name="Text Placeholder 13"/>
          <p:cNvSpPr>
            <a:spLocks noGrp="1"/>
          </p:cNvSpPr>
          <p:nvPr>
            <p:ph type="body" sz="quarter" idx="11"/>
          </p:nvPr>
        </p:nvSpPr>
        <p:spPr>
          <a:xfrm>
            <a:off x="458788" y="4237188"/>
            <a:ext cx="7959725" cy="483813"/>
          </a:xfrm>
          <a:prstGeom prst="rect">
            <a:avLst/>
          </a:prstGeom>
        </p:spPr>
        <p:txBody>
          <a:bodyPr anchor="ctr">
            <a:normAutofit/>
          </a:bodyPr>
          <a:lstStyle>
            <a:lvl1pPr marL="0" indent="0">
              <a:buNone/>
              <a:defRPr sz="2000">
                <a:solidFill>
                  <a:srgbClr val="013C5B"/>
                </a:solidFill>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1234551077"/>
      </p:ext>
    </p:extLst>
  </p:cSld>
  <p:clrMapOvr>
    <a:masterClrMapping/>
  </p:clrMapOvr>
  <p:transition spd="slow"/>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a:p>
        </p:txBody>
      </p:sp>
      <p:sp>
        <p:nvSpPr>
          <p:cNvPr id="11" name="Title 1">
            <a:extLst>
              <a:ext uri="{FF2B5EF4-FFF2-40B4-BE49-F238E27FC236}">
                <a16:creationId xmlns:a16="http://schemas.microsoft.com/office/drawing/2014/main" id="{294F00F9-FD56-EDDE-6984-E141C4954BB6}"/>
              </a:ext>
            </a:extLst>
          </p:cNvPr>
          <p:cNvSpPr>
            <a:spLocks noGrp="1"/>
          </p:cNvSpPr>
          <p:nvPr>
            <p:ph type="title"/>
          </p:nvPr>
        </p:nvSpPr>
        <p:spPr>
          <a:xfrm>
            <a:off x="354013" y="563400"/>
            <a:ext cx="7994029" cy="662782"/>
          </a:xfrm>
          <a:prstGeom prst="rect">
            <a:avLst/>
          </a:prstGeom>
        </p:spPr>
        <p:txBody>
          <a:bodyPr vert="horz" anchor="ctr"/>
          <a:lstStyle>
            <a:lvl1pPr algn="l">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p>
        </p:txBody>
      </p:sp>
    </p:spTree>
    <p:extLst>
      <p:ext uri="{BB962C8B-B14F-4D97-AF65-F5344CB8AC3E}">
        <p14:creationId xmlns:p14="http://schemas.microsoft.com/office/powerpoint/2010/main" val="34739243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a:p>
        </p:txBody>
      </p:sp>
      <p:sp>
        <p:nvSpPr>
          <p:cNvPr id="9" name="Title 1">
            <a:extLst>
              <a:ext uri="{FF2B5EF4-FFF2-40B4-BE49-F238E27FC236}">
                <a16:creationId xmlns:a16="http://schemas.microsoft.com/office/drawing/2014/main" id="{AA30205A-CB70-50C1-E147-5EAE15B0DC4E}"/>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p>
        </p:txBody>
      </p:sp>
    </p:spTree>
    <p:extLst>
      <p:ext uri="{BB962C8B-B14F-4D97-AF65-F5344CB8AC3E}">
        <p14:creationId xmlns:p14="http://schemas.microsoft.com/office/powerpoint/2010/main" val="32869338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_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a:p>
        </p:txBody>
      </p:sp>
      <p:sp>
        <p:nvSpPr>
          <p:cNvPr id="9" name="Title 1">
            <a:extLst>
              <a:ext uri="{FF2B5EF4-FFF2-40B4-BE49-F238E27FC236}">
                <a16:creationId xmlns:a16="http://schemas.microsoft.com/office/drawing/2014/main" id="{9D7DDF92-55D2-78E4-26D7-7AA8751BE2E5}"/>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p>
        </p:txBody>
      </p:sp>
    </p:spTree>
    <p:extLst>
      <p:ext uri="{BB962C8B-B14F-4D97-AF65-F5344CB8AC3E}">
        <p14:creationId xmlns:p14="http://schemas.microsoft.com/office/powerpoint/2010/main" val="360485153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a:p>
        </p:txBody>
      </p:sp>
      <p:sp>
        <p:nvSpPr>
          <p:cNvPr id="11" name="Title 1">
            <a:extLst>
              <a:ext uri="{FF2B5EF4-FFF2-40B4-BE49-F238E27FC236}">
                <a16:creationId xmlns:a16="http://schemas.microsoft.com/office/drawing/2014/main" id="{1B72277B-7A2D-22ED-C8AB-644257FA0099}"/>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p>
        </p:txBody>
      </p:sp>
    </p:spTree>
    <p:extLst>
      <p:ext uri="{BB962C8B-B14F-4D97-AF65-F5344CB8AC3E}">
        <p14:creationId xmlns:p14="http://schemas.microsoft.com/office/powerpoint/2010/main" val="32015369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4_Content">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7ED7ED4D-AF16-1E82-D9C6-C8D27C639ED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7ED7ED4D-AF16-1E82-D9C6-C8D27C639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6">
            <a:extLst>
              <a:ext uri="{FF2B5EF4-FFF2-40B4-BE49-F238E27FC236}">
                <a16:creationId xmlns:a16="http://schemas.microsoft.com/office/drawing/2014/main" id="{A74D8D71-29FA-CB26-D0F8-A34D4BB1F1E5}"/>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9C23DAE3-29EA-6B48-8B9F-DAC09DE37D5A}" type="slidenum">
              <a:rPr lang="en-US"/>
              <a:pPr>
                <a:defRPr/>
              </a:pPr>
              <a:t>‹#›</a:t>
            </a:fld>
            <a:endParaRPr lang="en-US"/>
          </a:p>
        </p:txBody>
      </p:sp>
      <p:sp>
        <p:nvSpPr>
          <p:cNvPr id="9" name="Title 1">
            <a:extLst>
              <a:ext uri="{FF2B5EF4-FFF2-40B4-BE49-F238E27FC236}">
                <a16:creationId xmlns:a16="http://schemas.microsoft.com/office/drawing/2014/main" id="{661E7A0A-806F-0072-E9CF-DB48F2F609AB}"/>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p>
        </p:txBody>
      </p:sp>
    </p:spTree>
    <p:extLst>
      <p:ext uri="{BB962C8B-B14F-4D97-AF65-F5344CB8AC3E}">
        <p14:creationId xmlns:p14="http://schemas.microsoft.com/office/powerpoint/2010/main" val="252490446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Content with footer section">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E4038FD0-2570-F82C-50C4-C27E118E5F7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E4038FD0-2570-F82C-50C4-C27E118E5F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a:extLst>
              <a:ext uri="{FF2B5EF4-FFF2-40B4-BE49-F238E27FC236}">
                <a16:creationId xmlns:a16="http://schemas.microsoft.com/office/drawing/2014/main" id="{DDF79393-F0C2-F093-EA57-C6FE02599E89}"/>
              </a:ext>
            </a:extLst>
          </p:cNvPr>
          <p:cNvSpPr/>
          <p:nvPr/>
        </p:nvSpPr>
        <p:spPr>
          <a:xfrm>
            <a:off x="0" y="6440488"/>
            <a:ext cx="12192000" cy="4270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Slide Number Placeholder 6">
            <a:extLst>
              <a:ext uri="{FF2B5EF4-FFF2-40B4-BE49-F238E27FC236}">
                <a16:creationId xmlns:a16="http://schemas.microsoft.com/office/drawing/2014/main" id="{CD415DD5-CA35-230E-E777-24DF6B527F7A}"/>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C5B21422-1590-694D-A969-F6789BD7D25B}" type="slidenum">
              <a:rPr lang="en-US"/>
              <a:pPr>
                <a:defRPr/>
              </a:pPr>
              <a:t>‹#›</a:t>
            </a:fld>
            <a:endParaRPr lang="en-US"/>
          </a:p>
        </p:txBody>
      </p:sp>
      <p:sp>
        <p:nvSpPr>
          <p:cNvPr id="12" name="Title 1">
            <a:extLst>
              <a:ext uri="{FF2B5EF4-FFF2-40B4-BE49-F238E27FC236}">
                <a16:creationId xmlns:a16="http://schemas.microsoft.com/office/drawing/2014/main" id="{3DD4F447-8CA9-33BE-E377-5978DF6D4F81}"/>
              </a:ext>
            </a:extLst>
          </p:cNvPr>
          <p:cNvSpPr>
            <a:spLocks noGrp="1"/>
          </p:cNvSpPr>
          <p:nvPr>
            <p:ph type="title"/>
          </p:nvPr>
        </p:nvSpPr>
        <p:spPr>
          <a:xfrm>
            <a:off x="354013" y="563400"/>
            <a:ext cx="7994029" cy="662782"/>
          </a:xfrm>
          <a:prstGeom prst="rect">
            <a:avLst/>
          </a:prstGeom>
        </p:spPr>
        <p:txBody>
          <a:bodyPr vert="horz" anchor="ctr"/>
          <a:lstStyle>
            <a:lvl1pPr algn="l">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p>
        </p:txBody>
      </p:sp>
    </p:spTree>
    <p:extLst>
      <p:ext uri="{BB962C8B-B14F-4D97-AF65-F5344CB8AC3E}">
        <p14:creationId xmlns:p14="http://schemas.microsoft.com/office/powerpoint/2010/main" val="29803410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Content with footer section">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E4038FD0-2570-F82C-50C4-C27E118E5F75}"/>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4" name="Object 2" hidden="1">
                        <a:extLst>
                          <a:ext uri="{FF2B5EF4-FFF2-40B4-BE49-F238E27FC236}">
                            <a16:creationId xmlns:a16="http://schemas.microsoft.com/office/drawing/2014/main" id="{E4038FD0-2570-F82C-50C4-C27E118E5F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a:extLst>
              <a:ext uri="{FF2B5EF4-FFF2-40B4-BE49-F238E27FC236}">
                <a16:creationId xmlns:a16="http://schemas.microsoft.com/office/drawing/2014/main" id="{DDF79393-F0C2-F093-EA57-C6FE02599E89}"/>
              </a:ext>
            </a:extLst>
          </p:cNvPr>
          <p:cNvSpPr/>
          <p:nvPr/>
        </p:nvSpPr>
        <p:spPr>
          <a:xfrm>
            <a:off x="0" y="6440488"/>
            <a:ext cx="12192000" cy="4270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Content Placeholder 2"/>
          <p:cNvSpPr>
            <a:spLocks noGrp="1"/>
          </p:cNvSpPr>
          <p:nvPr>
            <p:ph sz="quarter" idx="14"/>
          </p:nvPr>
        </p:nvSpPr>
        <p:spPr>
          <a:xfrm>
            <a:off x="354013" y="1389063"/>
            <a:ext cx="11326153" cy="4899025"/>
          </a:xfrm>
          <a:prstGeom prst="rect">
            <a:avLst/>
          </a:prstGeom>
        </p:spPr>
        <p:txBody>
          <a:bodyPr/>
          <a:lstStyle>
            <a:lvl1pPr>
              <a:defRPr sz="2400">
                <a:solidFill>
                  <a:srgbClr val="013C5B"/>
                </a:solidFill>
                <a:latin typeface="Arial" panose="020B0604020202020204" pitchFamily="34" charset="0"/>
                <a:cs typeface="Arial" panose="020B0604020202020204" pitchFamily="34" charset="0"/>
              </a:defRPr>
            </a:lvl1pPr>
            <a:lvl2pPr>
              <a:defRPr sz="2000">
                <a:solidFill>
                  <a:srgbClr val="013C5B"/>
                </a:solidFill>
                <a:latin typeface="Arial" panose="020B0604020202020204" pitchFamily="34" charset="0"/>
                <a:cs typeface="Arial" panose="020B0604020202020204" pitchFamily="34" charset="0"/>
              </a:defRPr>
            </a:lvl2pPr>
            <a:lvl3pPr>
              <a:defRPr sz="1800">
                <a:solidFill>
                  <a:srgbClr val="013C5B"/>
                </a:solidFill>
                <a:latin typeface="Arial" panose="020B0604020202020204" pitchFamily="34" charset="0"/>
                <a:cs typeface="Arial" panose="020B0604020202020204" pitchFamily="34" charset="0"/>
              </a:defRPr>
            </a:lvl3pPr>
            <a:lvl4pPr>
              <a:defRPr sz="1600">
                <a:solidFill>
                  <a:srgbClr val="013C5B"/>
                </a:solidFill>
                <a:latin typeface="Arial" panose="020B0604020202020204" pitchFamily="34" charset="0"/>
                <a:cs typeface="Arial" panose="020B0604020202020204" pitchFamily="34" charset="0"/>
              </a:defRPr>
            </a:lvl4pPr>
            <a:lvl5pPr>
              <a:defRPr sz="1600">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Slide Number Placeholder 6">
            <a:extLst>
              <a:ext uri="{FF2B5EF4-FFF2-40B4-BE49-F238E27FC236}">
                <a16:creationId xmlns:a16="http://schemas.microsoft.com/office/drawing/2014/main" id="{CD415DD5-CA35-230E-E777-24DF6B527F7A}"/>
              </a:ext>
            </a:extLst>
          </p:cNvPr>
          <p:cNvSpPr>
            <a:spLocks noGrp="1"/>
          </p:cNvSpPr>
          <p:nvPr>
            <p:ph type="sldNum" sz="quarter" idx="15"/>
          </p:nvPr>
        </p:nvSpPr>
        <p:spPr>
          <a:xfrm>
            <a:off x="10161588" y="6472238"/>
            <a:ext cx="1695450" cy="365125"/>
          </a:xfrm>
          <a:prstGeom prst="rect">
            <a:avLst/>
          </a:prstGeom>
        </p:spPr>
        <p:txBody>
          <a:bodyPr anchor="ctr"/>
          <a:lstStyle>
            <a:lvl1pPr algn="r" eaLnBrk="1" fontAlgn="auto" hangingPunct="1">
              <a:spcBef>
                <a:spcPts val="0"/>
              </a:spcBef>
              <a:spcAft>
                <a:spcPts val="0"/>
              </a:spcAft>
              <a:defRPr sz="1200" b="1" smtClean="0">
                <a:solidFill>
                  <a:srgbClr val="013C5B"/>
                </a:solidFill>
                <a:latin typeface="Arial" panose="020B0604020202020204" pitchFamily="34" charset="0"/>
                <a:cs typeface="Arial" panose="020B0604020202020204" pitchFamily="34" charset="0"/>
              </a:defRPr>
            </a:lvl1pPr>
          </a:lstStyle>
          <a:p>
            <a:pPr>
              <a:defRPr/>
            </a:pPr>
            <a:fld id="{C5B21422-1590-694D-A969-F6789BD7D25B}" type="slidenum">
              <a:rPr lang="en-US"/>
              <a:pPr>
                <a:defRPr/>
              </a:pPr>
              <a:t>‹#›</a:t>
            </a:fld>
            <a:endParaRPr lang="en-US"/>
          </a:p>
        </p:txBody>
      </p:sp>
      <p:sp>
        <p:nvSpPr>
          <p:cNvPr id="9" name="Title 1">
            <a:extLst>
              <a:ext uri="{FF2B5EF4-FFF2-40B4-BE49-F238E27FC236}">
                <a16:creationId xmlns:a16="http://schemas.microsoft.com/office/drawing/2014/main" id="{EB458B4A-1704-7FAA-2888-97123A65BC6F}"/>
              </a:ext>
            </a:extLst>
          </p:cNvPr>
          <p:cNvSpPr>
            <a:spLocks noGrp="1"/>
          </p:cNvSpPr>
          <p:nvPr>
            <p:ph type="title"/>
          </p:nvPr>
        </p:nvSpPr>
        <p:spPr>
          <a:xfrm>
            <a:off x="2159306" y="585434"/>
            <a:ext cx="7524521" cy="662782"/>
          </a:xfrm>
          <a:prstGeom prst="rect">
            <a:avLst/>
          </a:prstGeom>
        </p:spPr>
        <p:txBody>
          <a:bodyPr vert="horz" anchor="ctr"/>
          <a:lstStyle>
            <a:lvl1pPr algn="ctr">
              <a:defRPr sz="2800" b="1">
                <a:solidFill>
                  <a:srgbClr val="013C5B"/>
                </a:solidFill>
                <a:latin typeface="Arial" panose="020B0604020202020204" pitchFamily="34" charset="0"/>
                <a:cs typeface="Arial" panose="020B0604020202020204" pitchFamily="34" charset="0"/>
              </a:defRPr>
            </a:lvl1pPr>
          </a:lstStyle>
          <a:p>
            <a:r>
              <a:rPr lang="en-GB"/>
              <a:t>Click to edit Master title style</a:t>
            </a:r>
          </a:p>
        </p:txBody>
      </p:sp>
    </p:spTree>
    <p:extLst>
      <p:ext uri="{BB962C8B-B14F-4D97-AF65-F5344CB8AC3E}">
        <p14:creationId xmlns:p14="http://schemas.microsoft.com/office/powerpoint/2010/main" val="1885229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3FDA4-8485-49BC-8412-320EE637FB2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91868E-C24E-46E5-86B1-1F03EAFB7D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04CBAE6-A621-4DC4-B6CE-2BB38446A7B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BDECFA9-EB24-440A-878B-EC3584B661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1DF9DA2-4079-454C-A182-F11B6564AFF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E4006EF-2266-4827-AF7F-55506B6E4523}"/>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8" name="Footer Placeholder 7">
            <a:extLst>
              <a:ext uri="{FF2B5EF4-FFF2-40B4-BE49-F238E27FC236}">
                <a16:creationId xmlns:a16="http://schemas.microsoft.com/office/drawing/2014/main" id="{DD98D7EE-2390-4B99-9251-7B1DFDA0FA2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0075B96-62E3-43BD-8651-5DAEFE269457}"/>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261321005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One statement whit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 name="Text Placeholder 8"/>
          <p:cNvSpPr>
            <a:spLocks noGrp="1"/>
          </p:cNvSpPr>
          <p:nvPr>
            <p:ph type="body" sz="quarter" idx="13"/>
          </p:nvPr>
        </p:nvSpPr>
        <p:spPr>
          <a:xfrm>
            <a:off x="2204378" y="2918572"/>
            <a:ext cx="7369175" cy="725581"/>
          </a:xfrm>
          <a:prstGeom prst="rect">
            <a:avLst/>
          </a:prstGeom>
        </p:spPr>
        <p:txBody>
          <a:bodyPr>
            <a:noAutofit/>
          </a:bodyPr>
          <a:lstStyle>
            <a:lvl1pPr marL="0" indent="0" algn="ctr">
              <a:buNone/>
              <a:defRPr sz="6000" b="1">
                <a:solidFill>
                  <a:srgbClr val="013C5B"/>
                </a:solidFill>
                <a:latin typeface="Arial" panose="020B0604020202020204" pitchFamily="34" charset="0"/>
                <a:cs typeface="Arial" panose="020B0604020202020204" pitchFamily="34" charset="0"/>
              </a:defRPr>
            </a:lvl1pPr>
            <a:lvl2pPr marL="457200" indent="0">
              <a:buNone/>
              <a:defRPr sz="6000" b="1">
                <a:solidFill>
                  <a:srgbClr val="013C5B"/>
                </a:solidFill>
                <a:latin typeface="Arial" panose="020B0604020202020204" pitchFamily="34" charset="0"/>
                <a:cs typeface="Arial" panose="020B0604020202020204" pitchFamily="34" charset="0"/>
              </a:defRPr>
            </a:lvl2pPr>
            <a:lvl3pPr marL="914400" indent="0">
              <a:buNone/>
              <a:defRPr sz="6000" b="1">
                <a:solidFill>
                  <a:srgbClr val="013C5B"/>
                </a:solidFill>
                <a:latin typeface="Arial" panose="020B0604020202020204" pitchFamily="34" charset="0"/>
                <a:cs typeface="Arial" panose="020B0604020202020204" pitchFamily="34" charset="0"/>
              </a:defRPr>
            </a:lvl3pPr>
            <a:lvl4pPr marL="1371600" indent="0">
              <a:buNone/>
              <a:defRPr sz="6000" b="1">
                <a:solidFill>
                  <a:srgbClr val="013C5B"/>
                </a:solidFill>
                <a:latin typeface="Arial" panose="020B0604020202020204" pitchFamily="34" charset="0"/>
                <a:cs typeface="Arial" panose="020B0604020202020204" pitchFamily="34" charset="0"/>
              </a:defRPr>
            </a:lvl4pPr>
            <a:lvl5pPr marL="1828800" indent="0">
              <a:buNone/>
              <a:defRPr sz="6000" b="1">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p:txBody>
      </p:sp>
    </p:spTree>
    <p:extLst>
      <p:ext uri="{BB962C8B-B14F-4D97-AF65-F5344CB8AC3E}">
        <p14:creationId xmlns:p14="http://schemas.microsoft.com/office/powerpoint/2010/main" val="363005321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One statement blue">
    <p:bg>
      <p:bgPr>
        <a:blipFill dpi="0" rotWithShape="0">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 name="Text Placeholder 8"/>
          <p:cNvSpPr>
            <a:spLocks noGrp="1"/>
          </p:cNvSpPr>
          <p:nvPr>
            <p:ph type="body" sz="quarter" idx="13"/>
          </p:nvPr>
        </p:nvSpPr>
        <p:spPr>
          <a:xfrm>
            <a:off x="2411412" y="2918572"/>
            <a:ext cx="7369175" cy="725581"/>
          </a:xfrm>
          <a:prstGeom prst="rect">
            <a:avLst/>
          </a:prstGeom>
        </p:spPr>
        <p:txBody>
          <a:bodyPr>
            <a:noAutofit/>
          </a:bodyPr>
          <a:lstStyle>
            <a:lvl1pPr marL="0" indent="0" algn="ctr">
              <a:buNone/>
              <a:defRPr sz="6000" b="1">
                <a:solidFill>
                  <a:srgbClr val="39BBED"/>
                </a:solidFill>
                <a:latin typeface="Arial" panose="020B0604020202020204" pitchFamily="34" charset="0"/>
                <a:cs typeface="Arial" panose="020B0604020202020204" pitchFamily="34" charset="0"/>
              </a:defRPr>
            </a:lvl1pPr>
            <a:lvl2pPr marL="457200" indent="0">
              <a:buNone/>
              <a:defRPr sz="6000" b="1">
                <a:solidFill>
                  <a:srgbClr val="013C5B"/>
                </a:solidFill>
                <a:latin typeface="Arial" panose="020B0604020202020204" pitchFamily="34" charset="0"/>
                <a:cs typeface="Arial" panose="020B0604020202020204" pitchFamily="34" charset="0"/>
              </a:defRPr>
            </a:lvl2pPr>
            <a:lvl3pPr marL="914400" indent="0">
              <a:buNone/>
              <a:defRPr sz="6000" b="1">
                <a:solidFill>
                  <a:srgbClr val="013C5B"/>
                </a:solidFill>
                <a:latin typeface="Arial" panose="020B0604020202020204" pitchFamily="34" charset="0"/>
                <a:cs typeface="Arial" panose="020B0604020202020204" pitchFamily="34" charset="0"/>
              </a:defRPr>
            </a:lvl3pPr>
            <a:lvl4pPr marL="1371600" indent="0">
              <a:buNone/>
              <a:defRPr sz="6000" b="1">
                <a:solidFill>
                  <a:srgbClr val="013C5B"/>
                </a:solidFill>
                <a:latin typeface="Arial" panose="020B0604020202020204" pitchFamily="34" charset="0"/>
                <a:cs typeface="Arial" panose="020B0604020202020204" pitchFamily="34" charset="0"/>
              </a:defRPr>
            </a:lvl4pPr>
            <a:lvl5pPr marL="1828800" indent="0">
              <a:buNone/>
              <a:defRPr sz="6000" b="1">
                <a:solidFill>
                  <a:srgbClr val="013C5B"/>
                </a:solidFill>
                <a:latin typeface="Arial" panose="020B0604020202020204" pitchFamily="34" charset="0"/>
                <a:cs typeface="Arial" panose="020B0604020202020204" pitchFamily="34" charset="0"/>
              </a:defRPr>
            </a:lvl5pPr>
          </a:lstStyle>
          <a:p>
            <a:pPr lvl="0"/>
            <a:r>
              <a:rPr lang="en-GB"/>
              <a:t>Click to edit Master text styles</a:t>
            </a:r>
          </a:p>
        </p:txBody>
      </p:sp>
    </p:spTree>
    <p:extLst>
      <p:ext uri="{BB962C8B-B14F-4D97-AF65-F5344CB8AC3E}">
        <p14:creationId xmlns:p14="http://schemas.microsoft.com/office/powerpoint/2010/main" val="4898779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5781"/>
            </a:lvl1pPr>
          </a:lstStyle>
          <a:p>
            <a:r>
              <a:rPr lang="en-US"/>
              <a:t>Click to edit Master title style</a:t>
            </a:r>
            <a:endParaRPr lang="en-US" dirty="0"/>
          </a:p>
        </p:txBody>
      </p:sp>
      <p:sp>
        <p:nvSpPr>
          <p:cNvPr id="3" name="Subtitle 2"/>
          <p:cNvSpPr>
            <a:spLocks noGrp="1"/>
          </p:cNvSpPr>
          <p:nvPr>
            <p:ph type="subTitle" idx="1"/>
          </p:nvPr>
        </p:nvSpPr>
        <p:spPr>
          <a:xfrm>
            <a:off x="1524000" y="3602039"/>
            <a:ext cx="9144000" cy="1655762"/>
          </a:xfrm>
        </p:spPr>
        <p:txBody>
          <a:bodyPr/>
          <a:lstStyle>
            <a:lvl1pPr marL="0" indent="0" algn="ctr">
              <a:buNone/>
              <a:defRPr sz="2313"/>
            </a:lvl1pPr>
            <a:lvl2pPr marL="440560" indent="0" algn="ctr">
              <a:buNone/>
              <a:defRPr sz="1927"/>
            </a:lvl2pPr>
            <a:lvl3pPr marL="881122" indent="0" algn="ctr">
              <a:buNone/>
              <a:defRPr sz="1734"/>
            </a:lvl3pPr>
            <a:lvl4pPr marL="1321683" indent="0" algn="ctr">
              <a:buNone/>
              <a:defRPr sz="1542"/>
            </a:lvl4pPr>
            <a:lvl5pPr marL="1762243" indent="0" algn="ctr">
              <a:buNone/>
              <a:defRPr sz="1542"/>
            </a:lvl5pPr>
            <a:lvl6pPr marL="2202804" indent="0" algn="ctr">
              <a:buNone/>
              <a:defRPr sz="1542"/>
            </a:lvl6pPr>
            <a:lvl7pPr marL="2643365" indent="0" algn="ctr">
              <a:buNone/>
              <a:defRPr sz="1542"/>
            </a:lvl7pPr>
            <a:lvl8pPr marL="3083926" indent="0" algn="ctr">
              <a:buNone/>
              <a:defRPr sz="1542"/>
            </a:lvl8pPr>
            <a:lvl9pPr marL="3524486" indent="0" algn="ctr">
              <a:buNone/>
              <a:defRPr sz="15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E25326-AEA5-48C3-BB72-328F249B5472}" type="datetimeFigureOut">
              <a:rPr lang="en-GB" smtClean="0"/>
              <a:t>07/05/2024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193118-31DE-4E23-8032-0960BC797AD9}" type="slidenum">
              <a:rPr lang="en-GB" smtClean="0"/>
              <a:t>‹#›</a:t>
            </a:fld>
            <a:endParaRPr lang="en-GB"/>
          </a:p>
        </p:txBody>
      </p:sp>
    </p:spTree>
    <p:extLst>
      <p:ext uri="{BB962C8B-B14F-4D97-AF65-F5344CB8AC3E}">
        <p14:creationId xmlns:p14="http://schemas.microsoft.com/office/powerpoint/2010/main" val="2268756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E600B-377C-488E-9D7D-8DD4E254390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EA8BD0A-6E27-4099-9DA4-962A42C72D19}"/>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4" name="Footer Placeholder 3">
            <a:extLst>
              <a:ext uri="{FF2B5EF4-FFF2-40B4-BE49-F238E27FC236}">
                <a16:creationId xmlns:a16="http://schemas.microsoft.com/office/drawing/2014/main" id="{4365294A-DB10-480B-8383-CE08911E263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D8D4410-B7AA-4C35-AED0-903D97797DFC}"/>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3980423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66901A-0612-471C-A5AA-CE8BD378585D}"/>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3" name="Footer Placeholder 2">
            <a:extLst>
              <a:ext uri="{FF2B5EF4-FFF2-40B4-BE49-F238E27FC236}">
                <a16:creationId xmlns:a16="http://schemas.microsoft.com/office/drawing/2014/main" id="{E458BD23-86E9-4ECF-AF8D-0D315E58D35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E03DC05-4CDE-4693-A0FF-2D408963503B}"/>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3076645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8F6F9-919D-465C-9696-2CCAE3399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B259DE6-4515-4FBA-9DBE-F8B852CB34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0466FA9-6079-4A72-B77B-8B60CB27DF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6A0A8F-3555-41E6-9643-704EEC02AD3D}"/>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6" name="Footer Placeholder 5">
            <a:extLst>
              <a:ext uri="{FF2B5EF4-FFF2-40B4-BE49-F238E27FC236}">
                <a16:creationId xmlns:a16="http://schemas.microsoft.com/office/drawing/2014/main" id="{168377B0-8D16-4A4E-A0E0-7B3B9DA5F6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353F67-B128-40BB-80E6-538059EF7127}"/>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1904074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09271-A433-4681-89A2-C55B5947FE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8BCC84-6442-4B84-86A8-C5FF99CFCE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F9DB0AD-E09B-4F23-944F-1BFDC2EA43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3581D3-62E5-4597-9439-BCAF7DA0C01C}"/>
              </a:ext>
            </a:extLst>
          </p:cNvPr>
          <p:cNvSpPr>
            <a:spLocks noGrp="1"/>
          </p:cNvSpPr>
          <p:nvPr>
            <p:ph type="dt" sz="half" idx="10"/>
          </p:nvPr>
        </p:nvSpPr>
        <p:spPr/>
        <p:txBody>
          <a:bodyPr/>
          <a:lstStyle/>
          <a:p>
            <a:fld id="{19ECE9FE-0E82-48AB-99FD-F2E62AD29441}" type="datetimeFigureOut">
              <a:rPr lang="en-GB" smtClean="0"/>
              <a:t>07/05/2024</a:t>
            </a:fld>
            <a:endParaRPr lang="en-GB"/>
          </a:p>
        </p:txBody>
      </p:sp>
      <p:sp>
        <p:nvSpPr>
          <p:cNvPr id="6" name="Footer Placeholder 5">
            <a:extLst>
              <a:ext uri="{FF2B5EF4-FFF2-40B4-BE49-F238E27FC236}">
                <a16:creationId xmlns:a16="http://schemas.microsoft.com/office/drawing/2014/main" id="{61F62F66-715E-4C0F-9FAA-FD85B12531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54868C-3FB9-47D2-BF6B-6F4623EA3149}"/>
              </a:ext>
            </a:extLst>
          </p:cNvPr>
          <p:cNvSpPr>
            <a:spLocks noGrp="1"/>
          </p:cNvSpPr>
          <p:nvPr>
            <p:ph type="sldNum" sz="quarter" idx="12"/>
          </p:nvPr>
        </p:nvSpPr>
        <p:spPr/>
        <p:txBody>
          <a:bodyPr/>
          <a:lstStyle/>
          <a:p>
            <a:fld id="{0572258A-D604-4438-9556-423F5F2ACBBC}" type="slidenum">
              <a:rPr lang="en-GB" smtClean="0"/>
              <a:t>‹#›</a:t>
            </a:fld>
            <a:endParaRPr lang="en-GB"/>
          </a:p>
        </p:txBody>
      </p:sp>
    </p:spTree>
    <p:extLst>
      <p:ext uri="{BB962C8B-B14F-4D97-AF65-F5344CB8AC3E}">
        <p14:creationId xmlns:p14="http://schemas.microsoft.com/office/powerpoint/2010/main" val="865854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image" Target="../media/image2.emf"/><Relationship Id="rId2" Type="http://schemas.openxmlformats.org/officeDocument/2006/relationships/slideLayout" Target="../slideLayouts/slideLayout27.xml"/><Relationship Id="rId16" Type="http://schemas.openxmlformats.org/officeDocument/2006/relationships/oleObject" Target="../embeddings/oleObject3.bin"/><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ags" Target="../tags/tag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image" Target="../media/image2.emf"/><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oleObject" Target="../embeddings/oleObject10.bin"/><Relationship Id="rId2" Type="http://schemas.openxmlformats.org/officeDocument/2006/relationships/slideLayout" Target="../slideLayouts/slideLayout40.xml"/><Relationship Id="rId16" Type="http://schemas.openxmlformats.org/officeDocument/2006/relationships/tags" Target="../tags/tag11.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theme" Target="../theme/theme4.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720E80-D8D2-45BA-9F3F-01546988E9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6018E8-20D7-473F-B477-23CB2760AD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9C3974-7519-409B-8E6A-20A7383BFB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CE9FE-0E82-48AB-99FD-F2E62AD29441}" type="datetimeFigureOut">
              <a:rPr lang="en-GB" smtClean="0"/>
              <a:t>07/05/2024</a:t>
            </a:fld>
            <a:endParaRPr lang="en-GB"/>
          </a:p>
        </p:txBody>
      </p:sp>
      <p:sp>
        <p:nvSpPr>
          <p:cNvPr id="5" name="Footer Placeholder 4">
            <a:extLst>
              <a:ext uri="{FF2B5EF4-FFF2-40B4-BE49-F238E27FC236}">
                <a16:creationId xmlns:a16="http://schemas.microsoft.com/office/drawing/2014/main" id="{57F80A84-0D66-4146-ADD3-0D9BE53287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735DA28-1FD5-4BB3-979A-490CC031CA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2258A-D604-4438-9556-423F5F2ACBBC}" type="slidenum">
              <a:rPr lang="en-GB" smtClean="0"/>
              <a:t>‹#›</a:t>
            </a:fld>
            <a:endParaRPr lang="en-GB"/>
          </a:p>
        </p:txBody>
      </p:sp>
    </p:spTree>
    <p:extLst>
      <p:ext uri="{BB962C8B-B14F-4D97-AF65-F5344CB8AC3E}">
        <p14:creationId xmlns:p14="http://schemas.microsoft.com/office/powerpoint/2010/main" val="3671128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1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5/7/2024</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867196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20" r:id="rId12"/>
    <p:sldLayoutId id="2147483721" r:id="rId13"/>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 hidden="1">
            <a:extLst>
              <a:ext uri="{FF2B5EF4-FFF2-40B4-BE49-F238E27FC236}">
                <a16:creationId xmlns:a16="http://schemas.microsoft.com/office/drawing/2014/main" id="{68FF4BEC-E65A-6F08-D64C-F02B55D18DD7}"/>
              </a:ext>
            </a:extLst>
          </p:cNvPr>
          <p:cNvGraphicFramePr>
            <a:graphicFrameLocks noChangeAspect="1"/>
          </p:cNvGraphicFramePr>
          <p:nvPr>
            <p:custDataLst>
              <p:tags r:id="rId15"/>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6" imgW="38100" imgH="38100" progId="TCLayout.ActiveDocument.1">
                  <p:embed/>
                </p:oleObj>
              </mc:Choice>
              <mc:Fallback>
                <p:oleObj name="think-cell Slide" r:id="rId16" imgW="38100" imgH="38100" progId="TCLayout.ActiveDocument.1">
                  <p:embed/>
                  <p:pic>
                    <p:nvPicPr>
                      <p:cNvPr id="1026" name="Object 1" hidden="1">
                        <a:extLst>
                          <a:ext uri="{FF2B5EF4-FFF2-40B4-BE49-F238E27FC236}">
                            <a16:creationId xmlns:a16="http://schemas.microsoft.com/office/drawing/2014/main" id="{68FF4BEC-E65A-6F08-D64C-F02B55D18DD7}"/>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4288816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Lst>
  <p:hf hdr="0" ftr="0" dt="0"/>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 hidden="1">
            <a:extLst>
              <a:ext uri="{FF2B5EF4-FFF2-40B4-BE49-F238E27FC236}">
                <a16:creationId xmlns:a16="http://schemas.microsoft.com/office/drawing/2014/main" id="{68FF4BEC-E65A-6F08-D64C-F02B55D18DD7}"/>
              </a:ext>
            </a:extLst>
          </p:cNvPr>
          <p:cNvGraphicFramePr>
            <a:graphicFrameLocks noChangeAspect="1"/>
          </p:cNvGraphicFramePr>
          <p:nvPr>
            <p:custDataLst>
              <p:tags r:id="rId16"/>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7" imgW="38100" imgH="38100" progId="TCLayout.ActiveDocument.1">
                  <p:embed/>
                </p:oleObj>
              </mc:Choice>
              <mc:Fallback>
                <p:oleObj name="think-cell Slide" r:id="rId17" imgW="38100" imgH="38100" progId="TCLayout.ActiveDocument.1">
                  <p:embed/>
                  <p:pic>
                    <p:nvPicPr>
                      <p:cNvPr id="1026" name="Object 1" hidden="1">
                        <a:extLst>
                          <a:ext uri="{FF2B5EF4-FFF2-40B4-BE49-F238E27FC236}">
                            <a16:creationId xmlns:a16="http://schemas.microsoft.com/office/drawing/2014/main" id="{68FF4BEC-E65A-6F08-D64C-F02B55D18DD7}"/>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52550000"/>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 id="2147483736" r:id="rId14"/>
  </p:sldLayoutIdLst>
  <p:hf hdr="0" ftr="0" dt="0"/>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hyperlink" Target="https://www.england.nhs.uk/wp-content/uploads/2022/05/next-steps-for-integrating-primary-care-fuller-stocktake-report.pdf"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hyperlink" Target="https://healthy.io/eu/" TargetMode="External"/><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57F2EC7-C252-3539-9B23-5EE28DDE6837}"/>
              </a:ext>
            </a:extLst>
          </p:cNvPr>
          <p:cNvSpPr>
            <a:spLocks noGrp="1"/>
          </p:cNvSpPr>
          <p:nvPr>
            <p:ph type="title" idx="4294967295"/>
          </p:nvPr>
        </p:nvSpPr>
        <p:spPr>
          <a:xfrm>
            <a:off x="458788" y="2441575"/>
            <a:ext cx="9426575" cy="17002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l" defTabSz="609630" rtl="0" eaLnBrk="1" fontAlgn="auto" latinLnBrk="0" hangingPunct="1">
              <a:lnSpc>
                <a:spcPct val="100000"/>
              </a:lnSpc>
              <a:spcBef>
                <a:spcPct val="20000"/>
              </a:spcBef>
              <a:spcAft>
                <a:spcPts val="0"/>
              </a:spcAft>
              <a:buClrTx/>
              <a:buSzTx/>
              <a:buFont typeface="Arial" pitchFamily="34" charset="0"/>
              <a:buNone/>
              <a:tabLst/>
              <a:defRPr/>
            </a:pPr>
            <a:r>
              <a:rPr kumimoji="0" lang="en-US" sz="5200" b="1" i="0" u="none" strike="noStrike" kern="1200" cap="none" spc="0" normalizeH="0" baseline="0" noProof="0" dirty="0">
                <a:ln>
                  <a:noFill/>
                </a:ln>
                <a:solidFill>
                  <a:srgbClr val="39BBED"/>
                </a:solidFill>
                <a:effectLst/>
                <a:uLnTx/>
                <a:uFillTx/>
                <a:latin typeface="Arial" panose="020B0604020202020204" pitchFamily="34" charset="0"/>
                <a:ea typeface="+mn-ea"/>
                <a:cs typeface="Arial" panose="020B0604020202020204" pitchFamily="34" charset="0"/>
              </a:rPr>
              <a:t>Multi-Morbidity</a:t>
            </a:r>
            <a:r>
              <a:rPr kumimoji="0" lang="en-US" sz="4800" b="1" i="0" u="none" strike="noStrike" kern="1200" cap="none" spc="0" normalizeH="0" baseline="0" noProof="0" dirty="0">
                <a:ln>
                  <a:noFill/>
                </a:ln>
                <a:solidFill>
                  <a:srgbClr val="39BBED"/>
                </a:solidFill>
                <a:effectLst/>
                <a:uLnTx/>
                <a:uFillTx/>
                <a:latin typeface="Arial" panose="020B0604020202020204" pitchFamily="34" charset="0"/>
                <a:ea typeface="+mn-ea"/>
                <a:cs typeface="Arial" panose="020B0604020202020204" pitchFamily="34" charset="0"/>
              </a:rPr>
              <a:t> Model of Care  </a:t>
            </a:r>
          </a:p>
          <a:p>
            <a:pPr marL="0" marR="0" lvl="0" indent="0" algn="l" defTabSz="60963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a:ln>
                  <a:noFill/>
                </a:ln>
                <a:solidFill>
                  <a:srgbClr val="39BBED"/>
                </a:solidFill>
                <a:effectLst/>
                <a:uLnTx/>
                <a:uFillTx/>
                <a:latin typeface="Arial" panose="020B0604020202020204" pitchFamily="34" charset="0"/>
                <a:ea typeface="+mn-ea"/>
                <a:cs typeface="Arial" panose="020B0604020202020204" pitchFamily="34" charset="0"/>
              </a:rPr>
              <a:t>An Innovative approach to Integrated </a:t>
            </a:r>
            <a:r>
              <a:rPr kumimoji="0" lang="en-US" sz="3200" b="1" i="0" u="none" strike="noStrike" kern="1200" cap="none" spc="0" normalizeH="0" baseline="0" noProof="0" dirty="0" err="1">
                <a:ln>
                  <a:noFill/>
                </a:ln>
                <a:solidFill>
                  <a:srgbClr val="39BBED"/>
                </a:solidFill>
                <a:effectLst/>
                <a:uLnTx/>
                <a:uFillTx/>
                <a:latin typeface="Arial" panose="020B0604020202020204" pitchFamily="34" charset="0"/>
                <a:ea typeface="+mn-ea"/>
                <a:cs typeface="Arial" panose="020B0604020202020204" pitchFamily="34" charset="0"/>
              </a:rPr>
              <a:t>Neighbourhood</a:t>
            </a:r>
            <a:r>
              <a:rPr kumimoji="0" lang="en-US" sz="3200" b="1" i="0" u="none" strike="noStrike" kern="1200" cap="none" spc="0" normalizeH="0" baseline="0" noProof="0" dirty="0">
                <a:ln>
                  <a:noFill/>
                </a:ln>
                <a:solidFill>
                  <a:srgbClr val="39BBED"/>
                </a:solidFill>
                <a:effectLst/>
                <a:uLnTx/>
                <a:uFillTx/>
                <a:latin typeface="Arial" panose="020B0604020202020204" pitchFamily="34" charset="0"/>
                <a:ea typeface="+mn-ea"/>
                <a:cs typeface="Arial" panose="020B0604020202020204" pitchFamily="34" charset="0"/>
              </a:rPr>
              <a:t> working</a:t>
            </a:r>
          </a:p>
        </p:txBody>
      </p:sp>
      <p:sp>
        <p:nvSpPr>
          <p:cNvPr id="3" name="Text Placeholder 2">
            <a:extLst>
              <a:ext uri="{FF2B5EF4-FFF2-40B4-BE49-F238E27FC236}">
                <a16:creationId xmlns:a16="http://schemas.microsoft.com/office/drawing/2014/main" id="{176AE5FD-74D1-640E-1DF8-8B18C54BF0E8}"/>
              </a:ext>
            </a:extLst>
          </p:cNvPr>
          <p:cNvSpPr>
            <a:spLocks noGrp="1"/>
          </p:cNvSpPr>
          <p:nvPr>
            <p:ph type="body" sz="quarter" idx="11"/>
          </p:nvPr>
        </p:nvSpPr>
        <p:spPr>
          <a:xfrm>
            <a:off x="458788" y="4322389"/>
            <a:ext cx="8909801" cy="650664"/>
          </a:xfrm>
        </p:spPr>
        <p:txBody>
          <a:bodyPr>
            <a:normAutofit/>
          </a:bodyPr>
          <a:lstStyle/>
          <a:p>
            <a:r>
              <a:rPr lang="en-US" sz="1600" b="1" dirty="0"/>
              <a:t>Dr Krishna Subbarayan </a:t>
            </a:r>
            <a:r>
              <a:rPr lang="en-US" sz="1600" dirty="0"/>
              <a:t>(SEL ICB Long term Conditions Clinical Lead) and</a:t>
            </a:r>
          </a:p>
          <a:p>
            <a:r>
              <a:rPr lang="en-US" sz="1600" b="1" dirty="0"/>
              <a:t>Rob McCarthy </a:t>
            </a:r>
            <a:r>
              <a:rPr lang="en-US" sz="1600" dirty="0"/>
              <a:t>(Associate Director Long term Conditions, SEL ICB)</a:t>
            </a:r>
          </a:p>
        </p:txBody>
      </p:sp>
    </p:spTree>
    <p:extLst>
      <p:ext uri="{BB962C8B-B14F-4D97-AF65-F5344CB8AC3E}">
        <p14:creationId xmlns:p14="http://schemas.microsoft.com/office/powerpoint/2010/main" val="1455147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p:txBody>
          <a:bodyPr>
            <a:normAutofit/>
          </a:bodyPr>
          <a:lstStyle/>
          <a:p>
            <a:r>
              <a:rPr lang="en-GB" dirty="0"/>
              <a:t>Heritage PCN Case Study: Patient Journey</a:t>
            </a:r>
          </a:p>
        </p:txBody>
      </p:sp>
      <p:graphicFrame>
        <p:nvGraphicFramePr>
          <p:cNvPr id="5" name="Content Placeholder 4" descr="Patient identification completed using APL risk stratification tool; Setting up clinics with Practice Nurse / HCA; Inviting Patients for the clinics; Specialist Clinics with GPs &amp; ARRS staff (e.g., group consults); MDT Clinic with Secondary Care consultants (complex patients); Review of patients identified and keeping track of referred patients.">
            <a:extLst>
              <a:ext uri="{FF2B5EF4-FFF2-40B4-BE49-F238E27FC236}">
                <a16:creationId xmlns:a16="http://schemas.microsoft.com/office/drawing/2014/main" id="{83486ABE-94C8-4B9C-935F-3E1E08C32302}"/>
              </a:ext>
              <a:ext uri="{C183D7F6-B498-43B3-948B-1728B52AA6E4}">
                <adec:decorative xmlns:adec="http://schemas.microsoft.com/office/drawing/2017/decorative" val="0"/>
              </a:ext>
            </a:extLst>
          </p:cNvPr>
          <p:cNvGraphicFramePr>
            <a:graphicFrameLocks/>
          </p:cNvGraphicFramePr>
          <p:nvPr>
            <p:extLst>
              <p:ext uri="{D42A27DB-BD31-4B8C-83A1-F6EECF244321}">
                <p14:modId xmlns:p14="http://schemas.microsoft.com/office/powerpoint/2010/main" val="2263247203"/>
              </p:ext>
            </p:extLst>
          </p:nvPr>
        </p:nvGraphicFramePr>
        <p:xfrm>
          <a:off x="511048" y="1452398"/>
          <a:ext cx="10836656" cy="314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descr="A line going from left to right, with the following points: Planning, Execution, Monitoring.">
            <a:extLst>
              <a:ext uri="{FF2B5EF4-FFF2-40B4-BE49-F238E27FC236}">
                <a16:creationId xmlns:a16="http://schemas.microsoft.com/office/drawing/2014/main" id="{DC8C2E2E-0288-4536-9C2A-7FA40E0AEECA}"/>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2647712306"/>
              </p:ext>
            </p:extLst>
          </p:nvPr>
        </p:nvGraphicFramePr>
        <p:xfrm>
          <a:off x="1130229" y="4797342"/>
          <a:ext cx="9928493" cy="86645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a:defRPr/>
            </a:pPr>
            <a:fld id="{9C23DAE3-29EA-6B48-8B9F-DAC09DE37D5A}" type="slidenum">
              <a:rPr lang="en-US" smtClean="0"/>
              <a:pPr>
                <a:defRPr/>
              </a:pPr>
              <a:t>10</a:t>
            </a:fld>
            <a:endParaRPr lang="en-US" dirty="0"/>
          </a:p>
        </p:txBody>
      </p:sp>
    </p:spTree>
    <p:extLst>
      <p:ext uri="{BB962C8B-B14F-4D97-AF65-F5344CB8AC3E}">
        <p14:creationId xmlns:p14="http://schemas.microsoft.com/office/powerpoint/2010/main" val="2387763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p:txBody>
          <a:bodyPr>
            <a:normAutofit/>
          </a:bodyPr>
          <a:lstStyle/>
          <a:p>
            <a:r>
              <a:rPr lang="en-GB" dirty="0"/>
              <a:t>Secondary care approach </a:t>
            </a:r>
          </a:p>
        </p:txBody>
      </p:sp>
      <p:graphicFrame>
        <p:nvGraphicFramePr>
          <p:cNvPr id="6" name="Diagram 5" descr="Renal, diabetes and cardiology consultant input; Recruitment of multi-speciality pharmacists; Geriatrician input; Supportive care input in community">
            <a:extLst>
              <a:ext uri="{FF2B5EF4-FFF2-40B4-BE49-F238E27FC236}">
                <a16:creationId xmlns:a16="http://schemas.microsoft.com/office/drawing/2014/main" id="{1333E63E-80FE-4D9D-80F6-B037FEBCBE57}"/>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1788882412"/>
              </p:ext>
            </p:extLst>
          </p:nvPr>
        </p:nvGraphicFramePr>
        <p:xfrm>
          <a:off x="798237" y="1424763"/>
          <a:ext cx="12264619" cy="4847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a:defRPr/>
            </a:pPr>
            <a:fld id="{9C23DAE3-29EA-6B48-8B9F-DAC09DE37D5A}" type="slidenum">
              <a:rPr lang="en-US" smtClean="0"/>
              <a:pPr>
                <a:defRPr/>
              </a:pPr>
              <a:t>11</a:t>
            </a:fld>
            <a:endParaRPr lang="en-US" dirty="0"/>
          </a:p>
        </p:txBody>
      </p:sp>
    </p:spTree>
    <p:extLst>
      <p:ext uri="{BB962C8B-B14F-4D97-AF65-F5344CB8AC3E}">
        <p14:creationId xmlns:p14="http://schemas.microsoft.com/office/powerpoint/2010/main" val="3137560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p:txBody>
          <a:bodyPr>
            <a:normAutofit/>
          </a:bodyPr>
          <a:lstStyle/>
          <a:p>
            <a:r>
              <a:rPr lang="en-GB" dirty="0"/>
              <a:t>Project timeline </a:t>
            </a:r>
          </a:p>
        </p:txBody>
      </p:sp>
      <p:graphicFrame>
        <p:nvGraphicFramePr>
          <p:cNvPr id="6" name="Content Placeholder 6" descr="February: Set up and begin case management;&#10;March/April: Early stages of population health management of long-list patients;&#10;August: Identify neighbourhood/PCN to expand the project into;&#10;August/September: Begin expansion across the borough;&#10;November/January: Case management model of care becoming BAU in initial PCN - Population health management of long-list patients becoming BAU - Expansion into additional PCN/Neighbourhood developing&#10;February/March: Thinking about sustainability of model and how care will continue">
            <a:extLst>
              <a:ext uri="{FF2B5EF4-FFF2-40B4-BE49-F238E27FC236}">
                <a16:creationId xmlns:a16="http://schemas.microsoft.com/office/drawing/2014/main" id="{57607F4B-9531-48FB-93A2-EC736FD87655}"/>
              </a:ext>
              <a:ext uri="{C183D7F6-B498-43B3-948B-1728B52AA6E4}">
                <adec:decorative xmlns:adec="http://schemas.microsoft.com/office/drawing/2017/decorative" val="0"/>
              </a:ext>
            </a:extLst>
          </p:cNvPr>
          <p:cNvGraphicFramePr>
            <a:graphicFrameLocks noGrp="1"/>
          </p:cNvGraphicFramePr>
          <p:nvPr>
            <p:ph sz="quarter" idx="14"/>
            <p:extLst>
              <p:ext uri="{D42A27DB-BD31-4B8C-83A1-F6EECF244321}">
                <p14:modId xmlns:p14="http://schemas.microsoft.com/office/powerpoint/2010/main" val="265647615"/>
              </p:ext>
            </p:extLst>
          </p:nvPr>
        </p:nvGraphicFramePr>
        <p:xfrm>
          <a:off x="192738" y="1449396"/>
          <a:ext cx="11806523" cy="3300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a:extLst>
              <a:ext uri="{FF2B5EF4-FFF2-40B4-BE49-F238E27FC236}">
                <a16:creationId xmlns:a16="http://schemas.microsoft.com/office/drawing/2014/main" id="{F93002E6-6726-4B28-BAAD-B2681D5D5ED6}"/>
              </a:ext>
            </a:extLst>
          </p:cNvPr>
          <p:cNvSpPr/>
          <p:nvPr/>
        </p:nvSpPr>
        <p:spPr>
          <a:xfrm>
            <a:off x="254651" y="4950736"/>
            <a:ext cx="11333830" cy="1015663"/>
          </a:xfrm>
          <a:prstGeom prst="rect">
            <a:avLst/>
          </a:prstGeom>
        </p:spPr>
        <p:txBody>
          <a:bodyPr wrap="square">
            <a:spAutoFit/>
          </a:bodyPr>
          <a:lstStyle/>
          <a:p>
            <a:pPr algn="ctr"/>
            <a:r>
              <a:rPr lang="en-GB" sz="2000" b="1" dirty="0">
                <a:solidFill>
                  <a:srgbClr val="0469B1"/>
                </a:solidFill>
                <a:latin typeface="Arial" panose="020B0604020202020204" pitchFamily="34" charset="0"/>
                <a:cs typeface="Arial" panose="020B0604020202020204" pitchFamily="34" charset="0"/>
                <a:sym typeface="Wingdings" panose="05000000000000000000" pitchFamily="2" charset="2"/>
              </a:rPr>
              <a:t>These projects use existing roles and expertise and change the way that they work together to provide more effective, preventative form of care to our SEL population. This will be essential when ensuring the sustainability of this work.</a:t>
            </a:r>
            <a:endParaRPr lang="en-GB" sz="2000" b="1" dirty="0">
              <a:solidFill>
                <a:srgbClr val="0469B1"/>
              </a:solidFill>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a:defRPr/>
            </a:pPr>
            <a:fld id="{9C23DAE3-29EA-6B48-8B9F-DAC09DE37D5A}" type="slidenum">
              <a:rPr lang="en-US" smtClean="0"/>
              <a:pPr>
                <a:defRPr/>
              </a:pPr>
              <a:t>12</a:t>
            </a:fld>
            <a:endParaRPr lang="en-US" dirty="0"/>
          </a:p>
        </p:txBody>
      </p:sp>
    </p:spTree>
    <p:extLst>
      <p:ext uri="{BB962C8B-B14F-4D97-AF65-F5344CB8AC3E}">
        <p14:creationId xmlns:p14="http://schemas.microsoft.com/office/powerpoint/2010/main" val="2340688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57F2EC7-C252-3539-9B23-5EE28DDE6837}"/>
              </a:ext>
            </a:extLst>
          </p:cNvPr>
          <p:cNvSpPr>
            <a:spLocks noGrp="1"/>
          </p:cNvSpPr>
          <p:nvPr>
            <p:ph type="title" idx="4294967295"/>
          </p:nvPr>
        </p:nvSpPr>
        <p:spPr>
          <a:xfrm>
            <a:off x="458788" y="2441575"/>
            <a:ext cx="9426575" cy="17002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60963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a:ln>
                  <a:noFill/>
                </a:ln>
                <a:solidFill>
                  <a:srgbClr val="39BBED"/>
                </a:solidFill>
                <a:effectLst/>
                <a:uLnTx/>
                <a:uFillTx/>
                <a:latin typeface="Arial" panose="020B0604020202020204" pitchFamily="34" charset="0"/>
                <a:ea typeface="+mn-ea"/>
                <a:cs typeface="Arial" panose="020B0604020202020204" pitchFamily="34" charset="0"/>
              </a:rPr>
              <a:t>Open discussion</a:t>
            </a:r>
          </a:p>
        </p:txBody>
      </p:sp>
    </p:spTree>
    <p:extLst>
      <p:ext uri="{BB962C8B-B14F-4D97-AF65-F5344CB8AC3E}">
        <p14:creationId xmlns:p14="http://schemas.microsoft.com/office/powerpoint/2010/main" val="2317966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57F2EC7-C252-3539-9B23-5EE28DDE6837}"/>
              </a:ext>
            </a:extLst>
          </p:cNvPr>
          <p:cNvSpPr>
            <a:spLocks noGrp="1"/>
          </p:cNvSpPr>
          <p:nvPr>
            <p:ph type="title" idx="4294967295"/>
          </p:nvPr>
        </p:nvSpPr>
        <p:spPr>
          <a:xfrm>
            <a:off x="458788" y="2441575"/>
            <a:ext cx="9426575" cy="17002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ctr" defTabSz="60963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a:ln>
                  <a:noFill/>
                </a:ln>
                <a:solidFill>
                  <a:srgbClr val="39BBED"/>
                </a:solidFill>
                <a:effectLst/>
                <a:uLnTx/>
                <a:uFillTx/>
                <a:latin typeface="Arial" panose="020B0604020202020204" pitchFamily="34" charset="0"/>
                <a:ea typeface="+mn-ea"/>
                <a:cs typeface="Arial" panose="020B0604020202020204" pitchFamily="34" charset="0"/>
              </a:rPr>
              <a:t>Appendix – Theory of Change and mapping of our evaluation metrics and our evaluation aims and vision</a:t>
            </a:r>
          </a:p>
        </p:txBody>
      </p:sp>
    </p:spTree>
    <p:extLst>
      <p:ext uri="{BB962C8B-B14F-4D97-AF65-F5344CB8AC3E}">
        <p14:creationId xmlns:p14="http://schemas.microsoft.com/office/powerpoint/2010/main" val="3273643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a:xfrm>
            <a:off x="2798326" y="194742"/>
            <a:ext cx="6264821" cy="551824"/>
          </a:xfrm>
        </p:spPr>
        <p:txBody>
          <a:bodyPr>
            <a:normAutofit fontScale="90000"/>
          </a:bodyPr>
          <a:lstStyle/>
          <a:p>
            <a:r>
              <a:rPr lang="en-GB" dirty="0"/>
              <a:t>Metrics mapping to Theory of Change</a:t>
            </a:r>
          </a:p>
        </p:txBody>
      </p:sp>
      <p:graphicFrame>
        <p:nvGraphicFramePr>
          <p:cNvPr id="9" name="Table 8">
            <a:extLst>
              <a:ext uri="{FF2B5EF4-FFF2-40B4-BE49-F238E27FC236}">
                <a16:creationId xmlns:a16="http://schemas.microsoft.com/office/drawing/2014/main" id="{DD1EFE6F-1393-0526-78D3-6FF40E9B7477}"/>
              </a:ext>
            </a:extLst>
          </p:cNvPr>
          <p:cNvGraphicFramePr>
            <a:graphicFrameLocks noGrp="1"/>
          </p:cNvGraphicFramePr>
          <p:nvPr>
            <p:extLst>
              <p:ext uri="{D42A27DB-BD31-4B8C-83A1-F6EECF244321}">
                <p14:modId xmlns:p14="http://schemas.microsoft.com/office/powerpoint/2010/main" val="4055165563"/>
              </p:ext>
            </p:extLst>
          </p:nvPr>
        </p:nvGraphicFramePr>
        <p:xfrm>
          <a:off x="609600" y="1169284"/>
          <a:ext cx="10972799" cy="5485516"/>
        </p:xfrm>
        <a:graphic>
          <a:graphicData uri="http://schemas.openxmlformats.org/drawingml/2006/table">
            <a:tbl>
              <a:tblPr firstRow="1"/>
              <a:tblGrid>
                <a:gridCol w="85175">
                  <a:extLst>
                    <a:ext uri="{9D8B030D-6E8A-4147-A177-3AD203B41FA5}">
                      <a16:colId xmlns:a16="http://schemas.microsoft.com/office/drawing/2014/main" val="3820434853"/>
                    </a:ext>
                  </a:extLst>
                </a:gridCol>
                <a:gridCol w="785095">
                  <a:extLst>
                    <a:ext uri="{9D8B030D-6E8A-4147-A177-3AD203B41FA5}">
                      <a16:colId xmlns:a16="http://schemas.microsoft.com/office/drawing/2014/main" val="1544490788"/>
                    </a:ext>
                  </a:extLst>
                </a:gridCol>
                <a:gridCol w="2466379">
                  <a:extLst>
                    <a:ext uri="{9D8B030D-6E8A-4147-A177-3AD203B41FA5}">
                      <a16:colId xmlns:a16="http://schemas.microsoft.com/office/drawing/2014/main" val="3405527481"/>
                    </a:ext>
                  </a:extLst>
                </a:gridCol>
                <a:gridCol w="2466379">
                  <a:extLst>
                    <a:ext uri="{9D8B030D-6E8A-4147-A177-3AD203B41FA5}">
                      <a16:colId xmlns:a16="http://schemas.microsoft.com/office/drawing/2014/main" val="849969618"/>
                    </a:ext>
                  </a:extLst>
                </a:gridCol>
                <a:gridCol w="5169771">
                  <a:extLst>
                    <a:ext uri="{9D8B030D-6E8A-4147-A177-3AD203B41FA5}">
                      <a16:colId xmlns:a16="http://schemas.microsoft.com/office/drawing/2014/main" val="1065757956"/>
                    </a:ext>
                  </a:extLst>
                </a:gridCol>
              </a:tblGrid>
              <a:tr h="116104">
                <a:tc gridSpan="3">
                  <a:txBody>
                    <a:bodyPr/>
                    <a:lstStyle/>
                    <a:p>
                      <a:pPr algn="l" fontAlgn="b"/>
                      <a:r>
                        <a:rPr lang="en-US" sz="600" b="1" i="0" u="none" strike="noStrike">
                          <a:solidFill>
                            <a:srgbClr val="000000"/>
                          </a:solidFill>
                          <a:effectLst/>
                          <a:highlight>
                            <a:srgbClr val="BDD7EE"/>
                          </a:highlight>
                          <a:latin typeface="Calibri" panose="020F0502020204030204" pitchFamily="34" charset="0"/>
                        </a:rPr>
                        <a:t>Metrics mapping to outcomes and impacts </a:t>
                      </a:r>
                    </a:p>
                  </a:txBody>
                  <a:tcPr marL="1985" marR="1985" marT="1985" marB="0" anchor="b">
                    <a:lnL>
                      <a:noFill/>
                    </a:lnL>
                    <a:lnR>
                      <a:noFill/>
                    </a:lnR>
                    <a:lnT>
                      <a:noFill/>
                    </a:lnT>
                    <a:lnB>
                      <a:noFill/>
                    </a:lnB>
                    <a:solidFill>
                      <a:srgbClr val="BDD7EE"/>
                    </a:solidFill>
                  </a:tcPr>
                </a:tc>
                <a:tc hMerge="1">
                  <a:txBody>
                    <a:bodyPr/>
                    <a:lstStyle/>
                    <a:p>
                      <a:endParaRPr lang="en-GB"/>
                    </a:p>
                  </a:txBody>
                  <a:tcPr/>
                </a:tc>
                <a:tc hMerge="1">
                  <a:txBody>
                    <a:bodyPr/>
                    <a:lstStyle/>
                    <a:p>
                      <a:endParaRPr lang="en-GB"/>
                    </a:p>
                  </a:txBody>
                  <a:tcPr/>
                </a:tc>
                <a:tc>
                  <a:txBody>
                    <a:bodyPr/>
                    <a:lstStyle/>
                    <a:p>
                      <a:pPr algn="l" fontAlgn="b"/>
                      <a:r>
                        <a:rPr lang="en-GB" sz="400" b="0" i="0" u="none" strike="noStrike">
                          <a:solidFill>
                            <a:srgbClr val="000000"/>
                          </a:solidFill>
                          <a:effectLst/>
                          <a:highlight>
                            <a:srgbClr val="BDD7EE"/>
                          </a:highlight>
                          <a:latin typeface="Calibri" panose="020F0502020204030204" pitchFamily="34" charset="0"/>
                        </a:rPr>
                        <a:t> </a:t>
                      </a:r>
                    </a:p>
                  </a:txBody>
                  <a:tcPr marL="1985" marR="1985" marT="1985" marB="0" anchor="b">
                    <a:lnL>
                      <a:noFill/>
                    </a:lnL>
                    <a:lnR>
                      <a:noFill/>
                    </a:lnR>
                    <a:lnT>
                      <a:noFill/>
                    </a:lnT>
                    <a:lnB>
                      <a:noFill/>
                    </a:lnB>
                    <a:solidFill>
                      <a:srgbClr val="BDD7EE"/>
                    </a:solidFill>
                  </a:tcPr>
                </a:tc>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a:noFill/>
                    </a:lnR>
                    <a:lnT>
                      <a:noFill/>
                    </a:lnT>
                    <a:lnB>
                      <a:noFill/>
                    </a:lnB>
                    <a:noFill/>
                  </a:tcPr>
                </a:tc>
                <a:extLst>
                  <a:ext uri="{0D108BD9-81ED-4DB2-BD59-A6C34878D82A}">
                    <a16:rowId xmlns:a16="http://schemas.microsoft.com/office/drawing/2014/main" val="1070081789"/>
                  </a:ext>
                </a:extLst>
              </a:tr>
              <a:tr h="102836">
                <a:tc gridSpan="5">
                  <a:txBody>
                    <a:bodyPr/>
                    <a:lstStyle/>
                    <a:p>
                      <a:pPr algn="l" rtl="0" fontAlgn="ctr"/>
                      <a:r>
                        <a:rPr lang="en-US" sz="500" b="1" i="0" u="none" strike="noStrike">
                          <a:solidFill>
                            <a:srgbClr val="000000"/>
                          </a:solidFill>
                          <a:effectLst/>
                          <a:highlight>
                            <a:srgbClr val="FFF2CC"/>
                          </a:highlight>
                          <a:latin typeface="Calibri" panose="020F0502020204030204" pitchFamily="34" charset="0"/>
                        </a:rPr>
                        <a:t>Aim: Our service aims to build a person-centred, holistic, horizontally and vertically integrated model of care for people with multiple LTCs across the pathway.</a:t>
                      </a:r>
                    </a:p>
                  </a:txBody>
                  <a:tcPr marL="1985" marR="1985" marT="1985" marB="0" anchor="ctr">
                    <a:lnL>
                      <a:noFill/>
                    </a:lnL>
                    <a:lnR>
                      <a:noFill/>
                    </a:lnR>
                    <a:lnT>
                      <a:noFill/>
                    </a:lnT>
                    <a:lnB>
                      <a:noFill/>
                    </a:lnB>
                    <a:solidFill>
                      <a:srgbClr val="FFF2CC"/>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22719299"/>
                  </a:ext>
                </a:extLst>
              </a:tr>
              <a:tr h="106154">
                <a:tc>
                  <a:txBody>
                    <a:bodyPr/>
                    <a:lstStyle/>
                    <a:p>
                      <a:pPr algn="l" rtl="0" fontAlgn="ctr"/>
                      <a:endParaRPr lang="en-GB" sz="500" b="1" i="0" u="none" strike="noStrike">
                        <a:solidFill>
                          <a:srgbClr val="000000"/>
                        </a:solidFill>
                        <a:effectLst/>
                        <a:latin typeface="Calibri" panose="020F0502020204030204" pitchFamily="34" charset="0"/>
                      </a:endParaRPr>
                    </a:p>
                  </a:txBody>
                  <a:tcPr marL="1985" marR="1985" marT="1985" marB="0" anchor="ctr">
                    <a:lnL>
                      <a:noFill/>
                    </a:lnL>
                    <a:lnR>
                      <a:noFill/>
                    </a:lnR>
                    <a:lnT>
                      <a:noFill/>
                    </a:lnT>
                    <a:lnB>
                      <a:noFill/>
                    </a:lnB>
                    <a:noFill/>
                  </a:tcPr>
                </a:tc>
                <a:tc>
                  <a:txBody>
                    <a:bodyPr/>
                    <a:lstStyle/>
                    <a:p>
                      <a:pPr algn="l" fontAlgn="b"/>
                      <a:endParaRPr lang="en-GB" sz="400" b="1" i="0" u="none" strike="noStrike" dirty="0">
                        <a:solidFill>
                          <a:srgbClr val="000000"/>
                        </a:solidFill>
                        <a:effectLst/>
                        <a:latin typeface="Calibri" panose="020F0502020204030204" pitchFamily="34" charset="0"/>
                      </a:endParaRPr>
                    </a:p>
                  </a:txBody>
                  <a:tcPr marL="1985" marR="1985" marT="1985"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endParaRPr lang="en-GB" sz="500" b="0" i="0" u="none" strike="noStrike" dirty="0">
                        <a:solidFill>
                          <a:srgbClr val="000000"/>
                        </a:solidFill>
                        <a:effectLst/>
                        <a:latin typeface="Calibri" panose="020F0502020204030204" pitchFamily="34" charset="0"/>
                      </a:endParaRPr>
                    </a:p>
                  </a:txBody>
                  <a:tcPr marL="1985" marR="1985" marT="1985"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endParaRPr lang="en-GB" sz="500" b="0" i="0" u="none" strike="noStrike">
                        <a:solidFill>
                          <a:srgbClr val="000000"/>
                        </a:solidFill>
                        <a:effectLst/>
                        <a:latin typeface="Calibri" panose="020F0502020204030204" pitchFamily="34" charset="0"/>
                      </a:endParaRPr>
                    </a:p>
                  </a:txBody>
                  <a:tcPr marL="1985" marR="1985" marT="1985"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endParaRPr lang="en-GB" sz="500" b="0" i="0" u="none" strike="noStrike">
                        <a:solidFill>
                          <a:srgbClr val="000000"/>
                        </a:solidFill>
                        <a:effectLst/>
                        <a:latin typeface="Calibri" panose="020F0502020204030204" pitchFamily="34" charset="0"/>
                      </a:endParaRPr>
                    </a:p>
                  </a:txBody>
                  <a:tcPr marL="1985" marR="1985" marT="1985" marB="0" anchor="b">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7677989"/>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en-GB" sz="400" b="1" i="0" u="none" strike="noStrike">
                          <a:solidFill>
                            <a:srgbClr val="000000"/>
                          </a:solidFill>
                          <a:effectLst/>
                          <a:latin typeface="Calibri" panose="020F0502020204030204" pitchFamily="34" charset="0"/>
                        </a:rPr>
                        <a:t>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GB" sz="500" b="1" i="0" u="none" strike="noStrike" dirty="0">
                          <a:solidFill>
                            <a:srgbClr val="000000"/>
                          </a:solidFill>
                          <a:effectLst/>
                          <a:latin typeface="Calibri" panose="020F0502020204030204" pitchFamily="34" charset="0"/>
                        </a:rPr>
                        <a:t>Impacts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GB" sz="500" b="1" i="0" u="none" strike="noStrike">
                          <a:solidFill>
                            <a:srgbClr val="000000"/>
                          </a:solidFill>
                          <a:effectLst/>
                          <a:latin typeface="Calibri" panose="020F0502020204030204" pitchFamily="34" charset="0"/>
                        </a:rPr>
                        <a:t>Outcomes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GB" sz="500" b="1" i="0" u="none" strike="noStrike">
                          <a:solidFill>
                            <a:srgbClr val="000000"/>
                          </a:solidFill>
                          <a:effectLst/>
                          <a:latin typeface="Calibri" panose="020F0502020204030204" pitchFamily="34" charset="0"/>
                        </a:rPr>
                        <a:t>Metrics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6695908"/>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rowSpan="32">
                  <a:txBody>
                    <a:bodyPr/>
                    <a:lstStyle/>
                    <a:p>
                      <a:pPr algn="ctr" fontAlgn="ctr"/>
                      <a:r>
                        <a:rPr lang="en-US" sz="500" b="1" i="0" u="none" strike="noStrike" dirty="0">
                          <a:solidFill>
                            <a:srgbClr val="000000"/>
                          </a:solidFill>
                          <a:effectLst/>
                          <a:latin typeface="Calibri" panose="020F0502020204030204" pitchFamily="34" charset="0"/>
                        </a:rPr>
                        <a:t>Improved patient experience and health outcomes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2">
                  <a:txBody>
                    <a:bodyPr/>
                    <a:lstStyle/>
                    <a:p>
                      <a:pPr algn="ctr" fontAlgn="ctr"/>
                      <a:r>
                        <a:rPr lang="en-US" sz="500" b="0" i="0" u="none" strike="noStrike" dirty="0">
                          <a:solidFill>
                            <a:srgbClr val="000000"/>
                          </a:solidFill>
                          <a:effectLst/>
                          <a:latin typeface="Calibri" panose="020F0502020204030204" pitchFamily="34" charset="0"/>
                        </a:rPr>
                        <a:t>x Improved mental wellbeing, health outcomes and quality of life for people living with multiple LTCs across the pathway</a:t>
                      </a:r>
                      <a:br>
                        <a:rPr lang="en-US" sz="500" b="0" i="0" u="none" strike="noStrike" dirty="0">
                          <a:solidFill>
                            <a:srgbClr val="000000"/>
                          </a:solidFill>
                          <a:effectLst/>
                          <a:latin typeface="Calibri" panose="020F0502020204030204" pitchFamily="34" charset="0"/>
                        </a:rPr>
                      </a:br>
                      <a:r>
                        <a:rPr lang="en-US" sz="500" b="0" i="0" u="none" strike="noStrike" dirty="0">
                          <a:solidFill>
                            <a:srgbClr val="000000"/>
                          </a:solidFill>
                          <a:effectLst/>
                          <a:latin typeface="Calibri" panose="020F0502020204030204" pitchFamily="34" charset="0"/>
                        </a:rPr>
                        <a:t>x Prevention across the pathway for those with multiple LTCs, in particular, those with CKD</a:t>
                      </a:r>
                      <a:br>
                        <a:rPr lang="en-US" sz="500" b="0" i="0" u="none" strike="noStrike" dirty="0">
                          <a:solidFill>
                            <a:srgbClr val="000000"/>
                          </a:solidFill>
                          <a:effectLst/>
                          <a:latin typeface="Calibri" panose="020F0502020204030204" pitchFamily="34" charset="0"/>
                        </a:rPr>
                      </a:br>
                      <a:r>
                        <a:rPr lang="en-US" sz="500" b="0" i="0" u="none" strike="noStrike" dirty="0">
                          <a:solidFill>
                            <a:srgbClr val="000000"/>
                          </a:solidFill>
                          <a:effectLst/>
                          <a:latin typeface="Calibri" panose="020F0502020204030204" pitchFamily="34" charset="0"/>
                        </a:rPr>
                        <a:t>x Reduction in variation and  health inequalities across all outcomes relating to LTCs</a:t>
                      </a:r>
                      <a:br>
                        <a:rPr lang="en-US" sz="500" b="0" i="0" u="none" strike="noStrike" dirty="0">
                          <a:solidFill>
                            <a:srgbClr val="000000"/>
                          </a:solidFill>
                          <a:effectLst/>
                          <a:latin typeface="Calibri" panose="020F0502020204030204" pitchFamily="34" charset="0"/>
                        </a:rPr>
                      </a:br>
                      <a:r>
                        <a:rPr lang="en-US" sz="500" b="0" i="0" u="none" strike="noStrike" dirty="0">
                          <a:solidFill>
                            <a:srgbClr val="000000"/>
                          </a:solidFill>
                          <a:effectLst/>
                          <a:latin typeface="Calibri" panose="020F0502020204030204" pitchFamily="34" charset="0"/>
                        </a:rPr>
                        <a:t>x Those at risk of developing LTCs and those with LTCs remain healthier for longer</a:t>
                      </a:r>
                      <a:br>
                        <a:rPr lang="en-US" sz="500" b="0" i="0" u="none" strike="noStrike" dirty="0">
                          <a:solidFill>
                            <a:srgbClr val="000000"/>
                          </a:solidFill>
                          <a:effectLst/>
                          <a:latin typeface="Calibri" panose="020F0502020204030204" pitchFamily="34" charset="0"/>
                        </a:rPr>
                      </a:br>
                      <a:r>
                        <a:rPr lang="en-US" sz="500" b="0" i="0" u="none" strike="noStrike" dirty="0">
                          <a:solidFill>
                            <a:srgbClr val="000000"/>
                          </a:solidFill>
                          <a:effectLst/>
                          <a:latin typeface="Calibri" panose="020F0502020204030204" pitchFamily="34" charset="0"/>
                        </a:rPr>
                        <a:t>x Reduction in requirement for renal dialysis across SEL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5">
                  <a:txBody>
                    <a:bodyPr/>
                    <a:lstStyle/>
                    <a:p>
                      <a:pPr algn="ctr" fontAlgn="ctr"/>
                      <a:r>
                        <a:rPr lang="en-US" sz="500" b="0" i="0" u="none" strike="noStrike">
                          <a:solidFill>
                            <a:srgbClr val="000000"/>
                          </a:solidFill>
                          <a:effectLst/>
                          <a:latin typeface="Calibri" panose="020F0502020204030204" pitchFamily="34" charset="0"/>
                        </a:rPr>
                        <a:t>x Increased and earlier detection of patients with CKD</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people who have 2 x eGFR &lt;60 at least 90 days apart but are not coded for CKD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2821055322"/>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people who have 2 x uACR &gt;3 at least two weeks apart but that are not coded for CKD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3150126975"/>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people who have 1 x uACR &gt;70 but who are not coded for CKD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966130567"/>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US" sz="500" b="0" i="0" u="none" strike="noStrike">
                          <a:solidFill>
                            <a:srgbClr val="000000"/>
                          </a:solidFill>
                          <a:effectLst/>
                          <a:highlight>
                            <a:srgbClr val="A9D08E"/>
                          </a:highlight>
                          <a:latin typeface="Calibri" panose="020F0502020204030204" pitchFamily="34" charset="0"/>
                        </a:rPr>
                        <a:t>Proportion of people with diabetes who have had an eGFR and uACR in the past 12 months</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3339045795"/>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US" sz="500" b="0" i="0" u="none" strike="noStrike">
                          <a:solidFill>
                            <a:srgbClr val="000000"/>
                          </a:solidFill>
                          <a:effectLst/>
                          <a:highlight>
                            <a:srgbClr val="A9D08E"/>
                          </a:highlight>
                          <a:latin typeface="Calibri" panose="020F0502020204030204" pitchFamily="34" charset="0"/>
                        </a:rPr>
                        <a:t>Proportion of people (%) on CKD Register who have had an eGFR measured in last 12 months</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1722505725"/>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rowSpan="2">
                  <a:txBody>
                    <a:bodyPr/>
                    <a:lstStyle/>
                    <a:p>
                      <a:pPr algn="ctr" fontAlgn="ctr"/>
                      <a:r>
                        <a:rPr lang="en-US" sz="500" b="0" i="0" u="none" strike="noStrike">
                          <a:solidFill>
                            <a:srgbClr val="000000"/>
                          </a:solidFill>
                          <a:effectLst/>
                          <a:latin typeface="Calibri" panose="020F0502020204030204" pitchFamily="34" charset="0"/>
                        </a:rPr>
                        <a:t>x Better engagement with healthcare services from traditionally marginalised groups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Reduction in Health Inequalities variation across metrics in different age, gender, IMD quintile and ethnic populations</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9D08E"/>
                    </a:solidFill>
                  </a:tcPr>
                </a:tc>
                <a:extLst>
                  <a:ext uri="{0D108BD9-81ED-4DB2-BD59-A6C34878D82A}">
                    <a16:rowId xmlns:a16="http://schemas.microsoft.com/office/drawing/2014/main" val="3377884463"/>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500" b="0" i="0" u="none" strike="noStrike">
                          <a:solidFill>
                            <a:srgbClr val="000000"/>
                          </a:solidFill>
                          <a:effectLst/>
                          <a:latin typeface="Calibri" panose="020F0502020204030204" pitchFamily="34" charset="0"/>
                        </a:rPr>
                        <a: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74563187"/>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rowSpan="5">
                  <a:txBody>
                    <a:bodyPr/>
                    <a:lstStyle/>
                    <a:p>
                      <a:pPr algn="ctr" fontAlgn="ctr"/>
                      <a:r>
                        <a:rPr lang="en-US" sz="500" b="0" i="0" u="none" strike="noStrike" dirty="0">
                          <a:solidFill>
                            <a:srgbClr val="000000"/>
                          </a:solidFill>
                          <a:effectLst/>
                          <a:latin typeface="Calibri" panose="020F0502020204030204" pitchFamily="34" charset="0"/>
                        </a:rPr>
                        <a:t>x Patients with (complex) multiple LTCs are: better able to manage their condition(s)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people (%) on CKD Register uACR&lt;70 who have BP &gt;140/90</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676046746"/>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people (%) on CKD Register with uACR&gt;70 who have BP &gt;130/80 </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1274303490"/>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people (%) on CKD Register and diabetes who have BP &gt;130/80 </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1808739708"/>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ctr"/>
                      <a:r>
                        <a:rPr lang="en-US" sz="500" b="0" i="0" u="none" strike="noStrike">
                          <a:solidFill>
                            <a:srgbClr val="000000"/>
                          </a:solidFill>
                          <a:effectLst/>
                          <a:highlight>
                            <a:srgbClr val="A9D08E"/>
                          </a:highlight>
                          <a:latin typeface="Calibri" panose="020F0502020204030204" pitchFamily="34" charset="0"/>
                        </a:rPr>
                        <a:t>Proportion of people  within target HbA1C (less than 58mmol/mol ) in people with diabetes and CKD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1232361717"/>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DDEBF7"/>
                          </a:highlight>
                          <a:latin typeface="Calibri" panose="020F0502020204030204" pitchFamily="34" charset="0"/>
                        </a:rPr>
                        <a:t>*Number of CHD events during April 24 to Sept 25 compared to 18m period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601990313"/>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rowSpan="9">
                  <a:txBody>
                    <a:bodyPr/>
                    <a:lstStyle/>
                    <a:p>
                      <a:pPr algn="ctr" fontAlgn="ctr"/>
                      <a:r>
                        <a:rPr lang="en-US" sz="500" b="0" i="0" u="none" strike="noStrike">
                          <a:solidFill>
                            <a:srgbClr val="000000"/>
                          </a:solidFill>
                          <a:effectLst/>
                          <a:latin typeface="Calibri" panose="020F0502020204030204" pitchFamily="34" charset="0"/>
                        </a:rPr>
                        <a:t>x Patients with (complex) multiple LTCs are: Medically optimised</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people (%) on CKD register and diabetes with uACR&gt;3 prescribed ACEi or ARB</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2316267052"/>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people coded with CKD (without diabetes) with BP &gt;=140/90 AND uACR &gt;30 prescribed ACEi or ARB</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1467352550"/>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of people coded with CKD (without  diabetes) and uACR &gt;22.6mg/mmol who are prescribed SGLT2 inhibitor</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289698615"/>
                  </a:ext>
                </a:extLst>
              </a:tr>
              <a:tr h="211028">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people on CKD register prescribed a statin</a:t>
                      </a:r>
                      <a:br>
                        <a:rPr lang="en-US" sz="500" b="0" i="0" u="none" strike="noStrike">
                          <a:solidFill>
                            <a:srgbClr val="000000"/>
                          </a:solidFill>
                          <a:effectLst/>
                          <a:highlight>
                            <a:srgbClr val="A9D08E"/>
                          </a:highlight>
                          <a:latin typeface="Calibri" panose="020F0502020204030204" pitchFamily="34" charset="0"/>
                        </a:rPr>
                      </a:br>
                      <a:r>
                        <a:rPr lang="en-US" sz="500" b="0" i="0" u="none" strike="noStrike">
                          <a:solidFill>
                            <a:srgbClr val="000000"/>
                          </a:solidFill>
                          <a:effectLst/>
                          <a:highlight>
                            <a:srgbClr val="A9D08E"/>
                          </a:highlight>
                          <a:latin typeface="Calibri" panose="020F0502020204030204" pitchFamily="34" charset="0"/>
                        </a:rPr>
                        <a:t>  </a:t>
                      </a:r>
                      <a:br>
                        <a:rPr lang="en-US" sz="500" b="0" i="0" u="none" strike="noStrike">
                          <a:solidFill>
                            <a:srgbClr val="000000"/>
                          </a:solidFill>
                          <a:effectLst/>
                          <a:highlight>
                            <a:srgbClr val="A9D08E"/>
                          </a:highlight>
                          <a:latin typeface="Calibri" panose="020F0502020204030204" pitchFamily="34" charset="0"/>
                        </a:rPr>
                      </a:br>
                      <a:endParaRPr lang="en-US" sz="500" b="0" i="0" u="none" strike="noStrike">
                        <a:solidFill>
                          <a:srgbClr val="000000"/>
                        </a:solidFill>
                        <a:effectLst/>
                        <a:highlight>
                          <a:srgbClr val="A9D08E"/>
                        </a:highlight>
                        <a:latin typeface="Calibri" panose="020F0502020204030204" pitchFamily="34" charset="0"/>
                      </a:endParaRP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3765874487"/>
                  </a:ext>
                </a:extLst>
              </a:tr>
              <a:tr h="141347">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1" i="0" u="none" strike="noStrike" dirty="0">
                          <a:solidFill>
                            <a:schemeClr val="tx1"/>
                          </a:solidFill>
                          <a:effectLst/>
                          <a:highlight>
                            <a:srgbClr val="A9D08E"/>
                          </a:highlight>
                          <a:latin typeface="Calibri" panose="020F0502020204030204" pitchFamily="34" charset="0"/>
                        </a:rPr>
                        <a:t>Proportion of people on CKD register declined, or contraindicated statin  </a:t>
                      </a:r>
                      <a:br>
                        <a:rPr lang="en-US" sz="500" b="1" i="0" u="none" strike="noStrike" dirty="0">
                          <a:solidFill>
                            <a:schemeClr val="tx1"/>
                          </a:solidFill>
                          <a:effectLst/>
                          <a:highlight>
                            <a:srgbClr val="A9D08E"/>
                          </a:highlight>
                          <a:latin typeface="Calibri" panose="020F0502020204030204" pitchFamily="34" charset="0"/>
                        </a:rPr>
                      </a:br>
                      <a:endParaRPr lang="en-US" sz="500" b="1" i="0" u="none" strike="noStrike" dirty="0">
                        <a:solidFill>
                          <a:schemeClr val="tx1"/>
                        </a:solidFill>
                        <a:effectLst/>
                        <a:highlight>
                          <a:srgbClr val="A9D08E"/>
                        </a:highlight>
                        <a:latin typeface="Calibri" panose="020F0502020204030204" pitchFamily="34" charset="0"/>
                      </a:endParaRP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2323884702"/>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 Proportion of people coded with CKD (without diabetes) with BP &gt;=140/90 AND uACR &gt;30 prescribed ACEi or ARB</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2677304542"/>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A9D08E"/>
                          </a:highlight>
                          <a:latin typeface="Calibri" panose="020F0502020204030204" pitchFamily="34" charset="0"/>
                        </a:rPr>
                        <a:t>Proportion of people coded with CKD (without diabetes) AND uACR &gt;70 prescribed ACEi or ARB</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114828341"/>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242424"/>
                          </a:solidFill>
                          <a:effectLst/>
                          <a:highlight>
                            <a:srgbClr val="A9D08E"/>
                          </a:highlight>
                          <a:latin typeface="Calibri" panose="020F0502020204030204" pitchFamily="34" charset="0"/>
                        </a:rPr>
                        <a:t>Proportion of people coded with CKD and Type 2 diabetes prescribed with an SGLT-2 inhibitor</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1037759738"/>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ctr"/>
                      <a:r>
                        <a:rPr lang="en-GB" sz="500" b="0" i="0" u="none" strike="noStrike">
                          <a:solidFill>
                            <a:srgbClr val="000000"/>
                          </a:solidFill>
                          <a:effectLst/>
                          <a:latin typeface="Calibri" panose="020F0502020204030204" pitchFamily="34" charset="0"/>
                        </a:rPr>
                        <a:t>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0164782"/>
                  </a:ext>
                </a:extLst>
              </a:tr>
              <a:tr h="132692">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rowSpan="2">
                  <a:txBody>
                    <a:bodyPr/>
                    <a:lstStyle/>
                    <a:p>
                      <a:pPr algn="ctr" fontAlgn="ctr"/>
                      <a:r>
                        <a:rPr lang="en-US" sz="500" b="0" i="0" u="none" strike="noStrike">
                          <a:solidFill>
                            <a:srgbClr val="000000"/>
                          </a:solidFill>
                          <a:effectLst/>
                          <a:latin typeface="Calibri" panose="020F0502020204030204" pitchFamily="34" charset="0"/>
                        </a:rPr>
                        <a:t>x Patients with (complex) multiple LTCs are: Feel agency and empowerment in their own health care and health outcomes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a:solidFill>
                            <a:srgbClr val="000000"/>
                          </a:solidFill>
                          <a:effectLst/>
                          <a:highlight>
                            <a:srgbClr val="FFF2CC"/>
                          </a:highlight>
                          <a:latin typeface="Calibri" panose="020F0502020204030204" pitchFamily="34" charset="0"/>
                        </a:rPr>
                        <a:t>*Improved patient experience of care - To be discussed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FFF2CC"/>
                    </a:solidFill>
                  </a:tcPr>
                </a:tc>
                <a:extLst>
                  <a:ext uri="{0D108BD9-81ED-4DB2-BD59-A6C34878D82A}">
                    <a16:rowId xmlns:a16="http://schemas.microsoft.com/office/drawing/2014/main" val="3019841676"/>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FFF2CC"/>
                          </a:highlight>
                          <a:latin typeface="Calibri" panose="020F0502020204030204" pitchFamily="34" charset="0"/>
                        </a:rPr>
                        <a:t>*Improved activation - To be discussed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623725590"/>
                  </a:ext>
                </a:extLst>
              </a:tr>
              <a:tr h="132692">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rowSpan="2">
                  <a:txBody>
                    <a:bodyPr/>
                    <a:lstStyle/>
                    <a:p>
                      <a:pPr algn="ctr" fontAlgn="ctr"/>
                      <a:r>
                        <a:rPr lang="en-US" sz="500" b="0" i="0" u="none" strike="noStrike">
                          <a:solidFill>
                            <a:srgbClr val="000000"/>
                          </a:solidFill>
                          <a:effectLst/>
                          <a:latin typeface="Calibri" panose="020F0502020204030204" pitchFamily="34" charset="0"/>
                        </a:rPr>
                        <a:t>x Patients with (complex) multiple LTCs are: Understand better how to navigate the health system</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a:solidFill>
                            <a:srgbClr val="000000"/>
                          </a:solidFill>
                          <a:effectLst/>
                          <a:highlight>
                            <a:srgbClr val="FFF2CC"/>
                          </a:highlight>
                          <a:latin typeface="Calibri" panose="020F0502020204030204" pitchFamily="34" charset="0"/>
                        </a:rPr>
                        <a:t>*Improved patient experience of care - To be discussed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FFF2CC"/>
                    </a:solidFill>
                  </a:tcPr>
                </a:tc>
                <a:extLst>
                  <a:ext uri="{0D108BD9-81ED-4DB2-BD59-A6C34878D82A}">
                    <a16:rowId xmlns:a16="http://schemas.microsoft.com/office/drawing/2014/main" val="228482255"/>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US" sz="500" b="0" i="0" u="none" strike="noStrike">
                          <a:solidFill>
                            <a:srgbClr val="000000"/>
                          </a:solidFill>
                          <a:effectLst/>
                          <a:highlight>
                            <a:srgbClr val="FFF2CC"/>
                          </a:highlight>
                          <a:latin typeface="Calibri" panose="020F0502020204030204" pitchFamily="34" charset="0"/>
                        </a:rPr>
                        <a:t>*Improved activation - To be discussed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779592355"/>
                  </a:ext>
                </a:extLst>
              </a:tr>
              <a:tr h="132692">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rowSpan="2">
                  <a:txBody>
                    <a:bodyPr/>
                    <a:lstStyle/>
                    <a:p>
                      <a:pPr algn="ctr" fontAlgn="ctr"/>
                      <a:r>
                        <a:rPr lang="en-US" sz="500" b="0" i="0" u="none" strike="noStrike">
                          <a:solidFill>
                            <a:srgbClr val="000000"/>
                          </a:solidFill>
                          <a:effectLst/>
                          <a:latin typeface="Calibri" panose="020F0502020204030204" pitchFamily="34" charset="0"/>
                        </a:rPr>
                        <a:t>x Patients with (complex) multiple LTCs are: Increase trust in the health system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a:solidFill>
                            <a:srgbClr val="000000"/>
                          </a:solidFill>
                          <a:effectLst/>
                          <a:highlight>
                            <a:srgbClr val="FFF2CC"/>
                          </a:highlight>
                          <a:latin typeface="Calibri" panose="020F0502020204030204" pitchFamily="34" charset="0"/>
                        </a:rPr>
                        <a:t>*Improved patient experience of care - To be discussed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FFF2CC"/>
                    </a:solidFill>
                  </a:tcPr>
                </a:tc>
                <a:extLst>
                  <a:ext uri="{0D108BD9-81ED-4DB2-BD59-A6C34878D82A}">
                    <a16:rowId xmlns:a16="http://schemas.microsoft.com/office/drawing/2014/main" val="2510011944"/>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ctr"/>
                      <a:r>
                        <a:rPr lang="en-US" sz="500" b="0" i="0" u="none" strike="noStrike">
                          <a:solidFill>
                            <a:srgbClr val="000000"/>
                          </a:solidFill>
                          <a:effectLst/>
                          <a:highlight>
                            <a:srgbClr val="FFF2CC"/>
                          </a:highlight>
                          <a:latin typeface="Calibri" panose="020F0502020204030204" pitchFamily="34" charset="0"/>
                        </a:rPr>
                        <a:t>*Improved and enhanced relationships between Primary and Secondary care clinicians and with patients and their carers - To be discussed</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108934839"/>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rowSpan="2">
                  <a:txBody>
                    <a:bodyPr/>
                    <a:lstStyle/>
                    <a:p>
                      <a:pPr algn="ctr" fontAlgn="ctr"/>
                      <a:r>
                        <a:rPr lang="en-US" sz="500" b="0" i="0" u="none" strike="noStrike">
                          <a:solidFill>
                            <a:srgbClr val="000000"/>
                          </a:solidFill>
                          <a:effectLst/>
                          <a:latin typeface="Calibri" panose="020F0502020204030204" pitchFamily="34" charset="0"/>
                        </a:rPr>
                        <a:t>x Sustained engagement with case management cohort</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a:solidFill>
                            <a:srgbClr val="000000"/>
                          </a:solidFill>
                          <a:effectLst/>
                          <a:highlight>
                            <a:srgbClr val="FFF2CC"/>
                          </a:highlight>
                          <a:latin typeface="Calibri" panose="020F0502020204030204" pitchFamily="34" charset="0"/>
                        </a:rPr>
                        <a:t>*Improved activation - To be discussed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2CC"/>
                    </a:solidFill>
                  </a:tcPr>
                </a:tc>
                <a:extLst>
                  <a:ext uri="{0D108BD9-81ED-4DB2-BD59-A6C34878D82A}">
                    <a16:rowId xmlns:a16="http://schemas.microsoft.com/office/drawing/2014/main" val="4041995891"/>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ctr"/>
                      <a:r>
                        <a:rPr lang="en-GB" sz="500" b="0" i="0" u="none" strike="noStrike">
                          <a:solidFill>
                            <a:srgbClr val="000000"/>
                          </a:solidFill>
                          <a:effectLst/>
                          <a:latin typeface="Calibri" panose="020F0502020204030204" pitchFamily="34" charset="0"/>
                        </a:rPr>
                        <a:t>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31291553"/>
                  </a:ext>
                </a:extLst>
              </a:tr>
              <a:tr h="132692">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rowSpan="2">
                  <a:txBody>
                    <a:bodyPr/>
                    <a:lstStyle/>
                    <a:p>
                      <a:pPr algn="l" fontAlgn="ctr"/>
                      <a:r>
                        <a:rPr lang="en-US" sz="500" b="0" i="0" u="none" strike="noStrike">
                          <a:solidFill>
                            <a:srgbClr val="000000"/>
                          </a:solidFill>
                          <a:effectLst/>
                          <a:latin typeface="Calibri" panose="020F0502020204030204" pitchFamily="34" charset="0"/>
                        </a:rPr>
                        <a:t>x Increased MH support for those with (m)LTCs in SEL</a:t>
                      </a:r>
                      <a:br>
                        <a:rPr lang="en-US" sz="500" b="0" i="0" u="none" strike="noStrike">
                          <a:solidFill>
                            <a:srgbClr val="000000"/>
                          </a:solidFill>
                          <a:effectLst/>
                          <a:latin typeface="Calibri" panose="020F0502020204030204" pitchFamily="34" charset="0"/>
                        </a:rPr>
                      </a:br>
                      <a:r>
                        <a:rPr lang="en-US" sz="500" b="0" i="0" u="none" strike="noStrike">
                          <a:solidFill>
                            <a:srgbClr val="000000"/>
                          </a:solidFill>
                          <a:effectLst/>
                          <a:latin typeface="Calibri" panose="020F0502020204030204" pitchFamily="34" charset="0"/>
                        </a:rPr>
                        <a:t>x Increased IAPT LTCs referrals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a:solidFill>
                            <a:srgbClr val="000000"/>
                          </a:solidFill>
                          <a:effectLst/>
                          <a:highlight>
                            <a:srgbClr val="FFF2CC"/>
                          </a:highlight>
                          <a:latin typeface="Calibri" panose="020F0502020204030204" pitchFamily="34" charset="0"/>
                        </a:rPr>
                        <a:t>Improved mental wellbeing  - To be discussed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FFF2CC"/>
                    </a:solidFill>
                  </a:tcPr>
                </a:tc>
                <a:extLst>
                  <a:ext uri="{0D108BD9-81ED-4DB2-BD59-A6C34878D82A}">
                    <a16:rowId xmlns:a16="http://schemas.microsoft.com/office/drawing/2014/main" val="1625798291"/>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t"/>
                      <a:r>
                        <a:rPr lang="en-GB" sz="500" b="0" i="0" u="none" strike="noStrike">
                          <a:solidFill>
                            <a:srgbClr val="000000"/>
                          </a:solidFill>
                          <a:effectLst/>
                          <a:latin typeface="Calibri" panose="020F0502020204030204" pitchFamily="34" charset="0"/>
                        </a:rPr>
                        <a:t> </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8044759"/>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ctr"/>
                      <a:r>
                        <a:rPr lang="en-US" sz="500" b="0" i="0" u="none" strike="noStrike">
                          <a:solidFill>
                            <a:srgbClr val="000000"/>
                          </a:solidFill>
                          <a:effectLst/>
                          <a:latin typeface="Calibri" panose="020F0502020204030204" pitchFamily="34" charset="0"/>
                        </a:rPr>
                        <a:t>x Increased awareness of CKD among high-risk groups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500" b="0" i="0" u="none" strike="noStrike">
                          <a:solidFill>
                            <a:srgbClr val="000000"/>
                          </a:solidFill>
                          <a:effectLst/>
                          <a:highlight>
                            <a:srgbClr val="FFF2CC"/>
                          </a:highlight>
                          <a:latin typeface="Calibri" panose="020F0502020204030204" pitchFamily="34" charset="0"/>
                        </a:rPr>
                        <a:t>Improved CKD awareness amongst most at risk groups - To be discussed</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833390097"/>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rowSpan="6">
                  <a:txBody>
                    <a:bodyPr/>
                    <a:lstStyle/>
                    <a:p>
                      <a:pPr algn="ctr" fontAlgn="ctr"/>
                      <a:r>
                        <a:rPr lang="en-GB" sz="500" b="1" i="0" u="none" strike="noStrike">
                          <a:solidFill>
                            <a:srgbClr val="000000"/>
                          </a:solidFill>
                          <a:effectLst/>
                          <a:latin typeface="Calibri" panose="020F0502020204030204" pitchFamily="34" charset="0"/>
                        </a:rPr>
                        <a:t>Improved ways of working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6">
                  <a:txBody>
                    <a:bodyPr/>
                    <a:lstStyle/>
                    <a:p>
                      <a:pPr algn="ctr" fontAlgn="ctr"/>
                      <a:r>
                        <a:rPr lang="en-US" sz="500" b="0" i="0" u="none" strike="noStrike" dirty="0">
                          <a:solidFill>
                            <a:srgbClr val="000000"/>
                          </a:solidFill>
                          <a:effectLst/>
                          <a:latin typeface="Calibri" panose="020F0502020204030204" pitchFamily="34" charset="0"/>
                        </a:rPr>
                        <a:t>x Improved communication and integration across primary and secondary care, horizontally and vertically</a:t>
                      </a:r>
                      <a:br>
                        <a:rPr lang="en-US" sz="500" b="0" i="0" u="none" strike="noStrike" dirty="0">
                          <a:solidFill>
                            <a:srgbClr val="000000"/>
                          </a:solidFill>
                          <a:effectLst/>
                          <a:latin typeface="Calibri" panose="020F0502020204030204" pitchFamily="34" charset="0"/>
                        </a:rPr>
                      </a:br>
                      <a:r>
                        <a:rPr lang="en-US" sz="500" b="0" i="0" u="none" strike="noStrike" dirty="0">
                          <a:solidFill>
                            <a:srgbClr val="000000"/>
                          </a:solidFill>
                          <a:effectLst/>
                          <a:latin typeface="Calibri" panose="020F0502020204030204" pitchFamily="34" charset="0"/>
                        </a:rPr>
                        <a:t>x Increased confidence across primary, community and secondary care workforce in supporting/treating people with </a:t>
                      </a:r>
                      <a:r>
                        <a:rPr lang="en-US" sz="500" b="0" i="0" u="none" strike="noStrike" dirty="0" err="1">
                          <a:solidFill>
                            <a:srgbClr val="000000"/>
                          </a:solidFill>
                          <a:effectLst/>
                          <a:latin typeface="Calibri" panose="020F0502020204030204" pitchFamily="34" charset="0"/>
                        </a:rPr>
                        <a:t>mLTCs</a:t>
                      </a:r>
                      <a:br>
                        <a:rPr lang="en-US" sz="500" b="0" i="0" u="none" strike="noStrike" dirty="0">
                          <a:solidFill>
                            <a:srgbClr val="000000"/>
                          </a:solidFill>
                          <a:effectLst/>
                          <a:latin typeface="Calibri" panose="020F0502020204030204" pitchFamily="34" charset="0"/>
                        </a:rPr>
                      </a:br>
                      <a:r>
                        <a:rPr lang="en-US" sz="500" b="0" i="0" u="none" strike="noStrike" dirty="0">
                          <a:solidFill>
                            <a:srgbClr val="000000"/>
                          </a:solidFill>
                          <a:effectLst/>
                          <a:latin typeface="Calibri" panose="020F0502020204030204" pitchFamily="34" charset="0"/>
                        </a:rPr>
                        <a:t>x Replication of Multi-morbidity Model of Care across geographies and health conditions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alibri" panose="020F0502020204030204" pitchFamily="34" charset="0"/>
                        </a:rPr>
                        <a:t>x Upskilling of diverse MDT workforce</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l" fontAlgn="b"/>
                      <a:r>
                        <a:rPr lang="en-US" sz="500" b="0" i="0" u="none" strike="noStrike">
                          <a:solidFill>
                            <a:srgbClr val="000000"/>
                          </a:solidFill>
                          <a:effectLst/>
                          <a:highlight>
                            <a:srgbClr val="D0CECE"/>
                          </a:highlight>
                          <a:latin typeface="Calibri" panose="020F0502020204030204" pitchFamily="34" charset="0"/>
                        </a:rPr>
                        <a:t>*For patients under Sec Care  - Number of advanced care plans in place for patiens who went through MDT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0CECE"/>
                    </a:solidFill>
                  </a:tcPr>
                </a:tc>
                <a:extLst>
                  <a:ext uri="{0D108BD9-81ED-4DB2-BD59-A6C34878D82A}">
                    <a16:rowId xmlns:a16="http://schemas.microsoft.com/office/drawing/2014/main" val="2384980891"/>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ctr"/>
                      <a:r>
                        <a:rPr lang="en-US" sz="500" b="0" i="0" u="none" strike="noStrike" dirty="0">
                          <a:solidFill>
                            <a:srgbClr val="000000"/>
                          </a:solidFill>
                          <a:effectLst/>
                          <a:latin typeface="Calibri" panose="020F0502020204030204" pitchFamily="34" charset="0"/>
                        </a:rPr>
                        <a:t>x Across primary and secondary care: Improved communication</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en-US" sz="500" b="0" i="0" u="none" strike="noStrike" dirty="0">
                          <a:solidFill>
                            <a:srgbClr val="000000"/>
                          </a:solidFill>
                          <a:effectLst/>
                          <a:highlight>
                            <a:srgbClr val="FFF2CC"/>
                          </a:highlight>
                          <a:latin typeface="Calibri" panose="020F0502020204030204" pitchFamily="34" charset="0"/>
                        </a:rPr>
                        <a:t>*Improved and enhanced relationships between Primary and Secondary care clinicians and with patients and their carers - To be discussed</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FFF2CC"/>
                    </a:solidFill>
                  </a:tcPr>
                </a:tc>
                <a:extLst>
                  <a:ext uri="{0D108BD9-81ED-4DB2-BD59-A6C34878D82A}">
                    <a16:rowId xmlns:a16="http://schemas.microsoft.com/office/drawing/2014/main" val="977420090"/>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ctr"/>
                      <a:r>
                        <a:rPr lang="en-US" sz="500" b="0" i="0" u="none" strike="noStrike">
                          <a:solidFill>
                            <a:srgbClr val="000000"/>
                          </a:solidFill>
                          <a:effectLst/>
                          <a:latin typeface="Calibri" panose="020F0502020204030204" pitchFamily="34" charset="0"/>
                        </a:rPr>
                        <a:t>x Across primary and secondary care: Integration</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en-US" sz="500" b="0" i="0" u="none" strike="noStrike" dirty="0">
                          <a:solidFill>
                            <a:srgbClr val="000000"/>
                          </a:solidFill>
                          <a:effectLst/>
                          <a:highlight>
                            <a:srgbClr val="FFF2CC"/>
                          </a:highlight>
                          <a:latin typeface="Calibri" panose="020F0502020204030204" pitchFamily="34" charset="0"/>
                        </a:rPr>
                        <a:t>*Improved and enhanced relationships between Primary and Secondary care clinicians and with patients and their carers - To be discussed</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FFF2CC"/>
                    </a:solidFill>
                  </a:tcPr>
                </a:tc>
                <a:extLst>
                  <a:ext uri="{0D108BD9-81ED-4DB2-BD59-A6C34878D82A}">
                    <a16:rowId xmlns:a16="http://schemas.microsoft.com/office/drawing/2014/main" val="2265420140"/>
                  </a:ext>
                </a:extLst>
              </a:tr>
              <a:tr h="132692">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rowSpan="2">
                  <a:txBody>
                    <a:bodyPr/>
                    <a:lstStyle/>
                    <a:p>
                      <a:pPr algn="ctr" fontAlgn="ctr"/>
                      <a:r>
                        <a:rPr lang="en-US" sz="500" b="0" i="0" u="none" strike="noStrike">
                          <a:solidFill>
                            <a:srgbClr val="000000"/>
                          </a:solidFill>
                          <a:effectLst/>
                          <a:latin typeface="Calibri" panose="020F0502020204030204" pitchFamily="34" charset="0"/>
                        </a:rPr>
                        <a:t>x Across primary and secondary care: More appropriate use of clinical time</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dirty="0">
                          <a:solidFill>
                            <a:srgbClr val="000000"/>
                          </a:solidFill>
                          <a:effectLst/>
                          <a:highlight>
                            <a:srgbClr val="A9D08E"/>
                          </a:highlight>
                          <a:latin typeface="Calibri" panose="020F0502020204030204" pitchFamily="34" charset="0"/>
                        </a:rPr>
                        <a:t>*Number of GP appts (excl contacts with ARRS staff) during April 24-Sept 25 compared to previous 18m period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2570437494"/>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ctr"/>
                      <a:r>
                        <a:rPr lang="en-US" sz="500" b="0" i="0" u="none" strike="noStrike" dirty="0">
                          <a:solidFill>
                            <a:srgbClr val="000000"/>
                          </a:solidFill>
                          <a:effectLst/>
                          <a:highlight>
                            <a:srgbClr val="DDEBF7"/>
                          </a:highlight>
                          <a:latin typeface="Calibri" panose="020F0502020204030204" pitchFamily="34" charset="0"/>
                        </a:rPr>
                        <a:t>Number of outpatient attendances  during Apr 24-Sept 25 - compared to previous 18m period</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887483"/>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ctr"/>
                      <a:r>
                        <a:rPr lang="en-GB" sz="500" b="0" i="0" u="none" strike="noStrike">
                          <a:solidFill>
                            <a:srgbClr val="000000"/>
                          </a:solidFill>
                          <a:effectLst/>
                          <a:latin typeface="Calibri" panose="020F0502020204030204" pitchFamily="34" charset="0"/>
                        </a:rPr>
                        <a:t>x Holistic care</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US" sz="500" b="0" i="0" u="none" strike="noStrike" dirty="0">
                          <a:solidFill>
                            <a:srgbClr val="000000"/>
                          </a:solidFill>
                          <a:effectLst/>
                          <a:highlight>
                            <a:srgbClr val="A9D08E"/>
                          </a:highlight>
                          <a:latin typeface="Calibri" panose="020F0502020204030204" pitchFamily="34" charset="0"/>
                        </a:rPr>
                        <a:t>Number of people on CKD register who are offered lifestyle advice </a:t>
                      </a:r>
                      <a:r>
                        <a:rPr lang="en-US" sz="500" b="1" i="0" u="none" strike="noStrike" dirty="0">
                          <a:solidFill>
                            <a:schemeClr val="tx1"/>
                          </a:solidFill>
                          <a:effectLst/>
                          <a:highlight>
                            <a:srgbClr val="A9D08E"/>
                          </a:highlight>
                          <a:latin typeface="Calibri" panose="020F0502020204030204" pitchFamily="34" charset="0"/>
                        </a:rPr>
                        <a:t>(Check: How is this coded?)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796156965"/>
                  </a:ext>
                </a:extLst>
              </a:tr>
              <a:tr h="29855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rowSpan="15">
                  <a:txBody>
                    <a:bodyPr/>
                    <a:lstStyle/>
                    <a:p>
                      <a:pPr algn="ctr" fontAlgn="ctr"/>
                      <a:r>
                        <a:rPr lang="en-GB" sz="500" b="1" i="0" u="none" strike="noStrike">
                          <a:solidFill>
                            <a:srgbClr val="000000"/>
                          </a:solidFill>
                          <a:effectLst/>
                          <a:latin typeface="Calibri" panose="020F0502020204030204" pitchFamily="34" charset="0"/>
                        </a:rPr>
                        <a:t>Increased efficiencies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6">
                  <a:txBody>
                    <a:bodyPr/>
                    <a:lstStyle/>
                    <a:p>
                      <a:pPr algn="ctr" fontAlgn="ctr"/>
                      <a:r>
                        <a:rPr lang="en-US" sz="500" b="0" i="0" u="none" strike="noStrike">
                          <a:solidFill>
                            <a:srgbClr val="000000"/>
                          </a:solidFill>
                          <a:effectLst/>
                          <a:latin typeface="Calibri" panose="020F0502020204030204" pitchFamily="34" charset="0"/>
                        </a:rPr>
                        <a:t>x Release of acute capacity across planned and unplanned care</a:t>
                      </a:r>
                      <a:br>
                        <a:rPr lang="en-US" sz="500" b="0" i="0" u="none" strike="noStrike">
                          <a:solidFill>
                            <a:srgbClr val="000000"/>
                          </a:solidFill>
                          <a:effectLst/>
                          <a:latin typeface="Calibri" panose="020F0502020204030204" pitchFamily="34" charset="0"/>
                        </a:rPr>
                      </a:br>
                      <a:r>
                        <a:rPr lang="en-US" sz="500" b="0" i="0" u="none" strike="noStrike">
                          <a:solidFill>
                            <a:srgbClr val="000000"/>
                          </a:solidFill>
                          <a:effectLst/>
                          <a:latin typeface="Calibri" panose="020F0502020204030204" pitchFamily="34" charset="0"/>
                        </a:rPr>
                        <a:t>x Reduced forward referrals to secondary care</a:t>
                      </a:r>
                      <a:br>
                        <a:rPr lang="en-US" sz="500" b="0" i="0" u="none" strike="noStrike">
                          <a:solidFill>
                            <a:srgbClr val="000000"/>
                          </a:solidFill>
                          <a:effectLst/>
                          <a:latin typeface="Calibri" panose="020F0502020204030204" pitchFamily="34" charset="0"/>
                        </a:rPr>
                      </a:br>
                      <a:r>
                        <a:rPr lang="en-US" sz="500" b="0" i="0" u="none" strike="noStrike">
                          <a:solidFill>
                            <a:srgbClr val="000000"/>
                          </a:solidFill>
                          <a:effectLst/>
                          <a:latin typeface="Calibri" panose="020F0502020204030204" pitchFamily="34" charset="0"/>
                        </a:rPr>
                        <a:t>x Reduced A&amp;E attendances and unplanned admissions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US" sz="500" b="0" i="0" u="none" strike="noStrike">
                          <a:solidFill>
                            <a:srgbClr val="000000"/>
                          </a:solidFill>
                          <a:effectLst/>
                          <a:latin typeface="Calibri" panose="020F0502020204030204" pitchFamily="34" charset="0"/>
                        </a:rPr>
                        <a:t>x Secondary care able to move patient care into primary/community setting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l" fontAlgn="ctr"/>
                      <a:r>
                        <a:rPr lang="en-US" sz="500" b="0" i="0" u="none" strike="noStrike" dirty="0">
                          <a:solidFill>
                            <a:srgbClr val="000000"/>
                          </a:solidFill>
                          <a:effectLst/>
                          <a:highlight>
                            <a:srgbClr val="FFF2CC"/>
                          </a:highlight>
                          <a:latin typeface="Calibri" panose="020F0502020204030204" pitchFamily="34" charset="0"/>
                        </a:rPr>
                        <a:t>*Improved and enhanced relationships between Primary and Secondary care clinicians and with patients and their carers - To be discussed</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FFF2CC"/>
                    </a:solidFill>
                  </a:tcPr>
                </a:tc>
                <a:extLst>
                  <a:ext uri="{0D108BD9-81ED-4DB2-BD59-A6C34878D82A}">
                    <a16:rowId xmlns:a16="http://schemas.microsoft.com/office/drawing/2014/main" val="2732800210"/>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ctr"/>
                      <a:r>
                        <a:rPr lang="en-GB" sz="500" b="0" i="0" u="none" strike="noStrike">
                          <a:solidFill>
                            <a:srgbClr val="000000"/>
                          </a:solidFill>
                          <a:effectLst/>
                          <a:latin typeface="Calibri" panose="020F0502020204030204" pitchFamily="34" charset="0"/>
                        </a:rPr>
                        <a:t>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en-US" sz="500" b="0" i="0" u="none" strike="noStrike" dirty="0">
                          <a:solidFill>
                            <a:srgbClr val="000000"/>
                          </a:solidFill>
                          <a:effectLst/>
                          <a:highlight>
                            <a:srgbClr val="DDEBF7"/>
                          </a:highlight>
                          <a:latin typeface="Calibri" panose="020F0502020204030204" pitchFamily="34" charset="0"/>
                        </a:rPr>
                        <a:t>Number of unplanned admissions during Apr 24-Sept 25 - compared to previous 18m period</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DEBF7"/>
                    </a:solidFill>
                  </a:tcPr>
                </a:tc>
                <a:extLst>
                  <a:ext uri="{0D108BD9-81ED-4DB2-BD59-A6C34878D82A}">
                    <a16:rowId xmlns:a16="http://schemas.microsoft.com/office/drawing/2014/main" val="3547341693"/>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ctr"/>
                      <a:r>
                        <a:rPr lang="en-GB" sz="500" b="0" i="0" u="none" strike="noStrike" dirty="0">
                          <a:solidFill>
                            <a:srgbClr val="000000"/>
                          </a:solidFill>
                          <a:effectLst/>
                          <a:latin typeface="Calibri" panose="020F0502020204030204" pitchFamily="34" charset="0"/>
                        </a:rPr>
                        <a:t>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en-US" sz="500" b="0" i="0" u="none" strike="noStrike" dirty="0">
                          <a:solidFill>
                            <a:srgbClr val="000000"/>
                          </a:solidFill>
                          <a:effectLst/>
                          <a:highlight>
                            <a:srgbClr val="DDEBF7"/>
                          </a:highlight>
                          <a:latin typeface="Calibri" panose="020F0502020204030204" pitchFamily="34" charset="0"/>
                        </a:rPr>
                        <a:t>Number of  A&amp;E attendances  during Apr 24-Sept 25 - compared to previous 18m period</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DEBF7"/>
                    </a:solidFill>
                  </a:tcPr>
                </a:tc>
                <a:extLst>
                  <a:ext uri="{0D108BD9-81ED-4DB2-BD59-A6C34878D82A}">
                    <a16:rowId xmlns:a16="http://schemas.microsoft.com/office/drawing/2014/main" val="1733608922"/>
                  </a:ext>
                </a:extLst>
              </a:tr>
              <a:tr h="131590">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ctr"/>
                      <a:r>
                        <a:rPr lang="en-GB" sz="500" b="0" i="0" u="none" strike="noStrike">
                          <a:solidFill>
                            <a:srgbClr val="000000"/>
                          </a:solidFill>
                          <a:effectLst/>
                          <a:latin typeface="Calibri" panose="020F0502020204030204" pitchFamily="34" charset="0"/>
                        </a:rPr>
                        <a:t>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en-US" sz="500" b="0" i="0" u="none" strike="noStrike" dirty="0">
                          <a:solidFill>
                            <a:srgbClr val="000000"/>
                          </a:solidFill>
                          <a:effectLst/>
                          <a:highlight>
                            <a:srgbClr val="DDEBF7"/>
                          </a:highlight>
                          <a:latin typeface="Calibri" panose="020F0502020204030204" pitchFamily="34" charset="0"/>
                        </a:rPr>
                        <a:t>Average number of new nephrology, diabetes or cardiology referrals in the period between April 24 and Sept 25 compared with previous 18m</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DEBF7"/>
                    </a:solidFill>
                  </a:tcPr>
                </a:tc>
                <a:extLst>
                  <a:ext uri="{0D108BD9-81ED-4DB2-BD59-A6C34878D82A}">
                    <a16:rowId xmlns:a16="http://schemas.microsoft.com/office/drawing/2014/main" val="3160827161"/>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ctr"/>
                      <a:r>
                        <a:rPr lang="en-GB" sz="500" b="0" i="0" u="none" strike="noStrike">
                          <a:solidFill>
                            <a:srgbClr val="000000"/>
                          </a:solidFill>
                          <a:effectLst/>
                          <a:latin typeface="Calibri" panose="020F0502020204030204" pitchFamily="34" charset="0"/>
                        </a:rPr>
                        <a:t>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t"/>
                      <a:r>
                        <a:rPr lang="en-US" sz="500" b="0" i="0" u="none" strike="noStrike" dirty="0">
                          <a:solidFill>
                            <a:srgbClr val="000000"/>
                          </a:solidFill>
                          <a:effectLst/>
                          <a:highlight>
                            <a:srgbClr val="DDEBF7"/>
                          </a:highlight>
                          <a:latin typeface="Calibri" panose="020F0502020204030204" pitchFamily="34" charset="0"/>
                        </a:rPr>
                        <a:t>*Number of CHD events during April 24 to Sept 25 compared to 18m period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DEBF7"/>
                    </a:solidFill>
                  </a:tcPr>
                </a:tc>
                <a:extLst>
                  <a:ext uri="{0D108BD9-81ED-4DB2-BD59-A6C34878D82A}">
                    <a16:rowId xmlns:a16="http://schemas.microsoft.com/office/drawing/2014/main" val="2698362211"/>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ctr"/>
                      <a:r>
                        <a:rPr lang="en-GB" sz="500" b="0" i="0" u="none" strike="noStrike">
                          <a:solidFill>
                            <a:srgbClr val="000000"/>
                          </a:solidFill>
                          <a:effectLst/>
                          <a:latin typeface="Calibri" panose="020F0502020204030204" pitchFamily="34" charset="0"/>
                        </a:rPr>
                        <a:t>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500" b="0" i="0" u="none" strike="noStrike" dirty="0">
                          <a:solidFill>
                            <a:srgbClr val="000000"/>
                          </a:solidFill>
                          <a:effectLst/>
                          <a:highlight>
                            <a:srgbClr val="D0CECE"/>
                          </a:highlight>
                          <a:latin typeface="Calibri" panose="020F0502020204030204" pitchFamily="34" charset="0"/>
                        </a:rPr>
                        <a:t>*For patients under Sec care - changing outpatient appts from multiple morbidity appts to single MM MDT appts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531242929"/>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a:txBody>
                    <a:bodyPr/>
                    <a:lstStyle/>
                    <a:p>
                      <a:pPr algn="l" fontAlgn="ctr"/>
                      <a:r>
                        <a:rPr lang="en-GB" sz="500" b="0" i="0" u="none" strike="noStrike">
                          <a:solidFill>
                            <a:srgbClr val="000000"/>
                          </a:solidFill>
                          <a:effectLst/>
                          <a:latin typeface="Calibri" panose="020F0502020204030204" pitchFamily="34" charset="0"/>
                        </a:rPr>
                        <a:t>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US" sz="500" b="0" i="0" u="none" strike="noStrike">
                          <a:solidFill>
                            <a:srgbClr val="000000"/>
                          </a:solidFill>
                          <a:effectLst/>
                          <a:latin typeface="Calibri" panose="020F0502020204030204" pitchFamily="34" charset="0"/>
                        </a:rPr>
                        <a:t>x Increased and accurate coding  of CKD following diagnosis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500" b="0" i="0" u="none" strike="noStrike" dirty="0">
                          <a:solidFill>
                            <a:srgbClr val="000000"/>
                          </a:solidFill>
                          <a:effectLst/>
                          <a:latin typeface="Calibri" panose="020F0502020204030204" pitchFamily="34" charset="0"/>
                        </a:rPr>
                        <a:t>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77094023"/>
                  </a:ext>
                </a:extLst>
              </a:tr>
              <a:tr h="132692">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rowSpan="4">
                  <a:txBody>
                    <a:bodyPr/>
                    <a:lstStyle/>
                    <a:p>
                      <a:pPr algn="l" fontAlgn="ctr"/>
                      <a:r>
                        <a:rPr lang="en-US" sz="500" b="0" i="0" u="none" strike="noStrike">
                          <a:solidFill>
                            <a:srgbClr val="000000"/>
                          </a:solidFill>
                          <a:effectLst/>
                          <a:latin typeface="Calibri" panose="020F0502020204030204" pitchFamily="34" charset="0"/>
                        </a:rPr>
                        <a:t>x More sustainable working habits and demands for healthcare service deliverers </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l" fontAlgn="t"/>
                      <a:r>
                        <a:rPr lang="en-US" sz="500" b="0" i="0" u="none" strike="noStrike" dirty="0">
                          <a:solidFill>
                            <a:srgbClr val="000000"/>
                          </a:solidFill>
                          <a:effectLst/>
                          <a:highlight>
                            <a:srgbClr val="A9D08E"/>
                          </a:highlight>
                          <a:latin typeface="Calibri" panose="020F0502020204030204" pitchFamily="34" charset="0"/>
                        </a:rPr>
                        <a:t>*Number of GP appts (excl contacts with ARRS staff) during April 24-Sept 25 compared to previous 18m period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2653882000"/>
                  </a:ext>
                </a:extLst>
              </a:tr>
              <a:tr h="132692">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b"/>
                      <a:r>
                        <a:rPr lang="en-GB" sz="500" b="0" i="0" u="none" strike="noStrike">
                          <a:solidFill>
                            <a:srgbClr val="000000"/>
                          </a:solidFill>
                          <a:effectLst/>
                          <a:latin typeface="Calibri" panose="020F0502020204030204" pitchFamily="34" charset="0"/>
                        </a:rPr>
                        <a: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en-US" sz="500" b="0" i="0" u="none" strike="noStrike" dirty="0">
                          <a:solidFill>
                            <a:srgbClr val="000000"/>
                          </a:solidFill>
                          <a:effectLst/>
                          <a:highlight>
                            <a:srgbClr val="DDEBF7"/>
                          </a:highlight>
                          <a:latin typeface="Calibri" panose="020F0502020204030204" pitchFamily="34" charset="0"/>
                        </a:rPr>
                        <a:t>Number of nephrology, diabetes or cardiology secondary care appointments in the period between April 24 and Sept 25 compared with previous 18m</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DEBF7"/>
                    </a:solidFill>
                  </a:tcPr>
                </a:tc>
                <a:extLst>
                  <a:ext uri="{0D108BD9-81ED-4DB2-BD59-A6C34878D82A}">
                    <a16:rowId xmlns:a16="http://schemas.microsoft.com/office/drawing/2014/main" val="409562645"/>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b"/>
                      <a:r>
                        <a:rPr lang="en-GB" sz="500" b="0" i="0" u="none" strike="noStrike">
                          <a:solidFill>
                            <a:srgbClr val="000000"/>
                          </a:solidFill>
                          <a:effectLst/>
                          <a:latin typeface="Calibri" panose="020F0502020204030204" pitchFamily="34" charset="0"/>
                        </a:rPr>
                        <a: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500" b="0" i="0" u="none" strike="noStrike" dirty="0">
                          <a:solidFill>
                            <a:srgbClr val="000000"/>
                          </a:solidFill>
                          <a:effectLst/>
                          <a:highlight>
                            <a:srgbClr val="D0CECE"/>
                          </a:highlight>
                          <a:latin typeface="Calibri" panose="020F0502020204030204" pitchFamily="34" charset="0"/>
                        </a:rPr>
                        <a:t>*For patients under Sec care - changing outpatient appts from multiple morbidity appts to single MM MDT appts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0CECE"/>
                    </a:solidFill>
                  </a:tcPr>
                </a:tc>
                <a:extLst>
                  <a:ext uri="{0D108BD9-81ED-4DB2-BD59-A6C34878D82A}">
                    <a16:rowId xmlns:a16="http://schemas.microsoft.com/office/drawing/2014/main" val="2041510762"/>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b"/>
                      <a:r>
                        <a:rPr lang="en-GB" sz="500" b="0" i="0" u="none" strike="noStrike">
                          <a:solidFill>
                            <a:srgbClr val="000000"/>
                          </a:solidFill>
                          <a:effectLst/>
                          <a:latin typeface="Calibri" panose="020F0502020204030204" pitchFamily="34" charset="0"/>
                        </a:rPr>
                        <a: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500" b="0" i="0" u="none" strike="noStrike" dirty="0">
                          <a:solidFill>
                            <a:srgbClr val="000000"/>
                          </a:solidFill>
                          <a:effectLst/>
                          <a:highlight>
                            <a:srgbClr val="D0CECE"/>
                          </a:highlight>
                          <a:latin typeface="Calibri" panose="020F0502020204030204" pitchFamily="34" charset="0"/>
                        </a:rPr>
                        <a:t>*For patients under Sec Care  - Number of advanced care plans in place for </a:t>
                      </a:r>
                      <a:r>
                        <a:rPr lang="en-US" sz="500" b="0" i="0" u="none" strike="noStrike" dirty="0" err="1">
                          <a:solidFill>
                            <a:srgbClr val="000000"/>
                          </a:solidFill>
                          <a:effectLst/>
                          <a:highlight>
                            <a:srgbClr val="D0CECE"/>
                          </a:highlight>
                          <a:latin typeface="Calibri" panose="020F0502020204030204" pitchFamily="34" charset="0"/>
                        </a:rPr>
                        <a:t>patiens</a:t>
                      </a:r>
                      <a:r>
                        <a:rPr lang="en-US" sz="500" b="0" i="0" u="none" strike="noStrike" dirty="0">
                          <a:solidFill>
                            <a:srgbClr val="000000"/>
                          </a:solidFill>
                          <a:effectLst/>
                          <a:highlight>
                            <a:srgbClr val="D0CECE"/>
                          </a:highlight>
                          <a:latin typeface="Calibri" panose="020F0502020204030204" pitchFamily="34" charset="0"/>
                        </a:rPr>
                        <a:t> who went through MDT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103353696"/>
                  </a:ext>
                </a:extLst>
              </a:tr>
              <a:tr h="132692">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rowSpan="3">
                  <a:txBody>
                    <a:bodyPr/>
                    <a:lstStyle/>
                    <a:p>
                      <a:pPr algn="ctr" fontAlgn="ctr"/>
                      <a:r>
                        <a:rPr lang="en-US" sz="500" b="0" i="0" u="none" strike="noStrike">
                          <a:solidFill>
                            <a:srgbClr val="000000"/>
                          </a:solidFill>
                          <a:effectLst/>
                          <a:latin typeface="Calibri" panose="020F0502020204030204" pitchFamily="34" charset="0"/>
                        </a:rPr>
                        <a:t>x Reduction in avoidable costs throughout the pathway of care for people with mLTCs</a:t>
                      </a:r>
                    </a:p>
                  </a:txBody>
                  <a:tcPr marL="1985" marR="1985" marT="1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l" fontAlgn="t"/>
                      <a:r>
                        <a:rPr lang="en-US" sz="500" b="0" i="0" u="none" strike="noStrike" dirty="0">
                          <a:solidFill>
                            <a:srgbClr val="000000"/>
                          </a:solidFill>
                          <a:effectLst/>
                          <a:highlight>
                            <a:srgbClr val="A9D08E"/>
                          </a:highlight>
                          <a:latin typeface="Calibri" panose="020F0502020204030204" pitchFamily="34" charset="0"/>
                        </a:rPr>
                        <a:t>*Number of GP appts (excl contacts with ARRS staff) during April 24-Sept 25 compared to previous 18m period</a:t>
                      </a:r>
                    </a:p>
                  </a:txBody>
                  <a:tcPr marL="1985" marR="1985" marT="1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A9D08E"/>
                    </a:solidFill>
                  </a:tcPr>
                </a:tc>
                <a:extLst>
                  <a:ext uri="{0D108BD9-81ED-4DB2-BD59-A6C34878D82A}">
                    <a16:rowId xmlns:a16="http://schemas.microsoft.com/office/drawing/2014/main" val="1449224037"/>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b"/>
                      <a:r>
                        <a:rPr lang="en-GB" sz="500" b="0" i="0" u="none" strike="noStrike">
                          <a:solidFill>
                            <a:srgbClr val="000000"/>
                          </a:solidFill>
                          <a:effectLst/>
                          <a:latin typeface="Calibri" panose="020F0502020204030204" pitchFamily="34" charset="0"/>
                        </a:rPr>
                        <a: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500" b="0" i="0" u="none" strike="noStrike" dirty="0">
                          <a:solidFill>
                            <a:srgbClr val="000000"/>
                          </a:solidFill>
                          <a:effectLst/>
                          <a:highlight>
                            <a:srgbClr val="D0CECE"/>
                          </a:highlight>
                          <a:latin typeface="Calibri" panose="020F0502020204030204" pitchFamily="34" charset="0"/>
                        </a:rPr>
                        <a:t>*For patients under Sec care  - Number of pts in </a:t>
                      </a:r>
                      <a:r>
                        <a:rPr lang="en-US" sz="500" b="0" i="0" u="none" strike="noStrike" dirty="0" err="1">
                          <a:solidFill>
                            <a:srgbClr val="000000"/>
                          </a:solidFill>
                          <a:effectLst/>
                          <a:highlight>
                            <a:srgbClr val="D0CECE"/>
                          </a:highlight>
                          <a:latin typeface="Calibri" panose="020F0502020204030204" pitchFamily="34" charset="0"/>
                        </a:rPr>
                        <a:t>mDT</a:t>
                      </a:r>
                      <a:r>
                        <a:rPr lang="en-US" sz="500" b="0" i="0" u="none" strike="noStrike" dirty="0">
                          <a:solidFill>
                            <a:srgbClr val="000000"/>
                          </a:solidFill>
                          <a:effectLst/>
                          <a:highlight>
                            <a:srgbClr val="D0CECE"/>
                          </a:highlight>
                          <a:latin typeface="Calibri" panose="020F0502020204030204" pitchFamily="34" charset="0"/>
                        </a:rPr>
                        <a:t> had </a:t>
                      </a:r>
                      <a:r>
                        <a:rPr lang="en-US" sz="500" b="0" i="0" u="none" strike="noStrike" dirty="0" err="1">
                          <a:solidFill>
                            <a:srgbClr val="000000"/>
                          </a:solidFill>
                          <a:effectLst/>
                          <a:highlight>
                            <a:srgbClr val="D0CECE"/>
                          </a:highlight>
                          <a:latin typeface="Calibri" panose="020F0502020204030204" pitchFamily="34" charset="0"/>
                        </a:rPr>
                        <a:t>dialsysis</a:t>
                      </a:r>
                      <a:r>
                        <a:rPr lang="en-US" sz="500" b="0" i="0" u="none" strike="noStrike" dirty="0">
                          <a:solidFill>
                            <a:srgbClr val="000000"/>
                          </a:solidFill>
                          <a:effectLst/>
                          <a:highlight>
                            <a:srgbClr val="D0CECE"/>
                          </a:highlight>
                          <a:latin typeface="Calibri" panose="020F0502020204030204" pitchFamily="34" charset="0"/>
                        </a:rPr>
                        <a:t> </a:t>
                      </a:r>
                      <a:r>
                        <a:rPr lang="en-US" sz="500" b="0" i="0" u="none" strike="noStrike" dirty="0" err="1">
                          <a:solidFill>
                            <a:srgbClr val="000000"/>
                          </a:solidFill>
                          <a:effectLst/>
                          <a:highlight>
                            <a:srgbClr val="D0CECE"/>
                          </a:highlight>
                          <a:latin typeface="Calibri" panose="020F0502020204030204" pitchFamily="34" charset="0"/>
                        </a:rPr>
                        <a:t>decsion</a:t>
                      </a:r>
                      <a:r>
                        <a:rPr lang="en-US" sz="500" b="0" i="0" u="none" strike="noStrike" dirty="0">
                          <a:solidFill>
                            <a:srgbClr val="000000"/>
                          </a:solidFill>
                          <a:effectLst/>
                          <a:highlight>
                            <a:srgbClr val="D0CECE"/>
                          </a:highlight>
                          <a:latin typeface="Calibri" panose="020F0502020204030204" pitchFamily="34" charset="0"/>
                        </a:rPr>
                        <a:t> made or diverted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0CECE"/>
                    </a:solidFill>
                  </a:tcPr>
                </a:tc>
                <a:extLst>
                  <a:ext uri="{0D108BD9-81ED-4DB2-BD59-A6C34878D82A}">
                    <a16:rowId xmlns:a16="http://schemas.microsoft.com/office/drawing/2014/main" val="2708132875"/>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vMerge="1">
                  <a:txBody>
                    <a:bodyPr/>
                    <a:lstStyle/>
                    <a:p>
                      <a:endParaRPr lang="en-GB"/>
                    </a:p>
                  </a:txBody>
                  <a:tcPr/>
                </a:tc>
                <a:tc>
                  <a:txBody>
                    <a:bodyPr/>
                    <a:lstStyle/>
                    <a:p>
                      <a:pPr algn="l" fontAlgn="b"/>
                      <a:r>
                        <a:rPr lang="en-GB" sz="500" b="0" i="0" u="none" strike="noStrike">
                          <a:solidFill>
                            <a:srgbClr val="000000"/>
                          </a:solidFill>
                          <a:effectLst/>
                          <a:latin typeface="Calibri" panose="020F0502020204030204" pitchFamily="34" charset="0"/>
                        </a:rPr>
                        <a: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500" b="0" i="0" u="none" strike="noStrike" dirty="0">
                          <a:solidFill>
                            <a:srgbClr val="000000"/>
                          </a:solidFill>
                          <a:effectLst/>
                          <a:highlight>
                            <a:srgbClr val="D0CECE"/>
                          </a:highlight>
                          <a:latin typeface="Calibri" panose="020F0502020204030204" pitchFamily="34" charset="0"/>
                        </a:rPr>
                        <a:t>*For patients under Sec care - changing outpatient appts from multiple morbidity appts to single MM MDT appts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751739666"/>
                  </a:ext>
                </a:extLst>
              </a:tr>
              <a:tr h="71666">
                <a:tc>
                  <a:txBody>
                    <a:bodyPr/>
                    <a:lstStyle/>
                    <a:p>
                      <a:pPr algn="l" fontAlgn="b"/>
                      <a:endParaRPr lang="en-GB" sz="400" b="0" i="0" u="none" strike="noStrike">
                        <a:solidFill>
                          <a:srgbClr val="000000"/>
                        </a:solidFill>
                        <a:effectLst/>
                        <a:latin typeface="Calibri" panose="020F0502020204030204" pitchFamily="34" charset="0"/>
                      </a:endParaRPr>
                    </a:p>
                  </a:txBody>
                  <a:tcPr marL="1985" marR="1985" marT="1985" marB="0" anchor="b">
                    <a:lnL>
                      <a:noFill/>
                    </a:lnL>
                    <a:lnR w="12700" cap="flat" cmpd="sng" algn="ctr">
                      <a:solidFill>
                        <a:srgbClr val="000000"/>
                      </a:solidFill>
                      <a:prstDash val="solid"/>
                      <a:round/>
                      <a:headEnd type="none" w="med" len="med"/>
                      <a:tailEnd type="none" w="med" len="med"/>
                    </a:lnR>
                    <a:lnT>
                      <a:noFill/>
                    </a:lnT>
                    <a:lnB>
                      <a:noFill/>
                    </a:lnB>
                    <a:noFill/>
                  </a:tcPr>
                </a:tc>
                <a:tc vMerge="1">
                  <a:txBody>
                    <a:bodyPr/>
                    <a:lstStyle/>
                    <a:p>
                      <a:endParaRPr lang="en-GB"/>
                    </a:p>
                  </a:txBody>
                  <a:tcPr/>
                </a:tc>
                <a:tc>
                  <a:txBody>
                    <a:bodyPr/>
                    <a:lstStyle/>
                    <a:p>
                      <a:pPr algn="l" fontAlgn="b"/>
                      <a:r>
                        <a:rPr lang="en-US" sz="500" b="0" i="0" u="none" strike="noStrike" dirty="0">
                          <a:solidFill>
                            <a:srgbClr val="000000"/>
                          </a:solidFill>
                          <a:effectLst/>
                          <a:latin typeface="Calibri" panose="020F0502020204030204" pitchFamily="34" charset="0"/>
                        </a:rPr>
                        <a:t>x More appropriate use of SEL renal dialysis capacity</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en-GB" sz="500" b="0" i="0" u="none" strike="noStrike">
                          <a:solidFill>
                            <a:srgbClr val="000000"/>
                          </a:solidFill>
                          <a:effectLst/>
                          <a:latin typeface="Calibri" panose="020F0502020204030204" pitchFamily="34" charset="0"/>
                        </a:rPr>
                        <a:t>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en-US" sz="500" b="0" i="0" u="none" strike="noStrike" dirty="0">
                          <a:solidFill>
                            <a:srgbClr val="000000"/>
                          </a:solidFill>
                          <a:effectLst/>
                          <a:highlight>
                            <a:srgbClr val="D0CECE"/>
                          </a:highlight>
                          <a:latin typeface="Calibri" panose="020F0502020204030204" pitchFamily="34" charset="0"/>
                        </a:rPr>
                        <a:t>*For patients under Sec care  - Number of pts in </a:t>
                      </a:r>
                      <a:r>
                        <a:rPr lang="en-US" sz="500" b="0" i="0" u="none" strike="noStrike" dirty="0" err="1">
                          <a:solidFill>
                            <a:srgbClr val="000000"/>
                          </a:solidFill>
                          <a:effectLst/>
                          <a:highlight>
                            <a:srgbClr val="D0CECE"/>
                          </a:highlight>
                          <a:latin typeface="Calibri" panose="020F0502020204030204" pitchFamily="34" charset="0"/>
                        </a:rPr>
                        <a:t>mDT</a:t>
                      </a:r>
                      <a:r>
                        <a:rPr lang="en-US" sz="500" b="0" i="0" u="none" strike="noStrike" dirty="0">
                          <a:solidFill>
                            <a:srgbClr val="000000"/>
                          </a:solidFill>
                          <a:effectLst/>
                          <a:highlight>
                            <a:srgbClr val="D0CECE"/>
                          </a:highlight>
                          <a:latin typeface="Calibri" panose="020F0502020204030204" pitchFamily="34" charset="0"/>
                        </a:rPr>
                        <a:t> had </a:t>
                      </a:r>
                      <a:r>
                        <a:rPr lang="en-US" sz="500" b="0" i="0" u="none" strike="noStrike" dirty="0" err="1">
                          <a:solidFill>
                            <a:srgbClr val="000000"/>
                          </a:solidFill>
                          <a:effectLst/>
                          <a:highlight>
                            <a:srgbClr val="D0CECE"/>
                          </a:highlight>
                          <a:latin typeface="Calibri" panose="020F0502020204030204" pitchFamily="34" charset="0"/>
                        </a:rPr>
                        <a:t>dialsysis</a:t>
                      </a:r>
                      <a:r>
                        <a:rPr lang="en-US" sz="500" b="0" i="0" u="none" strike="noStrike" dirty="0">
                          <a:solidFill>
                            <a:srgbClr val="000000"/>
                          </a:solidFill>
                          <a:effectLst/>
                          <a:highlight>
                            <a:srgbClr val="D0CECE"/>
                          </a:highlight>
                          <a:latin typeface="Calibri" panose="020F0502020204030204" pitchFamily="34" charset="0"/>
                        </a:rPr>
                        <a:t> </a:t>
                      </a:r>
                      <a:r>
                        <a:rPr lang="en-US" sz="500" b="0" i="0" u="none" strike="noStrike" dirty="0" err="1">
                          <a:solidFill>
                            <a:srgbClr val="000000"/>
                          </a:solidFill>
                          <a:effectLst/>
                          <a:highlight>
                            <a:srgbClr val="D0CECE"/>
                          </a:highlight>
                          <a:latin typeface="Calibri" panose="020F0502020204030204" pitchFamily="34" charset="0"/>
                        </a:rPr>
                        <a:t>decsion</a:t>
                      </a:r>
                      <a:r>
                        <a:rPr lang="en-US" sz="500" b="0" i="0" u="none" strike="noStrike" dirty="0">
                          <a:solidFill>
                            <a:srgbClr val="000000"/>
                          </a:solidFill>
                          <a:effectLst/>
                          <a:highlight>
                            <a:srgbClr val="D0CECE"/>
                          </a:highlight>
                          <a:latin typeface="Calibri" panose="020F0502020204030204" pitchFamily="34" charset="0"/>
                        </a:rPr>
                        <a:t> made or diverted </a:t>
                      </a:r>
                    </a:p>
                  </a:txBody>
                  <a:tcPr marL="1985" marR="1985" marT="1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087500542"/>
                  </a:ext>
                </a:extLst>
              </a:tr>
            </a:tbl>
          </a:graphicData>
        </a:graphic>
      </p:graphicFrame>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23DAE3-29EA-6B48-8B9F-DAC09DE37D5A}" type="slidenum">
              <a:rPr kumimoji="0" lang="en-US" sz="1200" b="1" i="0" u="none" strike="noStrike" kern="1200" cap="none" spc="0" normalizeH="0" baseline="0" noProof="0" smtClean="0">
                <a:ln>
                  <a:noFill/>
                </a:ln>
                <a:solidFill>
                  <a:srgbClr val="013C5B"/>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78393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a:extLst>
              <a:ext uri="{FF2B5EF4-FFF2-40B4-BE49-F238E27FC236}">
                <a16:creationId xmlns:a16="http://schemas.microsoft.com/office/drawing/2014/main" id="{0ACD3758-9BF2-85CC-609C-69667FE2DB9E}"/>
              </a:ext>
            </a:extLst>
          </p:cNvPr>
          <p:cNvSpPr txBox="1">
            <a:spLocks noGrp="1"/>
          </p:cNvSpPr>
          <p:nvPr>
            <p:ph type="title" idx="4294967295"/>
          </p:nvPr>
        </p:nvSpPr>
        <p:spPr>
          <a:xfrm>
            <a:off x="2241755" y="428551"/>
            <a:ext cx="7236542" cy="4594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rtl="0" eaLnBrk="1" fontAlgn="base" hangingPunct="1">
              <a:lnSpc>
                <a:spcPct val="90000"/>
              </a:lnSpc>
              <a:spcBef>
                <a:spcPct val="0"/>
              </a:spcBef>
              <a:spcAft>
                <a:spcPct val="0"/>
              </a:spcAft>
              <a:defRPr sz="3059" b="1" kern="1200">
                <a:solidFill>
                  <a:srgbClr val="013C5B"/>
                </a:solidFill>
                <a:latin typeface="Arial" panose="020B0604020202020204" pitchFamily="34" charset="0"/>
                <a:ea typeface="+mj-ea"/>
                <a:cs typeface="Arial" panose="020B0604020202020204" pitchFamily="34" charset="0"/>
              </a:defRPr>
            </a:lvl1pPr>
            <a:lvl2pPr algn="l" rtl="0" eaLnBrk="1" fontAlgn="base" hangingPunct="1">
              <a:lnSpc>
                <a:spcPct val="90000"/>
              </a:lnSpc>
              <a:spcBef>
                <a:spcPct val="0"/>
              </a:spcBef>
              <a:spcAft>
                <a:spcPct val="0"/>
              </a:spcAft>
              <a:defRPr sz="4807">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807">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807">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807">
                <a:solidFill>
                  <a:schemeClr val="tx1"/>
                </a:solidFill>
                <a:latin typeface="Calibri Light" panose="020F0302020204030204" pitchFamily="34" charset="0"/>
              </a:defRPr>
            </a:lvl5pPr>
            <a:lvl6pPr marL="499511" algn="l" rtl="0" eaLnBrk="1" fontAlgn="base" hangingPunct="1">
              <a:lnSpc>
                <a:spcPct val="90000"/>
              </a:lnSpc>
              <a:spcBef>
                <a:spcPct val="0"/>
              </a:spcBef>
              <a:spcAft>
                <a:spcPct val="0"/>
              </a:spcAft>
              <a:defRPr sz="4807">
                <a:solidFill>
                  <a:schemeClr val="tx1"/>
                </a:solidFill>
                <a:latin typeface="Calibri Light" panose="020F0302020204030204" pitchFamily="34" charset="0"/>
              </a:defRPr>
            </a:lvl6pPr>
            <a:lvl7pPr marL="999022" algn="l" rtl="0" eaLnBrk="1" fontAlgn="base" hangingPunct="1">
              <a:lnSpc>
                <a:spcPct val="90000"/>
              </a:lnSpc>
              <a:spcBef>
                <a:spcPct val="0"/>
              </a:spcBef>
              <a:spcAft>
                <a:spcPct val="0"/>
              </a:spcAft>
              <a:defRPr sz="4807">
                <a:solidFill>
                  <a:schemeClr val="tx1"/>
                </a:solidFill>
                <a:latin typeface="Calibri Light" panose="020F0302020204030204" pitchFamily="34" charset="0"/>
              </a:defRPr>
            </a:lvl7pPr>
            <a:lvl8pPr marL="1498534" algn="l" rtl="0" eaLnBrk="1" fontAlgn="base" hangingPunct="1">
              <a:lnSpc>
                <a:spcPct val="90000"/>
              </a:lnSpc>
              <a:spcBef>
                <a:spcPct val="0"/>
              </a:spcBef>
              <a:spcAft>
                <a:spcPct val="0"/>
              </a:spcAft>
              <a:defRPr sz="4807">
                <a:solidFill>
                  <a:schemeClr val="tx1"/>
                </a:solidFill>
                <a:latin typeface="Calibri Light" panose="020F0302020204030204" pitchFamily="34" charset="0"/>
              </a:defRPr>
            </a:lvl8pPr>
            <a:lvl9pPr marL="1998045" algn="l" rtl="0" eaLnBrk="1" fontAlgn="base" hangingPunct="1">
              <a:lnSpc>
                <a:spcPct val="90000"/>
              </a:lnSpc>
              <a:spcBef>
                <a:spcPct val="0"/>
              </a:spcBef>
              <a:spcAft>
                <a:spcPct val="0"/>
              </a:spcAft>
              <a:defRPr sz="4807">
                <a:solidFill>
                  <a:schemeClr val="tx1"/>
                </a:solidFill>
                <a:latin typeface="Calibri Light" panose="020F0302020204030204" pitchFamily="34" charset="0"/>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2331" b="1" i="0" u="none" strike="noStrike" kern="1200" cap="none" spc="0" normalizeH="0" baseline="0" noProof="0" dirty="0" err="1">
                <a:ln>
                  <a:noFill/>
                </a:ln>
                <a:solidFill>
                  <a:srgbClr val="013C5B"/>
                </a:solidFill>
                <a:effectLst/>
                <a:uLnTx/>
                <a:uFillTx/>
              </a:rPr>
              <a:t>MMMoC</a:t>
            </a:r>
            <a:r>
              <a:rPr kumimoji="0" lang="en-GB" sz="2331" b="1" i="0" u="none" strike="noStrike" kern="1200" cap="none" spc="0" normalizeH="0" baseline="0" noProof="0" dirty="0">
                <a:ln>
                  <a:noFill/>
                </a:ln>
                <a:solidFill>
                  <a:srgbClr val="013C5B"/>
                </a:solidFill>
                <a:effectLst/>
                <a:uLnTx/>
                <a:uFillTx/>
              </a:rPr>
              <a:t> Evaluation Aims and Objectives </a:t>
            </a:r>
          </a:p>
        </p:txBody>
      </p:sp>
      <p:sp>
        <p:nvSpPr>
          <p:cNvPr id="5" name="TextBox 4">
            <a:extLst>
              <a:ext uri="{FF2B5EF4-FFF2-40B4-BE49-F238E27FC236}">
                <a16:creationId xmlns:a16="http://schemas.microsoft.com/office/drawing/2014/main" id="{09B5C9D8-D0F9-AE3B-19D8-A8892B2FDD84}"/>
              </a:ext>
            </a:extLst>
          </p:cNvPr>
          <p:cNvSpPr txBox="1"/>
          <p:nvPr/>
        </p:nvSpPr>
        <p:spPr>
          <a:xfrm>
            <a:off x="1754243" y="988157"/>
            <a:ext cx="8156974" cy="561436"/>
          </a:xfrm>
          <a:prstGeom prst="rect">
            <a:avLst/>
          </a:prstGeom>
          <a:noFill/>
        </p:spPr>
        <p:txBody>
          <a:bodyPr wrap="square">
            <a:spAutoFit/>
          </a:bodyPr>
          <a:lstStyle/>
          <a:p>
            <a:pPr marL="0" marR="0" lvl="0" indent="0" algn="ctr" defTabSz="755826" rtl="0" eaLnBrk="0" fontAlgn="base" latinLnBrk="0" hangingPunct="0">
              <a:lnSpc>
                <a:spcPct val="100000"/>
              </a:lnSpc>
              <a:spcBef>
                <a:spcPct val="0"/>
              </a:spcBef>
              <a:spcAft>
                <a:spcPct val="0"/>
              </a:spcAft>
              <a:buClrTx/>
              <a:buSzTx/>
              <a:buFontTx/>
              <a:buNone/>
              <a:tabLst/>
              <a:defRPr sz="1800" b="0" i="0" u="none" strike="noStrike" kern="0" cap="none" spc="0" baseline="0">
                <a:solidFill>
                  <a:srgbClr val="000000"/>
                </a:solidFill>
                <a:uFillTx/>
              </a:defRPr>
            </a:pPr>
            <a:r>
              <a:rPr kumimoji="0" lang="en-GB" sz="1524"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Aim: Our service aims to build a person-centred, holistic, horizontally and vertically integrated model of care for people with multiple LTCs across the pathway.</a:t>
            </a:r>
          </a:p>
        </p:txBody>
      </p:sp>
      <p:graphicFrame>
        <p:nvGraphicFramePr>
          <p:cNvPr id="2" name="Diagram 1" descr="Improved patient experience and health outcomes; Improved ways of working; Invcreased efficiencies">
            <a:extLst>
              <a:ext uri="{FF2B5EF4-FFF2-40B4-BE49-F238E27FC236}">
                <a16:creationId xmlns:a16="http://schemas.microsoft.com/office/drawing/2014/main" id="{40A5B89B-F833-CA7B-F40C-51A9AC1C2966}"/>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2714027263"/>
              </p:ext>
            </p:extLst>
          </p:nvPr>
        </p:nvGraphicFramePr>
        <p:xfrm>
          <a:off x="462116" y="1789685"/>
          <a:ext cx="11267767" cy="4807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23DAE3-29EA-6B48-8B9F-DAC09DE37D5A}" type="slidenum">
              <a:rPr kumimoji="0" lang="en-US" sz="1200" b="1" i="0" u="none" strike="noStrike" kern="1200" cap="none" spc="0" normalizeH="0" baseline="0" noProof="0" smtClean="0">
                <a:ln>
                  <a:noFill/>
                </a:ln>
                <a:solidFill>
                  <a:srgbClr val="013C5B"/>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1" i="0" u="none" strike="noStrike" kern="1200" cap="none" spc="0" normalizeH="0" baseline="0" noProof="0">
              <a:ln>
                <a:noFill/>
              </a:ln>
              <a:solidFill>
                <a:srgbClr val="013C5B"/>
              </a:solidFill>
              <a:effectLst/>
              <a:uLnTx/>
              <a:uFillTx/>
            </a:endParaRPr>
          </a:p>
        </p:txBody>
      </p:sp>
    </p:spTree>
    <p:extLst>
      <p:ext uri="{BB962C8B-B14F-4D97-AF65-F5344CB8AC3E}">
        <p14:creationId xmlns:p14="http://schemas.microsoft.com/office/powerpoint/2010/main" val="3562966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p:txBody>
          <a:bodyPr>
            <a:normAutofit/>
          </a:bodyPr>
          <a:lstStyle/>
          <a:p>
            <a:r>
              <a:rPr lang="en-GB" dirty="0"/>
              <a:t>True Integration – 40 years of failure</a:t>
            </a:r>
          </a:p>
        </p:txBody>
      </p:sp>
      <p:sp>
        <p:nvSpPr>
          <p:cNvPr id="6" name="TextBox 5">
            <a:extLst>
              <a:ext uri="{FF2B5EF4-FFF2-40B4-BE49-F238E27FC236}">
                <a16:creationId xmlns:a16="http://schemas.microsoft.com/office/drawing/2014/main" id="{383F3FD5-430E-1BE4-D127-AA668B20E100}"/>
              </a:ext>
            </a:extLst>
          </p:cNvPr>
          <p:cNvSpPr txBox="1"/>
          <p:nvPr/>
        </p:nvSpPr>
        <p:spPr>
          <a:xfrm>
            <a:off x="690114" y="1354346"/>
            <a:ext cx="10601864" cy="2677656"/>
          </a:xfrm>
          <a:prstGeom prst="rect">
            <a:avLst/>
          </a:prstGeom>
          <a:noFill/>
        </p:spPr>
        <p:txBody>
          <a:bodyPr wrap="square">
            <a:spAutoFit/>
          </a:bodyPr>
          <a:lstStyle/>
          <a:p>
            <a:pPr marL="0" indent="0">
              <a:buNone/>
            </a:pPr>
            <a:r>
              <a:rPr lang="en-GB" sz="2800" dirty="0">
                <a:latin typeface="Arial" panose="020B0604020202020204" pitchFamily="34" charset="0"/>
                <a:cs typeface="Arial" panose="020B0604020202020204" pitchFamily="34" charset="0"/>
              </a:rPr>
              <a:t>"Good vertical integration exists from bench to bedside </a:t>
            </a:r>
            <a:r>
              <a:rPr lang="en-GB" sz="2800" i="1" dirty="0">
                <a:latin typeface="Arial" panose="020B0604020202020204" pitchFamily="34" charset="0"/>
                <a:cs typeface="Arial" panose="020B0604020202020204" pitchFamily="34" charset="0"/>
              </a:rPr>
              <a:t>for a single condition or disease</a:t>
            </a:r>
            <a:r>
              <a:rPr lang="en-GB" sz="2800" dirty="0">
                <a:latin typeface="Arial" panose="020B0604020202020204" pitchFamily="34" charset="0"/>
                <a:cs typeface="Arial" panose="020B0604020202020204" pitchFamily="34" charset="0"/>
              </a:rPr>
              <a:t>, but there is </a:t>
            </a:r>
            <a:r>
              <a:rPr lang="en-GB" sz="2800" i="1" dirty="0">
                <a:latin typeface="Arial" panose="020B0604020202020204" pitchFamily="34" charset="0"/>
                <a:cs typeface="Arial" panose="020B0604020202020204" pitchFamily="34" charset="0"/>
              </a:rPr>
              <a:t>little or no horizontal integration between diseases that often co-exist</a:t>
            </a:r>
            <a:r>
              <a:rPr lang="en-GB" sz="2800" dirty="0">
                <a:latin typeface="Arial" panose="020B0604020202020204" pitchFamily="34" charset="0"/>
                <a:cs typeface="Arial" panose="020B0604020202020204" pitchFamily="34" charset="0"/>
              </a:rPr>
              <a:t>.  This will require an intellectual shift and rethinking some elements of our research, training, and practice in virtually every discipline." (Chris Whitty et al., 2020)</a:t>
            </a:r>
          </a:p>
        </p:txBody>
      </p:sp>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a:defRPr/>
            </a:pPr>
            <a:fld id="{9C23DAE3-29EA-6B48-8B9F-DAC09DE37D5A}" type="slidenum">
              <a:rPr lang="en-US" smtClean="0"/>
              <a:pPr>
                <a:defRPr/>
              </a:pPr>
              <a:t>2</a:t>
            </a:fld>
            <a:endParaRPr lang="en-US" dirty="0"/>
          </a:p>
        </p:txBody>
      </p:sp>
    </p:spTree>
    <p:extLst>
      <p:ext uri="{BB962C8B-B14F-4D97-AF65-F5344CB8AC3E}">
        <p14:creationId xmlns:p14="http://schemas.microsoft.com/office/powerpoint/2010/main" val="1773438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p:txBody>
          <a:bodyPr>
            <a:normAutofit/>
          </a:bodyPr>
          <a:lstStyle/>
          <a:p>
            <a:r>
              <a:rPr lang="en-GB" dirty="0"/>
              <a:t>Drivers for the SEL model of LTC care </a:t>
            </a:r>
          </a:p>
        </p:txBody>
      </p:sp>
      <p:sp>
        <p:nvSpPr>
          <p:cNvPr id="14" name="Rectangle 13">
            <a:extLst>
              <a:ext uri="{FF2B5EF4-FFF2-40B4-BE49-F238E27FC236}">
                <a16:creationId xmlns:a16="http://schemas.microsoft.com/office/drawing/2014/main" id="{3A520F34-CED1-483E-A9E7-9293275EE10B}"/>
              </a:ext>
            </a:extLst>
          </p:cNvPr>
          <p:cNvSpPr/>
          <p:nvPr/>
        </p:nvSpPr>
        <p:spPr>
          <a:xfrm>
            <a:off x="409881" y="1629862"/>
            <a:ext cx="6618522" cy="2277547"/>
          </a:xfrm>
          <a:prstGeom prst="rect">
            <a:avLst/>
          </a:prstGeom>
        </p:spPr>
        <p:txBody>
          <a:bodyPr wrap="square">
            <a:spAutoFit/>
          </a:bodyPr>
          <a:lstStyle/>
          <a:p>
            <a:pPr lvl="0">
              <a:defRPr/>
            </a:pPr>
            <a:r>
              <a:rPr lang="en-GB" sz="1500" b="1" dirty="0">
                <a:solidFill>
                  <a:prstClr val="black"/>
                </a:solidFill>
                <a:latin typeface="Arial" panose="020B0604020202020204" pitchFamily="34" charset="0"/>
                <a:cs typeface="Arial" panose="020B0604020202020204" pitchFamily="34" charset="0"/>
                <a:hlinkClick r:id="rId3"/>
              </a:rPr>
              <a:t>The Fuller Stocktake Report: </a:t>
            </a:r>
            <a:endParaRPr lang="en-GB" sz="1500" b="1" dirty="0">
              <a:solidFill>
                <a:prstClr val="black"/>
              </a:solidFill>
              <a:latin typeface="Arial" panose="020B0604020202020204" pitchFamily="34" charset="0"/>
              <a:cs typeface="Arial" panose="020B0604020202020204" pitchFamily="34" charset="0"/>
            </a:endParaRPr>
          </a:p>
          <a:p>
            <a:pPr lvl="0">
              <a:defRPr/>
            </a:pPr>
            <a:endParaRPr lang="en-GB" sz="1500" b="1" i="1" dirty="0">
              <a:solidFill>
                <a:prstClr val="black"/>
              </a:solidFill>
              <a:latin typeface="Arial" panose="020B0604020202020204" pitchFamily="34" charset="0"/>
              <a:cs typeface="Arial" panose="020B0604020202020204" pitchFamily="34" charset="0"/>
            </a:endParaRPr>
          </a:p>
          <a:p>
            <a:pPr lvl="0">
              <a:defRPr/>
            </a:pPr>
            <a:r>
              <a:rPr lang="en-GB" sz="1400" i="1" dirty="0">
                <a:solidFill>
                  <a:prstClr val="black"/>
                </a:solidFill>
                <a:latin typeface="Arial" panose="020B0604020202020204" pitchFamily="34" charset="0"/>
                <a:cs typeface="Arial" panose="020B0604020202020204" pitchFamily="34" charset="0"/>
              </a:rPr>
              <a:t>“People should be able to access more proactive, personalised support from a named clinician working as part of a multi-professional team. To achieve this</a:t>
            </a:r>
            <a:r>
              <a:rPr lang="en-GB" sz="1400" b="1" i="1" dirty="0">
                <a:solidFill>
                  <a:prstClr val="black"/>
                </a:solidFill>
                <a:latin typeface="Arial" panose="020B0604020202020204" pitchFamily="34" charset="0"/>
                <a:cs typeface="Arial" panose="020B0604020202020204" pitchFamily="34" charset="0"/>
              </a:rPr>
              <a:t>, </a:t>
            </a:r>
            <a:r>
              <a:rPr lang="en-GB" sz="1400" i="1" dirty="0">
                <a:solidFill>
                  <a:prstClr val="black"/>
                </a:solidFill>
                <a:latin typeface="Arial" panose="020B0604020202020204" pitchFamily="34" charset="0"/>
                <a:cs typeface="Arial" panose="020B0604020202020204" pitchFamily="34" charset="0"/>
              </a:rPr>
              <a:t>the development of </a:t>
            </a:r>
            <a:r>
              <a:rPr lang="en-GB" sz="1400" b="1" i="1" dirty="0">
                <a:solidFill>
                  <a:prstClr val="black"/>
                </a:solidFill>
                <a:latin typeface="Arial" panose="020B0604020202020204" pitchFamily="34" charset="0"/>
                <a:cs typeface="Arial" panose="020B0604020202020204" pitchFamily="34" charset="0"/>
              </a:rPr>
              <a:t>integrated neighbourhood teams, providing joined-up holistic care to people who would most benefit from continuity of care in general practice (such as those with long-term conditions)</a:t>
            </a:r>
            <a:r>
              <a:rPr lang="en-GB" sz="1400" i="1" dirty="0">
                <a:solidFill>
                  <a:prstClr val="black"/>
                </a:solidFill>
                <a:latin typeface="Arial" panose="020B0604020202020204" pitchFamily="34" charset="0"/>
                <a:cs typeface="Arial" panose="020B0604020202020204" pitchFamily="34" charset="0"/>
              </a:rPr>
              <a:t> should be supported and delivered in partnership with system partners and primary care. This model of care should offer </a:t>
            </a:r>
            <a:r>
              <a:rPr lang="en-GB" sz="1400" b="1" i="1" dirty="0">
                <a:solidFill>
                  <a:prstClr val="black"/>
                </a:solidFill>
                <a:latin typeface="Arial" panose="020B0604020202020204" pitchFamily="34" charset="0"/>
                <a:cs typeface="Arial" panose="020B0604020202020204" pitchFamily="34" charset="0"/>
              </a:rPr>
              <a:t>greater shared decision-making with patients and carers and maximise the role of non-medical care staff”</a:t>
            </a:r>
            <a:endParaRPr lang="en-GB" sz="1400" i="1" dirty="0">
              <a:solidFill>
                <a:prstClr val="black"/>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DEBF895E-CFAD-4DA0-93AD-3DAD1C0CEE0E}"/>
              </a:ext>
            </a:extLst>
          </p:cNvPr>
          <p:cNvSpPr/>
          <p:nvPr/>
        </p:nvSpPr>
        <p:spPr>
          <a:xfrm>
            <a:off x="556435" y="4289055"/>
            <a:ext cx="2261734" cy="1754326"/>
          </a:xfrm>
          <a:prstGeom prst="rect">
            <a:avLst/>
          </a:prstGeom>
        </p:spPr>
        <p:txBody>
          <a:bodyPr wrap="square" numCol="1">
            <a:spAutoFit/>
          </a:bodyPr>
          <a:lstStyle/>
          <a:p>
            <a:pPr>
              <a:buNone/>
            </a:pPr>
            <a:r>
              <a:rPr lang="en-GB" b="1" dirty="0">
                <a:latin typeface="Arial" panose="020B0604020202020204" pitchFamily="34" charset="0"/>
                <a:cs typeface="Arial" panose="020B0604020202020204" pitchFamily="34" charset="0"/>
              </a:rPr>
              <a:t>Focus on:</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Prevention</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Early intervention</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Integration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Holistic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Patient activation </a:t>
            </a:r>
          </a:p>
        </p:txBody>
      </p:sp>
      <p:sp>
        <p:nvSpPr>
          <p:cNvPr id="5" name="Rectangle 4">
            <a:extLst>
              <a:ext uri="{FF2B5EF4-FFF2-40B4-BE49-F238E27FC236}">
                <a16:creationId xmlns:a16="http://schemas.microsoft.com/office/drawing/2014/main" id="{6E059F99-6208-47CA-9D06-E7F307048C68}"/>
              </a:ext>
            </a:extLst>
          </p:cNvPr>
          <p:cNvSpPr/>
          <p:nvPr/>
        </p:nvSpPr>
        <p:spPr>
          <a:xfrm>
            <a:off x="3316716" y="4262290"/>
            <a:ext cx="3278798" cy="1754326"/>
          </a:xfrm>
          <a:prstGeom prst="rect">
            <a:avLst/>
          </a:prstGeom>
        </p:spPr>
        <p:txBody>
          <a:bodyPr wrap="square">
            <a:spAutoFit/>
          </a:bodyPr>
          <a:lstStyle/>
          <a:p>
            <a:r>
              <a:rPr lang="en-GB" b="1" dirty="0">
                <a:latin typeface="Arial" panose="020B0604020202020204" pitchFamily="34" charset="0"/>
                <a:cs typeface="Arial" panose="020B0604020202020204" pitchFamily="34" charset="0"/>
              </a:rPr>
              <a:t>Aim to: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Improve outcomes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Reduce health inequalities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Improve cost effectiveness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Improve patient and clinician experience </a:t>
            </a:r>
          </a:p>
        </p:txBody>
      </p:sp>
      <p:sp>
        <p:nvSpPr>
          <p:cNvPr id="12" name="Rectangle 11">
            <a:extLst>
              <a:ext uri="{FF2B5EF4-FFF2-40B4-BE49-F238E27FC236}">
                <a16:creationId xmlns:a16="http://schemas.microsoft.com/office/drawing/2014/main" id="{5F917F87-6516-48B5-A18C-62D7AEBC25DE}"/>
              </a:ext>
            </a:extLst>
          </p:cNvPr>
          <p:cNvSpPr/>
          <p:nvPr/>
        </p:nvSpPr>
        <p:spPr>
          <a:xfrm>
            <a:off x="7638449" y="1540150"/>
            <a:ext cx="3654202" cy="784830"/>
          </a:xfrm>
          <a:prstGeom prst="rect">
            <a:avLst/>
          </a:prstGeom>
          <a:solidFill>
            <a:schemeClr val="bg1"/>
          </a:solidFill>
        </p:spPr>
        <p:txBody>
          <a:bodyPr wrap="square">
            <a:spAutoFit/>
          </a:bodyPr>
          <a:lstStyle/>
          <a:p>
            <a:pPr algn="ctr">
              <a:defRPr/>
            </a:pPr>
            <a:r>
              <a:rPr lang="en-GB" sz="1500" b="1" dirty="0">
                <a:latin typeface="Arial" panose="020B0604020202020204" pitchFamily="34" charset="0"/>
                <a:ea typeface="Calibri" panose="020F0502020204030204" pitchFamily="34" charset="0"/>
                <a:cs typeface="Arial" panose="020B0604020202020204" pitchFamily="34" charset="0"/>
              </a:rPr>
              <a:t>SEL ICB multiple Long term conditions Framework of Care: </a:t>
            </a:r>
          </a:p>
          <a:p>
            <a:pPr algn="ctr">
              <a:defRPr/>
            </a:pPr>
            <a:r>
              <a:rPr lang="en-GB" sz="1500" dirty="0">
                <a:latin typeface="Arial" panose="020B0604020202020204" pitchFamily="34" charset="0"/>
                <a:ea typeface="Calibri" panose="020F0502020204030204" pitchFamily="34" charset="0"/>
                <a:cs typeface="Arial" panose="020B0604020202020204" pitchFamily="34" charset="0"/>
              </a:rPr>
              <a:t>Core Values</a:t>
            </a:r>
          </a:p>
        </p:txBody>
      </p:sp>
      <p:pic>
        <p:nvPicPr>
          <p:cNvPr id="9" name="Picture 8" descr="Title: SEL ICB multiple Long term conditions Framework of Care: Core Values&#10;&#10;Below, a circle with a series of text, clockwise: Co-Ordinated, Integrated, Person Centred, Prevention Focus, Utilising Diversity and Skills&#10;&#10;">
            <a:extLst>
              <a:ext uri="{FF2B5EF4-FFF2-40B4-BE49-F238E27FC236}">
                <a16:creationId xmlns:a16="http://schemas.microsoft.com/office/drawing/2014/main" id="{5C78D31D-3AB2-4D2A-8F46-B49211B07C95}"/>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464956" y="1599825"/>
            <a:ext cx="4437741" cy="4631995"/>
          </a:xfrm>
          <a:prstGeom prst="rect">
            <a:avLst/>
          </a:prstGeom>
        </p:spPr>
      </p:pic>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a:defRPr/>
            </a:pPr>
            <a:fld id="{9C23DAE3-29EA-6B48-8B9F-DAC09DE37D5A}" type="slidenum">
              <a:rPr lang="en-US" smtClean="0"/>
              <a:pPr>
                <a:defRPr/>
              </a:pPr>
              <a:t>3</a:t>
            </a:fld>
            <a:endParaRPr lang="en-US" dirty="0"/>
          </a:p>
        </p:txBody>
      </p:sp>
    </p:spTree>
    <p:extLst>
      <p:ext uri="{BB962C8B-B14F-4D97-AF65-F5344CB8AC3E}">
        <p14:creationId xmlns:p14="http://schemas.microsoft.com/office/powerpoint/2010/main" val="3832896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p:txBody>
          <a:bodyPr>
            <a:normAutofit/>
          </a:bodyPr>
          <a:lstStyle/>
          <a:p>
            <a:r>
              <a:rPr lang="en-GB" dirty="0"/>
              <a:t>Regional context – funding opportunity</a:t>
            </a:r>
          </a:p>
        </p:txBody>
      </p:sp>
      <p:graphicFrame>
        <p:nvGraphicFramePr>
          <p:cNvPr id="2" name="Diagram 1" descr="London Partnership Board, March 2023&#10;&#10;LKN work, April 2023&#10;&#10;NHSE &amp; ICB, April-May 2023">
            <a:extLst>
              <a:ext uri="{FF2B5EF4-FFF2-40B4-BE49-F238E27FC236}">
                <a16:creationId xmlns:a16="http://schemas.microsoft.com/office/drawing/2014/main" id="{ACCAA7FD-18F4-4438-97D3-36FD2143A9C8}"/>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1961088919"/>
              </p:ext>
            </p:extLst>
          </p:nvPr>
        </p:nvGraphicFramePr>
        <p:xfrm>
          <a:off x="1538972" y="1248216"/>
          <a:ext cx="911405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a:defRPr/>
            </a:pPr>
            <a:fld id="{9C23DAE3-29EA-6B48-8B9F-DAC09DE37D5A}" type="slidenum">
              <a:rPr lang="en-US" smtClean="0"/>
              <a:pPr>
                <a:defRPr/>
              </a:pPr>
              <a:t>4</a:t>
            </a:fld>
            <a:endParaRPr lang="en-US" dirty="0"/>
          </a:p>
        </p:txBody>
      </p:sp>
    </p:spTree>
    <p:extLst>
      <p:ext uri="{BB962C8B-B14F-4D97-AF65-F5344CB8AC3E}">
        <p14:creationId xmlns:p14="http://schemas.microsoft.com/office/powerpoint/2010/main" val="473284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p:txBody>
          <a:bodyPr>
            <a:normAutofit fontScale="90000"/>
          </a:bodyPr>
          <a:lstStyle/>
          <a:p>
            <a:r>
              <a:rPr lang="en-GB" dirty="0"/>
              <a:t>How should Fuller and our experience of integration guide us?  </a:t>
            </a:r>
          </a:p>
        </p:txBody>
      </p:sp>
      <p:sp>
        <p:nvSpPr>
          <p:cNvPr id="6" name="TextBox 5">
            <a:extLst>
              <a:ext uri="{FF2B5EF4-FFF2-40B4-BE49-F238E27FC236}">
                <a16:creationId xmlns:a16="http://schemas.microsoft.com/office/drawing/2014/main" id="{6D009750-6F61-BA27-4497-272B58244CDE}"/>
              </a:ext>
            </a:extLst>
          </p:cNvPr>
          <p:cNvSpPr txBox="1"/>
          <p:nvPr/>
        </p:nvSpPr>
        <p:spPr>
          <a:xfrm>
            <a:off x="801384" y="1582220"/>
            <a:ext cx="10941978" cy="3974421"/>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A leadership culture that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promotes an enabling and psychologically safe environment</a:t>
            </a: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 and the capacity, time and skills for people to learn and experiment.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Integrated neighbourhood ‘teams of teams’ need to evolve from Primary Care Networks (PCNs) and be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rooted in a sense of shared ownership </a:t>
            </a: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for improving the health and wellbeing of the population.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They should promote a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culture of collaboration and pride</a:t>
            </a: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create the time and space </a:t>
            </a: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within these teams to problem solve together, and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build relationships and trust </a:t>
            </a: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between primary care and other system partners and communities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Two cultural shifts. The first towards a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more psychosocial model of care </a:t>
            </a: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that takes a more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holistic</a:t>
            </a: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 approach to supporting the health and wellbeing of a community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The second towards realignment of the wider health and care system to a population-based approach – for example,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aligning secondary care specialists to neighbourhood teams.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One team ethos, with front-line team focussed on the patient and population need not their organisation need –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what does the patient need” </a:t>
            </a:r>
            <a:r>
              <a:rPr kumimoji="0" lang="en-GB" sz="180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rather than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“what is my job</a:t>
            </a:r>
            <a:r>
              <a:rPr kumimoji="0" lang="en-GB" sz="1800" b="0"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 </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a:t>
            </a:r>
            <a:r>
              <a:rPr lang="en-GB" b="1" dirty="0">
                <a:solidFill>
                  <a:srgbClr val="013C5B"/>
                </a:solidFill>
                <a:latin typeface="Arial" panose="020B0604020202020204" pitchFamily="34" charset="0"/>
                <a:cs typeface="Arial" panose="020B0604020202020204" pitchFamily="34" charset="0"/>
              </a:rPr>
              <a:t>Not My Problem</a:t>
            </a:r>
            <a:r>
              <a:rPr kumimoji="0" lang="en-GB" sz="1800" b="1" i="0" u="none" strike="noStrike" kern="1200" cap="none" spc="0" normalizeH="0" baseline="0" noProof="0" dirty="0">
                <a:ln>
                  <a:noFill/>
                </a:ln>
                <a:solidFill>
                  <a:srgbClr val="013C5B"/>
                </a:solidFill>
                <a:effectLst/>
                <a:uLnTx/>
                <a:uFillTx/>
                <a:latin typeface="Arial" panose="020B0604020202020204" pitchFamily="34" charset="0"/>
                <a:ea typeface="+mn-ea"/>
                <a:cs typeface="Arial" panose="020B0604020202020204" pitchFamily="34" charset="0"/>
              </a:rPr>
              <a:t>”. </a:t>
            </a:r>
          </a:p>
        </p:txBody>
      </p:sp>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a:defRPr/>
            </a:pPr>
            <a:fld id="{9C23DAE3-29EA-6B48-8B9F-DAC09DE37D5A}" type="slidenum">
              <a:rPr lang="en-US" smtClean="0"/>
              <a:pPr>
                <a:defRPr/>
              </a:pPr>
              <a:t>5</a:t>
            </a:fld>
            <a:endParaRPr lang="en-US" dirty="0"/>
          </a:p>
        </p:txBody>
      </p:sp>
    </p:spTree>
    <p:extLst>
      <p:ext uri="{BB962C8B-B14F-4D97-AF65-F5344CB8AC3E}">
        <p14:creationId xmlns:p14="http://schemas.microsoft.com/office/powerpoint/2010/main" val="1637871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a:xfrm>
            <a:off x="2168019" y="521607"/>
            <a:ext cx="7648928" cy="662782"/>
          </a:xfrm>
        </p:spPr>
        <p:txBody>
          <a:bodyPr>
            <a:normAutofit fontScale="90000"/>
          </a:bodyPr>
          <a:lstStyle/>
          <a:p>
            <a:r>
              <a:rPr lang="en-GB" dirty="0"/>
              <a:t>Integration in a multi-morbidity model of care </a:t>
            </a:r>
          </a:p>
        </p:txBody>
      </p:sp>
      <p:pic>
        <p:nvPicPr>
          <p:cNvPr id="5" name="Picture 4" descr="On the left, text reads:&#10;VERTICAL INTEGRATION&#10;- Speciality out in the neighbourhoods (build into workplans)&#10;- Relationship building (trust, confidence, respect)&#10;- Single shared care plan&#10;- Shared management plan&#10;- Access to quick advice, guidance and support&#10;- Quick escalation and de-escalation (without referral)&#10;&#10;On the centre, two blue ovals. Top one reads: Bringing together teams across key specialities - sharing workforce, cross-training, integrated clinics. Bottom oval reads: Bringing together resources at a neighbourhood level (practices, PCN, ARRS, VCSE, community resources).&#10;&#10;On the right, five green boxes read: Personalised and Holistic; Test and learn; Empathy and psychological safety; Sharing challenges and strengths; Patient not organisation.">
            <a:extLst>
              <a:ext uri="{FF2B5EF4-FFF2-40B4-BE49-F238E27FC236}">
                <a16:creationId xmlns:a16="http://schemas.microsoft.com/office/drawing/2014/main" id="{983498E7-B10C-6B34-7F27-B2B7DF6FCA6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5938" y="1597102"/>
            <a:ext cx="10913270" cy="4538653"/>
          </a:xfrm>
          <a:prstGeom prst="rect">
            <a:avLst/>
          </a:prstGeom>
        </p:spPr>
      </p:pic>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a:defRPr/>
            </a:pPr>
            <a:fld id="{9C23DAE3-29EA-6B48-8B9F-DAC09DE37D5A}" type="slidenum">
              <a:rPr lang="en-US" smtClean="0"/>
              <a:pPr>
                <a:defRPr/>
              </a:pPr>
              <a:t>6</a:t>
            </a:fld>
            <a:endParaRPr lang="en-US" dirty="0"/>
          </a:p>
        </p:txBody>
      </p:sp>
    </p:spTree>
    <p:extLst>
      <p:ext uri="{BB962C8B-B14F-4D97-AF65-F5344CB8AC3E}">
        <p14:creationId xmlns:p14="http://schemas.microsoft.com/office/powerpoint/2010/main" val="346113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p:txBody>
          <a:bodyPr>
            <a:normAutofit fontScale="90000"/>
          </a:bodyPr>
          <a:lstStyle/>
          <a:p>
            <a:r>
              <a:rPr lang="en-GB" sz="2000" dirty="0"/>
              <a:t>Developing a consistent understanding of integrated care – and how to evidence it   </a:t>
            </a:r>
          </a:p>
        </p:txBody>
      </p:sp>
      <p:graphicFrame>
        <p:nvGraphicFramePr>
          <p:cNvPr id="2" name="Table 1">
            <a:extLst>
              <a:ext uri="{FF2B5EF4-FFF2-40B4-BE49-F238E27FC236}">
                <a16:creationId xmlns:a16="http://schemas.microsoft.com/office/drawing/2014/main" id="{E5398096-E15E-F2CD-E045-EDAC362ED1B9}"/>
              </a:ext>
            </a:extLst>
          </p:cNvPr>
          <p:cNvGraphicFramePr>
            <a:graphicFrameLocks noGrp="1"/>
          </p:cNvGraphicFramePr>
          <p:nvPr>
            <p:extLst>
              <p:ext uri="{D42A27DB-BD31-4B8C-83A1-F6EECF244321}">
                <p14:modId xmlns:p14="http://schemas.microsoft.com/office/powerpoint/2010/main" val="3120914005"/>
              </p:ext>
            </p:extLst>
          </p:nvPr>
        </p:nvGraphicFramePr>
        <p:xfrm>
          <a:off x="460625" y="1300348"/>
          <a:ext cx="11270749" cy="5285298"/>
        </p:xfrm>
        <a:graphic>
          <a:graphicData uri="http://schemas.openxmlformats.org/drawingml/2006/table">
            <a:tbl>
              <a:tblPr firstRow="1" firstCol="1" bandRow="1"/>
              <a:tblGrid>
                <a:gridCol w="4426366">
                  <a:extLst>
                    <a:ext uri="{9D8B030D-6E8A-4147-A177-3AD203B41FA5}">
                      <a16:colId xmlns:a16="http://schemas.microsoft.com/office/drawing/2014/main" val="1176051849"/>
                    </a:ext>
                  </a:extLst>
                </a:gridCol>
                <a:gridCol w="6844383">
                  <a:extLst>
                    <a:ext uri="{9D8B030D-6E8A-4147-A177-3AD203B41FA5}">
                      <a16:colId xmlns:a16="http://schemas.microsoft.com/office/drawing/2014/main" val="4271934643"/>
                    </a:ext>
                  </a:extLst>
                </a:gridCol>
              </a:tblGrid>
              <a:tr h="311052">
                <a:tc>
                  <a:txBody>
                    <a:bodyPr/>
                    <a:lstStyle/>
                    <a:p>
                      <a:pPr>
                        <a:lnSpc>
                          <a:spcPct val="107000"/>
                        </a:lnSpc>
                        <a:spcAft>
                          <a:spcPts val="800"/>
                        </a:spcAft>
                      </a:pPr>
                      <a:r>
                        <a:rPr lang="en-GB" sz="1000" b="1" kern="100">
                          <a:effectLst/>
                          <a:latin typeface="Tahoma" panose="020B0604030504040204" pitchFamily="34" charset="0"/>
                          <a:ea typeface="Calibri" panose="020F0502020204030204" pitchFamily="34" charset="0"/>
                          <a:cs typeface="Times New Roman" panose="02020603050405020304" pitchFamily="18" charset="0"/>
                        </a:rPr>
                        <a:t>Essential elements of integration, should be present in all project sites</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000" b="1" kern="100" dirty="0">
                          <a:effectLst/>
                          <a:latin typeface="Tahoma" panose="020B0604030504040204" pitchFamily="34" charset="0"/>
                          <a:ea typeface="Calibri" panose="020F0502020204030204" pitchFamily="34" charset="0"/>
                          <a:cs typeface="Times New Roman" panose="02020603050405020304" pitchFamily="18" charset="0"/>
                        </a:rPr>
                        <a:t>Evidenced by:</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4631533"/>
                  </a:ext>
                </a:extLst>
              </a:tr>
              <a:tr h="311052">
                <a:tc>
                  <a:txBody>
                    <a:bodyPr/>
                    <a:lstStyle/>
                    <a:p>
                      <a:pPr>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1. Single, shared care plan</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buFont typeface="Symbol" panose="05050102010706020507" pitchFamily="18" charset="2"/>
                        <a:buChar char=""/>
                      </a:pPr>
                      <a:r>
                        <a:rPr lang="en-GB" sz="1000" kern="100">
                          <a:effectLst/>
                          <a:latin typeface="Tahoma" panose="020B0604030504040204" pitchFamily="34" charset="0"/>
                          <a:ea typeface="Calibri" panose="020F0502020204030204" pitchFamily="34" charset="0"/>
                          <a:cs typeface="Times New Roman" panose="02020603050405020304" pitchFamily="18" charset="0"/>
                        </a:rPr>
                        <a:t>Care plan in place &amp; patients have access to it regardless of IT system</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 </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9155948"/>
                  </a:ext>
                </a:extLst>
              </a:tr>
              <a:tr h="311052">
                <a:tc>
                  <a:txBody>
                    <a:bodyPr/>
                    <a:lstStyle/>
                    <a:p>
                      <a:pPr>
                        <a:lnSpc>
                          <a:spcPct val="107000"/>
                        </a:lnSpc>
                        <a:spcAft>
                          <a:spcPts val="800"/>
                        </a:spcAft>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2. Shared management plan</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MDT meetings and virtual clinics</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 </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343439"/>
                  </a:ext>
                </a:extLst>
              </a:tr>
              <a:tr h="281592">
                <a:tc>
                  <a:txBody>
                    <a:bodyPr/>
                    <a:lstStyle/>
                    <a:p>
                      <a:pPr>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3. Access to quick advice &amp; support</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Patients and staff know who their contact is and how to access them directly</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9169752"/>
                  </a:ext>
                </a:extLst>
              </a:tr>
              <a:tr h="630755">
                <a:tc>
                  <a:txBody>
                    <a:bodyPr/>
                    <a:lstStyle/>
                    <a:p>
                      <a:pPr>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4. Quick escalation and de-escalation without having to make referrals</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buFont typeface="Symbol" panose="05050102010706020507" pitchFamily="18" charset="2"/>
                        <a:buChar char=""/>
                      </a:pPr>
                      <a:r>
                        <a:rPr lang="en-GB" sz="1000" kern="100">
                          <a:effectLst/>
                          <a:latin typeface="Tahoma" panose="020B0604030504040204" pitchFamily="34" charset="0"/>
                          <a:ea typeface="Calibri" panose="020F0502020204030204" pitchFamily="34" charset="0"/>
                          <a:cs typeface="Times New Roman" panose="02020603050405020304" pitchFamily="18" charset="0"/>
                        </a:rPr>
                        <a:t>What is the process for escalation? Who is it &amp; are they visible to those who need to know?</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a:effectLst/>
                          <a:latin typeface="Tahoma" panose="020B0604030504040204" pitchFamily="34" charset="0"/>
                          <a:ea typeface="Calibri" panose="020F0502020204030204" pitchFamily="34" charset="0"/>
                          <a:cs typeface="Times New Roman" panose="02020603050405020304" pitchFamily="18" charset="0"/>
                        </a:rPr>
                        <a:t>Is it quick, responsive &amp; timely?</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a:effectLst/>
                          <a:latin typeface="Tahoma" panose="020B0604030504040204" pitchFamily="34" charset="0"/>
                          <a:ea typeface="Calibri" panose="020F0502020204030204" pitchFamily="34" charset="0"/>
                          <a:cs typeface="Times New Roman" panose="02020603050405020304" pitchFamily="18" charset="0"/>
                        </a:rPr>
                        <a:t>Deal with capacity issues and confounding variables that get in the way</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 </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4773098"/>
                  </a:ext>
                </a:extLst>
              </a:tr>
              <a:tr h="311052">
                <a:tc>
                  <a:txBody>
                    <a:bodyPr/>
                    <a:lstStyle/>
                    <a:p>
                      <a:pPr>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5. Acute trusts work in collaboration – integrated approach</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buFont typeface="Symbol" panose="05050102010706020507" pitchFamily="18" charset="2"/>
                        <a:buChar char=""/>
                      </a:pPr>
                      <a:r>
                        <a:rPr lang="en-GB" sz="1000" kern="100">
                          <a:effectLst/>
                          <a:latin typeface="Tahoma" panose="020B0604030504040204" pitchFamily="34" charset="0"/>
                          <a:ea typeface="Calibri" panose="020F0502020204030204" pitchFamily="34" charset="0"/>
                          <a:cs typeface="Times New Roman" panose="02020603050405020304" pitchFamily="18" charset="0"/>
                        </a:rPr>
                        <a:t>Working across trusts, where one lacks specialty clinicians etc.</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 </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1889527"/>
                  </a:ext>
                </a:extLst>
              </a:tr>
              <a:tr h="860442">
                <a:tc>
                  <a:txBody>
                    <a:bodyPr/>
                    <a:lstStyle/>
                    <a:p>
                      <a:pPr>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6. Focus on patients’ needs, not organisations</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‘I’ statements are incorporated into care plan – are the patient’s goals being met?</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Named care provider – TTT</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Anticipatory care plan tailored to their wishes</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Social prescribers &amp; Vol Orgs involvement</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Point of contact</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3753429"/>
                  </a:ext>
                </a:extLst>
              </a:tr>
              <a:tr h="1005154">
                <a:tc>
                  <a:txBody>
                    <a:bodyPr/>
                    <a:lstStyle/>
                    <a:p>
                      <a:pPr>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7. Person centred care</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‘I’ statements – non-medicalisation</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Mental health wellbeing</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Patient activation metrics</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‘Year of Care’ approach</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Staff experience – are they empowered to deliver integrated care? Start with the question </a:t>
                      </a:r>
                      <a:r>
                        <a:rPr lang="en-GB" sz="1000" b="1" kern="100" dirty="0">
                          <a:effectLst/>
                          <a:latin typeface="Tahoma" panose="020B0604030504040204" pitchFamily="34" charset="0"/>
                          <a:ea typeface="Calibri" panose="020F0502020204030204" pitchFamily="34" charset="0"/>
                          <a:cs typeface="Times New Roman" panose="02020603050405020304" pitchFamily="18" charset="0"/>
                        </a:rPr>
                        <a:t>“What obstacles to integration do you experience in delivering care?”</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4891939"/>
                  </a:ext>
                </a:extLst>
              </a:tr>
              <a:tr h="790607">
                <a:tc>
                  <a:txBody>
                    <a:bodyPr/>
                    <a:lstStyle/>
                    <a:p>
                      <a:pPr>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8. Shared case management – these elements are to be present and evidenced in </a:t>
                      </a:r>
                      <a:r>
                        <a:rPr lang="en-GB" sz="1000" b="1" kern="100">
                          <a:effectLst/>
                          <a:latin typeface="Tahoma" panose="020B0604030504040204" pitchFamily="34" charset="0"/>
                          <a:ea typeface="Calibri" panose="020F0502020204030204" pitchFamily="34" charset="0"/>
                          <a:cs typeface="Times New Roman" panose="02020603050405020304" pitchFamily="18" charset="0"/>
                        </a:rPr>
                        <a:t>both primary and secondary care</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buFont typeface="Symbol" panose="05050102010706020507" pitchFamily="18" charset="2"/>
                        <a:buChar char=""/>
                      </a:pPr>
                      <a:r>
                        <a:rPr lang="en-GB" sz="1000" kern="100">
                          <a:effectLst/>
                          <a:latin typeface="Tahoma" panose="020B0604030504040204" pitchFamily="34" charset="0"/>
                          <a:ea typeface="Calibri" panose="020F0502020204030204" pitchFamily="34" charset="0"/>
                          <a:cs typeface="Times New Roman" panose="02020603050405020304" pitchFamily="18" charset="0"/>
                        </a:rPr>
                        <a:t>What are patient’s goals – are they being supported?</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a:effectLst/>
                          <a:latin typeface="Tahoma" panose="020B0604030504040204" pitchFamily="34" charset="0"/>
                          <a:ea typeface="Calibri" panose="020F0502020204030204" pitchFamily="34" charset="0"/>
                          <a:cs typeface="Times New Roman" panose="02020603050405020304" pitchFamily="18" charset="0"/>
                        </a:rPr>
                        <a:t>Not a solely medical focus to care – social model</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a:effectLst/>
                          <a:latin typeface="Tahoma" panose="020B0604030504040204" pitchFamily="34" charset="0"/>
                          <a:ea typeface="Calibri" panose="020F0502020204030204" pitchFamily="34" charset="0"/>
                          <a:cs typeface="Times New Roman" panose="02020603050405020304" pitchFamily="18" charset="0"/>
                        </a:rPr>
                        <a:t>Map process metrics</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000" kern="100">
                          <a:effectLst/>
                          <a:latin typeface="Tahoma" panose="020B0604030504040204" pitchFamily="34" charset="0"/>
                          <a:ea typeface="Calibri" panose="020F0502020204030204" pitchFamily="34" charset="0"/>
                          <a:cs typeface="Times New Roman" panose="02020603050405020304" pitchFamily="18" charset="0"/>
                        </a:rPr>
                        <a:t>Stocktake of cardio-metabolic health</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000" kern="100">
                          <a:effectLst/>
                          <a:latin typeface="Tahoma" panose="020B0604030504040204" pitchFamily="34" charset="0"/>
                          <a:ea typeface="Calibri" panose="020F0502020204030204" pitchFamily="34" charset="0"/>
                          <a:cs typeface="Times New Roman" panose="02020603050405020304" pitchFamily="18" charset="0"/>
                        </a:rPr>
                        <a:t>Population health outcome measures – is there any change over time? (unlikely to be attributable to project)</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7567948"/>
                  </a:ext>
                </a:extLst>
              </a:tr>
              <a:tr h="410648">
                <a:tc>
                  <a:txBody>
                    <a:bodyPr/>
                    <a:lstStyle/>
                    <a:p>
                      <a:pPr>
                        <a:lnSpc>
                          <a:spcPct val="107000"/>
                        </a:lnSpc>
                        <a:spcAft>
                          <a:spcPts val="800"/>
                        </a:spcAft>
                      </a:pPr>
                      <a:r>
                        <a:rPr lang="en-GB" sz="1000" kern="100">
                          <a:effectLst/>
                          <a:latin typeface="Tahoma" panose="020B0604030504040204" pitchFamily="34" charset="0"/>
                          <a:ea typeface="Calibri" panose="020F0502020204030204" pitchFamily="34" charset="0"/>
                          <a:cs typeface="Times New Roman" panose="02020603050405020304" pitchFamily="18" charset="0"/>
                        </a:rPr>
                        <a:t>9. Working as a team to review the evolution of integration model</a:t>
                      </a:r>
                      <a:endParaRPr lang="en-GB"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spcAft>
                          <a:spcPts val="800"/>
                        </a:spcAft>
                        <a:buFont typeface="Symbol" panose="05050102010706020507" pitchFamily="18" charset="2"/>
                        <a:buChar char=""/>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Records, evidence, INT Highlight reports, ‘Test and Learn’</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000" kern="100" dirty="0">
                          <a:effectLst/>
                          <a:latin typeface="Tahoma" panose="020B0604030504040204" pitchFamily="34" charset="0"/>
                          <a:ea typeface="Calibri" panose="020F0502020204030204" pitchFamily="34" charset="0"/>
                          <a:cs typeface="Times New Roman" panose="02020603050405020304" pitchFamily="18" charset="0"/>
                        </a:rPr>
                        <a:t> </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22999" marR="229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271455"/>
                  </a:ext>
                </a:extLst>
              </a:tr>
            </a:tbl>
          </a:graphicData>
        </a:graphic>
      </p:graphicFrame>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a:defRPr/>
            </a:pPr>
            <a:fld id="{9C23DAE3-29EA-6B48-8B9F-DAC09DE37D5A}" type="slidenum">
              <a:rPr lang="en-US" smtClean="0"/>
              <a:pPr>
                <a:defRPr/>
              </a:pPr>
              <a:t>7</a:t>
            </a:fld>
            <a:endParaRPr lang="en-US" dirty="0"/>
          </a:p>
        </p:txBody>
      </p:sp>
    </p:spTree>
    <p:extLst>
      <p:ext uri="{BB962C8B-B14F-4D97-AF65-F5344CB8AC3E}">
        <p14:creationId xmlns:p14="http://schemas.microsoft.com/office/powerpoint/2010/main" val="2168723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a:xfrm>
            <a:off x="2260790" y="393880"/>
            <a:ext cx="7524521" cy="662782"/>
          </a:xfrm>
        </p:spPr>
        <p:txBody>
          <a:bodyPr>
            <a:normAutofit fontScale="90000"/>
          </a:bodyPr>
          <a:lstStyle/>
          <a:p>
            <a:r>
              <a:rPr lang="en-GB" dirty="0"/>
              <a:t>Our plans: The Multi-morbidity Model of Care Project  </a:t>
            </a:r>
          </a:p>
        </p:txBody>
      </p:sp>
      <p:sp>
        <p:nvSpPr>
          <p:cNvPr id="12" name="Rectangle 11">
            <a:extLst>
              <a:ext uri="{FF2B5EF4-FFF2-40B4-BE49-F238E27FC236}">
                <a16:creationId xmlns:a16="http://schemas.microsoft.com/office/drawing/2014/main" id="{E63D703D-0BD2-4074-A177-96ABFA1A4D20}"/>
              </a:ext>
            </a:extLst>
          </p:cNvPr>
          <p:cNvSpPr/>
          <p:nvPr/>
        </p:nvSpPr>
        <p:spPr>
          <a:xfrm>
            <a:off x="356136" y="1056662"/>
            <a:ext cx="11333830" cy="584775"/>
          </a:xfrm>
          <a:prstGeom prst="rect">
            <a:avLst/>
          </a:prstGeom>
        </p:spPr>
        <p:txBody>
          <a:bodyPr wrap="square">
            <a:spAutoFit/>
          </a:bodyPr>
          <a:lstStyle/>
          <a:p>
            <a:pPr algn="ctr"/>
            <a:r>
              <a:rPr lang="en-GB" sz="1600" b="1" dirty="0">
                <a:solidFill>
                  <a:srgbClr val="0469B1"/>
                </a:solidFill>
                <a:latin typeface="Arial" panose="020B0604020202020204" pitchFamily="34" charset="0"/>
                <a:cs typeface="Arial" panose="020B0604020202020204" pitchFamily="34" charset="0"/>
              </a:rPr>
              <a:t>Our service aims to build a person centred, holistic, horizontally and vertically integrated model of care for people with multiple LTCs across the pathway. </a:t>
            </a:r>
            <a:endParaRPr lang="en-GB" sz="1600" dirty="0">
              <a:solidFill>
                <a:srgbClr val="0469B1"/>
              </a:solidFill>
              <a:latin typeface="Arial" panose="020B0604020202020204" pitchFamily="34" charset="0"/>
              <a:cs typeface="Arial" panose="020B0604020202020204" pitchFamily="34" charset="0"/>
            </a:endParaRPr>
          </a:p>
        </p:txBody>
      </p:sp>
      <p:grpSp>
        <p:nvGrpSpPr>
          <p:cNvPr id="6" name="Content Placeholder 10" descr="Prevention and screening; Clinical case management in community; Integrated acute care.">
            <a:extLst>
              <a:ext uri="{FF2B5EF4-FFF2-40B4-BE49-F238E27FC236}">
                <a16:creationId xmlns:a16="http://schemas.microsoft.com/office/drawing/2014/main" id="{85F64BF9-EFB7-4533-925F-4C09A6F1EAE2}"/>
              </a:ext>
              <a:ext uri="{C183D7F6-B498-43B3-948B-1728B52AA6E4}">
                <adec:decorative xmlns:adec="http://schemas.microsoft.com/office/drawing/2017/decorative" val="0"/>
              </a:ext>
            </a:extLst>
          </p:cNvPr>
          <p:cNvGrpSpPr/>
          <p:nvPr/>
        </p:nvGrpSpPr>
        <p:grpSpPr>
          <a:xfrm>
            <a:off x="502032" y="1775730"/>
            <a:ext cx="11223266" cy="4748024"/>
            <a:chOff x="363967" y="1695215"/>
            <a:chExt cx="11342611" cy="4528303"/>
          </a:xfrm>
        </p:grpSpPr>
        <p:sp>
          <p:nvSpPr>
            <p:cNvPr id="7" name="Freeform: Shape 6">
              <a:extLst>
                <a:ext uri="{FF2B5EF4-FFF2-40B4-BE49-F238E27FC236}">
                  <a16:creationId xmlns:a16="http://schemas.microsoft.com/office/drawing/2014/main" id="{2D357A48-BB9F-4B5F-A975-006120AA76A6}"/>
                </a:ext>
              </a:extLst>
            </p:cNvPr>
            <p:cNvSpPr/>
            <p:nvPr/>
          </p:nvSpPr>
          <p:spPr>
            <a:xfrm>
              <a:off x="363967" y="1695215"/>
              <a:ext cx="3115032" cy="4528302"/>
            </a:xfrm>
            <a:custGeom>
              <a:avLst/>
              <a:gdLst>
                <a:gd name="f0" fmla="val 10800000"/>
                <a:gd name="f1" fmla="val 5400000"/>
                <a:gd name="f2" fmla="val 180"/>
                <a:gd name="f3" fmla="val w"/>
                <a:gd name="f4" fmla="val h"/>
                <a:gd name="f5" fmla="val 0"/>
                <a:gd name="f6" fmla="val 2975500"/>
                <a:gd name="f7" fmla="val 4286725"/>
                <a:gd name="f8" fmla="val 297550"/>
                <a:gd name="f9" fmla="val 133218"/>
                <a:gd name="f10" fmla="val 2677950"/>
                <a:gd name="f11" fmla="val 2842282"/>
                <a:gd name="f12" fmla="val 3989175"/>
                <a:gd name="f13" fmla="val 4153507"/>
                <a:gd name="f14" fmla="+- 0 0 -90"/>
                <a:gd name="f15" fmla="*/ f3 1 2975500"/>
                <a:gd name="f16" fmla="*/ f4 1 4286725"/>
                <a:gd name="f17" fmla="+- f7 0 f5"/>
                <a:gd name="f18" fmla="+- f6 0 f5"/>
                <a:gd name="f19" fmla="*/ f14 f0 1"/>
                <a:gd name="f20" fmla="*/ f18 1 2975500"/>
                <a:gd name="f21" fmla="*/ f17 1 4286725"/>
                <a:gd name="f22" fmla="*/ 0 f18 1"/>
                <a:gd name="f23" fmla="*/ 297550 f17 1"/>
                <a:gd name="f24" fmla="*/ 297550 f18 1"/>
                <a:gd name="f25" fmla="*/ 0 f17 1"/>
                <a:gd name="f26" fmla="*/ 2677950 f18 1"/>
                <a:gd name="f27" fmla="*/ 2975500 f18 1"/>
                <a:gd name="f28" fmla="*/ 3989175 f17 1"/>
                <a:gd name="f29" fmla="*/ 4286725 f17 1"/>
                <a:gd name="f30" fmla="*/ f19 1 f2"/>
                <a:gd name="f31" fmla="*/ f22 1 2975500"/>
                <a:gd name="f32" fmla="*/ f23 1 4286725"/>
                <a:gd name="f33" fmla="*/ f24 1 2975500"/>
                <a:gd name="f34" fmla="*/ f25 1 4286725"/>
                <a:gd name="f35" fmla="*/ f26 1 2975500"/>
                <a:gd name="f36" fmla="*/ f27 1 2975500"/>
                <a:gd name="f37" fmla="*/ f28 1 4286725"/>
                <a:gd name="f38" fmla="*/ f29 1 4286725"/>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2975500" h="4286725">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295E7E"/>
            </a:solidFill>
            <a:ln w="12701" cap="flat">
              <a:solidFill>
                <a:srgbClr val="FFFFFF"/>
              </a:solidFill>
              <a:prstDash val="solid"/>
              <a:miter/>
            </a:ln>
          </p:spPr>
          <p:txBody>
            <a:bodyPr vert="horz" wrap="square" lIns="148105" tIns="148105" rIns="148105" bIns="148105" anchor="ctr" anchorCtr="0" compatLnSpc="1">
              <a:noAutofit/>
            </a:bodyPr>
            <a:lstStyle/>
            <a:p>
              <a:pPr marL="0" marR="0" lvl="0" indent="0" algn="l" defTabSz="711202"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GB" sz="1600" b="1" i="0" u="none" strike="noStrike" kern="1200" cap="none" spc="0" baseline="0" dirty="0">
                  <a:solidFill>
                    <a:srgbClr val="FFFFFF"/>
                  </a:solidFill>
                  <a:uFillTx/>
                  <a:latin typeface="Arial" panose="020B0604020202020204" pitchFamily="34" charset="0"/>
                  <a:cs typeface="Arial" panose="020B0604020202020204" pitchFamily="34" charset="0"/>
                </a:rPr>
                <a:t>Prevention and Screening</a:t>
              </a:r>
            </a:p>
            <a:p>
              <a:pPr marL="285750" indent="-285750" defTabSz="711202" fontAlgn="auto" hangingPunct="1">
                <a:lnSpc>
                  <a:spcPct val="90000"/>
                </a:lnSpc>
                <a:spcBef>
                  <a:spcPts val="0"/>
                </a:spcBef>
                <a:spcAft>
                  <a:spcPts val="700"/>
                </a:spcAft>
                <a:buFont typeface="Arial" panose="020B0604020202020204" pitchFamily="34" charset="0"/>
                <a:buChar char="•"/>
                <a:defRPr sz="1800" b="0" i="0" u="none" strike="noStrike" kern="0" cap="none" spc="0" baseline="0">
                  <a:solidFill>
                    <a:srgbClr val="000000"/>
                  </a:solidFill>
                  <a:uFillTx/>
                </a:defRPr>
              </a:pPr>
              <a:r>
                <a:rPr lang="en-GB" sz="1350" dirty="0">
                  <a:solidFill>
                    <a:schemeClr val="bg1"/>
                  </a:solidFill>
                  <a:latin typeface="Arial" panose="020B0604020202020204" pitchFamily="34" charset="0"/>
                  <a:cs typeface="Arial" panose="020B0604020202020204" pitchFamily="34" charset="0"/>
                </a:rPr>
                <a:t>Use </a:t>
              </a:r>
              <a:r>
                <a:rPr lang="en-GB" sz="1350"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healthy.io </a:t>
              </a:r>
              <a:r>
                <a:rPr lang="en-GB" sz="1350" dirty="0">
                  <a:solidFill>
                    <a:schemeClr val="bg1"/>
                  </a:solidFill>
                  <a:latin typeface="Arial" panose="020B0604020202020204" pitchFamily="34" charset="0"/>
                  <a:cs typeface="Arial" panose="020B0604020202020204" pitchFamily="34" charset="0"/>
                </a:rPr>
                <a:t>resource and renal registrar support to proactively identify patients </a:t>
              </a:r>
            </a:p>
            <a:p>
              <a:pPr marL="285750" indent="-285750" defTabSz="711202" fontAlgn="auto" hangingPunct="1">
                <a:lnSpc>
                  <a:spcPct val="90000"/>
                </a:lnSpc>
                <a:spcBef>
                  <a:spcPts val="0"/>
                </a:spcBef>
                <a:spcAft>
                  <a:spcPts val="700"/>
                </a:spcAft>
                <a:buFont typeface="Arial" panose="020B0604020202020204" pitchFamily="34" charset="0"/>
                <a:buChar char="•"/>
                <a:defRPr sz="1800" b="0" i="0" u="none" strike="noStrike" kern="0" cap="none" spc="0" baseline="0">
                  <a:solidFill>
                    <a:srgbClr val="000000"/>
                  </a:solidFill>
                  <a:uFillTx/>
                </a:defRPr>
              </a:pPr>
              <a:r>
                <a:rPr lang="en-GB" sz="1350" dirty="0">
                  <a:solidFill>
                    <a:schemeClr val="bg1"/>
                  </a:solidFill>
                  <a:latin typeface="Arial" panose="020B0604020202020204" pitchFamily="34" charset="0"/>
                  <a:cs typeface="Arial" panose="020B0604020202020204" pitchFamily="34" charset="0"/>
                </a:rPr>
                <a:t>Community work (aligned with previous project, Hidden CKD) to enable further CKD identification targeted at our underserved communities</a:t>
              </a:r>
              <a:endParaRPr lang="en-GB" sz="1350" b="0" i="0" u="none" strike="noStrike" kern="1200" cap="none" spc="0" baseline="0" dirty="0">
                <a:solidFill>
                  <a:schemeClr val="bg1"/>
                </a:solidFill>
                <a:uFillTx/>
                <a:latin typeface="Arial" panose="020B0604020202020204" pitchFamily="34" charset="0"/>
                <a:cs typeface="Arial" panose="020B0604020202020204" pitchFamily="34" charset="0"/>
              </a:endParaRP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350" b="0" i="0" u="none" strike="noStrike" kern="1200" cap="none" spc="0" baseline="0" dirty="0">
                  <a:solidFill>
                    <a:schemeClr val="bg1"/>
                  </a:solidFill>
                  <a:uFillTx/>
                  <a:latin typeface="Arial" panose="020B0604020202020204" pitchFamily="34" charset="0"/>
                  <a:cs typeface="Arial" panose="020B0604020202020204" pitchFamily="34" charset="0"/>
                </a:rPr>
                <a:t>Accurate coding post diagnosis </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350" b="0" i="0" u="none" strike="noStrike" kern="1200" cap="none" spc="0" baseline="0" dirty="0">
                  <a:solidFill>
                    <a:schemeClr val="bg1"/>
                  </a:solidFill>
                  <a:uFillTx/>
                  <a:latin typeface="Arial" panose="020B0604020202020204" pitchFamily="34" charset="0"/>
                  <a:cs typeface="Arial" panose="020B0604020202020204" pitchFamily="34" charset="0"/>
                </a:rPr>
                <a:t>Use of CEG APL risk stratification tool to identify patients who need further screening to potentially update their CKD coding</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350" dirty="0">
                  <a:solidFill>
                    <a:schemeClr val="bg1"/>
                  </a:solidFill>
                  <a:latin typeface="Arial" panose="020B0604020202020204" pitchFamily="34" charset="0"/>
                  <a:cs typeface="Arial" panose="020B0604020202020204" pitchFamily="34" charset="0"/>
                </a:rPr>
                <a:t>Build a ‘long list’ of patients to be screened and coded with CKD </a:t>
              </a:r>
              <a:r>
                <a:rPr lang="en-GB" sz="1350" dirty="0">
                  <a:solidFill>
                    <a:schemeClr val="bg1"/>
                  </a:solidFill>
                  <a:latin typeface="Arial" panose="020B0604020202020204" pitchFamily="34" charset="0"/>
                  <a:cs typeface="Arial" panose="020B0604020202020204" pitchFamily="34" charset="0"/>
                  <a:sym typeface="Wingdings" panose="05000000000000000000" pitchFamily="2" charset="2"/>
                </a:rPr>
                <a:t> medicines optimisation piece at this scale. In the process of working out how to personalise this offer at scale. </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350" b="0" i="0" u="none" strike="noStrike" kern="1200" cap="none" spc="0" baseline="0" dirty="0">
                  <a:solidFill>
                    <a:schemeClr val="bg1"/>
                  </a:solidFill>
                  <a:uFillTx/>
                  <a:latin typeface="Arial" panose="020B0604020202020204" pitchFamily="34" charset="0"/>
                  <a:cs typeface="Arial" panose="020B0604020202020204" pitchFamily="34" charset="0"/>
                  <a:sym typeface="Wingdings" panose="05000000000000000000" pitchFamily="2" charset="2"/>
                </a:rPr>
                <a:t>CESEL CKD </a:t>
              </a:r>
              <a:r>
                <a:rPr lang="en-GB" sz="1350" dirty="0">
                  <a:solidFill>
                    <a:schemeClr val="bg1"/>
                  </a:solidFill>
                  <a:latin typeface="Arial" panose="020B0604020202020204" pitchFamily="34" charset="0"/>
                  <a:cs typeface="Arial" panose="020B0604020202020204" pitchFamily="34" charset="0"/>
                  <a:sym typeface="Wingdings" panose="05000000000000000000" pitchFamily="2" charset="2"/>
                </a:rPr>
                <a:t>guidelines </a:t>
              </a:r>
              <a:endParaRPr lang="en-GB" sz="1350" b="0"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sp>
          <p:nvSpPr>
            <p:cNvPr id="8" name="Freeform: Shape 7">
              <a:extLst>
                <a:ext uri="{FF2B5EF4-FFF2-40B4-BE49-F238E27FC236}">
                  <a16:creationId xmlns:a16="http://schemas.microsoft.com/office/drawing/2014/main" id="{9AAD1631-2A3B-4A2A-AEF6-774726349FAE}"/>
                </a:ext>
              </a:extLst>
            </p:cNvPr>
            <p:cNvSpPr/>
            <p:nvPr/>
          </p:nvSpPr>
          <p:spPr>
            <a:xfrm>
              <a:off x="3637016" y="3672559"/>
              <a:ext cx="630807" cy="822319"/>
            </a:xfrm>
            <a:custGeom>
              <a:avLst/>
              <a:gdLst>
                <a:gd name="f0" fmla="val 10800000"/>
                <a:gd name="f1" fmla="val 5400000"/>
                <a:gd name="f2" fmla="val 180"/>
                <a:gd name="f3" fmla="val w"/>
                <a:gd name="f4" fmla="val h"/>
                <a:gd name="f5" fmla="val 0"/>
                <a:gd name="f6" fmla="val 630806"/>
                <a:gd name="f7" fmla="val 737924"/>
                <a:gd name="f8" fmla="val 147585"/>
                <a:gd name="f9" fmla="val 315403"/>
                <a:gd name="f10" fmla="val 368962"/>
                <a:gd name="f11" fmla="val 590339"/>
                <a:gd name="f12" fmla="+- 0 0 -90"/>
                <a:gd name="f13" fmla="*/ f3 1 630806"/>
                <a:gd name="f14" fmla="*/ f4 1 737924"/>
                <a:gd name="f15" fmla="+- f7 0 f5"/>
                <a:gd name="f16" fmla="+- f6 0 f5"/>
                <a:gd name="f17" fmla="*/ f12 f0 1"/>
                <a:gd name="f18" fmla="*/ f16 1 630806"/>
                <a:gd name="f19" fmla="*/ f15 1 737924"/>
                <a:gd name="f20" fmla="*/ 0 f16 1"/>
                <a:gd name="f21" fmla="*/ 147585 f15 1"/>
                <a:gd name="f22" fmla="*/ 315403 f16 1"/>
                <a:gd name="f23" fmla="*/ 0 f15 1"/>
                <a:gd name="f24" fmla="*/ 630806 f16 1"/>
                <a:gd name="f25" fmla="*/ 368962 f15 1"/>
                <a:gd name="f26" fmla="*/ 737924 f15 1"/>
                <a:gd name="f27" fmla="*/ 590339 f15 1"/>
                <a:gd name="f28" fmla="*/ f17 1 f2"/>
                <a:gd name="f29" fmla="*/ f20 1 630806"/>
                <a:gd name="f30" fmla="*/ f21 1 737924"/>
                <a:gd name="f31" fmla="*/ f22 1 630806"/>
                <a:gd name="f32" fmla="*/ f23 1 737924"/>
                <a:gd name="f33" fmla="*/ f24 1 630806"/>
                <a:gd name="f34" fmla="*/ f25 1 737924"/>
                <a:gd name="f35" fmla="*/ f26 1 737924"/>
                <a:gd name="f36" fmla="*/ f27 1 737924"/>
                <a:gd name="f37" fmla="*/ f5 1 f18"/>
                <a:gd name="f38" fmla="*/ f6 1 f18"/>
                <a:gd name="f39" fmla="*/ f5 1 f19"/>
                <a:gd name="f40" fmla="*/ f7 1 f19"/>
                <a:gd name="f41" fmla="+- f28 0 f1"/>
                <a:gd name="f42" fmla="*/ f29 1 f18"/>
                <a:gd name="f43" fmla="*/ f30 1 f19"/>
                <a:gd name="f44" fmla="*/ f31 1 f18"/>
                <a:gd name="f45" fmla="*/ f32 1 f19"/>
                <a:gd name="f46" fmla="*/ f33 1 f18"/>
                <a:gd name="f47" fmla="*/ f34 1 f19"/>
                <a:gd name="f48" fmla="*/ f35 1 f19"/>
                <a:gd name="f49" fmla="*/ f36 1 f19"/>
                <a:gd name="f50" fmla="*/ f37 f13 1"/>
                <a:gd name="f51" fmla="*/ f38 f13 1"/>
                <a:gd name="f52" fmla="*/ f40 f14 1"/>
                <a:gd name="f53" fmla="*/ f39 f14 1"/>
                <a:gd name="f54" fmla="*/ f42 f13 1"/>
                <a:gd name="f55" fmla="*/ f43 f14 1"/>
                <a:gd name="f56" fmla="*/ f44 f13 1"/>
                <a:gd name="f57" fmla="*/ f45 f14 1"/>
                <a:gd name="f58" fmla="*/ f46 f13 1"/>
                <a:gd name="f59" fmla="*/ f47 f14 1"/>
                <a:gd name="f60" fmla="*/ f48 f14 1"/>
                <a:gd name="f61" fmla="*/ f49 f14 1"/>
              </a:gdLst>
              <a:ahLst/>
              <a:cxnLst>
                <a:cxn ang="3cd4">
                  <a:pos x="hc" y="t"/>
                </a:cxn>
                <a:cxn ang="0">
                  <a:pos x="r" y="vc"/>
                </a:cxn>
                <a:cxn ang="cd4">
                  <a:pos x="hc" y="b"/>
                </a:cxn>
                <a:cxn ang="cd2">
                  <a:pos x="l" y="vc"/>
                </a:cxn>
                <a:cxn ang="f41">
                  <a:pos x="f54" y="f55"/>
                </a:cxn>
                <a:cxn ang="f41">
                  <a:pos x="f56" y="f55"/>
                </a:cxn>
                <a:cxn ang="f41">
                  <a:pos x="f56" y="f57"/>
                </a:cxn>
                <a:cxn ang="f41">
                  <a:pos x="f58" y="f59"/>
                </a:cxn>
                <a:cxn ang="f41">
                  <a:pos x="f56" y="f60"/>
                </a:cxn>
                <a:cxn ang="f41">
                  <a:pos x="f56" y="f61"/>
                </a:cxn>
                <a:cxn ang="f41">
                  <a:pos x="f54" y="f61"/>
                </a:cxn>
                <a:cxn ang="f41">
                  <a:pos x="f54" y="f55"/>
                </a:cxn>
              </a:cxnLst>
              <a:rect l="f50" t="f53" r="f51" b="f52"/>
              <a:pathLst>
                <a:path w="630806" h="737924">
                  <a:moveTo>
                    <a:pt x="f5" y="f8"/>
                  </a:moveTo>
                  <a:lnTo>
                    <a:pt x="f9" y="f8"/>
                  </a:lnTo>
                  <a:lnTo>
                    <a:pt x="f9" y="f5"/>
                  </a:lnTo>
                  <a:lnTo>
                    <a:pt x="f6" y="f10"/>
                  </a:lnTo>
                  <a:lnTo>
                    <a:pt x="f9" y="f7"/>
                  </a:lnTo>
                  <a:lnTo>
                    <a:pt x="f9" y="f11"/>
                  </a:lnTo>
                  <a:lnTo>
                    <a:pt x="f5" y="f11"/>
                  </a:lnTo>
                  <a:lnTo>
                    <a:pt x="f5" y="f8"/>
                  </a:lnTo>
                  <a:close/>
                </a:path>
              </a:pathLst>
            </a:custGeom>
            <a:solidFill>
              <a:srgbClr val="5B9BD5"/>
            </a:solidFill>
            <a:ln cap="flat">
              <a:noFill/>
              <a:prstDash val="solid"/>
            </a:ln>
          </p:spPr>
          <p:txBody>
            <a:bodyPr vert="horz" wrap="square" lIns="0" tIns="147584" rIns="189244" bIns="147584" anchor="ctr" anchorCtr="1" compatLnSpc="1">
              <a:noAutofit/>
            </a:bodyPr>
            <a:lstStyle/>
            <a:p>
              <a:pPr marL="0" marR="0" lvl="0" indent="0" algn="ctr" defTabSz="577845" rtl="0" fontAlgn="auto" hangingPunct="1">
                <a:lnSpc>
                  <a:spcPct val="90000"/>
                </a:lnSpc>
                <a:spcBef>
                  <a:spcPts val="0"/>
                </a:spcBef>
                <a:spcAft>
                  <a:spcPts val="500"/>
                </a:spcAft>
                <a:buNone/>
                <a:tabLst/>
                <a:defRPr sz="1800" b="0" i="0" u="none" strike="noStrike" kern="0" cap="none" spc="0" baseline="0">
                  <a:solidFill>
                    <a:srgbClr val="000000"/>
                  </a:solidFill>
                  <a:uFillTx/>
                </a:defRPr>
              </a:pPr>
              <a:endParaRPr lang="en-GB" sz="1300" b="0" i="0" u="none" strike="noStrike" kern="1200" cap="none" spc="0" baseline="0">
                <a:solidFill>
                  <a:srgbClr val="FFFFFF"/>
                </a:solidFill>
                <a:uFillTx/>
                <a:latin typeface="Arial" panose="020B0604020202020204" pitchFamily="34" charset="0"/>
                <a:cs typeface="Arial" panose="020B0604020202020204" pitchFamily="34" charset="0"/>
              </a:endParaRPr>
            </a:p>
          </p:txBody>
        </p:sp>
        <p:sp>
          <p:nvSpPr>
            <p:cNvPr id="9" name="Freeform: Shape 8">
              <a:extLst>
                <a:ext uri="{FF2B5EF4-FFF2-40B4-BE49-F238E27FC236}">
                  <a16:creationId xmlns:a16="http://schemas.microsoft.com/office/drawing/2014/main" id="{7F8068D2-BA47-4BC0-9BFB-66FDFED96D16}"/>
                </a:ext>
              </a:extLst>
            </p:cNvPr>
            <p:cNvSpPr/>
            <p:nvPr/>
          </p:nvSpPr>
          <p:spPr>
            <a:xfrm>
              <a:off x="4529672" y="1695215"/>
              <a:ext cx="3115032" cy="4528303"/>
            </a:xfrm>
            <a:custGeom>
              <a:avLst/>
              <a:gdLst>
                <a:gd name="f0" fmla="val 10800000"/>
                <a:gd name="f1" fmla="val 5400000"/>
                <a:gd name="f2" fmla="val 180"/>
                <a:gd name="f3" fmla="val w"/>
                <a:gd name="f4" fmla="val h"/>
                <a:gd name="f5" fmla="val 0"/>
                <a:gd name="f6" fmla="val 2975500"/>
                <a:gd name="f7" fmla="val 4286725"/>
                <a:gd name="f8" fmla="val 297550"/>
                <a:gd name="f9" fmla="val 133218"/>
                <a:gd name="f10" fmla="val 2677950"/>
                <a:gd name="f11" fmla="val 2842282"/>
                <a:gd name="f12" fmla="val 3989175"/>
                <a:gd name="f13" fmla="val 4153507"/>
                <a:gd name="f14" fmla="+- 0 0 -90"/>
                <a:gd name="f15" fmla="*/ f3 1 2975500"/>
                <a:gd name="f16" fmla="*/ f4 1 4286725"/>
                <a:gd name="f17" fmla="+- f7 0 f5"/>
                <a:gd name="f18" fmla="+- f6 0 f5"/>
                <a:gd name="f19" fmla="*/ f14 f0 1"/>
                <a:gd name="f20" fmla="*/ f18 1 2975500"/>
                <a:gd name="f21" fmla="*/ f17 1 4286725"/>
                <a:gd name="f22" fmla="*/ 0 f18 1"/>
                <a:gd name="f23" fmla="*/ 297550 f17 1"/>
                <a:gd name="f24" fmla="*/ 297550 f18 1"/>
                <a:gd name="f25" fmla="*/ 0 f17 1"/>
                <a:gd name="f26" fmla="*/ 2677950 f18 1"/>
                <a:gd name="f27" fmla="*/ 2975500 f18 1"/>
                <a:gd name="f28" fmla="*/ 3989175 f17 1"/>
                <a:gd name="f29" fmla="*/ 4286725 f17 1"/>
                <a:gd name="f30" fmla="*/ f19 1 f2"/>
                <a:gd name="f31" fmla="*/ f22 1 2975500"/>
                <a:gd name="f32" fmla="*/ f23 1 4286725"/>
                <a:gd name="f33" fmla="*/ f24 1 2975500"/>
                <a:gd name="f34" fmla="*/ f25 1 4286725"/>
                <a:gd name="f35" fmla="*/ f26 1 2975500"/>
                <a:gd name="f36" fmla="*/ f27 1 2975500"/>
                <a:gd name="f37" fmla="*/ f28 1 4286725"/>
                <a:gd name="f38" fmla="*/ f29 1 4286725"/>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2975500" h="4286725">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03522D"/>
            </a:solidFill>
            <a:ln w="12701" cap="flat">
              <a:solidFill>
                <a:srgbClr val="FFFFFF"/>
              </a:solidFill>
              <a:prstDash val="solid"/>
              <a:miter/>
            </a:ln>
          </p:spPr>
          <p:txBody>
            <a:bodyPr vert="horz" wrap="square" lIns="148105" tIns="148105" rIns="148105" bIns="148105" anchor="ctr" anchorCtr="0" compatLnSpc="1">
              <a:noAutofit/>
            </a:bodyPr>
            <a:lstStyle/>
            <a:p>
              <a:pPr marL="0" marR="0" lvl="0" indent="0" algn="l" defTabSz="711202"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GB" sz="1600" b="1" i="0" u="none" strike="noStrike" kern="1200" cap="none" spc="0" baseline="0" dirty="0">
                  <a:solidFill>
                    <a:srgbClr val="FFFFFF"/>
                  </a:solidFill>
                  <a:uFillTx/>
                  <a:latin typeface="Arial" panose="020B0604020202020204" pitchFamily="34" charset="0"/>
                  <a:cs typeface="Arial" panose="020B0604020202020204" pitchFamily="34" charset="0"/>
                </a:rPr>
                <a:t>Clinical case management in community</a:t>
              </a:r>
              <a:endParaRPr lang="en-GB" sz="1400" b="1" i="0" u="none" strike="noStrike" kern="1200" cap="none" spc="0" baseline="0" dirty="0">
                <a:solidFill>
                  <a:srgbClr val="FFFFFF"/>
                </a:solidFill>
                <a:uFillTx/>
                <a:latin typeface="Arial" panose="020B0604020202020204" pitchFamily="34" charset="0"/>
                <a:cs typeface="Arial" panose="020B0604020202020204" pitchFamily="34" charset="0"/>
              </a:endParaRP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FFFFFF"/>
                  </a:solidFill>
                  <a:latin typeface="Arial" panose="020B0604020202020204" pitchFamily="34" charset="0"/>
                  <a:cs typeface="Arial" panose="020B0604020202020204" pitchFamily="34" charset="0"/>
                </a:rPr>
                <a:t>‘Short list’ of complex, multi-morbid patients identified</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300" b="0" i="0" u="none" strike="noStrike" kern="1200" cap="none" spc="0" baseline="0" dirty="0">
                  <a:solidFill>
                    <a:srgbClr val="FFFFFF"/>
                  </a:solidFill>
                  <a:uFillTx/>
                  <a:latin typeface="Arial" panose="020B0604020202020204" pitchFamily="34" charset="0"/>
                  <a:cs typeface="Arial" panose="020B0604020202020204" pitchFamily="34" charset="0"/>
                </a:rPr>
                <a:t>Patients onboarded and given an in person, holistic assessment </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FFFFFF"/>
                  </a:solidFill>
                  <a:latin typeface="Arial" panose="020B0604020202020204" pitchFamily="34" charset="0"/>
                  <a:cs typeface="Arial" panose="020B0604020202020204" pitchFamily="34" charset="0"/>
                </a:rPr>
                <a:t>Patient activation including a</a:t>
              </a:r>
              <a:r>
                <a:rPr lang="en-GB" sz="1300" b="0" i="0" u="none" strike="noStrike" kern="1200" cap="none" spc="0" baseline="0" dirty="0">
                  <a:solidFill>
                    <a:srgbClr val="FFFFFF"/>
                  </a:solidFill>
                  <a:uFillTx/>
                  <a:latin typeface="Arial" panose="020B0604020202020204" pitchFamily="34" charset="0"/>
                  <a:cs typeface="Arial" panose="020B0604020202020204" pitchFamily="34" charset="0"/>
                </a:rPr>
                <a:t> co-produced care plan, with ongoing engagement and support</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FFFFFF"/>
                  </a:solidFill>
                  <a:latin typeface="Arial" panose="020B0604020202020204" pitchFamily="34" charset="0"/>
                  <a:cs typeface="Arial" panose="020B0604020202020204" pitchFamily="34" charset="0"/>
                </a:rPr>
                <a:t>Mental wellbeing / MH screening (PHQ2 &amp; GAD2)</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300" dirty="0">
                  <a:solidFill>
                    <a:srgbClr val="FFFFFF"/>
                  </a:solidFill>
                  <a:latin typeface="Arial" panose="020B0604020202020204" pitchFamily="34" charset="0"/>
                  <a:cs typeface="Arial" panose="020B0604020202020204" pitchFamily="34" charset="0"/>
                </a:rPr>
                <a:t>ARRS funded roles work together to support patient – including MH practitioners, dieticians, podiatrists, pharmacists, care coordinators, social prescribers etc. </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300" b="0" i="0" u="none" strike="noStrike" kern="1200" cap="none" spc="0" baseline="0" dirty="0">
                  <a:solidFill>
                    <a:srgbClr val="FFFFFF"/>
                  </a:solidFill>
                  <a:uFillTx/>
                  <a:latin typeface="Arial" panose="020B0604020202020204" pitchFamily="34" charset="0"/>
                  <a:cs typeface="Arial" panose="020B0604020202020204" pitchFamily="34" charset="0"/>
                </a:rPr>
                <a:t>MDT-led reviews and clinics </a:t>
              </a:r>
              <a:r>
                <a:rPr lang="en-GB" sz="1300" dirty="0">
                  <a:solidFill>
                    <a:srgbClr val="FFFFFF"/>
                  </a:solidFill>
                  <a:latin typeface="Arial" panose="020B0604020202020204" pitchFamily="34" charset="0"/>
                  <a:cs typeface="Arial" panose="020B0604020202020204" pitchFamily="34" charset="0"/>
                </a:rPr>
                <a:t>led by project leads e.g. multi-morbidity primary care specialists (GP). Includes secondary care input</a:t>
              </a:r>
            </a:p>
          </p:txBody>
        </p:sp>
        <p:sp>
          <p:nvSpPr>
            <p:cNvPr id="10" name="Freeform: Shape 9">
              <a:extLst>
                <a:ext uri="{FF2B5EF4-FFF2-40B4-BE49-F238E27FC236}">
                  <a16:creationId xmlns:a16="http://schemas.microsoft.com/office/drawing/2014/main" id="{13C9D0CE-9941-4C5D-BD1A-3E368992082A}"/>
                </a:ext>
              </a:extLst>
            </p:cNvPr>
            <p:cNvSpPr/>
            <p:nvPr/>
          </p:nvSpPr>
          <p:spPr>
            <a:xfrm>
              <a:off x="7802721" y="3672559"/>
              <a:ext cx="630807" cy="822319"/>
            </a:xfrm>
            <a:custGeom>
              <a:avLst/>
              <a:gdLst>
                <a:gd name="f0" fmla="val 10800000"/>
                <a:gd name="f1" fmla="val 5400000"/>
                <a:gd name="f2" fmla="val 180"/>
                <a:gd name="f3" fmla="val w"/>
                <a:gd name="f4" fmla="val h"/>
                <a:gd name="f5" fmla="val 0"/>
                <a:gd name="f6" fmla="val 630806"/>
                <a:gd name="f7" fmla="val 737924"/>
                <a:gd name="f8" fmla="val 147585"/>
                <a:gd name="f9" fmla="val 315403"/>
                <a:gd name="f10" fmla="val 368962"/>
                <a:gd name="f11" fmla="val 590339"/>
                <a:gd name="f12" fmla="+- 0 0 -90"/>
                <a:gd name="f13" fmla="*/ f3 1 630806"/>
                <a:gd name="f14" fmla="*/ f4 1 737924"/>
                <a:gd name="f15" fmla="+- f7 0 f5"/>
                <a:gd name="f16" fmla="+- f6 0 f5"/>
                <a:gd name="f17" fmla="*/ f12 f0 1"/>
                <a:gd name="f18" fmla="*/ f16 1 630806"/>
                <a:gd name="f19" fmla="*/ f15 1 737924"/>
                <a:gd name="f20" fmla="*/ 0 f16 1"/>
                <a:gd name="f21" fmla="*/ 147585 f15 1"/>
                <a:gd name="f22" fmla="*/ 315403 f16 1"/>
                <a:gd name="f23" fmla="*/ 0 f15 1"/>
                <a:gd name="f24" fmla="*/ 630806 f16 1"/>
                <a:gd name="f25" fmla="*/ 368962 f15 1"/>
                <a:gd name="f26" fmla="*/ 737924 f15 1"/>
                <a:gd name="f27" fmla="*/ 590339 f15 1"/>
                <a:gd name="f28" fmla="*/ f17 1 f2"/>
                <a:gd name="f29" fmla="*/ f20 1 630806"/>
                <a:gd name="f30" fmla="*/ f21 1 737924"/>
                <a:gd name="f31" fmla="*/ f22 1 630806"/>
                <a:gd name="f32" fmla="*/ f23 1 737924"/>
                <a:gd name="f33" fmla="*/ f24 1 630806"/>
                <a:gd name="f34" fmla="*/ f25 1 737924"/>
                <a:gd name="f35" fmla="*/ f26 1 737924"/>
                <a:gd name="f36" fmla="*/ f27 1 737924"/>
                <a:gd name="f37" fmla="*/ f5 1 f18"/>
                <a:gd name="f38" fmla="*/ f6 1 f18"/>
                <a:gd name="f39" fmla="*/ f5 1 f19"/>
                <a:gd name="f40" fmla="*/ f7 1 f19"/>
                <a:gd name="f41" fmla="+- f28 0 f1"/>
                <a:gd name="f42" fmla="*/ f29 1 f18"/>
                <a:gd name="f43" fmla="*/ f30 1 f19"/>
                <a:gd name="f44" fmla="*/ f31 1 f18"/>
                <a:gd name="f45" fmla="*/ f32 1 f19"/>
                <a:gd name="f46" fmla="*/ f33 1 f18"/>
                <a:gd name="f47" fmla="*/ f34 1 f19"/>
                <a:gd name="f48" fmla="*/ f35 1 f19"/>
                <a:gd name="f49" fmla="*/ f36 1 f19"/>
                <a:gd name="f50" fmla="*/ f37 f13 1"/>
                <a:gd name="f51" fmla="*/ f38 f13 1"/>
                <a:gd name="f52" fmla="*/ f40 f14 1"/>
                <a:gd name="f53" fmla="*/ f39 f14 1"/>
                <a:gd name="f54" fmla="*/ f42 f13 1"/>
                <a:gd name="f55" fmla="*/ f43 f14 1"/>
                <a:gd name="f56" fmla="*/ f44 f13 1"/>
                <a:gd name="f57" fmla="*/ f45 f14 1"/>
                <a:gd name="f58" fmla="*/ f46 f13 1"/>
                <a:gd name="f59" fmla="*/ f47 f14 1"/>
                <a:gd name="f60" fmla="*/ f48 f14 1"/>
                <a:gd name="f61" fmla="*/ f49 f14 1"/>
              </a:gdLst>
              <a:ahLst/>
              <a:cxnLst>
                <a:cxn ang="3cd4">
                  <a:pos x="hc" y="t"/>
                </a:cxn>
                <a:cxn ang="0">
                  <a:pos x="r" y="vc"/>
                </a:cxn>
                <a:cxn ang="cd4">
                  <a:pos x="hc" y="b"/>
                </a:cxn>
                <a:cxn ang="cd2">
                  <a:pos x="l" y="vc"/>
                </a:cxn>
                <a:cxn ang="f41">
                  <a:pos x="f54" y="f55"/>
                </a:cxn>
                <a:cxn ang="f41">
                  <a:pos x="f56" y="f55"/>
                </a:cxn>
                <a:cxn ang="f41">
                  <a:pos x="f56" y="f57"/>
                </a:cxn>
                <a:cxn ang="f41">
                  <a:pos x="f58" y="f59"/>
                </a:cxn>
                <a:cxn ang="f41">
                  <a:pos x="f56" y="f60"/>
                </a:cxn>
                <a:cxn ang="f41">
                  <a:pos x="f56" y="f61"/>
                </a:cxn>
                <a:cxn ang="f41">
                  <a:pos x="f54" y="f61"/>
                </a:cxn>
                <a:cxn ang="f41">
                  <a:pos x="f54" y="f55"/>
                </a:cxn>
              </a:cxnLst>
              <a:rect l="f50" t="f53" r="f51" b="f52"/>
              <a:pathLst>
                <a:path w="630806" h="737924">
                  <a:moveTo>
                    <a:pt x="f5" y="f8"/>
                  </a:moveTo>
                  <a:lnTo>
                    <a:pt x="f9" y="f8"/>
                  </a:lnTo>
                  <a:lnTo>
                    <a:pt x="f9" y="f5"/>
                  </a:lnTo>
                  <a:lnTo>
                    <a:pt x="f6" y="f10"/>
                  </a:lnTo>
                  <a:lnTo>
                    <a:pt x="f9" y="f7"/>
                  </a:lnTo>
                  <a:lnTo>
                    <a:pt x="f9" y="f11"/>
                  </a:lnTo>
                  <a:lnTo>
                    <a:pt x="f5" y="f11"/>
                  </a:lnTo>
                  <a:lnTo>
                    <a:pt x="f5" y="f8"/>
                  </a:lnTo>
                  <a:close/>
                </a:path>
              </a:pathLst>
            </a:custGeom>
            <a:solidFill>
              <a:srgbClr val="70AD47"/>
            </a:solidFill>
            <a:ln cap="flat">
              <a:noFill/>
              <a:prstDash val="solid"/>
            </a:ln>
          </p:spPr>
          <p:txBody>
            <a:bodyPr vert="horz" wrap="square" lIns="0" tIns="147584" rIns="189244" bIns="147584" anchor="ctr" anchorCtr="1" compatLnSpc="1">
              <a:noAutofit/>
            </a:bodyPr>
            <a:lstStyle/>
            <a:p>
              <a:pPr marL="0" marR="0" lvl="0" indent="0" algn="ctr" defTabSz="577845" rtl="0" fontAlgn="auto" hangingPunct="1">
                <a:lnSpc>
                  <a:spcPct val="90000"/>
                </a:lnSpc>
                <a:spcBef>
                  <a:spcPts val="0"/>
                </a:spcBef>
                <a:spcAft>
                  <a:spcPts val="500"/>
                </a:spcAft>
                <a:buNone/>
                <a:tabLst/>
                <a:defRPr sz="1800" b="0" i="0" u="none" strike="noStrike" kern="0" cap="none" spc="0" baseline="0">
                  <a:solidFill>
                    <a:srgbClr val="000000"/>
                  </a:solidFill>
                  <a:uFillTx/>
                </a:defRPr>
              </a:pPr>
              <a:endParaRPr lang="en-GB" sz="1300" b="0" i="0" u="none" strike="noStrike" kern="1200" cap="none" spc="0" baseline="0">
                <a:solidFill>
                  <a:srgbClr val="FFFFFF"/>
                </a:solidFill>
                <a:uFillTx/>
                <a:latin typeface="Arial" panose="020B0604020202020204" pitchFamily="34" charset="0"/>
                <a:cs typeface="Arial" panose="020B0604020202020204" pitchFamily="34" charset="0"/>
              </a:endParaRPr>
            </a:p>
          </p:txBody>
        </p:sp>
        <p:sp>
          <p:nvSpPr>
            <p:cNvPr id="11" name="Freeform: Shape 10">
              <a:extLst>
                <a:ext uri="{FF2B5EF4-FFF2-40B4-BE49-F238E27FC236}">
                  <a16:creationId xmlns:a16="http://schemas.microsoft.com/office/drawing/2014/main" id="{61E9E1DB-2462-4CE2-8039-D007F4745D4E}"/>
                </a:ext>
              </a:extLst>
            </p:cNvPr>
            <p:cNvSpPr/>
            <p:nvPr/>
          </p:nvSpPr>
          <p:spPr>
            <a:xfrm>
              <a:off x="8591546" y="1695215"/>
              <a:ext cx="3115032" cy="4528303"/>
            </a:xfrm>
            <a:custGeom>
              <a:avLst/>
              <a:gdLst>
                <a:gd name="f0" fmla="val 10800000"/>
                <a:gd name="f1" fmla="val 5400000"/>
                <a:gd name="f2" fmla="val 180"/>
                <a:gd name="f3" fmla="val w"/>
                <a:gd name="f4" fmla="val h"/>
                <a:gd name="f5" fmla="val 0"/>
                <a:gd name="f6" fmla="val 2975500"/>
                <a:gd name="f7" fmla="val 4286725"/>
                <a:gd name="f8" fmla="val 297550"/>
                <a:gd name="f9" fmla="val 133218"/>
                <a:gd name="f10" fmla="val 2677950"/>
                <a:gd name="f11" fmla="val 2842282"/>
                <a:gd name="f12" fmla="val 3989175"/>
                <a:gd name="f13" fmla="val 4153507"/>
                <a:gd name="f14" fmla="+- 0 0 -90"/>
                <a:gd name="f15" fmla="*/ f3 1 2975500"/>
                <a:gd name="f16" fmla="*/ f4 1 4286725"/>
                <a:gd name="f17" fmla="+- f7 0 f5"/>
                <a:gd name="f18" fmla="+- f6 0 f5"/>
                <a:gd name="f19" fmla="*/ f14 f0 1"/>
                <a:gd name="f20" fmla="*/ f18 1 2975500"/>
                <a:gd name="f21" fmla="*/ f17 1 4286725"/>
                <a:gd name="f22" fmla="*/ 0 f18 1"/>
                <a:gd name="f23" fmla="*/ 297550 f17 1"/>
                <a:gd name="f24" fmla="*/ 297550 f18 1"/>
                <a:gd name="f25" fmla="*/ 0 f17 1"/>
                <a:gd name="f26" fmla="*/ 2677950 f18 1"/>
                <a:gd name="f27" fmla="*/ 2975500 f18 1"/>
                <a:gd name="f28" fmla="*/ 3989175 f17 1"/>
                <a:gd name="f29" fmla="*/ 4286725 f17 1"/>
                <a:gd name="f30" fmla="*/ f19 1 f2"/>
                <a:gd name="f31" fmla="*/ f22 1 2975500"/>
                <a:gd name="f32" fmla="*/ f23 1 4286725"/>
                <a:gd name="f33" fmla="*/ f24 1 2975500"/>
                <a:gd name="f34" fmla="*/ f25 1 4286725"/>
                <a:gd name="f35" fmla="*/ f26 1 2975500"/>
                <a:gd name="f36" fmla="*/ f27 1 2975500"/>
                <a:gd name="f37" fmla="*/ f28 1 4286725"/>
                <a:gd name="f38" fmla="*/ f29 1 4286725"/>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2975500" h="4286725">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chemeClr val="accent6">
                <a:lumMod val="75000"/>
              </a:schemeClr>
            </a:solidFill>
            <a:ln w="12701" cap="flat">
              <a:solidFill>
                <a:srgbClr val="FFFFFF"/>
              </a:solidFill>
              <a:prstDash val="solid"/>
              <a:miter/>
            </a:ln>
          </p:spPr>
          <p:txBody>
            <a:bodyPr vert="horz" wrap="square" lIns="148105" tIns="148105" rIns="148105" bIns="148105" anchor="ctr" anchorCtr="0" compatLnSpc="1">
              <a:noAutofit/>
            </a:bodyPr>
            <a:lstStyle/>
            <a:p>
              <a:pPr marL="0" marR="0" lvl="0" indent="0" algn="l" defTabSz="711202"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GB" sz="1600" b="1" i="0" u="none" strike="noStrike" kern="1200" cap="none" spc="0" baseline="0" dirty="0">
                  <a:solidFill>
                    <a:schemeClr val="bg1"/>
                  </a:solidFill>
                  <a:uFillTx/>
                  <a:latin typeface="Arial" panose="020B0604020202020204" pitchFamily="34" charset="0"/>
                  <a:cs typeface="Arial" panose="020B0604020202020204" pitchFamily="34" charset="0"/>
                </a:rPr>
                <a:t>Integrated acute care</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400" b="0" i="0" u="none" strike="noStrike" kern="1200" cap="none" spc="0" baseline="0" dirty="0">
                  <a:solidFill>
                    <a:schemeClr val="bg1"/>
                  </a:solidFill>
                  <a:uFillTx/>
                  <a:latin typeface="Arial" panose="020B0604020202020204" pitchFamily="34" charset="0"/>
                  <a:cs typeface="Arial" panose="020B0604020202020204" pitchFamily="34" charset="0"/>
                </a:rPr>
                <a:t>Consultants and multi-morbidity pharmacists support into community MDT</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400" dirty="0">
                  <a:solidFill>
                    <a:schemeClr val="bg1"/>
                  </a:solidFill>
                  <a:latin typeface="Arial" panose="020B0604020202020204" pitchFamily="34" charset="0"/>
                  <a:cs typeface="Arial" panose="020B0604020202020204" pitchFamily="34" charset="0"/>
                </a:rPr>
                <a:t>Consultants and multi-morbidity pharmacists support the upskilling of primary care colleagues (e.g. for medicines optimisation, for complex cases)</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400" b="0" i="0" u="none" strike="noStrike" kern="1200" cap="none" spc="0" baseline="0" dirty="0">
                  <a:solidFill>
                    <a:schemeClr val="bg1"/>
                  </a:solidFill>
                  <a:uFillTx/>
                  <a:latin typeface="Arial" panose="020B0604020202020204" pitchFamily="34" charset="0"/>
                  <a:cs typeface="Arial" panose="020B0604020202020204" pitchFamily="34" charset="0"/>
                </a:rPr>
                <a:t>Secondary Care-based MDT Case Management to enable acute integration </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400" dirty="0">
                  <a:solidFill>
                    <a:schemeClr val="bg1"/>
                  </a:solidFill>
                  <a:latin typeface="Arial" panose="020B0604020202020204" pitchFamily="34" charset="0"/>
                  <a:cs typeface="Arial" panose="020B0604020202020204" pitchFamily="34" charset="0"/>
                </a:rPr>
                <a:t>Geriatrician input to support decision making and holistic approach in upstream care </a:t>
              </a:r>
            </a:p>
            <a:p>
              <a:pPr marL="285750" marR="0" lvl="0" indent="-285750" algn="l" defTabSz="711202" rtl="0" fontAlgn="auto" hangingPunct="1">
                <a:lnSpc>
                  <a:spcPct val="90000"/>
                </a:lnSpc>
                <a:spcBef>
                  <a:spcPts val="0"/>
                </a:spcBef>
                <a:spcAft>
                  <a:spcPts val="700"/>
                </a:spcAft>
                <a:buFont typeface="Arial" panose="020B0604020202020204" pitchFamily="34" charset="0"/>
                <a:buChar char="•"/>
                <a:tabLst/>
                <a:defRPr sz="1800" b="0" i="0" u="none" strike="noStrike" kern="0" cap="none" spc="0" baseline="0">
                  <a:solidFill>
                    <a:srgbClr val="000000"/>
                  </a:solidFill>
                  <a:uFillTx/>
                </a:defRPr>
              </a:pPr>
              <a:r>
                <a:rPr lang="en-GB" sz="1400" b="0" i="0" u="none" strike="noStrike" kern="1200" cap="none" spc="0" baseline="0" dirty="0">
                  <a:solidFill>
                    <a:schemeClr val="bg1"/>
                  </a:solidFill>
                  <a:uFillTx/>
                  <a:latin typeface="Arial" panose="020B0604020202020204" pitchFamily="34" charset="0"/>
                  <a:cs typeface="Arial" panose="020B0604020202020204" pitchFamily="34" charset="0"/>
                </a:rPr>
                <a:t>Supportive care aspect also being developed</a:t>
              </a:r>
            </a:p>
            <a:p>
              <a:pPr marL="0" marR="0" lvl="0" indent="0" algn="l" defTabSz="711202" rtl="0" fontAlgn="auto" hangingPunct="1">
                <a:lnSpc>
                  <a:spcPct val="90000"/>
                </a:lnSpc>
                <a:spcBef>
                  <a:spcPts val="0"/>
                </a:spcBef>
                <a:spcAft>
                  <a:spcPts val="700"/>
                </a:spcAft>
                <a:buNone/>
                <a:tabLst/>
                <a:defRPr sz="1800" b="0" i="0" u="none" strike="noStrike" kern="0" cap="none" spc="0" baseline="0">
                  <a:solidFill>
                    <a:srgbClr val="000000"/>
                  </a:solidFill>
                  <a:uFillTx/>
                </a:defRPr>
              </a:pPr>
              <a:endParaRPr lang="en-GB" sz="16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grpSp>
      <p:sp>
        <p:nvSpPr>
          <p:cNvPr id="3" name="Slide Number Placeholder 2">
            <a:extLst>
              <a:ext uri="{FF2B5EF4-FFF2-40B4-BE49-F238E27FC236}">
                <a16:creationId xmlns:a16="http://schemas.microsoft.com/office/drawing/2014/main" id="{FE9542C7-D6ED-C813-CD13-D0446EC42D7E}"/>
              </a:ext>
            </a:extLst>
          </p:cNvPr>
          <p:cNvSpPr>
            <a:spLocks noGrp="1"/>
          </p:cNvSpPr>
          <p:nvPr>
            <p:ph type="sldNum" sz="quarter" idx="15"/>
          </p:nvPr>
        </p:nvSpPr>
        <p:spPr/>
        <p:txBody>
          <a:bodyPr/>
          <a:lstStyle/>
          <a:p>
            <a:pPr>
              <a:defRPr/>
            </a:pPr>
            <a:fld id="{9C23DAE3-29EA-6B48-8B9F-DAC09DE37D5A}" type="slidenum">
              <a:rPr lang="en-US" smtClean="0"/>
              <a:pPr>
                <a:defRPr/>
              </a:pPr>
              <a:t>8</a:t>
            </a:fld>
            <a:endParaRPr lang="en-US" dirty="0"/>
          </a:p>
        </p:txBody>
      </p:sp>
    </p:spTree>
    <p:extLst>
      <p:ext uri="{BB962C8B-B14F-4D97-AF65-F5344CB8AC3E}">
        <p14:creationId xmlns:p14="http://schemas.microsoft.com/office/powerpoint/2010/main" val="1542702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25D9A-9EC9-6EE3-9229-09494A8C5D60}"/>
              </a:ext>
            </a:extLst>
          </p:cNvPr>
          <p:cNvSpPr>
            <a:spLocks noGrp="1"/>
          </p:cNvSpPr>
          <p:nvPr>
            <p:ph type="title"/>
          </p:nvPr>
        </p:nvSpPr>
        <p:spPr>
          <a:xfrm>
            <a:off x="2333739" y="515183"/>
            <a:ext cx="7524521" cy="662782"/>
          </a:xfrm>
        </p:spPr>
        <p:txBody>
          <a:bodyPr>
            <a:normAutofit/>
          </a:bodyPr>
          <a:lstStyle/>
          <a:p>
            <a:r>
              <a:rPr lang="en-GB" dirty="0"/>
              <a:t>Our project sites across SEL</a:t>
            </a:r>
          </a:p>
        </p:txBody>
      </p:sp>
      <p:graphicFrame>
        <p:nvGraphicFramePr>
          <p:cNvPr id="45" name="Diagram 44">
            <a:extLst>
              <a:ext uri="{FF2B5EF4-FFF2-40B4-BE49-F238E27FC236}">
                <a16:creationId xmlns:a16="http://schemas.microsoft.com/office/drawing/2014/main" id="{48A37D6B-A6B6-488F-B023-54DF629A3FBA}"/>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008480533"/>
              </p:ext>
            </p:extLst>
          </p:nvPr>
        </p:nvGraphicFramePr>
        <p:xfrm>
          <a:off x="2738812" y="1491713"/>
          <a:ext cx="6714376" cy="45986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0" name="TextBox 49">
            <a:extLst>
              <a:ext uri="{FF2B5EF4-FFF2-40B4-BE49-F238E27FC236}">
                <a16:creationId xmlns:a16="http://schemas.microsoft.com/office/drawing/2014/main" id="{8FB33529-84C4-4358-9DAA-FE0595F996FE}"/>
              </a:ext>
            </a:extLst>
          </p:cNvPr>
          <p:cNvSpPr txBox="1"/>
          <p:nvPr/>
        </p:nvSpPr>
        <p:spPr>
          <a:xfrm>
            <a:off x="276088" y="1464999"/>
            <a:ext cx="3954366" cy="4698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600" b="1" dirty="0">
                <a:solidFill>
                  <a:srgbClr val="575757"/>
                </a:solidFill>
                <a:latin typeface="Arial" panose="020B0604020202020204" pitchFamily="34" charset="0"/>
                <a:cs typeface="Arial" panose="020B0604020202020204" pitchFamily="34" charset="0"/>
              </a:rPr>
              <a:t>Each of our project sites brings a broad range of stakeholders together:</a:t>
            </a:r>
          </a:p>
        </p:txBody>
      </p:sp>
      <p:sp>
        <p:nvSpPr>
          <p:cNvPr id="51" name="Flowchart: Connector 50">
            <a:extLst>
              <a:ext uri="{FF2B5EF4-FFF2-40B4-BE49-F238E27FC236}">
                <a16:creationId xmlns:a16="http://schemas.microsoft.com/office/drawing/2014/main" id="{28A28FED-84E2-4EE0-83AD-B13B71475793}"/>
              </a:ext>
              <a:ext uri="{C183D7F6-B498-43B3-948B-1728B52AA6E4}">
                <adec:decorative xmlns:adec="http://schemas.microsoft.com/office/drawing/2017/decorative" val="1"/>
              </a:ext>
            </a:extLst>
          </p:cNvPr>
          <p:cNvSpPr/>
          <p:nvPr/>
        </p:nvSpPr>
        <p:spPr>
          <a:xfrm>
            <a:off x="4274509" y="1909214"/>
            <a:ext cx="159391" cy="151001"/>
          </a:xfrm>
          <a:prstGeom prst="flowChartConnector">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solidFill>
                <a:srgbClr val="FFFFFF"/>
              </a:solidFill>
              <a:latin typeface="Arial" panose="020B0604020202020204" pitchFamily="34" charset="0"/>
              <a:cs typeface="Arial" panose="020B0604020202020204" pitchFamily="34" charset="0"/>
            </a:endParaRPr>
          </a:p>
        </p:txBody>
      </p:sp>
      <p:cxnSp>
        <p:nvCxnSpPr>
          <p:cNvPr id="52" name="Straight Connector 51">
            <a:extLst>
              <a:ext uri="{FF2B5EF4-FFF2-40B4-BE49-F238E27FC236}">
                <a16:creationId xmlns:a16="http://schemas.microsoft.com/office/drawing/2014/main" id="{781239C8-0B11-4219-A1F0-FB99205D8A6C}"/>
              </a:ext>
              <a:ext uri="{C183D7F6-B498-43B3-948B-1728B52AA6E4}">
                <adec:decorative xmlns:adec="http://schemas.microsoft.com/office/drawing/2017/decorative" val="1"/>
              </a:ext>
            </a:extLst>
          </p:cNvPr>
          <p:cNvCxnSpPr>
            <a:cxnSpLocks/>
          </p:cNvCxnSpPr>
          <p:nvPr/>
        </p:nvCxnSpPr>
        <p:spPr>
          <a:xfrm flipH="1" flipV="1">
            <a:off x="276088" y="1974890"/>
            <a:ext cx="4068666" cy="19171"/>
          </a:xfrm>
          <a:prstGeom prst="line">
            <a:avLst/>
          </a:prstGeom>
          <a:ln/>
        </p:spPr>
        <p:style>
          <a:lnRef idx="1">
            <a:schemeClr val="accent4"/>
          </a:lnRef>
          <a:fillRef idx="0">
            <a:schemeClr val="accent4"/>
          </a:fillRef>
          <a:effectRef idx="0">
            <a:schemeClr val="accent4"/>
          </a:effectRef>
          <a:fontRef idx="minor">
            <a:schemeClr val="tx1"/>
          </a:fontRef>
        </p:style>
      </p:cxnSp>
      <p:sp>
        <p:nvSpPr>
          <p:cNvPr id="53" name="TextBox 52">
            <a:extLst>
              <a:ext uri="{FF2B5EF4-FFF2-40B4-BE49-F238E27FC236}">
                <a16:creationId xmlns:a16="http://schemas.microsoft.com/office/drawing/2014/main" id="{7981409B-6475-46FC-991C-EC66A5FB8115}"/>
              </a:ext>
            </a:extLst>
          </p:cNvPr>
          <p:cNvSpPr txBox="1"/>
          <p:nvPr/>
        </p:nvSpPr>
        <p:spPr>
          <a:xfrm>
            <a:off x="276088" y="2034153"/>
            <a:ext cx="3623196" cy="152589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107000"/>
              </a:lnSpc>
            </a:pPr>
            <a:r>
              <a:rPr lang="en-GB" sz="1200" dirty="0">
                <a:solidFill>
                  <a:schemeClr val="tx1"/>
                </a:solidFill>
                <a:latin typeface="Arial" panose="020B0604020202020204" pitchFamily="34" charset="0"/>
                <a:cs typeface="Arial" panose="020B0604020202020204" pitchFamily="34" charset="0"/>
              </a:rPr>
              <a:t>GP clinical leads, Project managers, VCSE partners, Digital leads, Transformation leads, Population health intelligence officers, Data and operations managers, Social prescribers, Care coordinators, Specialist Consultants, Specialist Nurses, Specialist Pharmacists, IT leads, Medicines management leads, Place based ICB colleagues</a:t>
            </a:r>
          </a:p>
        </p:txBody>
      </p:sp>
      <p:sp>
        <p:nvSpPr>
          <p:cNvPr id="74" name="TextBox 73">
            <a:extLst>
              <a:ext uri="{FF2B5EF4-FFF2-40B4-BE49-F238E27FC236}">
                <a16:creationId xmlns:a16="http://schemas.microsoft.com/office/drawing/2014/main" id="{5D337BC9-3F34-4DF2-AD4D-5AA5ED3587FD}"/>
              </a:ext>
            </a:extLst>
          </p:cNvPr>
          <p:cNvSpPr txBox="1"/>
          <p:nvPr/>
        </p:nvSpPr>
        <p:spPr>
          <a:xfrm>
            <a:off x="238224" y="3701442"/>
            <a:ext cx="3954366" cy="32647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400" b="1" dirty="0">
                <a:solidFill>
                  <a:srgbClr val="575757"/>
                </a:solidFill>
                <a:latin typeface="Arial" panose="020B0604020202020204" pitchFamily="34" charset="0"/>
                <a:cs typeface="Arial" panose="020B0604020202020204" pitchFamily="34" charset="0"/>
              </a:rPr>
              <a:t>Training offered centrally to stakeholders:</a:t>
            </a:r>
          </a:p>
        </p:txBody>
      </p:sp>
      <p:sp>
        <p:nvSpPr>
          <p:cNvPr id="77" name="TextBox 76">
            <a:extLst>
              <a:ext uri="{FF2B5EF4-FFF2-40B4-BE49-F238E27FC236}">
                <a16:creationId xmlns:a16="http://schemas.microsoft.com/office/drawing/2014/main" id="{343B30D5-6705-442E-BAA5-2A29B187A067}"/>
              </a:ext>
            </a:extLst>
          </p:cNvPr>
          <p:cNvSpPr txBox="1"/>
          <p:nvPr/>
        </p:nvSpPr>
        <p:spPr>
          <a:xfrm>
            <a:off x="234792" y="4196723"/>
            <a:ext cx="3623196" cy="47437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107000"/>
              </a:lnSpc>
            </a:pPr>
            <a:r>
              <a:rPr lang="en-GB" sz="1200" dirty="0">
                <a:solidFill>
                  <a:schemeClr val="tx1"/>
                </a:solidFill>
                <a:latin typeface="Arial" panose="020B0604020202020204" pitchFamily="34" charset="0"/>
                <a:cs typeface="Arial" panose="020B0604020202020204" pitchFamily="34" charset="0"/>
              </a:rPr>
              <a:t>Working with SELWDH to offer a baseline training offer. In time we will look to offer bespoke training relating to the stakeholders’ needs </a:t>
            </a:r>
          </a:p>
        </p:txBody>
      </p:sp>
      <p:sp>
        <p:nvSpPr>
          <p:cNvPr id="54" name="TextBox 53">
            <a:extLst>
              <a:ext uri="{FF2B5EF4-FFF2-40B4-BE49-F238E27FC236}">
                <a16:creationId xmlns:a16="http://schemas.microsoft.com/office/drawing/2014/main" id="{AB184F85-F421-4E0B-9F16-9CC633C394A5}"/>
              </a:ext>
            </a:extLst>
          </p:cNvPr>
          <p:cNvSpPr txBox="1"/>
          <p:nvPr/>
        </p:nvSpPr>
        <p:spPr>
          <a:xfrm>
            <a:off x="208200" y="4918018"/>
            <a:ext cx="3954366" cy="30243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600" b="1" dirty="0">
                <a:solidFill>
                  <a:srgbClr val="575757"/>
                </a:solidFill>
                <a:latin typeface="Arial" panose="020B0604020202020204" pitchFamily="34" charset="0"/>
                <a:cs typeface="Arial" panose="020B0604020202020204" pitchFamily="34" charset="0"/>
              </a:rPr>
              <a:t>Locally adapted models of care:</a:t>
            </a:r>
          </a:p>
        </p:txBody>
      </p:sp>
      <p:sp>
        <p:nvSpPr>
          <p:cNvPr id="55" name="Flowchart: Connector 54">
            <a:extLst>
              <a:ext uri="{FF2B5EF4-FFF2-40B4-BE49-F238E27FC236}">
                <a16:creationId xmlns:a16="http://schemas.microsoft.com/office/drawing/2014/main" id="{20AE0FE0-4D39-421C-820E-A7B449595F8C}"/>
              </a:ext>
              <a:ext uri="{C183D7F6-B498-43B3-948B-1728B52AA6E4}">
                <adec:decorative xmlns:adec="http://schemas.microsoft.com/office/drawing/2017/decorative" val="1"/>
              </a:ext>
            </a:extLst>
          </p:cNvPr>
          <p:cNvSpPr/>
          <p:nvPr/>
        </p:nvSpPr>
        <p:spPr>
          <a:xfrm>
            <a:off x="3545197" y="5134592"/>
            <a:ext cx="159391" cy="151001"/>
          </a:xfrm>
          <a:prstGeom prst="flowChartConnector">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solidFill>
                <a:srgbClr val="FFFFFF"/>
              </a:solidFill>
              <a:latin typeface="Arial" panose="020B0604020202020204" pitchFamily="34" charset="0"/>
              <a:cs typeface="Arial" panose="020B0604020202020204" pitchFamily="34" charset="0"/>
            </a:endParaRPr>
          </a:p>
        </p:txBody>
      </p:sp>
      <p:cxnSp>
        <p:nvCxnSpPr>
          <p:cNvPr id="56" name="Straight Connector 55">
            <a:extLst>
              <a:ext uri="{FF2B5EF4-FFF2-40B4-BE49-F238E27FC236}">
                <a16:creationId xmlns:a16="http://schemas.microsoft.com/office/drawing/2014/main" id="{11B88BFA-81A1-42B0-99CA-DCA02DFC2305}"/>
              </a:ext>
              <a:ext uri="{C183D7F6-B498-43B3-948B-1728B52AA6E4}">
                <adec:decorative xmlns:adec="http://schemas.microsoft.com/office/drawing/2017/decorative" val="1"/>
              </a:ext>
            </a:extLst>
          </p:cNvPr>
          <p:cNvCxnSpPr>
            <a:cxnSpLocks/>
          </p:cNvCxnSpPr>
          <p:nvPr/>
        </p:nvCxnSpPr>
        <p:spPr>
          <a:xfrm flipH="1">
            <a:off x="276088" y="5202267"/>
            <a:ext cx="3348805" cy="1"/>
          </a:xfrm>
          <a:prstGeom prst="line">
            <a:avLst/>
          </a:prstGeom>
          <a:ln/>
        </p:spPr>
        <p:style>
          <a:lnRef idx="1">
            <a:schemeClr val="accent4"/>
          </a:lnRef>
          <a:fillRef idx="0">
            <a:schemeClr val="accent4"/>
          </a:fillRef>
          <a:effectRef idx="0">
            <a:schemeClr val="accent4"/>
          </a:effectRef>
          <a:fontRef idx="minor">
            <a:schemeClr val="tx1"/>
          </a:fontRef>
        </p:style>
      </p:cxnSp>
      <p:sp>
        <p:nvSpPr>
          <p:cNvPr id="57" name="TextBox 56">
            <a:extLst>
              <a:ext uri="{FF2B5EF4-FFF2-40B4-BE49-F238E27FC236}">
                <a16:creationId xmlns:a16="http://schemas.microsoft.com/office/drawing/2014/main" id="{F04B5993-DB44-43DA-BDA9-2B4BCC1BEAD7}"/>
              </a:ext>
            </a:extLst>
          </p:cNvPr>
          <p:cNvSpPr txBox="1"/>
          <p:nvPr/>
        </p:nvSpPr>
        <p:spPr>
          <a:xfrm>
            <a:off x="279918" y="5112577"/>
            <a:ext cx="3840777" cy="145634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Bexley basing their clinics at each of the practices involved in the project (more devolved model) </a:t>
            </a:r>
          </a:p>
          <a:p>
            <a:pPr marL="171450" indent="-1714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Bromley holding a one-stop-shop clinic where a range of expertise will be available on hand </a:t>
            </a:r>
          </a:p>
          <a:p>
            <a:pPr marL="171450" indent="-1714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Greenwich and Bexley are working with their allocated community diabetologist (through QEH)</a:t>
            </a:r>
          </a:p>
        </p:txBody>
      </p:sp>
      <p:sp>
        <p:nvSpPr>
          <p:cNvPr id="62" name="TextBox 61">
            <a:extLst>
              <a:ext uri="{FF2B5EF4-FFF2-40B4-BE49-F238E27FC236}">
                <a16:creationId xmlns:a16="http://schemas.microsoft.com/office/drawing/2014/main" id="{DBBBE381-69E4-4110-BF9E-EC2E245F4FB0}"/>
              </a:ext>
            </a:extLst>
          </p:cNvPr>
          <p:cNvSpPr txBox="1"/>
          <p:nvPr/>
        </p:nvSpPr>
        <p:spPr>
          <a:xfrm>
            <a:off x="6920538" y="1281928"/>
            <a:ext cx="4928923" cy="40977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r>
              <a:rPr lang="en-GB" sz="1500" b="1" dirty="0">
                <a:solidFill>
                  <a:srgbClr val="575757"/>
                </a:solidFill>
                <a:latin typeface="Arial" panose="020B0604020202020204" pitchFamily="34" charset="0"/>
                <a:cs typeface="Arial" panose="020B0604020202020204" pitchFamily="34" charset="0"/>
              </a:rPr>
              <a:t>Essential elements for the case management model of care: (adapted from Nick Goodwin, Kings Fund)</a:t>
            </a:r>
          </a:p>
        </p:txBody>
      </p:sp>
      <p:sp>
        <p:nvSpPr>
          <p:cNvPr id="63" name="Flowchart: Connector 62">
            <a:extLst>
              <a:ext uri="{FF2B5EF4-FFF2-40B4-BE49-F238E27FC236}">
                <a16:creationId xmlns:a16="http://schemas.microsoft.com/office/drawing/2014/main" id="{A95D019C-E13F-4A1A-944F-AD465E0CFC9D}"/>
              </a:ext>
              <a:ext uri="{C183D7F6-B498-43B3-948B-1728B52AA6E4}">
                <adec:decorative xmlns:adec="http://schemas.microsoft.com/office/drawing/2017/decorative" val="1"/>
              </a:ext>
            </a:extLst>
          </p:cNvPr>
          <p:cNvSpPr/>
          <p:nvPr/>
        </p:nvSpPr>
        <p:spPr>
          <a:xfrm>
            <a:off x="7001063" y="1692167"/>
            <a:ext cx="159391" cy="151001"/>
          </a:xfrm>
          <a:prstGeom prst="flowChartConnector">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solidFill>
                <a:srgbClr val="FFFFFF"/>
              </a:solidFill>
              <a:latin typeface="Arial" panose="020B0604020202020204" pitchFamily="34" charset="0"/>
              <a:cs typeface="Arial" panose="020B0604020202020204" pitchFamily="34" charset="0"/>
            </a:endParaRPr>
          </a:p>
        </p:txBody>
      </p:sp>
      <p:cxnSp>
        <p:nvCxnSpPr>
          <p:cNvPr id="64" name="Straight Connector 63">
            <a:extLst>
              <a:ext uri="{FF2B5EF4-FFF2-40B4-BE49-F238E27FC236}">
                <a16:creationId xmlns:a16="http://schemas.microsoft.com/office/drawing/2014/main" id="{C813A83B-6490-49D4-8914-72AA53EBA6A7}"/>
              </a:ext>
              <a:ext uri="{C183D7F6-B498-43B3-948B-1728B52AA6E4}">
                <adec:decorative xmlns:adec="http://schemas.microsoft.com/office/drawing/2017/decorative" val="1"/>
              </a:ext>
            </a:extLst>
          </p:cNvPr>
          <p:cNvCxnSpPr>
            <a:cxnSpLocks/>
          </p:cNvCxnSpPr>
          <p:nvPr/>
        </p:nvCxnSpPr>
        <p:spPr>
          <a:xfrm flipH="1" flipV="1">
            <a:off x="7089916" y="1751728"/>
            <a:ext cx="4836674" cy="31881"/>
          </a:xfrm>
          <a:prstGeom prst="line">
            <a:avLst/>
          </a:prstGeom>
          <a:ln/>
        </p:spPr>
        <p:style>
          <a:lnRef idx="1">
            <a:schemeClr val="accent4"/>
          </a:lnRef>
          <a:fillRef idx="0">
            <a:schemeClr val="accent4"/>
          </a:fillRef>
          <a:effectRef idx="0">
            <a:schemeClr val="accent4"/>
          </a:effectRef>
          <a:fontRef idx="minor">
            <a:schemeClr val="tx1"/>
          </a:fontRef>
        </p:style>
      </p:cxnSp>
      <p:sp>
        <p:nvSpPr>
          <p:cNvPr id="65" name="TextBox 64">
            <a:extLst>
              <a:ext uri="{FF2B5EF4-FFF2-40B4-BE49-F238E27FC236}">
                <a16:creationId xmlns:a16="http://schemas.microsoft.com/office/drawing/2014/main" id="{7F7581C7-32B5-41DE-93A4-F6F1EC71691E}"/>
              </a:ext>
            </a:extLst>
          </p:cNvPr>
          <p:cNvSpPr txBox="1"/>
          <p:nvPr/>
        </p:nvSpPr>
        <p:spPr>
          <a:xfrm>
            <a:off x="8397155" y="1851081"/>
            <a:ext cx="3623196" cy="29270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lnSpc>
                <a:spcPct val="107000"/>
              </a:lnSpc>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Risk stratification to identify a ‘long list’ and a ‘short list’ of patients </a:t>
            </a:r>
          </a:p>
          <a:p>
            <a:pPr marL="171450" indent="-171450">
              <a:lnSpc>
                <a:spcPct val="107000"/>
              </a:lnSpc>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Face to face holistic assessment (physical, mental, social) of all case managed patients </a:t>
            </a:r>
          </a:p>
          <a:p>
            <a:pPr marL="171450" indent="-171450">
              <a:lnSpc>
                <a:spcPct val="107000"/>
              </a:lnSpc>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Patient led personalised care planning, including crisis pathway and anticipatory care</a:t>
            </a:r>
          </a:p>
          <a:p>
            <a:pPr marL="171450" indent="-171450">
              <a:lnSpc>
                <a:spcPct val="107000"/>
              </a:lnSpc>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Active MDT care coordination between primary, secondary and community services including</a:t>
            </a:r>
          </a:p>
          <a:p>
            <a:pPr marL="628650" lvl="1" indent="-171450">
              <a:lnSpc>
                <a:spcPct val="107000"/>
              </a:lnSpc>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Patient activation and resilience building </a:t>
            </a:r>
          </a:p>
          <a:p>
            <a:pPr marL="628650" lvl="1" indent="-171450">
              <a:lnSpc>
                <a:spcPct val="107000"/>
              </a:lnSpc>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Medication management </a:t>
            </a:r>
          </a:p>
          <a:p>
            <a:pPr marL="628650" lvl="1" indent="-171450">
              <a:lnSpc>
                <a:spcPct val="107000"/>
              </a:lnSpc>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Psychosocial support</a:t>
            </a:r>
          </a:p>
          <a:p>
            <a:pPr marL="171450" indent="-171450">
              <a:lnSpc>
                <a:spcPct val="107000"/>
              </a:lnSpc>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Monitoring and review</a:t>
            </a:r>
          </a:p>
          <a:p>
            <a:pPr marL="171450" indent="-171450">
              <a:lnSpc>
                <a:spcPct val="107000"/>
              </a:lnSpc>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Integration and use of existing or planned ARRS roles as part of the integrated neighbourhood teams</a:t>
            </a:r>
          </a:p>
        </p:txBody>
      </p:sp>
      <p:sp>
        <p:nvSpPr>
          <p:cNvPr id="69" name="TextBox 68">
            <a:extLst>
              <a:ext uri="{FF2B5EF4-FFF2-40B4-BE49-F238E27FC236}">
                <a16:creationId xmlns:a16="http://schemas.microsoft.com/office/drawing/2014/main" id="{6BCD860F-A50C-496A-A092-9002AE4750A3}"/>
              </a:ext>
            </a:extLst>
          </p:cNvPr>
          <p:cNvSpPr txBox="1"/>
          <p:nvPr/>
        </p:nvSpPr>
        <p:spPr>
          <a:xfrm>
            <a:off x="8373391" y="4841688"/>
            <a:ext cx="3671051" cy="25584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r>
              <a:rPr lang="en-GB" sz="1600" b="1" dirty="0">
                <a:solidFill>
                  <a:srgbClr val="575757"/>
                </a:solidFill>
                <a:latin typeface="Arial" panose="020B0604020202020204" pitchFamily="34" charset="0"/>
                <a:cs typeface="Arial" panose="020B0604020202020204" pitchFamily="34" charset="0"/>
              </a:rPr>
              <a:t>Locally adapted models of care:</a:t>
            </a:r>
          </a:p>
        </p:txBody>
      </p:sp>
      <p:sp>
        <p:nvSpPr>
          <p:cNvPr id="70" name="Flowchart: Connector 69">
            <a:extLst>
              <a:ext uri="{FF2B5EF4-FFF2-40B4-BE49-F238E27FC236}">
                <a16:creationId xmlns:a16="http://schemas.microsoft.com/office/drawing/2014/main" id="{86E22F20-9A0B-4370-A5CB-051F5A785B7C}"/>
              </a:ext>
              <a:ext uri="{C183D7F6-B498-43B3-948B-1728B52AA6E4}">
                <adec:decorative xmlns:adec="http://schemas.microsoft.com/office/drawing/2017/decorative" val="1"/>
              </a:ext>
            </a:extLst>
          </p:cNvPr>
          <p:cNvSpPr/>
          <p:nvPr/>
        </p:nvSpPr>
        <p:spPr>
          <a:xfrm>
            <a:off x="8130783" y="5073506"/>
            <a:ext cx="159391" cy="151001"/>
          </a:xfrm>
          <a:prstGeom prst="flowChartConnector">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solidFill>
                <a:srgbClr val="FFFFFF"/>
              </a:solidFill>
              <a:latin typeface="Arial" panose="020B0604020202020204" pitchFamily="34" charset="0"/>
              <a:cs typeface="Arial" panose="020B0604020202020204" pitchFamily="34" charset="0"/>
            </a:endParaRPr>
          </a:p>
        </p:txBody>
      </p:sp>
      <p:cxnSp>
        <p:nvCxnSpPr>
          <p:cNvPr id="71" name="Straight Connector 70">
            <a:extLst>
              <a:ext uri="{FF2B5EF4-FFF2-40B4-BE49-F238E27FC236}">
                <a16:creationId xmlns:a16="http://schemas.microsoft.com/office/drawing/2014/main" id="{82BFB549-A509-4858-A0DB-D92EA6A14BE0}"/>
              </a:ext>
              <a:ext uri="{C183D7F6-B498-43B3-948B-1728B52AA6E4}">
                <adec:decorative xmlns:adec="http://schemas.microsoft.com/office/drawing/2017/decorative" val="1"/>
              </a:ext>
            </a:extLst>
          </p:cNvPr>
          <p:cNvCxnSpPr>
            <a:cxnSpLocks/>
          </p:cNvCxnSpPr>
          <p:nvPr/>
        </p:nvCxnSpPr>
        <p:spPr>
          <a:xfrm flipH="1">
            <a:off x="8241031" y="5160730"/>
            <a:ext cx="3779320" cy="3755"/>
          </a:xfrm>
          <a:prstGeom prst="line">
            <a:avLst/>
          </a:prstGeom>
          <a:ln/>
        </p:spPr>
        <p:style>
          <a:lnRef idx="1">
            <a:schemeClr val="accent4"/>
          </a:lnRef>
          <a:fillRef idx="0">
            <a:schemeClr val="accent4"/>
          </a:fillRef>
          <a:effectRef idx="0">
            <a:schemeClr val="accent4"/>
          </a:effectRef>
          <a:fontRef idx="minor">
            <a:schemeClr val="tx1"/>
          </a:fontRef>
        </p:style>
      </p:cxnSp>
      <p:sp>
        <p:nvSpPr>
          <p:cNvPr id="72" name="TextBox 71">
            <a:extLst>
              <a:ext uri="{FF2B5EF4-FFF2-40B4-BE49-F238E27FC236}">
                <a16:creationId xmlns:a16="http://schemas.microsoft.com/office/drawing/2014/main" id="{76DCA922-7560-4C6A-8678-3D7324F85E5E}"/>
              </a:ext>
            </a:extLst>
          </p:cNvPr>
          <p:cNvSpPr txBox="1"/>
          <p:nvPr/>
        </p:nvSpPr>
        <p:spPr>
          <a:xfrm>
            <a:off x="7534976" y="5149006"/>
            <a:ext cx="4657024" cy="147247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Lambeth are working on their long list and taking this aspect of the project forward well</a:t>
            </a:r>
          </a:p>
          <a:p>
            <a:pPr marL="171450" indent="-1714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Lewisham are running a smaller scale ‘dry run’ of the clinic to learn from their initial model</a:t>
            </a:r>
          </a:p>
          <a:p>
            <a:pPr marL="171450" indent="-1714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Southwark are taking a population approach in North Southwark (covering the whole PCN) and comparing this to their neighbourhood approach in South Southwark</a:t>
            </a:r>
          </a:p>
        </p:txBody>
      </p:sp>
      <p:sp>
        <p:nvSpPr>
          <p:cNvPr id="75" name="Flowchart: Connector 74">
            <a:extLst>
              <a:ext uri="{FF2B5EF4-FFF2-40B4-BE49-F238E27FC236}">
                <a16:creationId xmlns:a16="http://schemas.microsoft.com/office/drawing/2014/main" id="{8D2A1FE5-8D9A-4966-8642-3BAA32F9B5FE}"/>
              </a:ext>
              <a:ext uri="{C183D7F6-B498-43B3-948B-1728B52AA6E4}">
                <adec:decorative xmlns:adec="http://schemas.microsoft.com/office/drawing/2017/decorative" val="1"/>
              </a:ext>
            </a:extLst>
          </p:cNvPr>
          <p:cNvSpPr/>
          <p:nvPr/>
        </p:nvSpPr>
        <p:spPr>
          <a:xfrm>
            <a:off x="3857988" y="3942658"/>
            <a:ext cx="159391" cy="151001"/>
          </a:xfrm>
          <a:prstGeom prst="flowChartConnector">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solidFill>
                <a:srgbClr val="FFFFFF"/>
              </a:solidFill>
              <a:latin typeface="Arial" panose="020B0604020202020204" pitchFamily="34" charset="0"/>
              <a:cs typeface="Arial" panose="020B0604020202020204" pitchFamily="34" charset="0"/>
            </a:endParaRPr>
          </a:p>
        </p:txBody>
      </p:sp>
      <p:cxnSp>
        <p:nvCxnSpPr>
          <p:cNvPr id="76" name="Straight Connector 75">
            <a:extLst>
              <a:ext uri="{FF2B5EF4-FFF2-40B4-BE49-F238E27FC236}">
                <a16:creationId xmlns:a16="http://schemas.microsoft.com/office/drawing/2014/main" id="{2F62852C-EB8A-47A5-A3F4-DA8060606561}"/>
              </a:ext>
              <a:ext uri="{C183D7F6-B498-43B3-948B-1728B52AA6E4}">
                <adec:decorative xmlns:adec="http://schemas.microsoft.com/office/drawing/2017/decorative" val="1"/>
              </a:ext>
            </a:extLst>
          </p:cNvPr>
          <p:cNvCxnSpPr>
            <a:cxnSpLocks/>
            <a:stCxn id="75" idx="2"/>
          </p:cNvCxnSpPr>
          <p:nvPr/>
        </p:nvCxnSpPr>
        <p:spPr>
          <a:xfrm flipH="1">
            <a:off x="234794" y="4018159"/>
            <a:ext cx="3623194" cy="9762"/>
          </a:xfrm>
          <a:prstGeom prst="line">
            <a:avLst/>
          </a:prstGeom>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1382304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  Compatibility Mode" id="{C8D68B3C-46FE-8A44-B1C6-695B798B8244}" vid="{D602DA36-49CC-6743-9D3E-2F4DC04F3580}"/>
    </a:ext>
  </a:ext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  Compatibility Mode" id="{C8D68B3C-46FE-8A44-B1C6-695B798B8244}" vid="{D602DA36-49CC-6743-9D3E-2F4DC04F3580}"/>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4568</TotalTime>
  <Words>3681</Words>
  <Application>Microsoft Office PowerPoint</Application>
  <PresentationFormat>Widescreen</PresentationFormat>
  <Paragraphs>337</Paragraphs>
  <Slides>16</Slides>
  <Notes>1</Notes>
  <HiddenSlides>0</HiddenSlides>
  <MMClips>0</MMClips>
  <ScaleCrop>false</ScaleCrop>
  <HeadingPairs>
    <vt:vector size="8" baseType="variant">
      <vt:variant>
        <vt:lpstr>Fonts Used</vt:lpstr>
      </vt:variant>
      <vt:variant>
        <vt:i4>5</vt:i4>
      </vt:variant>
      <vt:variant>
        <vt:lpstr>Theme</vt:lpstr>
      </vt:variant>
      <vt:variant>
        <vt:i4>4</vt:i4>
      </vt:variant>
      <vt:variant>
        <vt:lpstr>Embedded OLE Servers</vt:lpstr>
      </vt:variant>
      <vt:variant>
        <vt:i4>1</vt:i4>
      </vt:variant>
      <vt:variant>
        <vt:lpstr>Slide Titles</vt:lpstr>
      </vt:variant>
      <vt:variant>
        <vt:i4>16</vt:i4>
      </vt:variant>
    </vt:vector>
  </HeadingPairs>
  <TitlesOfParts>
    <vt:vector size="26" baseType="lpstr">
      <vt:lpstr>Arial</vt:lpstr>
      <vt:lpstr>Calibri</vt:lpstr>
      <vt:lpstr>Calibri Light</vt:lpstr>
      <vt:lpstr>Symbol</vt:lpstr>
      <vt:lpstr>Tahoma</vt:lpstr>
      <vt:lpstr>Office Theme</vt:lpstr>
      <vt:lpstr>1_Office Theme</vt:lpstr>
      <vt:lpstr>4_Office Theme</vt:lpstr>
      <vt:lpstr>2_Office Theme</vt:lpstr>
      <vt:lpstr>think-cell Slide</vt:lpstr>
      <vt:lpstr>Multi-Morbidity Model of Care   An Innovative approach to Integrated Neighbourhood working</vt:lpstr>
      <vt:lpstr>True Integration – 40 years of failure</vt:lpstr>
      <vt:lpstr>Drivers for the SEL model of LTC care </vt:lpstr>
      <vt:lpstr>Regional context – funding opportunity</vt:lpstr>
      <vt:lpstr>How should Fuller and our experience of integration guide us?  </vt:lpstr>
      <vt:lpstr>Integration in a multi-morbidity model of care </vt:lpstr>
      <vt:lpstr>Developing a consistent understanding of integrated care – and how to evidence it   </vt:lpstr>
      <vt:lpstr>Our plans: The Multi-morbidity Model of Care Project  </vt:lpstr>
      <vt:lpstr>Our project sites across SEL</vt:lpstr>
      <vt:lpstr>Heritage PCN Case Study: Patient Journey</vt:lpstr>
      <vt:lpstr>Secondary care approach </vt:lpstr>
      <vt:lpstr>Project timeline </vt:lpstr>
      <vt:lpstr>Open discussion</vt:lpstr>
      <vt:lpstr>Appendix – Theory of Change and mapping of our evaluation metrics and our evaluation aims and vision</vt:lpstr>
      <vt:lpstr>Metrics mapping to Theory of Change</vt:lpstr>
      <vt:lpstr>MMMoC Evaluation Aims and Objectives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Ilario D'Amato (NHS South East London ICB)</dc:creator>
  <cp:lastModifiedBy>Ilario D'Amato (NHS South East London ICB)</cp:lastModifiedBy>
  <cp:revision>66</cp:revision>
  <dcterms:created xsi:type="dcterms:W3CDTF">2023-12-05T14:59:57Z</dcterms:created>
  <dcterms:modified xsi:type="dcterms:W3CDTF">2024-05-07T10:39:02Z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0x0101009CEB1DA2CC907747900298E7F35D742E00297FD45B5B922249B52F3A186AD3A9A0</vt:lpwstr>
  </property>
</Properties>
</file>