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7FC"/>
    <a:srgbClr val="023D5B"/>
    <a:srgbClr val="336C8D"/>
    <a:srgbClr val="00A8D7"/>
    <a:srgbClr val="023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86410"/>
  </p:normalViewPr>
  <p:slideViewPr>
    <p:cSldViewPr snapToGrid="0">
      <p:cViewPr varScale="1">
        <p:scale>
          <a:sx n="93" d="100"/>
          <a:sy n="93" d="100"/>
        </p:scale>
        <p:origin x="5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sv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sv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E23393-EA8A-67E4-F34A-8CC2A8453C32}"/>
              </a:ext>
            </a:extLst>
          </p:cNvPr>
          <p:cNvSpPr/>
          <p:nvPr userDrawn="1"/>
        </p:nvSpPr>
        <p:spPr>
          <a:xfrm>
            <a:off x="0" y="2941"/>
            <a:ext cx="12192000" cy="6858000"/>
          </a:xfrm>
          <a:prstGeom prst="rect">
            <a:avLst/>
          </a:prstGeom>
          <a:solidFill>
            <a:srgbClr val="EDF7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C0E67B-B588-E9DD-8C02-417EFBC0FE1B}"/>
              </a:ext>
            </a:extLst>
          </p:cNvPr>
          <p:cNvSpPr/>
          <p:nvPr userDrawn="1"/>
        </p:nvSpPr>
        <p:spPr>
          <a:xfrm>
            <a:off x="9073972" y="1196462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0D7488-F170-BF19-1362-8AF1619052E9}"/>
              </a:ext>
            </a:extLst>
          </p:cNvPr>
          <p:cNvSpPr/>
          <p:nvPr userDrawn="1"/>
        </p:nvSpPr>
        <p:spPr>
          <a:xfrm>
            <a:off x="9073972" y="2554997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FB02C1-52E9-587B-8684-F35BB5EADB16}"/>
              </a:ext>
            </a:extLst>
          </p:cNvPr>
          <p:cNvSpPr/>
          <p:nvPr userDrawn="1"/>
        </p:nvSpPr>
        <p:spPr>
          <a:xfrm>
            <a:off x="9073972" y="3913532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88AE66-8C23-3855-5229-0630A4243440}"/>
              </a:ext>
            </a:extLst>
          </p:cNvPr>
          <p:cNvSpPr/>
          <p:nvPr userDrawn="1"/>
        </p:nvSpPr>
        <p:spPr>
          <a:xfrm>
            <a:off x="9073972" y="5272068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52AEFD-223C-21F3-D8D9-129EEC2EF685}"/>
              </a:ext>
            </a:extLst>
          </p:cNvPr>
          <p:cNvSpPr/>
          <p:nvPr userDrawn="1"/>
        </p:nvSpPr>
        <p:spPr>
          <a:xfrm>
            <a:off x="3260998" y="3725479"/>
            <a:ext cx="2835177" cy="2832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5D1DE8-AED1-86B2-EED2-F1EEA0B3E6E1}"/>
              </a:ext>
            </a:extLst>
          </p:cNvPr>
          <p:cNvSpPr/>
          <p:nvPr userDrawn="1"/>
        </p:nvSpPr>
        <p:spPr>
          <a:xfrm>
            <a:off x="3260998" y="1196462"/>
            <a:ext cx="2835177" cy="2437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75037D-A095-A40B-05A5-F9A43CDA9B47}"/>
              </a:ext>
            </a:extLst>
          </p:cNvPr>
          <p:cNvSpPr/>
          <p:nvPr userDrawn="1"/>
        </p:nvSpPr>
        <p:spPr>
          <a:xfrm>
            <a:off x="6174016" y="1196461"/>
            <a:ext cx="2835177" cy="3006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ECA683F-2A13-D456-BFF1-46B58F92A0D7}"/>
              </a:ext>
            </a:extLst>
          </p:cNvPr>
          <p:cNvSpPr/>
          <p:nvPr userDrawn="1"/>
        </p:nvSpPr>
        <p:spPr>
          <a:xfrm>
            <a:off x="341448" y="4462176"/>
            <a:ext cx="2835177" cy="2095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97CDE82-DAB2-8A62-998C-0C9223BEAC7B}"/>
              </a:ext>
            </a:extLst>
          </p:cNvPr>
          <p:cNvSpPr/>
          <p:nvPr userDrawn="1"/>
        </p:nvSpPr>
        <p:spPr>
          <a:xfrm>
            <a:off x="341448" y="1196462"/>
            <a:ext cx="2835177" cy="1027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929C6D-B5B3-E009-9C5D-9163BC67A587}"/>
              </a:ext>
            </a:extLst>
          </p:cNvPr>
          <p:cNvSpPr txBox="1"/>
          <p:nvPr userDrawn="1"/>
        </p:nvSpPr>
        <p:spPr>
          <a:xfrm>
            <a:off x="3453943" y="143465"/>
            <a:ext cx="827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23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 PHM planning tool: project plan template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9B572B-1CFE-4C0C-0E3C-DD62FE7C13AE}"/>
              </a:ext>
            </a:extLst>
          </p:cNvPr>
          <p:cNvSpPr txBox="1"/>
          <p:nvPr userDrawn="1"/>
        </p:nvSpPr>
        <p:spPr>
          <a:xfrm>
            <a:off x="2325751" y="477455"/>
            <a:ext cx="8275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try and complete this page in every detail but use it for your ideas and progress to help keep your PHM project on track.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BC5FC521-A876-F652-A904-0751171F7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88" y="53269"/>
            <a:ext cx="1644781" cy="8261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A0ED010-EDD3-AE68-371E-6A82CE87DB4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15679" y="1289367"/>
            <a:ext cx="289847" cy="33376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E0D0E4C-3FD4-CD24-3E16-DC4ACD6A00B1}"/>
              </a:ext>
            </a:extLst>
          </p:cNvPr>
          <p:cNvSpPr txBox="1"/>
          <p:nvPr userDrawn="1"/>
        </p:nvSpPr>
        <p:spPr>
          <a:xfrm>
            <a:off x="376084" y="1269756"/>
            <a:ext cx="23447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i="0" dirty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Problem</a:t>
            </a:r>
          </a:p>
          <a:p>
            <a: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problem you have identified and want </a:t>
            </a:r>
            <a:b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address?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2FAD71F-331B-F91A-3500-E741FC6F1BD9}"/>
              </a:ext>
            </a:extLst>
          </p:cNvPr>
          <p:cNvGrpSpPr/>
          <p:nvPr userDrawn="1"/>
        </p:nvGrpSpPr>
        <p:grpSpPr>
          <a:xfrm>
            <a:off x="3269026" y="1269756"/>
            <a:ext cx="2692905" cy="954107"/>
            <a:chOff x="3269026" y="1269756"/>
            <a:chExt cx="2692905" cy="954107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36B4FBF4-F7C7-5BC5-7AA0-D7B622AC4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13809" y="1335085"/>
              <a:ext cx="348122" cy="271779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014E52B-0C1C-57C5-9C95-352411ACBE93}"/>
                </a:ext>
              </a:extLst>
            </p:cNvPr>
            <p:cNvSpPr txBox="1"/>
            <p:nvPr/>
          </p:nvSpPr>
          <p:spPr>
            <a:xfrm>
              <a:off x="3269026" y="1269756"/>
              <a:ext cx="234478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 are the stakeholders? This could include: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Patients and the public – especially communities that will be impacted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Front line staff who will be delivering the service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 experts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 managers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Associated organisations that may be able to help.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DE8E94-F482-2E6C-FAFD-6869DAACBD33}"/>
              </a:ext>
            </a:extLst>
          </p:cNvPr>
          <p:cNvGrpSpPr/>
          <p:nvPr userDrawn="1"/>
        </p:nvGrpSpPr>
        <p:grpSpPr>
          <a:xfrm>
            <a:off x="9074504" y="2601724"/>
            <a:ext cx="2732598" cy="738664"/>
            <a:chOff x="9048380" y="1269756"/>
            <a:chExt cx="2732598" cy="738664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9086AA4C-2D55-92CB-09A1-9C482BA8D1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26278" y="1314019"/>
              <a:ext cx="254700" cy="243862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BA32DF1-4B5C-8C32-3B41-BFD6714B2914}"/>
                </a:ext>
              </a:extLst>
            </p:cNvPr>
            <p:cNvSpPr txBox="1"/>
            <p:nvPr/>
          </p:nvSpPr>
          <p:spPr>
            <a:xfrm>
              <a:off x="9048380" y="1269756"/>
              <a:ext cx="271039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know if this has worked?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better than the status quo or another initiative?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Consider: impact on health outcomes, economic impact (system and individual) and need to build in evaluation for any ongoing service.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8180410-1509-458F-01A5-77037068E0DD}"/>
              </a:ext>
            </a:extLst>
          </p:cNvPr>
          <p:cNvGrpSpPr/>
          <p:nvPr userDrawn="1"/>
        </p:nvGrpSpPr>
        <p:grpSpPr>
          <a:xfrm>
            <a:off x="3269026" y="3779488"/>
            <a:ext cx="2747247" cy="523220"/>
            <a:chOff x="3269026" y="3218836"/>
            <a:chExt cx="2747247" cy="52322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B6686C3E-88FC-CABA-C95F-22CFF2B29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14055" y="3265083"/>
              <a:ext cx="302218" cy="237457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D791767-1061-C1E4-31BE-BEB4C3B1CEA1}"/>
                </a:ext>
              </a:extLst>
            </p:cNvPr>
            <p:cNvSpPr txBox="1"/>
            <p:nvPr/>
          </p:nvSpPr>
          <p:spPr>
            <a:xfrm>
              <a:off x="3269026" y="3218836"/>
              <a:ext cx="25243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Value proposition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proposing and why? How will it help and what will the value be? Examples could be: improved staff wellbeing, reduced health inequalities or reduced costs.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8E8E016-5CCA-DC51-C327-C7EB45DC37ED}"/>
              </a:ext>
            </a:extLst>
          </p:cNvPr>
          <p:cNvGrpSpPr/>
          <p:nvPr userDrawn="1"/>
        </p:nvGrpSpPr>
        <p:grpSpPr>
          <a:xfrm>
            <a:off x="9074504" y="3950994"/>
            <a:ext cx="2756490" cy="630942"/>
            <a:chOff x="9048380" y="3218836"/>
            <a:chExt cx="2756490" cy="630942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79161979-E07E-ECCD-670B-989CFF6C56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526278" y="3265084"/>
              <a:ext cx="278592" cy="317064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A2DEC7E-9F48-B9F5-C568-F1F38CDD3309}"/>
                </a:ext>
              </a:extLst>
            </p:cNvPr>
            <p:cNvSpPr txBox="1"/>
            <p:nvPr/>
          </p:nvSpPr>
          <p:spPr>
            <a:xfrm>
              <a:off x="9048380" y="3218836"/>
              <a:ext cx="262328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Spread and Scale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elements would need to change to allow spread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scale? What are the core elements that can’t change?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is required (resources/time/funding/data integrity etc..) to continue this pilot/project (sustainability)?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A5D2878-D2DB-2E27-667B-92B37917C267}"/>
              </a:ext>
            </a:extLst>
          </p:cNvPr>
          <p:cNvGrpSpPr/>
          <p:nvPr userDrawn="1"/>
        </p:nvGrpSpPr>
        <p:grpSpPr>
          <a:xfrm>
            <a:off x="376084" y="4537423"/>
            <a:ext cx="2739775" cy="523220"/>
            <a:chOff x="376084" y="4945941"/>
            <a:chExt cx="2739775" cy="52322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A057EFF-EC84-669C-E785-EE7E6B88516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5430" y="4994715"/>
              <a:ext cx="240429" cy="236354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ECA5C78-EF1D-6F49-3931-A18663326B78}"/>
                </a:ext>
              </a:extLst>
            </p:cNvPr>
            <p:cNvSpPr txBox="1"/>
            <p:nvPr/>
          </p:nvSpPr>
          <p:spPr>
            <a:xfrm>
              <a:off x="376084" y="4945941"/>
              <a:ext cx="2512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Evidence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 you know if this has worked elsewhere?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you scaling good practice?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 evidence base for your plans?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69A57DD-EB55-8471-3AD8-F04EFB57B3E4}"/>
              </a:ext>
            </a:extLst>
          </p:cNvPr>
          <p:cNvGrpSpPr/>
          <p:nvPr userDrawn="1"/>
        </p:nvGrpSpPr>
        <p:grpSpPr>
          <a:xfrm>
            <a:off x="6173769" y="1260829"/>
            <a:ext cx="2732958" cy="630942"/>
            <a:chOff x="3269026" y="4945941"/>
            <a:chExt cx="2732958" cy="630942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2F21A022-6E5D-BA8A-0334-5E70A7D997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14055" y="4971476"/>
              <a:ext cx="287929" cy="282788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E773A31-CE1D-7312-946C-278CF498F211}"/>
                </a:ext>
              </a:extLst>
            </p:cNvPr>
            <p:cNvSpPr txBox="1"/>
            <p:nvPr/>
          </p:nvSpPr>
          <p:spPr>
            <a:xfrm>
              <a:off x="3269026" y="4945941"/>
              <a:ext cx="263386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Measures and Data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data do you need? Check available data sources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(insert link to PHM page on data use). If collecting new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data, consider how you will access this. What resources are required? Can data be stratified/tailored to your target group?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7C273B5-9DF0-388F-0D92-E7D466C7725E}"/>
              </a:ext>
            </a:extLst>
          </p:cNvPr>
          <p:cNvGrpSpPr/>
          <p:nvPr userDrawn="1"/>
        </p:nvGrpSpPr>
        <p:grpSpPr>
          <a:xfrm>
            <a:off x="9081385" y="1255184"/>
            <a:ext cx="2749225" cy="415498"/>
            <a:chOff x="6155437" y="4945941"/>
            <a:chExt cx="2749225" cy="415498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D8228305-C8BF-3F0D-84CD-9348831C99C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645069" y="4983073"/>
              <a:ext cx="259593" cy="259593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A7175213-3263-BE93-F8E6-ECA64A9A2578}"/>
                </a:ext>
              </a:extLst>
            </p:cNvPr>
            <p:cNvSpPr txBox="1"/>
            <p:nvPr/>
          </p:nvSpPr>
          <p:spPr>
            <a:xfrm>
              <a:off x="6155437" y="4945941"/>
              <a:ext cx="260120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could go wrong?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can you mitigate against this?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4565DA4-8C7A-30A9-F899-79B5DE1A8E41}"/>
              </a:ext>
            </a:extLst>
          </p:cNvPr>
          <p:cNvGrpSpPr/>
          <p:nvPr userDrawn="1"/>
        </p:nvGrpSpPr>
        <p:grpSpPr>
          <a:xfrm>
            <a:off x="9074504" y="5313806"/>
            <a:ext cx="2763493" cy="307777"/>
            <a:chOff x="9048380" y="4945941"/>
            <a:chExt cx="2763493" cy="307777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277BD6A3-19AF-1011-594C-4947EB615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495382" y="4971475"/>
              <a:ext cx="316491" cy="259594"/>
            </a:xfrm>
            <a:prstGeom prst="rect">
              <a:avLst/>
            </a:prstGeom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DBBC752-2F63-3FC1-CC31-81D5DC7DA2B5}"/>
                </a:ext>
              </a:extLst>
            </p:cNvPr>
            <p:cNvSpPr txBox="1"/>
            <p:nvPr/>
          </p:nvSpPr>
          <p:spPr>
            <a:xfrm>
              <a:off x="9048380" y="4945941"/>
              <a:ext cx="2623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Communications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 do you need to communicate with, when and how?</a:t>
              </a: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BF2075A0-1765-0E10-A0F3-AE07C65CCDBD}"/>
              </a:ext>
            </a:extLst>
          </p:cNvPr>
          <p:cNvSpPr/>
          <p:nvPr userDrawn="1"/>
        </p:nvSpPr>
        <p:spPr>
          <a:xfrm>
            <a:off x="341448" y="2293742"/>
            <a:ext cx="2835177" cy="20953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AC8B351-D139-F66B-D5FE-3850326B29E8}"/>
              </a:ext>
            </a:extLst>
          </p:cNvPr>
          <p:cNvGrpSpPr/>
          <p:nvPr userDrawn="1"/>
        </p:nvGrpSpPr>
        <p:grpSpPr>
          <a:xfrm>
            <a:off x="376084" y="2358747"/>
            <a:ext cx="2767538" cy="738664"/>
            <a:chOff x="376084" y="3218836"/>
            <a:chExt cx="2767538" cy="738664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09D1C7C7-8C2A-D232-C4BE-D90AC10EB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3704" y="3256050"/>
              <a:ext cx="289847" cy="289847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36D14F5-DE3F-69EC-5054-B765379FA5B4}"/>
                </a:ext>
              </a:extLst>
            </p:cNvPr>
            <p:cNvSpPr txBox="1"/>
            <p:nvPr/>
          </p:nvSpPr>
          <p:spPr>
            <a:xfrm>
              <a:off x="376084" y="3218836"/>
              <a:ext cx="27675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Aim/s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hoping to achieve and for whom? Use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SMART (Specific, Measurable, Achievable, Realistic,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Timed) objectives and reflect PHM principles of equity, value and pro-active care. Consider tailored interventions to meet the needs of specific groups.</a:t>
              </a: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DAE841F8-BA70-EE3D-19F0-272B916A0E24}"/>
              </a:ext>
            </a:extLst>
          </p:cNvPr>
          <p:cNvSpPr/>
          <p:nvPr userDrawn="1"/>
        </p:nvSpPr>
        <p:spPr>
          <a:xfrm>
            <a:off x="6174015" y="5544110"/>
            <a:ext cx="2835177" cy="1027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E51BBAD-AF2E-E496-1B79-6B62F3AA1E24}"/>
              </a:ext>
            </a:extLst>
          </p:cNvPr>
          <p:cNvGrpSpPr/>
          <p:nvPr userDrawn="1"/>
        </p:nvGrpSpPr>
        <p:grpSpPr>
          <a:xfrm>
            <a:off x="6175030" y="5588244"/>
            <a:ext cx="2733591" cy="415498"/>
            <a:chOff x="6155437" y="3218836"/>
            <a:chExt cx="2733591" cy="415498"/>
          </a:xfrm>
        </p:grpSpPr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7B62BA7B-E169-25E8-6DD1-F24ED091AF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660704" y="3282244"/>
              <a:ext cx="228324" cy="237457"/>
            </a:xfrm>
            <a:prstGeom prst="rect">
              <a:avLst/>
            </a:prstGeom>
          </p:spPr>
        </p:pic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28B4734-949A-9796-C19F-92C6C08EBC71}"/>
                </a:ext>
              </a:extLst>
            </p:cNvPr>
            <p:cNvSpPr txBox="1"/>
            <p:nvPr/>
          </p:nvSpPr>
          <p:spPr>
            <a:xfrm>
              <a:off x="6155437" y="3218836"/>
              <a:ext cx="260120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Timescale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timescales? What do you hope  to achieve,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when? A project plan can help.</a:t>
              </a: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43B6F6C0-ED1E-CD0B-93B0-AF6FF0904E4F}"/>
              </a:ext>
            </a:extLst>
          </p:cNvPr>
          <p:cNvSpPr/>
          <p:nvPr userDrawn="1"/>
        </p:nvSpPr>
        <p:spPr>
          <a:xfrm>
            <a:off x="6174015" y="4280388"/>
            <a:ext cx="2835177" cy="1187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11E13AC-9735-2ADB-302C-A1CE282722C1}"/>
              </a:ext>
            </a:extLst>
          </p:cNvPr>
          <p:cNvGrpSpPr/>
          <p:nvPr userDrawn="1"/>
        </p:nvGrpSpPr>
        <p:grpSpPr>
          <a:xfrm>
            <a:off x="6175030" y="4318056"/>
            <a:ext cx="2733591" cy="523220"/>
            <a:chOff x="6155437" y="1269756"/>
            <a:chExt cx="2733591" cy="523220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97D8430D-61AB-12E5-A1AE-DA1C840465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599181" y="1293085"/>
              <a:ext cx="289847" cy="313779"/>
            </a:xfrm>
            <a:prstGeom prst="rect">
              <a:avLst/>
            </a:prstGeom>
          </p:spPr>
        </p:pic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F83FF17-99C1-047F-48F2-ABAE04D88B59}"/>
                </a:ext>
              </a:extLst>
            </p:cNvPr>
            <p:cNvSpPr txBox="1"/>
            <p:nvPr/>
          </p:nvSpPr>
          <p:spPr>
            <a:xfrm>
              <a:off x="6155437" y="1269756"/>
              <a:ext cx="23447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Resource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Does this project need additional resource? Where will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come from? Is </a:t>
              </a:r>
              <a:r>
                <a:rPr lang="en-US" sz="700" b="0" i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a one-off </a:t>
              </a: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 are you looking for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sustainable funding?</a:t>
              </a:r>
            </a:p>
          </p:txBody>
        </p:sp>
      </p:grp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01C89244-4A7C-F53A-99F9-90E74E186E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084" y="1685925"/>
            <a:ext cx="2767537" cy="471944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0" name="Text Placeholder 58">
            <a:extLst>
              <a:ext uri="{FF2B5EF4-FFF2-40B4-BE49-F238E27FC236}">
                <a16:creationId xmlns:a16="http://schemas.microsoft.com/office/drawing/2014/main" id="{817D0477-414F-2DE1-DB87-339E0482AA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6084" y="3097415"/>
            <a:ext cx="2767537" cy="1250690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1" name="Text Placeholder 58">
            <a:extLst>
              <a:ext uri="{FF2B5EF4-FFF2-40B4-BE49-F238E27FC236}">
                <a16:creationId xmlns:a16="http://schemas.microsoft.com/office/drawing/2014/main" id="{4A8026D3-DE50-0F70-3A7D-C9DD14451A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6084" y="5055090"/>
            <a:ext cx="2767537" cy="1456174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2" name="Text Placeholder 58">
            <a:extLst>
              <a:ext uri="{FF2B5EF4-FFF2-40B4-BE49-F238E27FC236}">
                <a16:creationId xmlns:a16="http://schemas.microsoft.com/office/drawing/2014/main" id="{70B503E4-867E-7707-CD36-06740A8A14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03392" y="2213699"/>
            <a:ext cx="2767537" cy="1372519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3" name="Text Placeholder 58">
            <a:extLst>
              <a:ext uri="{FF2B5EF4-FFF2-40B4-BE49-F238E27FC236}">
                <a16:creationId xmlns:a16="http://schemas.microsoft.com/office/drawing/2014/main" id="{BC60D394-6F3B-FFBC-550F-2192CBDB8F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03392" y="4300250"/>
            <a:ext cx="2767537" cy="2211014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4" name="Text Placeholder 58">
            <a:extLst>
              <a:ext uri="{FF2B5EF4-FFF2-40B4-BE49-F238E27FC236}">
                <a16:creationId xmlns:a16="http://schemas.microsoft.com/office/drawing/2014/main" id="{79779028-54EA-DE05-0891-A0C5399DC6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12288" y="1891771"/>
            <a:ext cx="2767537" cy="2273984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5" name="Text Placeholder 58">
            <a:extLst>
              <a:ext uri="{FF2B5EF4-FFF2-40B4-BE49-F238E27FC236}">
                <a16:creationId xmlns:a16="http://schemas.microsoft.com/office/drawing/2014/main" id="{A896BD34-7E47-97C9-F96C-F3766A609E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12288" y="4831352"/>
            <a:ext cx="2767537" cy="598125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6" name="Text Placeholder 58">
            <a:extLst>
              <a:ext uri="{FF2B5EF4-FFF2-40B4-BE49-F238E27FC236}">
                <a16:creationId xmlns:a16="http://schemas.microsoft.com/office/drawing/2014/main" id="{1A82624C-BB6C-E59D-3A30-CA93040BA5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12288" y="6003503"/>
            <a:ext cx="2767537" cy="507762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7" name="Text Placeholder 58">
            <a:extLst>
              <a:ext uri="{FF2B5EF4-FFF2-40B4-BE49-F238E27FC236}">
                <a16:creationId xmlns:a16="http://schemas.microsoft.com/office/drawing/2014/main" id="{AA4386CD-973D-A650-7B89-4C9FE7670F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08911" y="5621583"/>
            <a:ext cx="2767537" cy="889682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8" name="Text Placeholder 58">
            <a:extLst>
              <a:ext uri="{FF2B5EF4-FFF2-40B4-BE49-F238E27FC236}">
                <a16:creationId xmlns:a16="http://schemas.microsoft.com/office/drawing/2014/main" id="{E38D845D-AC48-A5AE-95F4-CF6CBBAAD0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02774" y="4604586"/>
            <a:ext cx="2767537" cy="550421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69" name="Text Placeholder 58">
            <a:extLst>
              <a:ext uri="{FF2B5EF4-FFF2-40B4-BE49-F238E27FC236}">
                <a16:creationId xmlns:a16="http://schemas.microsoft.com/office/drawing/2014/main" id="{DE1AE0AF-5146-0492-74C5-AFBCD5D42A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02774" y="3340382"/>
            <a:ext cx="2767537" cy="485353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70" name="Text Placeholder 58">
            <a:extLst>
              <a:ext uri="{FF2B5EF4-FFF2-40B4-BE49-F238E27FC236}">
                <a16:creationId xmlns:a16="http://schemas.microsoft.com/office/drawing/2014/main" id="{94E3D48E-1F4D-FC10-1A4E-2FA165B2AE8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02774" y="1665005"/>
            <a:ext cx="2767537" cy="785695"/>
          </a:xfrm>
        </p:spPr>
        <p:txBody>
          <a:bodyPr>
            <a:normAutofit/>
          </a:bodyPr>
          <a:lstStyle>
            <a:lvl1pPr marL="0" indent="0">
              <a:buNone/>
              <a:defRPr sz="700" b="0" i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pic>
        <p:nvPicPr>
          <p:cNvPr id="5" name="Picture 4" descr="A group of colorful text&#10;&#10;Description automatically generated">
            <a:extLst>
              <a:ext uri="{FF2B5EF4-FFF2-40B4-BE49-F238E27FC236}">
                <a16:creationId xmlns:a16="http://schemas.microsoft.com/office/drawing/2014/main" id="{1D92C7DF-5B93-2E22-3D66-DCEA47C4DB8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780958" y="64907"/>
            <a:ext cx="1128192" cy="83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13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CA5F707-04E1-3FA7-CFF9-014DF02A2B81}"/>
              </a:ext>
            </a:extLst>
          </p:cNvPr>
          <p:cNvSpPr/>
          <p:nvPr userDrawn="1"/>
        </p:nvSpPr>
        <p:spPr>
          <a:xfrm>
            <a:off x="0" y="32512"/>
            <a:ext cx="12192000" cy="6858000"/>
          </a:xfrm>
          <a:prstGeom prst="rect">
            <a:avLst/>
          </a:prstGeom>
          <a:solidFill>
            <a:srgbClr val="EDF7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8D4EA2-165D-8B81-5BDF-061A152D8A88}"/>
              </a:ext>
            </a:extLst>
          </p:cNvPr>
          <p:cNvSpPr/>
          <p:nvPr userDrawn="1"/>
        </p:nvSpPr>
        <p:spPr>
          <a:xfrm>
            <a:off x="9073972" y="1196462"/>
            <a:ext cx="2835177" cy="11818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9293F3-AE47-9A30-D007-3197BC68E2E7}"/>
              </a:ext>
            </a:extLst>
          </p:cNvPr>
          <p:cNvSpPr/>
          <p:nvPr userDrawn="1"/>
        </p:nvSpPr>
        <p:spPr>
          <a:xfrm>
            <a:off x="9073972" y="2454051"/>
            <a:ext cx="2835177" cy="1392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C7F789-02CC-D210-E8FE-4D1E1D75432A}"/>
              </a:ext>
            </a:extLst>
          </p:cNvPr>
          <p:cNvSpPr/>
          <p:nvPr userDrawn="1"/>
        </p:nvSpPr>
        <p:spPr>
          <a:xfrm>
            <a:off x="9073972" y="3913532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BC6B65-ED24-69FF-A45B-AC43D07AF3A5}"/>
              </a:ext>
            </a:extLst>
          </p:cNvPr>
          <p:cNvSpPr/>
          <p:nvPr userDrawn="1"/>
        </p:nvSpPr>
        <p:spPr>
          <a:xfrm>
            <a:off x="9073972" y="5272068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96719B-4EF8-09A9-87B4-AA3FCB1DCFF7}"/>
              </a:ext>
            </a:extLst>
          </p:cNvPr>
          <p:cNvSpPr/>
          <p:nvPr userDrawn="1"/>
        </p:nvSpPr>
        <p:spPr>
          <a:xfrm>
            <a:off x="3260998" y="3725479"/>
            <a:ext cx="2835177" cy="28320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26A249-1B73-80F0-9916-EE2AC5A0689C}"/>
              </a:ext>
            </a:extLst>
          </p:cNvPr>
          <p:cNvSpPr/>
          <p:nvPr userDrawn="1"/>
        </p:nvSpPr>
        <p:spPr>
          <a:xfrm>
            <a:off x="3260998" y="1196462"/>
            <a:ext cx="2835177" cy="2437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A14D5B-6944-0373-CBC9-73F747190CCE}"/>
              </a:ext>
            </a:extLst>
          </p:cNvPr>
          <p:cNvSpPr/>
          <p:nvPr userDrawn="1"/>
        </p:nvSpPr>
        <p:spPr>
          <a:xfrm>
            <a:off x="6174016" y="1196461"/>
            <a:ext cx="2835177" cy="3006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8AC7-0EC3-A9A7-7E05-84E318DF9B2E}"/>
              </a:ext>
            </a:extLst>
          </p:cNvPr>
          <p:cNvSpPr/>
          <p:nvPr userDrawn="1"/>
        </p:nvSpPr>
        <p:spPr>
          <a:xfrm>
            <a:off x="341448" y="4568278"/>
            <a:ext cx="2835177" cy="1989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F7C1A0-1949-1320-14AD-8DD17A59ADDB}"/>
              </a:ext>
            </a:extLst>
          </p:cNvPr>
          <p:cNvSpPr/>
          <p:nvPr userDrawn="1"/>
        </p:nvSpPr>
        <p:spPr>
          <a:xfrm>
            <a:off x="341448" y="1196462"/>
            <a:ext cx="2835177" cy="1292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A878EA-75A2-A0E6-099E-33F1AD262A93}"/>
              </a:ext>
            </a:extLst>
          </p:cNvPr>
          <p:cNvSpPr txBox="1"/>
          <p:nvPr userDrawn="1"/>
        </p:nvSpPr>
        <p:spPr>
          <a:xfrm>
            <a:off x="3425493" y="156894"/>
            <a:ext cx="827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23F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 PHM planning tool: project plan template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054F7E-E53F-0D68-F598-A6E3B4E1D5EE}"/>
              </a:ext>
            </a:extLst>
          </p:cNvPr>
          <p:cNvSpPr txBox="1"/>
          <p:nvPr userDrawn="1"/>
        </p:nvSpPr>
        <p:spPr>
          <a:xfrm>
            <a:off x="2216240" y="506410"/>
            <a:ext cx="8275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try and complete this page in every detail but use it for your ideas and progress to help keep your PHM project on track.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A4A6D8DE-BF71-ABDE-5D08-8DF0E9C2B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255" y="32512"/>
            <a:ext cx="1644781" cy="8261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E0A647A-99EE-679F-D11E-D324995C695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15679" y="1289367"/>
            <a:ext cx="289847" cy="33376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923AF0B-6A1D-F4EA-F844-3B3BBFF7043B}"/>
              </a:ext>
            </a:extLst>
          </p:cNvPr>
          <p:cNvSpPr txBox="1"/>
          <p:nvPr userDrawn="1"/>
        </p:nvSpPr>
        <p:spPr>
          <a:xfrm>
            <a:off x="376084" y="1269756"/>
            <a:ext cx="23447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i="0" dirty="0">
                <a:solidFill>
                  <a:srgbClr val="00A8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Problem</a:t>
            </a:r>
          </a:p>
          <a:p>
            <a: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problem you have identified and want </a:t>
            </a:r>
            <a:b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700" b="0" i="0" dirty="0">
                <a:solidFill>
                  <a:srgbClr val="023D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address?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9FBEDEB-F171-EEA8-A39F-E70EF021A00C}"/>
              </a:ext>
            </a:extLst>
          </p:cNvPr>
          <p:cNvGrpSpPr/>
          <p:nvPr userDrawn="1"/>
        </p:nvGrpSpPr>
        <p:grpSpPr>
          <a:xfrm>
            <a:off x="3269026" y="1269756"/>
            <a:ext cx="2692905" cy="954107"/>
            <a:chOff x="3269026" y="1269756"/>
            <a:chExt cx="2692905" cy="954107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D0FFE9C-6F84-5D36-5608-D48D1B6659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13809" y="1335085"/>
              <a:ext cx="348122" cy="271779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C59E508-D850-AE52-F153-D9A3526A68AB}"/>
                </a:ext>
              </a:extLst>
            </p:cNvPr>
            <p:cNvSpPr txBox="1"/>
            <p:nvPr/>
          </p:nvSpPr>
          <p:spPr>
            <a:xfrm>
              <a:off x="3269026" y="1269756"/>
              <a:ext cx="234478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 are the stakeholders in this? This could include: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Patients and the public, with a focus on communities that will be impacted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Front line staff who will be delivering this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 experts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 managers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Associated organisations that may be able to help.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BFB8436-DAD1-3A84-020D-4588B0088D48}"/>
              </a:ext>
            </a:extLst>
          </p:cNvPr>
          <p:cNvGrpSpPr/>
          <p:nvPr userDrawn="1"/>
        </p:nvGrpSpPr>
        <p:grpSpPr>
          <a:xfrm>
            <a:off x="9074503" y="2502653"/>
            <a:ext cx="2763493" cy="738664"/>
            <a:chOff x="9048379" y="1269756"/>
            <a:chExt cx="2763493" cy="738664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FE9277AE-0C21-B2E8-3F10-E77907339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26278" y="1314019"/>
              <a:ext cx="254700" cy="243862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5A6D25D-69F0-FDB7-A3CF-FDEF1A213C0E}"/>
                </a:ext>
              </a:extLst>
            </p:cNvPr>
            <p:cNvSpPr txBox="1"/>
            <p:nvPr/>
          </p:nvSpPr>
          <p:spPr>
            <a:xfrm>
              <a:off x="9048379" y="1269756"/>
              <a:ext cx="276349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Evaluate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you know if this has worked?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this better than the status quo or another initiative?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Consider: impact on health outcomes, economic impact (system and individual) and need to build in evaluation for any ongoing service.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2ABF2EF-5D15-F814-115A-6B6E510DA11D}"/>
              </a:ext>
            </a:extLst>
          </p:cNvPr>
          <p:cNvGrpSpPr/>
          <p:nvPr userDrawn="1"/>
        </p:nvGrpSpPr>
        <p:grpSpPr>
          <a:xfrm>
            <a:off x="3269026" y="3779488"/>
            <a:ext cx="2747247" cy="630942"/>
            <a:chOff x="3269026" y="3218836"/>
            <a:chExt cx="2747247" cy="63094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0B80A76-CC2E-FAC3-DE79-B7754E7AE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714055" y="3265083"/>
              <a:ext cx="302218" cy="237457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22A08EC-6EC4-0246-5463-D1276CCE4581}"/>
                </a:ext>
              </a:extLst>
            </p:cNvPr>
            <p:cNvSpPr txBox="1"/>
            <p:nvPr/>
          </p:nvSpPr>
          <p:spPr>
            <a:xfrm>
              <a:off x="3269026" y="3218836"/>
              <a:ext cx="2524351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Value proposition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proposing and why? 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it help and what will be the value be? 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Examples could be: improved staff wellbeing, reduced health inequalities or reduced costs.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07117B6-F7FE-6375-F620-692B47F23E41}"/>
              </a:ext>
            </a:extLst>
          </p:cNvPr>
          <p:cNvGrpSpPr/>
          <p:nvPr userDrawn="1"/>
        </p:nvGrpSpPr>
        <p:grpSpPr>
          <a:xfrm>
            <a:off x="9074504" y="3950994"/>
            <a:ext cx="2756490" cy="630942"/>
            <a:chOff x="9048380" y="3218836"/>
            <a:chExt cx="2756490" cy="630942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91C9DD84-46D2-F3DE-CF90-A735BB9CEF8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526278" y="3265084"/>
              <a:ext cx="278592" cy="317064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992B1C2-C692-A3BB-627E-BD4396F1606B}"/>
                </a:ext>
              </a:extLst>
            </p:cNvPr>
            <p:cNvSpPr txBox="1"/>
            <p:nvPr/>
          </p:nvSpPr>
          <p:spPr>
            <a:xfrm>
              <a:off x="9048380" y="3218836"/>
              <a:ext cx="2623284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Spread and Scale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elements would need to change to allow spread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scale? What are the core elements that can’t change?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is required (resources/time/funding/data integrity etc.) to continue this pilot/project (sustainability)?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506E1E-5D4B-5101-238C-493373B065D9}"/>
              </a:ext>
            </a:extLst>
          </p:cNvPr>
          <p:cNvGrpSpPr/>
          <p:nvPr userDrawn="1"/>
        </p:nvGrpSpPr>
        <p:grpSpPr>
          <a:xfrm>
            <a:off x="376084" y="4643524"/>
            <a:ext cx="2739775" cy="523220"/>
            <a:chOff x="376084" y="4945941"/>
            <a:chExt cx="2739775" cy="52322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52231726-3527-9A4B-B871-40E013196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5430" y="4994715"/>
              <a:ext cx="240429" cy="236354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9074376-A647-D7C3-D472-D124F475A148}"/>
                </a:ext>
              </a:extLst>
            </p:cNvPr>
            <p:cNvSpPr txBox="1"/>
            <p:nvPr/>
          </p:nvSpPr>
          <p:spPr>
            <a:xfrm>
              <a:off x="376084" y="4945941"/>
              <a:ext cx="25128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Evidence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 you know if this has worked elsewhere?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you scaling good practice?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there an evidence base for your plans?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F8EA372-48E5-0604-F85A-C5E33FE3B96B}"/>
              </a:ext>
            </a:extLst>
          </p:cNvPr>
          <p:cNvGrpSpPr/>
          <p:nvPr userDrawn="1"/>
        </p:nvGrpSpPr>
        <p:grpSpPr>
          <a:xfrm>
            <a:off x="6173769" y="1260829"/>
            <a:ext cx="2732958" cy="630942"/>
            <a:chOff x="3269026" y="4945941"/>
            <a:chExt cx="2732958" cy="630942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77EAA29-7999-616A-265B-9FD5B7E6F1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714055" y="4971476"/>
              <a:ext cx="287929" cy="282788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4D77992-052C-C53E-D87E-DEDF4FEF786B}"/>
                </a:ext>
              </a:extLst>
            </p:cNvPr>
            <p:cNvSpPr txBox="1"/>
            <p:nvPr/>
          </p:nvSpPr>
          <p:spPr>
            <a:xfrm>
              <a:off x="3269026" y="4945941"/>
              <a:ext cx="263386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Measures and Data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data do you need? Check available data sources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(insert link to PHM page on data use). If collecting new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data, consider how you will access this. What resources are required? Can data be stratified/tailored to your target group?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42511EC-0527-1FA4-D512-001B1E7F524E}"/>
              </a:ext>
            </a:extLst>
          </p:cNvPr>
          <p:cNvGrpSpPr/>
          <p:nvPr userDrawn="1"/>
        </p:nvGrpSpPr>
        <p:grpSpPr>
          <a:xfrm>
            <a:off x="9081385" y="1255184"/>
            <a:ext cx="2749225" cy="415498"/>
            <a:chOff x="6155437" y="4945941"/>
            <a:chExt cx="2749225" cy="415498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3009052E-149D-D1BC-1DEF-023F89425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8645069" y="4983073"/>
              <a:ext cx="259593" cy="259593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3C72A74-6E74-1946-5B98-9971C35DB81D}"/>
                </a:ext>
              </a:extLst>
            </p:cNvPr>
            <p:cNvSpPr txBox="1"/>
            <p:nvPr/>
          </p:nvSpPr>
          <p:spPr>
            <a:xfrm>
              <a:off x="6155437" y="4945941"/>
              <a:ext cx="260120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could go wrong?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can you mitigate against this?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5B0BB4E0-7148-3651-97A7-02F3BFC68932}"/>
              </a:ext>
            </a:extLst>
          </p:cNvPr>
          <p:cNvGrpSpPr/>
          <p:nvPr userDrawn="1"/>
        </p:nvGrpSpPr>
        <p:grpSpPr>
          <a:xfrm>
            <a:off x="9074504" y="5313806"/>
            <a:ext cx="2763493" cy="307777"/>
            <a:chOff x="9048380" y="4945941"/>
            <a:chExt cx="2763493" cy="307777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FD71C1BE-0AB9-BB67-BF7D-D8C2FAAC39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495382" y="4971475"/>
              <a:ext cx="316491" cy="259594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42F4B31-A523-4CA1-7B84-EFA7C979E1A9}"/>
                </a:ext>
              </a:extLst>
            </p:cNvPr>
            <p:cNvSpPr txBox="1"/>
            <p:nvPr/>
          </p:nvSpPr>
          <p:spPr>
            <a:xfrm>
              <a:off x="9048380" y="4945941"/>
              <a:ext cx="2623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Communications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Who do you need to communicate with, when and how?</a:t>
              </a: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FD983C67-7D13-D6FC-188F-0138F0A28C72}"/>
              </a:ext>
            </a:extLst>
          </p:cNvPr>
          <p:cNvSpPr/>
          <p:nvPr userDrawn="1"/>
        </p:nvSpPr>
        <p:spPr>
          <a:xfrm>
            <a:off x="341448" y="2578944"/>
            <a:ext cx="2835177" cy="1908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17C1165-C93B-81CD-10C6-3BA3B579F71E}"/>
              </a:ext>
            </a:extLst>
          </p:cNvPr>
          <p:cNvGrpSpPr/>
          <p:nvPr userDrawn="1"/>
        </p:nvGrpSpPr>
        <p:grpSpPr>
          <a:xfrm>
            <a:off x="376084" y="2643949"/>
            <a:ext cx="2767538" cy="738664"/>
            <a:chOff x="376084" y="3218836"/>
            <a:chExt cx="2767538" cy="738664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950735E-96AE-B305-3AA7-04ECD2DFA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843704" y="3256050"/>
              <a:ext cx="289847" cy="289847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15E8C44-8C27-8F8F-F528-0A2E01461677}"/>
                </a:ext>
              </a:extLst>
            </p:cNvPr>
            <p:cNvSpPr txBox="1"/>
            <p:nvPr/>
          </p:nvSpPr>
          <p:spPr>
            <a:xfrm>
              <a:off x="376084" y="3218836"/>
              <a:ext cx="27675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Aim/s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hoping to achieve and for whom? Use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SMART (Specific, Measurable, Achievable, Realistic,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Timed) objectives and reflect PHM principles of equity, value and pro-active care. Consider tailored interventions to meet the needs of specific groups.</a:t>
              </a:r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EC268A7B-B67F-1498-1060-ED36D9D30FCA}"/>
              </a:ext>
            </a:extLst>
          </p:cNvPr>
          <p:cNvSpPr/>
          <p:nvPr userDrawn="1"/>
        </p:nvSpPr>
        <p:spPr>
          <a:xfrm>
            <a:off x="6174015" y="5544110"/>
            <a:ext cx="2835177" cy="1027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8124813-131C-1BD1-7721-31D57537E078}"/>
              </a:ext>
            </a:extLst>
          </p:cNvPr>
          <p:cNvGrpSpPr/>
          <p:nvPr userDrawn="1"/>
        </p:nvGrpSpPr>
        <p:grpSpPr>
          <a:xfrm>
            <a:off x="6175030" y="5588244"/>
            <a:ext cx="2733591" cy="415498"/>
            <a:chOff x="6155437" y="3218836"/>
            <a:chExt cx="2733591" cy="415498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78022AF3-4362-AE32-7D19-2A79B969C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660704" y="3282244"/>
              <a:ext cx="228324" cy="237457"/>
            </a:xfrm>
            <a:prstGeom prst="rect">
              <a:avLst/>
            </a:prstGeom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C012BF8-7CF1-30BE-CEF0-95627DCB0505}"/>
                </a:ext>
              </a:extLst>
            </p:cNvPr>
            <p:cNvSpPr txBox="1"/>
            <p:nvPr/>
          </p:nvSpPr>
          <p:spPr>
            <a:xfrm>
              <a:off x="6155437" y="3218836"/>
              <a:ext cx="260120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Timescale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timescales? What do you hope  to achieve,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when? A project plan can help.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9FA76A12-AAB1-8CFB-8953-0356DBC5927D}"/>
              </a:ext>
            </a:extLst>
          </p:cNvPr>
          <p:cNvSpPr/>
          <p:nvPr userDrawn="1"/>
        </p:nvSpPr>
        <p:spPr>
          <a:xfrm>
            <a:off x="6174015" y="4280388"/>
            <a:ext cx="2835177" cy="1187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845A22B-C5FB-5DD3-FCC9-1FFE2F9BDA3E}"/>
              </a:ext>
            </a:extLst>
          </p:cNvPr>
          <p:cNvGrpSpPr/>
          <p:nvPr userDrawn="1"/>
        </p:nvGrpSpPr>
        <p:grpSpPr>
          <a:xfrm>
            <a:off x="6175030" y="4318056"/>
            <a:ext cx="2733591" cy="523220"/>
            <a:chOff x="6155437" y="1269756"/>
            <a:chExt cx="2733591" cy="523220"/>
          </a:xfrm>
        </p:grpSpPr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D8ED668C-0408-15C0-1041-65F02C5A6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8599181" y="1293085"/>
              <a:ext cx="289847" cy="313779"/>
            </a:xfrm>
            <a:prstGeom prst="rect">
              <a:avLst/>
            </a:prstGeom>
          </p:spPr>
        </p:pic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78CBA35-B6A9-7FFF-0519-0C64929F749A}"/>
                </a:ext>
              </a:extLst>
            </p:cNvPr>
            <p:cNvSpPr txBox="1"/>
            <p:nvPr/>
          </p:nvSpPr>
          <p:spPr>
            <a:xfrm>
              <a:off x="6155437" y="1269756"/>
              <a:ext cx="23447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i="0" dirty="0">
                  <a:solidFill>
                    <a:srgbClr val="00A8D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Resource</a:t>
              </a:r>
            </a:p>
            <a:p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Does this project need additional resource? Where will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come from? Is this one-off or are you looking for </a:t>
              </a:r>
              <a:b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700" b="0" i="0" dirty="0">
                  <a:solidFill>
                    <a:srgbClr val="023D5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sustainable funding?</a:t>
              </a:r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C54D2E54-E3A0-D33A-4F44-FFD90A502211}"/>
              </a:ext>
            </a:extLst>
          </p:cNvPr>
          <p:cNvSpPr/>
          <p:nvPr userDrawn="1"/>
        </p:nvSpPr>
        <p:spPr>
          <a:xfrm>
            <a:off x="448638" y="1730517"/>
            <a:ext cx="2656888" cy="66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inequalities in outcomes across ethnicities for patients with chronic kidney disease (CKD). Looking at my data I see that my PCN has lower than expected prevalence of CKD in patients coded as black with hypertension and recognise this may lead to inequalities in outcomes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74C9E5A-707C-0A84-467A-7D1AAE4810B7}"/>
              </a:ext>
            </a:extLst>
          </p:cNvPr>
          <p:cNvSpPr/>
          <p:nvPr userDrawn="1"/>
        </p:nvSpPr>
        <p:spPr>
          <a:xfrm>
            <a:off x="448638" y="3431387"/>
            <a:ext cx="2656888" cy="9577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Aim = improve prevalence of CKD in patients coded as black on PCN hypertension register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By 20% in 3 months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8E5726E-0E7E-187C-CE81-8497E2333DD1}"/>
              </a:ext>
            </a:extLst>
          </p:cNvPr>
          <p:cNvSpPr/>
          <p:nvPr userDrawn="1"/>
        </p:nvSpPr>
        <p:spPr>
          <a:xfrm>
            <a:off x="448638" y="5215518"/>
            <a:ext cx="2656888" cy="1250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neighbouring PCN has achieved this and shared some good practices  - including signposting to helpful system searches. I also found an article in the BJGP which described a similar approach which was effective.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have new good practice guidelines for CKD in SEL that we can use.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D37DF7B-8AC1-1F71-946A-257D2F5C3267}"/>
              </a:ext>
            </a:extLst>
          </p:cNvPr>
          <p:cNvSpPr/>
          <p:nvPr userDrawn="1"/>
        </p:nvSpPr>
        <p:spPr>
          <a:xfrm>
            <a:off x="3360003" y="2253840"/>
            <a:ext cx="2656888" cy="1286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PCN medical director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participation Group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Practice teams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Local Community groups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44CD315-C4A9-539B-06B8-19E221A20897}"/>
              </a:ext>
            </a:extLst>
          </p:cNvPr>
          <p:cNvSpPr/>
          <p:nvPr userDrawn="1"/>
        </p:nvSpPr>
        <p:spPr>
          <a:xfrm>
            <a:off x="3360003" y="4355574"/>
            <a:ext cx="2656888" cy="2110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CKD is a high prevalence condition, impacting on cardiovascular risk and can lead to end stage renal failure. There are inequalities between ethnicities in detection and management with a greater burden in black communities. Detecting and managing CKD is a low cost and high value in preventing CKD and end stage renal failure.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9672017-74D8-17B9-5154-ED7E51C88013}"/>
              </a:ext>
            </a:extLst>
          </p:cNvPr>
          <p:cNvSpPr/>
          <p:nvPr userDrawn="1"/>
        </p:nvSpPr>
        <p:spPr>
          <a:xfrm>
            <a:off x="6250348" y="1945174"/>
            <a:ext cx="2656888" cy="2149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need to explore data sources for this. I could do PCN searches on practice lists, but will look to BI team data to see if this data is already collected. I want to know: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PCN prevalence of CKD across different ethnicities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does this compare to expected prevalence?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can I know how we are doing over time?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DE59A8D-7C0B-32AF-6C41-0DBC1D2BD8E2}"/>
              </a:ext>
            </a:extLst>
          </p:cNvPr>
          <p:cNvSpPr/>
          <p:nvPr userDrawn="1"/>
        </p:nvSpPr>
        <p:spPr>
          <a:xfrm>
            <a:off x="6250348" y="4878944"/>
            <a:ext cx="2656888" cy="498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estimate this will take 3 hours a week of a clinician’s time and 1 hour a week of admin support for 3 month  to run the project and then will become business as usual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70D2EE2-DF4F-07FE-C96F-CB0EBDEDCD7F}"/>
              </a:ext>
            </a:extLst>
          </p:cNvPr>
          <p:cNvSpPr/>
          <p:nvPr userDrawn="1"/>
        </p:nvSpPr>
        <p:spPr>
          <a:xfrm>
            <a:off x="6250348" y="6047876"/>
            <a:ext cx="2656888" cy="418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draw up a project plan for actions over 3 months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4EFCB33-ECBD-92CE-809B-02E97B53925D}"/>
              </a:ext>
            </a:extLst>
          </p:cNvPr>
          <p:cNvSpPr/>
          <p:nvPr userDrawn="1"/>
        </p:nvSpPr>
        <p:spPr>
          <a:xfrm>
            <a:off x="9140693" y="1696216"/>
            <a:ext cx="2656888" cy="6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may not hit proposed target. Mitigate with clear project plans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may identify more patients but then not manage them correctly. Mitigate with educational session for clinical and non-clinical teams as part of project plan.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D1947C8-AF92-5DEB-76FD-C84445E72C85}"/>
              </a:ext>
            </a:extLst>
          </p:cNvPr>
          <p:cNvSpPr/>
          <p:nvPr userDrawn="1"/>
        </p:nvSpPr>
        <p:spPr>
          <a:xfrm>
            <a:off x="9140693" y="3241317"/>
            <a:ext cx="2656888" cy="515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measure against 20% target at end of project and again 3 months later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include ‘light touch’ patient/carer and team survey at 3 months and again 3 months after end of project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F72057C-AE6C-EB6C-0FC6-CEB5A563BF26}"/>
              </a:ext>
            </a:extLst>
          </p:cNvPr>
          <p:cNvSpPr/>
          <p:nvPr userDrawn="1"/>
        </p:nvSpPr>
        <p:spPr>
          <a:xfrm>
            <a:off x="9140693" y="4628184"/>
            <a:ext cx="2656888" cy="491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this works I’ll share learning with other PCNs in my area and look to then focus on  optimising management of this groups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4E1620C-5AFD-FE41-A216-3034107F5AD7}"/>
              </a:ext>
            </a:extLst>
          </p:cNvPr>
          <p:cNvSpPr/>
          <p:nvPr userDrawn="1"/>
        </p:nvSpPr>
        <p:spPr>
          <a:xfrm>
            <a:off x="9140693" y="5688100"/>
            <a:ext cx="2656888" cy="76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feedback results to practice meeting, clinical and non-clinical, </a:t>
            </a:r>
            <a:r>
              <a:rPr kumimoji="0" lang="en-GB" sz="7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</a:t>
            </a: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PPG and local community groups</a:t>
            </a:r>
          </a:p>
        </p:txBody>
      </p:sp>
      <p:pic>
        <p:nvPicPr>
          <p:cNvPr id="2" name="Picture 1" descr="A group of colorful text&#10;&#10;Description automatically generated">
            <a:extLst>
              <a:ext uri="{FF2B5EF4-FFF2-40B4-BE49-F238E27FC236}">
                <a16:creationId xmlns:a16="http://schemas.microsoft.com/office/drawing/2014/main" id="{0B0B9A05-B65E-B96F-6482-152DD8A27BA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775634" y="23610"/>
            <a:ext cx="1132292" cy="8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35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A4263-D4DB-441D-CF88-6D20F864F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29D6C-72A2-9554-BAE5-D5823B014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B53D4-CB6E-9CFE-D703-6F863B265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AA3EAA-828F-0F41-B80A-43C4AD24893D}" type="datetimeFigureOut">
              <a:rPr lang="en-US" smtClean="0"/>
              <a:t>8/23/2024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EB2BF-4F3B-5DDC-DC22-AFA9A9136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1A2DC-4C83-4B40-1468-A518F9483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EB42D-768F-4347-846B-EDC0B77898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4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FF6DF2F2-48F5-40DE-0EC3-E093702DC6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PHM planning tool template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011CB-3CEC-F23F-4155-1A51281B8B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FCA62-38E5-CAF4-A3C2-87CA294C00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FC9E6-AF8D-6D81-F913-7A35FEEEC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F21026-E3E5-5BBD-6DE8-A000971FB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62DC974-73C8-B825-6471-62AF0E8B63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C473C9-6769-721C-E531-F8536F94C2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CBB6FA4-7795-C03F-BF71-A2032F01AC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CCC4FC1-B551-9D5E-CFCD-1DF39634BC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B03E5E7-158C-7B87-1D44-7009CDB39B3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CFEEC1-AE20-BA97-CE08-971B7DFC570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9FA6811-AF73-5E52-E079-79A9A542B51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142FA56-7E6A-CD33-C17C-4C455539FB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3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69E7-56FD-F124-960C-059CD5C967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Example of a completed PHM planning tool template</a:t>
            </a:r>
          </a:p>
        </p:txBody>
      </p:sp>
    </p:spTree>
    <p:extLst>
      <p:ext uri="{BB962C8B-B14F-4D97-AF65-F5344CB8AC3E}">
        <p14:creationId xmlns:p14="http://schemas.microsoft.com/office/powerpoint/2010/main" val="336194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aaf35b1-80a8-48e7-9d03-c612add1997b" xsi:nil="true"/>
    <_ip_UnifiedCompliancePolicyProperties xmlns="http://schemas.microsoft.com/sharepoint/v3" xsi:nil="true"/>
    <lcf76f155ced4ddcb4097134ff3c332f xmlns="853ae5e2-3cc4-4e7c-9537-0e8fe95f0fb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0640867FC4AF46B9709D55DA66AD3A" ma:contentTypeVersion="20" ma:contentTypeDescription="Create a new document." ma:contentTypeScope="" ma:versionID="ca203b7757345ab674fe166e0ed64384">
  <xsd:schema xmlns:xsd="http://www.w3.org/2001/XMLSchema" xmlns:xs="http://www.w3.org/2001/XMLSchema" xmlns:p="http://schemas.microsoft.com/office/2006/metadata/properties" xmlns:ns1="http://schemas.microsoft.com/sharepoint/v3" xmlns:ns2="853ae5e2-3cc4-4e7c-9537-0e8fe95f0fb1" xmlns:ns3="f4e6caee-c709-4e96-aa8a-fec599081145" xmlns:ns4="4aaf35b1-80a8-48e7-9d03-c612add1997b" targetNamespace="http://schemas.microsoft.com/office/2006/metadata/properties" ma:root="true" ma:fieldsID="eb544e979e631ea8601626b4d2f63935" ns1:_="" ns2:_="" ns3:_="" ns4:_="">
    <xsd:import namespace="http://schemas.microsoft.com/sharepoint/v3"/>
    <xsd:import namespace="853ae5e2-3cc4-4e7c-9537-0e8fe95f0fb1"/>
    <xsd:import namespace="f4e6caee-c709-4e96-aa8a-fec599081145"/>
    <xsd:import namespace="4aaf35b1-80a8-48e7-9d03-c612add19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ae5e2-3cc4-4e7c-9537-0e8fe95f0f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31d7151-b795-48f9-9207-6285658e27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6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6caee-c709-4e96-aa8a-fec5990811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f35b1-80a8-48e7-9d03-c612add1997b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7c927d5-de2c-4f86-b03d-e14685ec7557}" ma:internalName="TaxCatchAll" ma:showField="CatchAllData" ma:web="f4e6caee-c709-4e96-aa8a-fec5990811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30F6D0-FEE9-4487-B581-4413C6ACB5A8}">
  <ds:schemaRefs>
    <ds:schemaRef ds:uri="853ae5e2-3cc4-4e7c-9537-0e8fe95f0fb1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4aaf35b1-80a8-48e7-9d03-c612add1997b"/>
    <ds:schemaRef ds:uri="f4e6caee-c709-4e96-aa8a-fec599081145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4DAA0F50-7689-4B28-99B8-01B0DE229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53ae5e2-3cc4-4e7c-9537-0e8fe95f0fb1"/>
    <ds:schemaRef ds:uri="f4e6caee-c709-4e96-aa8a-fec599081145"/>
    <ds:schemaRef ds:uri="4aaf35b1-80a8-48e7-9d03-c612add199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7F76F4-68E4-44AC-9DB5-A1958DD4B5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PHM planning tool template</vt:lpstr>
      <vt:lpstr>Example of a completed PHM planning tool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Foskett</dc:creator>
  <cp:lastModifiedBy>Ilario D'Amato (NHS South East London ICB)</cp:lastModifiedBy>
  <cp:revision>9</cp:revision>
  <dcterms:created xsi:type="dcterms:W3CDTF">2024-04-10T10:21:30Z</dcterms:created>
  <dcterms:modified xsi:type="dcterms:W3CDTF">2024-08-23T09:55:08Z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0x0101009E0640867FC4AF46B9709D55DA66AD3A</vt:lpwstr>
  </property>
  <property fmtid="{D5CDD505-2E9C-101B-9397-08002B2CF9AE}" pid="3" name="MediaServiceImageTags">
    <vt:lpwstr/>
  </property>
</Properties>
</file>