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43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7B6E5-02E6-406F-9F27-579D77E24889}" v="5" dt="2023-07-25T09:58:34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76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53F33-7192-FB11-0936-DBC0CEDEE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6F3AAC-036E-9A8D-37E7-161F287E7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F0A95-B562-F123-ADD8-2AC54B09D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4AD8-89ED-AE2B-6909-B1C6D7FF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BAB1C-5FE8-AEB3-833F-32C58051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8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215D6-D95C-2108-8296-DDE518A2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6ECC8-DDCA-56DE-786B-83201D730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788F5-0F1A-2B6B-A5B5-0D7AAD40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ED70B-4D6C-4EFB-986F-D26142B5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83B3-5A71-0FE6-5510-555C784A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3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296C31-D9F4-25A6-FD40-43C109A38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2D4D3-9BA5-012A-4D42-56184F859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EAA3D-F67B-286E-8429-F8DD60E49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38FDE-BCCA-0B0A-9EEC-8A17A36C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BA37D-20BA-2BB4-4674-81E79BFB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0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FD6C-8213-7888-8908-60FD7D39C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14A73-A2F2-F40F-AB9D-4064F1010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81DC5-A9A7-556D-53DD-6EC0D8F9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3A8C2-4382-A9F7-B3E0-D2E9F5E0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5FE0B-8937-020C-223B-DAF92799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0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43EE-2CE3-E951-9DE3-DAF9D3122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D5BA9-E4BE-B2EF-37DF-797A0C1F0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4AD8F-FB00-DCF6-941F-FA370E51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D3E1F-222F-1937-56D2-50DE70BB0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1A049-F8A7-795E-229E-EF7A8F3E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7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B334-DEE0-4FA7-44E3-98698DA8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BB811-36D2-E39E-B4C2-B6047977C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9653F-40E7-E17B-9149-D3C8D045A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0BF77-CDCE-FA21-2329-FCEAA3431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40C0A-C94A-7603-A2B8-C0822820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AD066-7752-58AE-84F4-64355B4C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54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D016A-9C70-0ABB-193B-E7AB63359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E6EEE-953A-3A3D-2CCE-5B16D79DE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1A99C-3347-828C-20DA-AF3D024FF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0663E-CADF-184C-7C9F-E7BFCC211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D6E02-AF56-21AB-B109-07F2AF362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45A512-0406-DA06-520F-D3618566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B73529-4FCB-5086-D29E-B9A0113E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6E631-8E2A-5919-1013-84A8BC19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74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43CC-F46B-0DA6-15A1-1A6F8149B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6E831-2971-D4BB-EA71-D45B6559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5CB6D-809E-77F3-1B19-BE2FEE35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66B6F9-2C47-583E-A004-D48AEBFD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30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079FED-D4D6-EC7F-6D60-794AED659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CF4BD-F5F8-DF27-148D-BC37D66AF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00E93-FC75-ED59-CF03-656E6795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90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C4948-1CF4-4D89-E568-A6969CBF5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972FB-B26E-3017-A5E3-460668A02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DE719-1B77-C30F-5FCB-6120FF65C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249DA-B8FA-EE2A-D4C3-ACA0C838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D8E40-12B2-085B-17CA-2547DBB4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2F715-228E-BFE8-B5E1-A1C2CC021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84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5F7DF-1BE2-B7B7-1D3B-0CB1626F8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0D316B-9F6B-B445-3A1E-86667A331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B374C-E7F3-37A0-F70E-E742F3171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970CB-DC1C-20D9-285C-13868DCC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724C1-E9BD-3FBB-397F-47EEB873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951-86E3-6592-23C1-29AF054E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0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1F5AC-C3C3-433E-5235-D41BE3A2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AE419-62E9-205B-F4F9-E0D923345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77BAF-15C4-BC89-736D-D3BB3E4A0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5DC3-730D-4BC7-BE34-75B9741115FA}" type="datetimeFigureOut">
              <a:rPr lang="en-GB" smtClean="0"/>
              <a:t>25/07/2023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1A2AF-B3FF-5DC2-E8A2-09FFA1128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DA708-DC68-3565-A38C-8B73B6290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71CE5-D9FC-4DB7-90BA-A2C0FA522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5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F8DAC9-B328-DAE2-E4AD-CFB75B75387C}"/>
              </a:ext>
            </a:extLst>
          </p:cNvPr>
          <p:cNvCxnSpPr/>
          <p:nvPr/>
        </p:nvCxnSpPr>
        <p:spPr>
          <a:xfrm>
            <a:off x="2891351" y="3381853"/>
            <a:ext cx="891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077EF11-8476-8726-C1BE-7DDAAC30B4E0}"/>
              </a:ext>
            </a:extLst>
          </p:cNvPr>
          <p:cNvCxnSpPr/>
          <p:nvPr/>
        </p:nvCxnSpPr>
        <p:spPr>
          <a:xfrm>
            <a:off x="2912376" y="4125983"/>
            <a:ext cx="891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348073B-C5AE-8D49-9188-77D1CD748984}"/>
              </a:ext>
            </a:extLst>
          </p:cNvPr>
          <p:cNvCxnSpPr>
            <a:cxnSpLocks/>
          </p:cNvCxnSpPr>
          <p:nvPr/>
        </p:nvCxnSpPr>
        <p:spPr>
          <a:xfrm>
            <a:off x="3519866" y="1920984"/>
            <a:ext cx="24981" cy="630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ctor: Elbow 283">
            <a:extLst>
              <a:ext uri="{FF2B5EF4-FFF2-40B4-BE49-F238E27FC236}">
                <a16:creationId xmlns:a16="http://schemas.microsoft.com/office/drawing/2014/main" id="{6FAEB178-26BA-B76A-A3B0-FF2513533C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4648871" y="4947094"/>
            <a:ext cx="12713" cy="742383"/>
          </a:xfrm>
          <a:prstGeom prst="bentConnector3">
            <a:avLst>
              <a:gd name="adj1" fmla="val 18981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DD61386-CFB9-9BB3-11CC-CB1A5644C0AD}"/>
              </a:ext>
            </a:extLst>
          </p:cNvPr>
          <p:cNvSpPr/>
          <p:nvPr/>
        </p:nvSpPr>
        <p:spPr>
          <a:xfrm rot="16200000" flipH="1">
            <a:off x="8483703" y="5168743"/>
            <a:ext cx="1547586" cy="1339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">
              <a:spcAft>
                <a:spcPts val="200"/>
              </a:spcAft>
            </a:pPr>
            <a:r>
              <a:rPr lang="en-GB" sz="1000" dirty="0">
                <a:solidFill>
                  <a:schemeClr val="accent1"/>
                </a:solidFill>
                <a:latin typeface="Century Gothic" panose="020B0502020202020204" pitchFamily="34" charset="0"/>
              </a:rPr>
              <a:t>Dual reporting line </a:t>
            </a:r>
          </a:p>
        </p:txBody>
      </p:sp>
      <p:sp>
        <p:nvSpPr>
          <p:cNvPr id="23" name="object 23"/>
          <p:cNvSpPr/>
          <p:nvPr/>
        </p:nvSpPr>
        <p:spPr>
          <a:xfrm>
            <a:off x="0" y="809726"/>
            <a:ext cx="12192000" cy="45719"/>
          </a:xfrm>
          <a:custGeom>
            <a:avLst/>
            <a:gdLst/>
            <a:ahLst/>
            <a:cxnLst/>
            <a:rect l="l" t="t" r="r" b="b"/>
            <a:pathLst>
              <a:path w="8782431">
                <a:moveTo>
                  <a:pt x="0" y="0"/>
                </a:moveTo>
                <a:lnTo>
                  <a:pt x="8782431" y="0"/>
                </a:lnTo>
              </a:path>
            </a:pathLst>
          </a:custGeom>
          <a:ln w="28575">
            <a:solidFill>
              <a:srgbClr val="4471C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1023" y="216755"/>
            <a:ext cx="9781967" cy="406400"/>
          </a:xfrm>
          <a:prstGeom prst="rect">
            <a:avLst/>
          </a:prstGeom>
        </p:spPr>
        <p:txBody>
          <a:bodyPr wrap="square" lIns="0" tIns="20097" rIns="0" bIns="0" rtlCol="0">
            <a:noAutofit/>
          </a:bodyPr>
          <a:lstStyle/>
          <a:p>
            <a:pPr marL="12700" marR="0" lvl="0" indent="0" defTabSz="914400" rtl="0" eaLnBrk="1" fontAlgn="auto" latinLnBrk="0" hangingPunct="1">
              <a:lnSpc>
                <a:spcPts val="31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006FC0"/>
                </a:solidFill>
                <a:effectLst/>
                <a:uLnTx/>
                <a:uFillTx/>
                <a:latin typeface="Century Gothic" panose="020B0502020202020204" pitchFamily="34" charset="0"/>
                <a:cs typeface="Arial"/>
              </a:rPr>
              <a:t>South east London ICB governance structure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BBE877-7A2F-415A-8F8C-3E8E228AB627}"/>
              </a:ext>
            </a:extLst>
          </p:cNvPr>
          <p:cNvSpPr/>
          <p:nvPr/>
        </p:nvSpPr>
        <p:spPr>
          <a:xfrm>
            <a:off x="1309401" y="2143972"/>
            <a:ext cx="882745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Audit Committee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F26F-7B8E-4BE2-8D42-CE87B826E661}"/>
              </a:ext>
            </a:extLst>
          </p:cNvPr>
          <p:cNvSpPr/>
          <p:nvPr/>
        </p:nvSpPr>
        <p:spPr>
          <a:xfrm>
            <a:off x="6769135" y="2143972"/>
            <a:ext cx="1073422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Quality &amp; Perf. Cttee</a:t>
            </a:r>
            <a:endParaRPr lang="en-GB" sz="8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9235A1-3418-439D-B539-6E1F2905F962}"/>
              </a:ext>
            </a:extLst>
          </p:cNvPr>
          <p:cNvSpPr/>
          <p:nvPr/>
        </p:nvSpPr>
        <p:spPr>
          <a:xfrm>
            <a:off x="4851023" y="2143972"/>
            <a:ext cx="754000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05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People Board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082D1C-7B96-481F-9F4E-9C7370B80246}"/>
              </a:ext>
            </a:extLst>
          </p:cNvPr>
          <p:cNvSpPr/>
          <p:nvPr/>
        </p:nvSpPr>
        <p:spPr>
          <a:xfrm>
            <a:off x="9511965" y="2143972"/>
            <a:ext cx="1196795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Clinical &amp; Care Professional Committee</a:t>
            </a: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A3EE28C-1E55-4607-850E-C7297DE6306E}"/>
              </a:ext>
            </a:extLst>
          </p:cNvPr>
          <p:cNvSpPr/>
          <p:nvPr/>
        </p:nvSpPr>
        <p:spPr>
          <a:xfrm>
            <a:off x="8069837" y="2143972"/>
            <a:ext cx="1174530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Planning &amp; Finance Cttee</a:t>
            </a: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51E40B7F-603A-4357-AA25-E2744C392D64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rot="5400000" flipH="1" flipV="1">
            <a:off x="3642659" y="-225811"/>
            <a:ext cx="477899" cy="42616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4AB2B89C-0720-4CA0-B332-C58A4BB74116}"/>
              </a:ext>
            </a:extLst>
          </p:cNvPr>
          <p:cNvCxnSpPr>
            <a:cxnSpLocks/>
            <a:stCxn id="3" idx="2"/>
            <a:endCxn id="11" idx="0"/>
          </p:cNvCxnSpPr>
          <p:nvPr/>
        </p:nvCxnSpPr>
        <p:spPr>
          <a:xfrm rot="16200000" flipH="1">
            <a:off x="7822454" y="-143938"/>
            <a:ext cx="477899" cy="409792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834F244-EBD5-4ECC-A6DE-5D68567A6923}"/>
              </a:ext>
            </a:extLst>
          </p:cNvPr>
          <p:cNvSpPr/>
          <p:nvPr/>
        </p:nvSpPr>
        <p:spPr>
          <a:xfrm>
            <a:off x="2264384" y="2143972"/>
            <a:ext cx="840827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Rem. Committee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D0E0DA-99B6-4E4F-AEC4-7050591EC21A}"/>
              </a:ext>
            </a:extLst>
          </p:cNvPr>
          <p:cNvSpPr/>
          <p:nvPr/>
        </p:nvSpPr>
        <p:spPr>
          <a:xfrm>
            <a:off x="4992859" y="1098786"/>
            <a:ext cx="2039168" cy="5672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200"/>
              </a:spcAft>
            </a:pPr>
            <a:r>
              <a:rPr lang="en-GB" sz="1400" b="1" dirty="0">
                <a:latin typeface="Century Gothic" panose="020B0502020202020204" pitchFamily="34" charset="0"/>
              </a:rPr>
              <a:t>Integrated Care Board</a:t>
            </a:r>
          </a:p>
          <a:p>
            <a:pPr>
              <a:spcAft>
                <a:spcPts val="200"/>
              </a:spcAft>
            </a:pPr>
            <a:endParaRPr lang="en-GB" sz="900" b="1" dirty="0"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B807695-1F2D-491C-BB8E-C102D83ECCF5}"/>
              </a:ext>
            </a:extLst>
          </p:cNvPr>
          <p:cNvSpPr/>
          <p:nvPr/>
        </p:nvSpPr>
        <p:spPr>
          <a:xfrm>
            <a:off x="11003974" y="2143972"/>
            <a:ext cx="1070813" cy="63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Acute Provider Collaborative</a:t>
            </a:r>
            <a:endParaRPr lang="en-GB" sz="7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7C76847-3813-48AB-85DF-A4F6188489FE}"/>
              </a:ext>
            </a:extLst>
          </p:cNvPr>
          <p:cNvSpPr/>
          <p:nvPr/>
        </p:nvSpPr>
        <p:spPr>
          <a:xfrm>
            <a:off x="316164" y="2143972"/>
            <a:ext cx="912627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Bexley LCP</a:t>
            </a: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4BD9AF0E-5324-47B1-A79B-1FFDD8B8F500}"/>
              </a:ext>
            </a:extLst>
          </p:cNvPr>
          <p:cNvCxnSpPr>
            <a:cxnSpLocks/>
            <a:stCxn id="47" idx="1"/>
            <a:endCxn id="3" idx="2"/>
          </p:cNvCxnSpPr>
          <p:nvPr/>
        </p:nvCxnSpPr>
        <p:spPr>
          <a:xfrm rot="10800000" flipH="1">
            <a:off x="316163" y="1666073"/>
            <a:ext cx="5696279" cy="793014"/>
          </a:xfrm>
          <a:prstGeom prst="bentConnector4">
            <a:avLst>
              <a:gd name="adj1" fmla="val -4013"/>
              <a:gd name="adj2" fmla="val 698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4A29BD36-0612-4649-B87B-0C768675B0E4}"/>
              </a:ext>
            </a:extLst>
          </p:cNvPr>
          <p:cNvCxnSpPr>
            <a:cxnSpLocks/>
            <a:stCxn id="44" idx="0"/>
            <a:endCxn id="3" idx="2"/>
          </p:cNvCxnSpPr>
          <p:nvPr/>
        </p:nvCxnSpPr>
        <p:spPr>
          <a:xfrm rot="16200000" flipV="1">
            <a:off x="8536963" y="-858446"/>
            <a:ext cx="477899" cy="552693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63D52F51-D919-4739-A638-B85D61ABFF72}"/>
              </a:ext>
            </a:extLst>
          </p:cNvPr>
          <p:cNvSpPr/>
          <p:nvPr/>
        </p:nvSpPr>
        <p:spPr>
          <a:xfrm>
            <a:off x="6769135" y="3098163"/>
            <a:ext cx="1073423" cy="670213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ICS System Quality Group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99F1005-CAD6-4BAD-968A-B0597B0CE931}"/>
              </a:ext>
            </a:extLst>
          </p:cNvPr>
          <p:cNvSpPr/>
          <p:nvPr/>
        </p:nvSpPr>
        <p:spPr>
          <a:xfrm>
            <a:off x="6780208" y="3877426"/>
            <a:ext cx="1086405" cy="733163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Infection Prevention &amp; Control </a:t>
            </a:r>
          </a:p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173F22D-A234-4C03-A8C3-5D8AB9988874}"/>
              </a:ext>
            </a:extLst>
          </p:cNvPr>
          <p:cNvSpPr/>
          <p:nvPr/>
        </p:nvSpPr>
        <p:spPr>
          <a:xfrm>
            <a:off x="6756152" y="4704306"/>
            <a:ext cx="1086405" cy="60609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Safeguarding 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DE4F7CF-E9B3-4942-A4C8-69107666E48C}"/>
              </a:ext>
            </a:extLst>
          </p:cNvPr>
          <p:cNvSpPr/>
          <p:nvPr/>
        </p:nvSpPr>
        <p:spPr>
          <a:xfrm>
            <a:off x="8075257" y="3098142"/>
            <a:ext cx="1162824" cy="66174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Finance Recovery Board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7619A2D-C958-435E-A4C4-C13E3D60C539}"/>
              </a:ext>
            </a:extLst>
          </p:cNvPr>
          <p:cNvSpPr/>
          <p:nvPr/>
        </p:nvSpPr>
        <p:spPr>
          <a:xfrm>
            <a:off x="8078058" y="3881799"/>
            <a:ext cx="1156774" cy="72878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Information Governance </a:t>
            </a:r>
          </a:p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sub-committee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EF71045E-EBA0-C3B5-8E27-0FB9CEB47795}"/>
              </a:ext>
            </a:extLst>
          </p:cNvPr>
          <p:cNvGrpSpPr/>
          <p:nvPr/>
        </p:nvGrpSpPr>
        <p:grpSpPr>
          <a:xfrm>
            <a:off x="9420264" y="5013736"/>
            <a:ext cx="1390678" cy="1268907"/>
            <a:chOff x="9302902" y="4973143"/>
            <a:chExt cx="1390678" cy="1268907"/>
          </a:xfrm>
        </p:grpSpPr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A59B37A5-F797-3892-A0B8-862C7DFF13EF}"/>
                </a:ext>
              </a:extLst>
            </p:cNvPr>
            <p:cNvSpPr/>
            <p:nvPr/>
          </p:nvSpPr>
          <p:spPr>
            <a:xfrm>
              <a:off x="9302902" y="4973143"/>
              <a:ext cx="1390678" cy="1268907"/>
            </a:xfrm>
            <a:prstGeom prst="rect">
              <a:avLst/>
            </a:prstGeom>
            <a:solidFill>
              <a:srgbClr val="DAE3F3">
                <a:alpha val="32157"/>
              </a:srgbClr>
            </a:solidFill>
            <a:ln>
              <a:solidFill>
                <a:schemeClr val="accent1">
                  <a:lumMod val="75000"/>
                </a:schemeClr>
              </a:solidFill>
              <a:prstDash val="sysDash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36000" rIns="0" bIns="36000" rtlCol="0" anchor="t"/>
            <a:lstStyle/>
            <a:p>
              <a:pPr marL="36000">
                <a:spcAft>
                  <a:spcPts val="200"/>
                </a:spcAft>
              </a:pPr>
              <a:endParaRPr lang="en-GB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EE7B850-9FF7-49B4-B84E-E2DA0F2BDA44}"/>
                </a:ext>
              </a:extLst>
            </p:cNvPr>
            <p:cNvSpPr/>
            <p:nvPr/>
          </p:nvSpPr>
          <p:spPr>
            <a:xfrm>
              <a:off x="9387810" y="5091119"/>
              <a:ext cx="1236446" cy="5093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sysDash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36000" rIns="0" bIns="36000" rtlCol="0" anchor="t"/>
            <a:lstStyle/>
            <a:p>
              <a:pPr marL="36000">
                <a:spcAft>
                  <a:spcPts val="200"/>
                </a:spcAft>
              </a:pPr>
              <a:r>
                <a:rPr lang="en-GB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Care Pathway boards</a:t>
              </a:r>
              <a:r>
                <a:rPr lang="en-GB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¹</a:t>
              </a:r>
              <a:endParaRPr lang="en-GB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2AE7CF1-EFFD-4A33-A003-2BB911E9D88C}"/>
                </a:ext>
              </a:extLst>
            </p:cNvPr>
            <p:cNvSpPr/>
            <p:nvPr/>
          </p:nvSpPr>
          <p:spPr>
            <a:xfrm>
              <a:off x="9387811" y="5667873"/>
              <a:ext cx="1236445" cy="4422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sysDash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36000" rIns="0" bIns="36000" rtlCol="0" anchor="t"/>
            <a:lstStyle/>
            <a:p>
              <a:pPr marL="36000">
                <a:spcAft>
                  <a:spcPts val="200"/>
                </a:spcAft>
              </a:pPr>
              <a:r>
                <a:rPr lang="en-GB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Enabler boards</a:t>
              </a:r>
              <a:r>
                <a:rPr lang="en-GB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¹</a:t>
              </a:r>
              <a:endParaRPr lang="en-GB" sz="10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320E68F3-8186-4BDA-BE5D-DA211AE95A70}"/>
              </a:ext>
            </a:extLst>
          </p:cNvPr>
          <p:cNvCxnSpPr>
            <a:cxnSpLocks/>
            <a:endCxn id="245" idx="1"/>
          </p:cNvCxnSpPr>
          <p:nvPr/>
        </p:nvCxnSpPr>
        <p:spPr>
          <a:xfrm>
            <a:off x="9262778" y="2460139"/>
            <a:ext cx="157486" cy="3188051"/>
          </a:xfrm>
          <a:prstGeom prst="bentConnector3">
            <a:avLst>
              <a:gd name="adj1" fmla="val 50000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D3656FA-6F4D-4A67-8DBC-54E36BF5DF84}"/>
              </a:ext>
            </a:extLst>
          </p:cNvPr>
          <p:cNvSpPr/>
          <p:nvPr/>
        </p:nvSpPr>
        <p:spPr>
          <a:xfrm>
            <a:off x="9502923" y="3098142"/>
            <a:ext cx="1214879" cy="661739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Population Health and Equity Executive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35C78AB-AE51-418D-BD5A-3ECB7675083A}"/>
              </a:ext>
            </a:extLst>
          </p:cNvPr>
          <p:cNvSpPr/>
          <p:nvPr/>
        </p:nvSpPr>
        <p:spPr>
          <a:xfrm>
            <a:off x="4480197" y="5388663"/>
            <a:ext cx="1075058" cy="60609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Workforce Supply </a:t>
            </a:r>
          </a:p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1F1C79F-7498-48AD-A66C-32F1FA719C5E}"/>
              </a:ext>
            </a:extLst>
          </p:cNvPr>
          <p:cNvSpPr/>
          <p:nvPr/>
        </p:nvSpPr>
        <p:spPr>
          <a:xfrm>
            <a:off x="9511965" y="3880465"/>
            <a:ext cx="1236446" cy="57995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Engagement Assurance 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A0DAB069-A38F-4149-8CC3-CE0EAFADCD71}"/>
              </a:ext>
            </a:extLst>
          </p:cNvPr>
          <p:cNvSpPr txBox="1"/>
          <p:nvPr/>
        </p:nvSpPr>
        <p:spPr>
          <a:xfrm>
            <a:off x="85421" y="6472497"/>
            <a:ext cx="118420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600" b="1" dirty="0">
                <a:latin typeface="Century Gothic" panose="020B0502020202020204" pitchFamily="34" charset="0"/>
                <a:cs typeface="Arial" panose="020B0604020202020204" pitchFamily="34" charset="0"/>
              </a:rPr>
              <a:t>Notes: </a:t>
            </a:r>
          </a:p>
          <a:p>
            <a:r>
              <a:rPr lang="en-GB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¹ </a:t>
            </a:r>
            <a:r>
              <a:rPr lang="en-GB" sz="600" dirty="0">
                <a:latin typeface="Century Gothic" panose="020B0502020202020204" pitchFamily="34" charset="0"/>
                <a:cs typeface="Arial" panose="020B0604020202020204" pitchFamily="34" charset="0"/>
              </a:rPr>
              <a:t>Multiple care boards and enabler boards are established to coordinate the delivery of key ICB programmes of work. All boards will report on their activities to both the CCPB and P&amp;FC.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0B3ECEE4-3C32-4AC9-B68D-EDC8482D9E2D}"/>
              </a:ext>
            </a:extLst>
          </p:cNvPr>
          <p:cNvSpPr/>
          <p:nvPr/>
        </p:nvSpPr>
        <p:spPr>
          <a:xfrm rot="5400000">
            <a:off x="10187642" y="5182528"/>
            <a:ext cx="1547586" cy="13391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">
              <a:spcAft>
                <a:spcPts val="200"/>
              </a:spcAft>
            </a:pPr>
            <a:r>
              <a:rPr lang="en-GB" sz="300" dirty="0">
                <a:solidFill>
                  <a:schemeClr val="accent1"/>
                </a:solidFill>
                <a:latin typeface="Century Gothic" panose="020B0502020202020204" pitchFamily="34" charset="0"/>
              </a:rPr>
              <a:t>Dual reporting line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273FF4B-698C-43D9-BDCB-660AB0FF08BA}"/>
              </a:ext>
            </a:extLst>
          </p:cNvPr>
          <p:cNvSpPr/>
          <p:nvPr/>
        </p:nvSpPr>
        <p:spPr>
          <a:xfrm>
            <a:off x="6769134" y="5419447"/>
            <a:ext cx="1073424" cy="67071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Integrated Medicines Optimisation 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FFB83AF-D112-A2C1-A0BE-8249C0B36FD9}"/>
              </a:ext>
            </a:extLst>
          </p:cNvPr>
          <p:cNvSpPr/>
          <p:nvPr/>
        </p:nvSpPr>
        <p:spPr>
          <a:xfrm>
            <a:off x="5667659" y="2143971"/>
            <a:ext cx="993730" cy="623308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05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Digital Board</a:t>
            </a:r>
          </a:p>
          <a:p>
            <a:pPr>
              <a:spcAft>
                <a:spcPts val="200"/>
              </a:spcAft>
            </a:pPr>
            <a:endParaRPr lang="en-GB" sz="8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82F26A1-6402-660C-37F9-212C24948897}"/>
              </a:ext>
            </a:extLst>
          </p:cNvPr>
          <p:cNvSpPr/>
          <p:nvPr/>
        </p:nvSpPr>
        <p:spPr>
          <a:xfrm>
            <a:off x="1282934" y="3110573"/>
            <a:ext cx="930089" cy="60427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Auditor Panel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621209-6AF0-B007-D526-03AEEE633D8C}"/>
              </a:ext>
            </a:extLst>
          </p:cNvPr>
          <p:cNvCxnSpPr>
            <a:cxnSpLocks/>
          </p:cNvCxnSpPr>
          <p:nvPr/>
        </p:nvCxnSpPr>
        <p:spPr>
          <a:xfrm flipH="1">
            <a:off x="1913368" y="3061003"/>
            <a:ext cx="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Elbow 113">
            <a:extLst>
              <a:ext uri="{FF2B5EF4-FFF2-40B4-BE49-F238E27FC236}">
                <a16:creationId xmlns:a16="http://schemas.microsoft.com/office/drawing/2014/main" id="{045A442C-28BB-2C0E-B64F-BD7AF59C57DF}"/>
              </a:ext>
            </a:extLst>
          </p:cNvPr>
          <p:cNvCxnSpPr>
            <a:cxnSpLocks/>
            <a:stCxn id="11" idx="3"/>
            <a:endCxn id="245" idx="3"/>
          </p:cNvCxnSpPr>
          <p:nvPr/>
        </p:nvCxnSpPr>
        <p:spPr>
          <a:xfrm>
            <a:off x="10708760" y="2459087"/>
            <a:ext cx="102182" cy="3189103"/>
          </a:xfrm>
          <a:prstGeom prst="bentConnector3">
            <a:avLst>
              <a:gd name="adj1" fmla="val 180787"/>
            </a:avLst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: Elbow 141">
            <a:extLst>
              <a:ext uri="{FF2B5EF4-FFF2-40B4-BE49-F238E27FC236}">
                <a16:creationId xmlns:a16="http://schemas.microsoft.com/office/drawing/2014/main" id="{D0428CB2-64E9-1DEA-EB26-129DDD1A6001}"/>
              </a:ext>
            </a:extLst>
          </p:cNvPr>
          <p:cNvCxnSpPr>
            <a:cxnSpLocks/>
            <a:stCxn id="37" idx="1"/>
            <a:endCxn id="40" idx="1"/>
          </p:cNvCxnSpPr>
          <p:nvPr/>
        </p:nvCxnSpPr>
        <p:spPr>
          <a:xfrm rot="10800000" flipV="1">
            <a:off x="6756153" y="3433269"/>
            <a:ext cx="12983" cy="1574081"/>
          </a:xfrm>
          <a:prstGeom prst="bentConnector3">
            <a:avLst>
              <a:gd name="adj1" fmla="val 8043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Elbow 144">
            <a:extLst>
              <a:ext uri="{FF2B5EF4-FFF2-40B4-BE49-F238E27FC236}">
                <a16:creationId xmlns:a16="http://schemas.microsoft.com/office/drawing/2014/main" id="{34A92922-833D-FFF8-62ED-17806E596332}"/>
              </a:ext>
            </a:extLst>
          </p:cNvPr>
          <p:cNvCxnSpPr>
            <a:cxnSpLocks/>
            <a:stCxn id="39" idx="1"/>
            <a:endCxn id="67" idx="1"/>
          </p:cNvCxnSpPr>
          <p:nvPr/>
        </p:nvCxnSpPr>
        <p:spPr>
          <a:xfrm rot="10800000" flipV="1">
            <a:off x="6769134" y="4244007"/>
            <a:ext cx="11074" cy="1510795"/>
          </a:xfrm>
          <a:prstGeom prst="bentConnector3">
            <a:avLst>
              <a:gd name="adj1" fmla="val 9945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Elbow 151">
            <a:extLst>
              <a:ext uri="{FF2B5EF4-FFF2-40B4-BE49-F238E27FC236}">
                <a16:creationId xmlns:a16="http://schemas.microsoft.com/office/drawing/2014/main" id="{77DBC9C3-4424-6018-7083-3F0D2913A94B}"/>
              </a:ext>
            </a:extLst>
          </p:cNvPr>
          <p:cNvCxnSpPr>
            <a:cxnSpLocks/>
            <a:stCxn id="37" idx="1"/>
            <a:endCxn id="9" idx="2"/>
          </p:cNvCxnSpPr>
          <p:nvPr/>
        </p:nvCxnSpPr>
        <p:spPr>
          <a:xfrm rot="10800000" flipH="1">
            <a:off x="6769134" y="2774202"/>
            <a:ext cx="536711" cy="659069"/>
          </a:xfrm>
          <a:prstGeom prst="bentConnector4">
            <a:avLst>
              <a:gd name="adj1" fmla="val -18457"/>
              <a:gd name="adj2" fmla="val 754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FFAA2E8D-5196-74B5-98A8-7B4E4924A24A}"/>
              </a:ext>
            </a:extLst>
          </p:cNvPr>
          <p:cNvCxnSpPr>
            <a:cxnSpLocks/>
            <a:stCxn id="49" idx="1"/>
            <a:endCxn id="51" idx="1"/>
          </p:cNvCxnSpPr>
          <p:nvPr/>
        </p:nvCxnSpPr>
        <p:spPr>
          <a:xfrm rot="10800000" flipH="1" flipV="1">
            <a:off x="8075256" y="3429012"/>
            <a:ext cx="2801" cy="817182"/>
          </a:xfrm>
          <a:prstGeom prst="bentConnector3">
            <a:avLst>
              <a:gd name="adj1" fmla="val -29097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or: Elbow 158">
            <a:extLst>
              <a:ext uri="{FF2B5EF4-FFF2-40B4-BE49-F238E27FC236}">
                <a16:creationId xmlns:a16="http://schemas.microsoft.com/office/drawing/2014/main" id="{D5341201-81C4-93FB-CFA7-FAF5B0F2B62A}"/>
              </a:ext>
            </a:extLst>
          </p:cNvPr>
          <p:cNvCxnSpPr>
            <a:cxnSpLocks/>
            <a:stCxn id="49" idx="1"/>
            <a:endCxn id="12" idx="2"/>
          </p:cNvCxnSpPr>
          <p:nvPr/>
        </p:nvCxnSpPr>
        <p:spPr>
          <a:xfrm rot="10800000" flipH="1">
            <a:off x="8075256" y="2774202"/>
            <a:ext cx="581845" cy="654811"/>
          </a:xfrm>
          <a:prstGeom prst="bentConnector4">
            <a:avLst>
              <a:gd name="adj1" fmla="val -14406"/>
              <a:gd name="adj2" fmla="val 752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or: Elbow 214">
            <a:extLst>
              <a:ext uri="{FF2B5EF4-FFF2-40B4-BE49-F238E27FC236}">
                <a16:creationId xmlns:a16="http://schemas.microsoft.com/office/drawing/2014/main" id="{211E9213-06F2-3E85-8480-E54620D87496}"/>
              </a:ext>
            </a:extLst>
          </p:cNvPr>
          <p:cNvCxnSpPr>
            <a:cxnSpLocks/>
            <a:stCxn id="174" idx="1"/>
            <a:endCxn id="126" idx="1"/>
          </p:cNvCxnSpPr>
          <p:nvPr/>
        </p:nvCxnSpPr>
        <p:spPr>
          <a:xfrm rot="10800000">
            <a:off x="9502923" y="3429013"/>
            <a:ext cx="9042" cy="741431"/>
          </a:xfrm>
          <a:prstGeom prst="bentConnector3">
            <a:avLst>
              <a:gd name="adj1" fmla="val 9427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A60D2963-3BA1-1362-FF67-4A10658DF196}"/>
              </a:ext>
            </a:extLst>
          </p:cNvPr>
          <p:cNvCxnSpPr>
            <a:cxnSpLocks/>
            <a:stCxn id="126" idx="1"/>
            <a:endCxn id="11" idx="2"/>
          </p:cNvCxnSpPr>
          <p:nvPr/>
        </p:nvCxnSpPr>
        <p:spPr>
          <a:xfrm rot="10800000" flipH="1">
            <a:off x="9502923" y="2774202"/>
            <a:ext cx="607440" cy="654811"/>
          </a:xfrm>
          <a:prstGeom prst="bentConnector4">
            <a:avLst>
              <a:gd name="adj1" fmla="val -13386"/>
              <a:gd name="adj2" fmla="val 752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ctor: Elbow 279">
            <a:extLst>
              <a:ext uri="{FF2B5EF4-FFF2-40B4-BE49-F238E27FC236}">
                <a16:creationId xmlns:a16="http://schemas.microsoft.com/office/drawing/2014/main" id="{57EE0DD7-83A7-051E-BA36-4A663C7AEEF6}"/>
              </a:ext>
            </a:extLst>
          </p:cNvPr>
          <p:cNvCxnSpPr>
            <a:cxnSpLocks/>
          </p:cNvCxnSpPr>
          <p:nvPr/>
        </p:nvCxnSpPr>
        <p:spPr>
          <a:xfrm rot="10800000" flipV="1">
            <a:off x="4648872" y="3422682"/>
            <a:ext cx="13657" cy="1524412"/>
          </a:xfrm>
          <a:prstGeom prst="bentConnector3">
            <a:avLst>
              <a:gd name="adj1" fmla="val 17738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ctor: Elbow 287">
            <a:extLst>
              <a:ext uri="{FF2B5EF4-FFF2-40B4-BE49-F238E27FC236}">
                <a16:creationId xmlns:a16="http://schemas.microsoft.com/office/drawing/2014/main" id="{19D945CF-430F-C7B4-B43A-62E1174C264B}"/>
              </a:ext>
            </a:extLst>
          </p:cNvPr>
          <p:cNvCxnSpPr>
            <a:cxnSpLocks/>
          </p:cNvCxnSpPr>
          <p:nvPr/>
        </p:nvCxnSpPr>
        <p:spPr>
          <a:xfrm rot="5400000">
            <a:off x="4517677" y="2836662"/>
            <a:ext cx="650712" cy="525791"/>
          </a:xfrm>
          <a:prstGeom prst="bentConnector4">
            <a:avLst>
              <a:gd name="adj1" fmla="val 24747"/>
              <a:gd name="adj2" fmla="val 1310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A760D192-A9BA-1E6C-26E2-F9EFA04A0F0F}"/>
              </a:ext>
            </a:extLst>
          </p:cNvPr>
          <p:cNvCxnSpPr>
            <a:cxnSpLocks/>
            <a:stCxn id="7" idx="2"/>
            <a:endCxn id="71" idx="0"/>
          </p:cNvCxnSpPr>
          <p:nvPr/>
        </p:nvCxnSpPr>
        <p:spPr>
          <a:xfrm flipH="1">
            <a:off x="1747979" y="2774201"/>
            <a:ext cx="2795" cy="336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ctor: Elbow 302">
            <a:extLst>
              <a:ext uri="{FF2B5EF4-FFF2-40B4-BE49-F238E27FC236}">
                <a16:creationId xmlns:a16="http://schemas.microsoft.com/office/drawing/2014/main" id="{F2498FC9-E18F-9447-78AE-0B793C2F9CA3}"/>
              </a:ext>
            </a:extLst>
          </p:cNvPr>
          <p:cNvCxnSpPr>
            <a:cxnSpLocks/>
            <a:stCxn id="8" idx="0"/>
            <a:endCxn id="3" idx="2"/>
          </p:cNvCxnSpPr>
          <p:nvPr/>
        </p:nvCxnSpPr>
        <p:spPr>
          <a:xfrm rot="5400000" flipH="1" flipV="1">
            <a:off x="4109671" y="241201"/>
            <a:ext cx="477899" cy="33276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ctor: Elbow 306">
            <a:extLst>
              <a:ext uri="{FF2B5EF4-FFF2-40B4-BE49-F238E27FC236}">
                <a16:creationId xmlns:a16="http://schemas.microsoft.com/office/drawing/2014/main" id="{7D096FA6-348D-0288-744B-1A5AB44D31F9}"/>
              </a:ext>
            </a:extLst>
          </p:cNvPr>
          <p:cNvCxnSpPr>
            <a:cxnSpLocks/>
            <a:stCxn id="10" idx="0"/>
            <a:endCxn id="3" idx="2"/>
          </p:cNvCxnSpPr>
          <p:nvPr/>
        </p:nvCxnSpPr>
        <p:spPr>
          <a:xfrm rot="5400000" flipH="1" flipV="1">
            <a:off x="5381284" y="1512813"/>
            <a:ext cx="477899" cy="78442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ctor: Elbow 310">
            <a:extLst>
              <a:ext uri="{FF2B5EF4-FFF2-40B4-BE49-F238E27FC236}">
                <a16:creationId xmlns:a16="http://schemas.microsoft.com/office/drawing/2014/main" id="{FF57ED6F-67B3-5B52-4B21-8AFC6CFD0BBB}"/>
              </a:ext>
            </a:extLst>
          </p:cNvPr>
          <p:cNvCxnSpPr>
            <a:cxnSpLocks/>
            <a:stCxn id="66" idx="0"/>
            <a:endCxn id="3" idx="2"/>
          </p:cNvCxnSpPr>
          <p:nvPr/>
        </p:nvCxnSpPr>
        <p:spPr>
          <a:xfrm rot="16200000" flipV="1">
            <a:off x="5849535" y="1828981"/>
            <a:ext cx="477898" cy="15208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ctor: Elbow 313">
            <a:extLst>
              <a:ext uri="{FF2B5EF4-FFF2-40B4-BE49-F238E27FC236}">
                <a16:creationId xmlns:a16="http://schemas.microsoft.com/office/drawing/2014/main" id="{1D33C2D4-186A-D9DD-585E-9F07EAA25437}"/>
              </a:ext>
            </a:extLst>
          </p:cNvPr>
          <p:cNvCxnSpPr>
            <a:cxnSpLocks/>
            <a:stCxn id="3" idx="2"/>
            <a:endCxn id="9" idx="0"/>
          </p:cNvCxnSpPr>
          <p:nvPr/>
        </p:nvCxnSpPr>
        <p:spPr>
          <a:xfrm rot="16200000" flipH="1">
            <a:off x="6420195" y="1258320"/>
            <a:ext cx="477899" cy="129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ctor: Elbow 318">
            <a:extLst>
              <a:ext uri="{FF2B5EF4-FFF2-40B4-BE49-F238E27FC236}">
                <a16:creationId xmlns:a16="http://schemas.microsoft.com/office/drawing/2014/main" id="{ADC71C70-C11E-B112-464D-4ABEE6A806BB}"/>
              </a:ext>
            </a:extLst>
          </p:cNvPr>
          <p:cNvCxnSpPr>
            <a:cxnSpLocks/>
            <a:stCxn id="3" idx="2"/>
            <a:endCxn id="12" idx="0"/>
          </p:cNvCxnSpPr>
          <p:nvPr/>
        </p:nvCxnSpPr>
        <p:spPr>
          <a:xfrm rot="16200000" flipH="1">
            <a:off x="7095823" y="582692"/>
            <a:ext cx="477899" cy="264465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Rectangle 321">
            <a:extLst>
              <a:ext uri="{FF2B5EF4-FFF2-40B4-BE49-F238E27FC236}">
                <a16:creationId xmlns:a16="http://schemas.microsoft.com/office/drawing/2014/main" id="{F31B6287-EF76-C1F3-E6A9-5518E4289AB1}"/>
              </a:ext>
            </a:extLst>
          </p:cNvPr>
          <p:cNvSpPr/>
          <p:nvPr/>
        </p:nvSpPr>
        <p:spPr>
          <a:xfrm>
            <a:off x="316165" y="2843022"/>
            <a:ext cx="904264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Bromley LCP</a:t>
            </a:r>
          </a:p>
          <a:p>
            <a:pPr>
              <a:spcAft>
                <a:spcPts val="200"/>
              </a:spcAft>
            </a:pPr>
            <a:endParaRPr lang="en-GB" sz="1100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AC575F19-0942-2E42-8446-5DAB2428B2F3}"/>
              </a:ext>
            </a:extLst>
          </p:cNvPr>
          <p:cNvSpPr/>
          <p:nvPr/>
        </p:nvSpPr>
        <p:spPr>
          <a:xfrm>
            <a:off x="316164" y="3541020"/>
            <a:ext cx="904265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Greenwich LCP</a:t>
            </a: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172C7FDC-FFA0-B5BD-81F2-4B8AF8C11452}"/>
              </a:ext>
            </a:extLst>
          </p:cNvPr>
          <p:cNvSpPr/>
          <p:nvPr/>
        </p:nvSpPr>
        <p:spPr>
          <a:xfrm>
            <a:off x="316164" y="4239018"/>
            <a:ext cx="904265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Lambeth LCP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8C8C02F1-40E5-55D7-FD0F-7374B84DD249}"/>
              </a:ext>
            </a:extLst>
          </p:cNvPr>
          <p:cNvSpPr/>
          <p:nvPr/>
        </p:nvSpPr>
        <p:spPr>
          <a:xfrm>
            <a:off x="316164" y="4937016"/>
            <a:ext cx="912627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Lewisham LCP</a:t>
            </a: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223BE52E-ED44-3F07-C86D-2B0C83FAF0F6}"/>
              </a:ext>
            </a:extLst>
          </p:cNvPr>
          <p:cNvSpPr/>
          <p:nvPr/>
        </p:nvSpPr>
        <p:spPr>
          <a:xfrm>
            <a:off x="316164" y="5635016"/>
            <a:ext cx="912627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2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Southwark LCP 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C3D4F92-7686-AEAC-A1EE-02DE0D0E16DA}"/>
              </a:ext>
            </a:extLst>
          </p:cNvPr>
          <p:cNvGrpSpPr/>
          <p:nvPr/>
        </p:nvGrpSpPr>
        <p:grpSpPr>
          <a:xfrm>
            <a:off x="293146" y="2460657"/>
            <a:ext cx="13439" cy="3490570"/>
            <a:chOff x="293146" y="2318612"/>
            <a:chExt cx="13439" cy="3490570"/>
          </a:xfrm>
        </p:grpSpPr>
        <p:cxnSp>
          <p:nvCxnSpPr>
            <p:cNvPr id="336" name="Connector: Elbow 335">
              <a:extLst>
                <a:ext uri="{FF2B5EF4-FFF2-40B4-BE49-F238E27FC236}">
                  <a16:creationId xmlns:a16="http://schemas.microsoft.com/office/drawing/2014/main" id="{771D7063-4B85-B82E-E57F-F9EC978823D6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93146" y="3017680"/>
              <a:ext cx="12700" cy="697998"/>
            </a:xfrm>
            <a:prstGeom prst="bentConnector3">
              <a:avLst>
                <a:gd name="adj1" fmla="val 7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Connector: Elbow 341">
              <a:extLst>
                <a:ext uri="{FF2B5EF4-FFF2-40B4-BE49-F238E27FC236}">
                  <a16:creationId xmlns:a16="http://schemas.microsoft.com/office/drawing/2014/main" id="{1C942D50-E8FD-4239-E2BE-370BD220A67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93146" y="2318612"/>
              <a:ext cx="12700" cy="697998"/>
            </a:xfrm>
            <a:prstGeom prst="bentConnector3">
              <a:avLst>
                <a:gd name="adj1" fmla="val 7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Connector: Elbow 342">
              <a:extLst>
                <a:ext uri="{FF2B5EF4-FFF2-40B4-BE49-F238E27FC236}">
                  <a16:creationId xmlns:a16="http://schemas.microsoft.com/office/drawing/2014/main" id="{54592163-F40A-6FD5-4F7F-EF059FC5E003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93885" y="3714184"/>
              <a:ext cx="12700" cy="697998"/>
            </a:xfrm>
            <a:prstGeom prst="bentConnector3">
              <a:avLst>
                <a:gd name="adj1" fmla="val 7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Connector: Elbow 343">
              <a:extLst>
                <a:ext uri="{FF2B5EF4-FFF2-40B4-BE49-F238E27FC236}">
                  <a16:creationId xmlns:a16="http://schemas.microsoft.com/office/drawing/2014/main" id="{E8CCC5EB-248F-53AC-E938-F7B8EBBA4D3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93146" y="4412299"/>
              <a:ext cx="12700" cy="697998"/>
            </a:xfrm>
            <a:prstGeom prst="bentConnector3">
              <a:avLst>
                <a:gd name="adj1" fmla="val 7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Connector: Elbow 344">
              <a:extLst>
                <a:ext uri="{FF2B5EF4-FFF2-40B4-BE49-F238E27FC236}">
                  <a16:creationId xmlns:a16="http://schemas.microsoft.com/office/drawing/2014/main" id="{ABD1FB40-7AA3-5183-E0CD-D47C3F88D1B2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93885" y="5111184"/>
              <a:ext cx="12700" cy="697998"/>
            </a:xfrm>
            <a:prstGeom prst="bentConnector3">
              <a:avLst>
                <a:gd name="adj1" fmla="val 7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AA85EEB8-5FB6-80F1-B5A0-97A25DFE45CA}"/>
              </a:ext>
            </a:extLst>
          </p:cNvPr>
          <p:cNvSpPr/>
          <p:nvPr/>
        </p:nvSpPr>
        <p:spPr>
          <a:xfrm>
            <a:off x="3962041" y="2143972"/>
            <a:ext cx="821078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  <a:prstDash val="lg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Charitable Cttee.</a:t>
            </a:r>
          </a:p>
        </p:txBody>
      </p: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177A42A2-EF33-F098-3C5B-9E767AB5CD6C}"/>
              </a:ext>
            </a:extLst>
          </p:cNvPr>
          <p:cNvCxnSpPr>
            <a:cxnSpLocks/>
            <a:stCxn id="75" idx="0"/>
            <a:endCxn id="3" idx="2"/>
          </p:cNvCxnSpPr>
          <p:nvPr/>
        </p:nvCxnSpPr>
        <p:spPr>
          <a:xfrm rot="5400000" flipH="1" flipV="1">
            <a:off x="4953562" y="1085092"/>
            <a:ext cx="477899" cy="163986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2208DE6F-00EF-3B7D-5CC3-C282AA551CB1}"/>
              </a:ext>
            </a:extLst>
          </p:cNvPr>
          <p:cNvSpPr/>
          <p:nvPr/>
        </p:nvSpPr>
        <p:spPr>
          <a:xfrm>
            <a:off x="11004240" y="2819720"/>
            <a:ext cx="1070813" cy="63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Mental Health Collaborative</a:t>
            </a:r>
            <a:endParaRPr lang="en-GB" sz="7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344AE3-4090-EF7B-AA05-EE53838C2631}"/>
              </a:ext>
            </a:extLst>
          </p:cNvPr>
          <p:cNvSpPr/>
          <p:nvPr/>
        </p:nvSpPr>
        <p:spPr>
          <a:xfrm>
            <a:off x="10997850" y="3497849"/>
            <a:ext cx="1070813" cy="630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Community Network</a:t>
            </a:r>
          </a:p>
          <a:p>
            <a:pPr>
              <a:spcAft>
                <a:spcPts val="200"/>
              </a:spcAft>
            </a:pPr>
            <a:endParaRPr lang="en-GB" sz="700" dirty="0">
              <a:solidFill>
                <a:schemeClr val="tx2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069CE24-5481-4F97-80C3-DA05405F5712}"/>
              </a:ext>
            </a:extLst>
          </p:cNvPr>
          <p:cNvSpPr/>
          <p:nvPr/>
        </p:nvSpPr>
        <p:spPr>
          <a:xfrm>
            <a:off x="4492910" y="4657827"/>
            <a:ext cx="1070653" cy="582995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Staff Health &amp; Wellbeing </a:t>
            </a:r>
          </a:p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6AF445F-89A5-4CC9-BFE6-BBC9CFC4E11E}"/>
              </a:ext>
            </a:extLst>
          </p:cNvPr>
          <p:cNvSpPr/>
          <p:nvPr/>
        </p:nvSpPr>
        <p:spPr>
          <a:xfrm>
            <a:off x="4506567" y="3096266"/>
            <a:ext cx="1064359" cy="65729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ICS Equality Diversity &amp; Inclusion 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564250-833D-3F49-338A-B2EA7C7D20B3}"/>
              </a:ext>
            </a:extLst>
          </p:cNvPr>
          <p:cNvCxnSpPr>
            <a:cxnSpLocks/>
          </p:cNvCxnSpPr>
          <p:nvPr/>
        </p:nvCxnSpPr>
        <p:spPr>
          <a:xfrm flipH="1" flipV="1">
            <a:off x="4418233" y="4125983"/>
            <a:ext cx="1067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4FDB6B31-6A15-D6E0-D7FE-224877ED061E}"/>
              </a:ext>
            </a:extLst>
          </p:cNvPr>
          <p:cNvSpPr/>
          <p:nvPr/>
        </p:nvSpPr>
        <p:spPr>
          <a:xfrm>
            <a:off x="4490799" y="3877055"/>
            <a:ext cx="1064359" cy="65729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ICB Equalities</a:t>
            </a:r>
          </a:p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Committee</a:t>
            </a: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C125AC-A198-1661-4552-584C6D0D6FA4}"/>
              </a:ext>
            </a:extLst>
          </p:cNvPr>
          <p:cNvSpPr/>
          <p:nvPr/>
        </p:nvSpPr>
        <p:spPr>
          <a:xfrm>
            <a:off x="3167848" y="2151794"/>
            <a:ext cx="726290" cy="630229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Aft>
                <a:spcPts val="200"/>
              </a:spcAft>
            </a:pPr>
            <a:r>
              <a:rPr lang="en-GB" sz="11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Executive Cttee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12A669-7D27-0AE6-5ACC-486CBFA52C2E}"/>
              </a:ext>
            </a:extLst>
          </p:cNvPr>
          <p:cNvCxnSpPr>
            <a:cxnSpLocks/>
          </p:cNvCxnSpPr>
          <p:nvPr/>
        </p:nvCxnSpPr>
        <p:spPr>
          <a:xfrm>
            <a:off x="3785683" y="2782023"/>
            <a:ext cx="7723" cy="1376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4FB4F7A-DACA-DDEE-9679-CE73507030CE}"/>
              </a:ext>
            </a:extLst>
          </p:cNvPr>
          <p:cNvSpPr/>
          <p:nvPr/>
        </p:nvSpPr>
        <p:spPr>
          <a:xfrm>
            <a:off x="2545801" y="3101607"/>
            <a:ext cx="1064359" cy="65729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People &amp; Culture Oversight Group</a:t>
            </a: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414C4F-B375-2C6F-2349-ACFE8FD3A02D}"/>
              </a:ext>
            </a:extLst>
          </p:cNvPr>
          <p:cNvSpPr/>
          <p:nvPr/>
        </p:nvSpPr>
        <p:spPr>
          <a:xfrm>
            <a:off x="2550647" y="3905516"/>
            <a:ext cx="1064359" cy="65729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pPr marL="36000">
              <a:spcAft>
                <a:spcPts val="200"/>
              </a:spcAft>
            </a:pPr>
            <a:r>
              <a:rPr lang="en-GB" sz="1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Policy Group</a:t>
            </a: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36000">
              <a:spcAft>
                <a:spcPts val="200"/>
              </a:spcAft>
            </a:pPr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c65629fe-fa3b-4d8f-b0ac-4a13011ce303" ContentTypeId="0x0101009CEB1DA2CC907747900298E7F35D742E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SEL CCG Document" ma:contentTypeID="0x0101009CEB1DA2CC907747900298E7F35D742E0021A4CB07D8D69E4A813FC29D04E155B4" ma:contentTypeVersion="3" ma:contentTypeDescription="" ma:contentTypeScope="" ma:versionID="4e5ac525b0423a513e618cf8a525813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0E9F5D-017E-4531-A06E-1BD20C350BC8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7CDBB2C-BEF0-4C11-96C0-9FB9CCA911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20DA74-39FA-4CF6-A54A-706280C4BC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DE68FCC8-EB49-4921-8CDC-6C7A225B58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162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Matthews</dc:creator>
  <cp:lastModifiedBy>Michael Boyce (NHS South East London ICB)</cp:lastModifiedBy>
  <cp:revision>15</cp:revision>
  <dcterms:created xsi:type="dcterms:W3CDTF">2022-05-24T12:25:32Z</dcterms:created>
  <dcterms:modified xsi:type="dcterms:W3CDTF">2023-07-25T10:04:10Z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0x0101009CEB1DA2CC907747900298E7F35D742E0021A4CB07D8D69E4A813FC29D04E155B4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