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7_410473A6.xml" ContentType="application/vnd.ms-powerpoint.comments+xml"/>
  <Override PartName="/ppt/comments/modernComment_10E_AD40193F.xml" ContentType="application/vnd.ms-powerpoint.comments+xml"/>
  <Override PartName="/ppt/revisionInfo.xml" ContentType="application/vnd.ms-powerpoint.revisioninfo+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8" r:id="rId5"/>
  </p:sldMasterIdLst>
  <p:notesMasterIdLst>
    <p:notesMasterId r:id="rId26"/>
  </p:notesMasterIdLst>
  <p:handoutMasterIdLst>
    <p:handoutMasterId r:id="rId27"/>
  </p:handoutMasterIdLst>
  <p:sldIdLst>
    <p:sldId id="262" r:id="rId6"/>
    <p:sldId id="263" r:id="rId7"/>
    <p:sldId id="264" r:id="rId8"/>
    <p:sldId id="265" r:id="rId9"/>
    <p:sldId id="266" r:id="rId10"/>
    <p:sldId id="267" r:id="rId11"/>
    <p:sldId id="268" r:id="rId12"/>
    <p:sldId id="288" r:id="rId13"/>
    <p:sldId id="260" r:id="rId14"/>
    <p:sldId id="270" r:id="rId15"/>
    <p:sldId id="276" r:id="rId16"/>
    <p:sldId id="277" r:id="rId17"/>
    <p:sldId id="280" r:id="rId18"/>
    <p:sldId id="281" r:id="rId19"/>
    <p:sldId id="282" r:id="rId20"/>
    <p:sldId id="283" r:id="rId21"/>
    <p:sldId id="284" r:id="rId22"/>
    <p:sldId id="285" r:id="rId23"/>
    <p:sldId id="286" r:id="rId24"/>
    <p:sldId id="287" r:id="rId2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19AB5C-295C-6C80-DC6F-1AF84D3AE5E4}" name="ARMSTRONG, Alexandra (CLAPHAM FAMILY PRACTICE)" initials="AP" userId="S::alexandraarmstrong@nhs.net::9be1ff55-4469-4e48-859c-88fbd98869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C5B"/>
    <a:srgbClr val="39BBED"/>
    <a:srgbClr val="DB281C"/>
    <a:srgbClr val="CBF9A9"/>
    <a:srgbClr val="D6F1FE"/>
    <a:srgbClr val="78BE20"/>
    <a:srgbClr val="ED8B00"/>
    <a:srgbClr val="FFFFFF"/>
    <a:srgbClr val="E6E6E6"/>
    <a:srgbClr val="0969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11F4B6-ABC6-507F-0B9F-B1DF41AEA078}" v="3012" dt="2024-03-19T17:32:09.9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autoAdjust="0"/>
    <p:restoredTop sz="96623" autoAdjust="0"/>
  </p:normalViewPr>
  <p:slideViewPr>
    <p:cSldViewPr snapToGrid="0">
      <p:cViewPr varScale="1">
        <p:scale>
          <a:sx n="78" d="100"/>
          <a:sy n="78" d="100"/>
        </p:scale>
        <p:origin x="3690" y="90"/>
      </p:cViewPr>
      <p:guideLst/>
    </p:cSldViewPr>
  </p:slideViewPr>
  <p:notesTextViewPr>
    <p:cViewPr>
      <p:scale>
        <a:sx n="1" d="1"/>
        <a:sy n="1" d="1"/>
      </p:scale>
      <p:origin x="0" y="0"/>
    </p:cViewPr>
  </p:notesTextViewPr>
  <p:notesViewPr>
    <p:cSldViewPr snapToGrid="0">
      <p:cViewPr varScale="1">
        <p:scale>
          <a:sx n="85" d="100"/>
          <a:sy n="85" d="100"/>
        </p:scale>
        <p:origin x="252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0B868ABC-A0C0-BAF5-93C8-2F0EAF5A9A5D}"/>
    <pc:docChg chg="modSld">
      <pc:chgData name="" userId="" providerId="" clId="Web-{0B868ABC-A0C0-BAF5-93C8-2F0EAF5A9A5D}" dt="2024-02-20T11:06:19.996" v="1" actId="20577"/>
      <pc:docMkLst>
        <pc:docMk/>
      </pc:docMkLst>
      <pc:sldChg chg="modSp">
        <pc:chgData name="" userId="" providerId="" clId="Web-{0B868ABC-A0C0-BAF5-93C8-2F0EAF5A9A5D}" dt="2024-02-20T11:06:19.996" v="1" actId="20577"/>
        <pc:sldMkLst>
          <pc:docMk/>
          <pc:sldMk cId="1090810790" sldId="263"/>
        </pc:sldMkLst>
        <pc:spChg chg="mod">
          <ac:chgData name="" userId="" providerId="" clId="Web-{0B868ABC-A0C0-BAF5-93C8-2F0EAF5A9A5D}" dt="2024-02-20T11:06:19.996" v="1" actId="20577"/>
          <ac:spMkLst>
            <pc:docMk/>
            <pc:sldMk cId="1090810790" sldId="263"/>
            <ac:spMk id="3" creationId="{00000000-0000-0000-0000-000000000000}"/>
          </ac:spMkLst>
        </pc:spChg>
      </pc:sldChg>
    </pc:docChg>
  </pc:docChgLst>
  <pc:docChgLst>
    <pc:chgData name="ARMSTRONG, Alexandra (CLAPHAM FAMILY PRACTICE)" userId="S::alexandraarmstrong@nhs.net::9be1ff55-4469-4e48-859c-88fbd98869ca" providerId="AD" clId="Web-{8E493E2D-C0B9-0E1B-2E81-459F5C68934E}"/>
    <pc:docChg chg="mod addSld modSld">
      <pc:chgData name="ARMSTRONG, Alexandra (CLAPHAM FAMILY PRACTICE)" userId="S::alexandraarmstrong@nhs.net::9be1ff55-4469-4e48-859c-88fbd98869ca" providerId="AD" clId="Web-{8E493E2D-C0B9-0E1B-2E81-459F5C68934E}" dt="2023-11-28T17:47:49.758" v="1704"/>
      <pc:docMkLst>
        <pc:docMk/>
      </pc:docMkLst>
      <pc:sldChg chg="modSp">
        <pc:chgData name="ARMSTRONG, Alexandra (CLAPHAM FAMILY PRACTICE)" userId="S::alexandraarmstrong@nhs.net::9be1ff55-4469-4e48-859c-88fbd98869ca" providerId="AD" clId="Web-{8E493E2D-C0B9-0E1B-2E81-459F5C68934E}" dt="2023-11-28T17:11:38.561" v="1328" actId="20577"/>
        <pc:sldMkLst>
          <pc:docMk/>
          <pc:sldMk cId="1551249860" sldId="260"/>
        </pc:sldMkLst>
        <pc:spChg chg="mod">
          <ac:chgData name="ARMSTRONG, Alexandra (CLAPHAM FAMILY PRACTICE)" userId="S::alexandraarmstrong@nhs.net::9be1ff55-4469-4e48-859c-88fbd98869ca" providerId="AD" clId="Web-{8E493E2D-C0B9-0E1B-2E81-459F5C68934E}" dt="2023-11-28T17:11:38.561" v="1328" actId="20577"/>
          <ac:spMkLst>
            <pc:docMk/>
            <pc:sldMk cId="1551249860" sldId="260"/>
            <ac:spMk id="28" creationId="{F46C3DAD-8FE2-264B-B038-96BFEE1E979D}"/>
          </ac:spMkLst>
        </pc:spChg>
        <pc:spChg chg="mod">
          <ac:chgData name="ARMSTRONG, Alexandra (CLAPHAM FAMILY PRACTICE)" userId="S::alexandraarmstrong@nhs.net::9be1ff55-4469-4e48-859c-88fbd98869ca" providerId="AD" clId="Web-{8E493E2D-C0B9-0E1B-2E81-459F5C68934E}" dt="2023-11-28T17:10:18.636" v="1315" actId="20577"/>
          <ac:spMkLst>
            <pc:docMk/>
            <pc:sldMk cId="1551249860" sldId="260"/>
            <ac:spMk id="40" creationId="{00000000-0000-0000-0000-000000000000}"/>
          </ac:spMkLst>
        </pc:spChg>
        <pc:spChg chg="mod">
          <ac:chgData name="ARMSTRONG, Alexandra (CLAPHAM FAMILY PRACTICE)" userId="S::alexandraarmstrong@nhs.net::9be1ff55-4469-4e48-859c-88fbd98869ca" providerId="AD" clId="Web-{8E493E2D-C0B9-0E1B-2E81-459F5C68934E}" dt="2023-11-28T17:08:35.476" v="1272" actId="1076"/>
          <ac:spMkLst>
            <pc:docMk/>
            <pc:sldMk cId="1551249860" sldId="260"/>
            <ac:spMk id="41" creationId="{00000000-0000-0000-0000-000000000000}"/>
          </ac:spMkLst>
        </pc:spChg>
        <pc:spChg chg="mod">
          <ac:chgData name="ARMSTRONG, Alexandra (CLAPHAM FAMILY PRACTICE)" userId="S::alexandraarmstrong@nhs.net::9be1ff55-4469-4e48-859c-88fbd98869ca" providerId="AD" clId="Web-{8E493E2D-C0B9-0E1B-2E81-459F5C68934E}" dt="2023-11-28T17:09:53.729" v="1297" actId="1076"/>
          <ac:spMkLst>
            <pc:docMk/>
            <pc:sldMk cId="1551249860" sldId="260"/>
            <ac:spMk id="49" creationId="{00000000-0000-0000-0000-000000000000}"/>
          </ac:spMkLst>
        </pc:spChg>
        <pc:spChg chg="mod">
          <ac:chgData name="ARMSTRONG, Alexandra (CLAPHAM FAMILY PRACTICE)" userId="S::alexandraarmstrong@nhs.net::9be1ff55-4469-4e48-859c-88fbd98869ca" providerId="AD" clId="Web-{8E493E2D-C0B9-0E1B-2E81-459F5C68934E}" dt="2023-11-28T17:08:20.459" v="1268" actId="1076"/>
          <ac:spMkLst>
            <pc:docMk/>
            <pc:sldMk cId="1551249860" sldId="260"/>
            <ac:spMk id="57" creationId="{00000000-0000-0000-0000-000000000000}"/>
          </ac:spMkLst>
        </pc:spChg>
        <pc:spChg chg="mod">
          <ac:chgData name="ARMSTRONG, Alexandra (CLAPHAM FAMILY PRACTICE)" userId="S::alexandraarmstrong@nhs.net::9be1ff55-4469-4e48-859c-88fbd98869ca" providerId="AD" clId="Web-{8E493E2D-C0B9-0E1B-2E81-459F5C68934E}" dt="2023-11-28T17:07:35.770" v="1253" actId="1076"/>
          <ac:spMkLst>
            <pc:docMk/>
            <pc:sldMk cId="1551249860" sldId="260"/>
            <ac:spMk id="61" creationId="{00000000-0000-0000-0000-000000000000}"/>
          </ac:spMkLst>
        </pc:spChg>
        <pc:cxnChg chg="mod">
          <ac:chgData name="ARMSTRONG, Alexandra (CLAPHAM FAMILY PRACTICE)" userId="S::alexandraarmstrong@nhs.net::9be1ff55-4469-4e48-859c-88fbd98869ca" providerId="AD" clId="Web-{8E493E2D-C0B9-0E1B-2E81-459F5C68934E}" dt="2023-11-28T17:08:31.522" v="1271" actId="14100"/>
          <ac:cxnSpMkLst>
            <pc:docMk/>
            <pc:sldMk cId="1551249860" sldId="260"/>
            <ac:cxnSpMk id="39" creationId="{00000000-0000-0000-0000-000000000000}"/>
          </ac:cxnSpMkLst>
        </pc:cxnChg>
        <pc:cxnChg chg="mod">
          <ac:chgData name="ARMSTRONG, Alexandra (CLAPHAM FAMILY PRACTICE)" userId="S::alexandraarmstrong@nhs.net::9be1ff55-4469-4e48-859c-88fbd98869ca" providerId="AD" clId="Web-{8E493E2D-C0B9-0E1B-2E81-459F5C68934E}" dt="2023-11-28T17:10:00.260" v="1298" actId="1076"/>
          <ac:cxnSpMkLst>
            <pc:docMk/>
            <pc:sldMk cId="1551249860" sldId="260"/>
            <ac:cxnSpMk id="42" creationId="{00000000-0000-0000-0000-000000000000}"/>
          </ac:cxnSpMkLst>
        </pc:cxnChg>
      </pc:sldChg>
      <pc:sldChg chg="delSp modSp">
        <pc:chgData name="ARMSTRONG, Alexandra (CLAPHAM FAMILY PRACTICE)" userId="S::alexandraarmstrong@nhs.net::9be1ff55-4469-4e48-859c-88fbd98869ca" providerId="AD" clId="Web-{8E493E2D-C0B9-0E1B-2E81-459F5C68934E}" dt="2023-11-28T16:10:47.215" v="188" actId="20577"/>
        <pc:sldMkLst>
          <pc:docMk/>
          <pc:sldMk cId="832679215" sldId="262"/>
        </pc:sldMkLst>
        <pc:spChg chg="mod">
          <ac:chgData name="ARMSTRONG, Alexandra (CLAPHAM FAMILY PRACTICE)" userId="S::alexandraarmstrong@nhs.net::9be1ff55-4469-4e48-859c-88fbd98869ca" providerId="AD" clId="Web-{8E493E2D-C0B9-0E1B-2E81-459F5C68934E}" dt="2023-11-28T16:09:54.791" v="159" actId="20577"/>
          <ac:spMkLst>
            <pc:docMk/>
            <pc:sldMk cId="832679215" sldId="262"/>
            <ac:spMk id="2" creationId="{FAD49D7E-A61F-16FF-6DF4-FC1D8613F321}"/>
          </ac:spMkLst>
        </pc:spChg>
        <pc:spChg chg="mod">
          <ac:chgData name="ARMSTRONG, Alexandra (CLAPHAM FAMILY PRACTICE)" userId="S::alexandraarmstrong@nhs.net::9be1ff55-4469-4e48-859c-88fbd98869ca" providerId="AD" clId="Web-{8E493E2D-C0B9-0E1B-2E81-459F5C68934E}" dt="2023-11-28T16:10:47.215" v="188" actId="20577"/>
          <ac:spMkLst>
            <pc:docMk/>
            <pc:sldMk cId="832679215" sldId="262"/>
            <ac:spMk id="3" creationId="{7494860A-4AC6-C0FF-CF27-874EB76A19F3}"/>
          </ac:spMkLst>
        </pc:spChg>
        <pc:spChg chg="del">
          <ac:chgData name="ARMSTRONG, Alexandra (CLAPHAM FAMILY PRACTICE)" userId="S::alexandraarmstrong@nhs.net::9be1ff55-4469-4e48-859c-88fbd98869ca" providerId="AD" clId="Web-{8E493E2D-C0B9-0E1B-2E81-459F5C68934E}" dt="2023-11-28T16:10:38.652" v="187"/>
          <ac:spMkLst>
            <pc:docMk/>
            <pc:sldMk cId="832679215" sldId="262"/>
            <ac:spMk id="4" creationId="{8A3593B0-F2DC-281C-3D5C-EAB7B79984C1}"/>
          </ac:spMkLst>
        </pc:spChg>
      </pc:sldChg>
      <pc:sldChg chg="modSp">
        <pc:chgData name="ARMSTRONG, Alexandra (CLAPHAM FAMILY PRACTICE)" userId="S::alexandraarmstrong@nhs.net::9be1ff55-4469-4e48-859c-88fbd98869ca" providerId="AD" clId="Web-{8E493E2D-C0B9-0E1B-2E81-459F5C68934E}" dt="2023-11-28T16:21:38.450" v="949" actId="20577"/>
        <pc:sldMkLst>
          <pc:docMk/>
          <pc:sldMk cId="1090810790" sldId="263"/>
        </pc:sldMkLst>
        <pc:spChg chg="mod">
          <ac:chgData name="ARMSTRONG, Alexandra (CLAPHAM FAMILY PRACTICE)" userId="S::alexandraarmstrong@nhs.net::9be1ff55-4469-4e48-859c-88fbd98869ca" providerId="AD" clId="Web-{8E493E2D-C0B9-0E1B-2E81-459F5C68934E}" dt="2023-11-28T16:21:38.450" v="949" actId="20577"/>
          <ac:spMkLst>
            <pc:docMk/>
            <pc:sldMk cId="1090810790" sldId="263"/>
            <ac:spMk id="3" creationId="{00000000-0000-0000-0000-000000000000}"/>
          </ac:spMkLst>
        </pc:spChg>
      </pc:sldChg>
      <pc:sldChg chg="modSp">
        <pc:chgData name="ARMSTRONG, Alexandra (CLAPHAM FAMILY PRACTICE)" userId="S::alexandraarmstrong@nhs.net::9be1ff55-4469-4e48-859c-88fbd98869ca" providerId="AD" clId="Web-{8E493E2D-C0B9-0E1B-2E81-459F5C68934E}" dt="2023-11-28T16:25:10.643" v="954"/>
        <pc:sldMkLst>
          <pc:docMk/>
          <pc:sldMk cId="1870316806" sldId="266"/>
        </pc:sldMkLst>
        <pc:graphicFrameChg chg="mod modGraphic">
          <ac:chgData name="ARMSTRONG, Alexandra (CLAPHAM FAMILY PRACTICE)" userId="S::alexandraarmstrong@nhs.net::9be1ff55-4469-4e48-859c-88fbd98869ca" providerId="AD" clId="Web-{8E493E2D-C0B9-0E1B-2E81-459F5C68934E}" dt="2023-11-28T16:25:10.643" v="954"/>
          <ac:graphicFrameMkLst>
            <pc:docMk/>
            <pc:sldMk cId="1870316806" sldId="266"/>
            <ac:graphicFrameMk id="6" creationId="{00000000-0000-0000-0000-000000000000}"/>
          </ac:graphicFrameMkLst>
        </pc:graphicFrameChg>
      </pc:sldChg>
      <pc:sldChg chg="addSp modSp">
        <pc:chgData name="ARMSTRONG, Alexandra (CLAPHAM FAMILY PRACTICE)" userId="S::alexandraarmstrong@nhs.net::9be1ff55-4469-4e48-859c-88fbd98869ca" providerId="AD" clId="Web-{8E493E2D-C0B9-0E1B-2E81-459F5C68934E}" dt="2023-11-28T16:30:38.963" v="1013" actId="20577"/>
        <pc:sldMkLst>
          <pc:docMk/>
          <pc:sldMk cId="1250787104" sldId="267"/>
        </pc:sldMkLst>
        <pc:spChg chg="add">
          <ac:chgData name="ARMSTRONG, Alexandra (CLAPHAM FAMILY PRACTICE)" userId="S::alexandraarmstrong@nhs.net::9be1ff55-4469-4e48-859c-88fbd98869ca" providerId="AD" clId="Web-{8E493E2D-C0B9-0E1B-2E81-459F5C68934E}" dt="2023-11-28T16:29:55.947" v="1007"/>
          <ac:spMkLst>
            <pc:docMk/>
            <pc:sldMk cId="1250787104" sldId="267"/>
            <ac:spMk id="4" creationId="{7FE78CC8-74B1-9FAF-1CA4-267631F48BEE}"/>
          </ac:spMkLst>
        </pc:spChg>
        <pc:spChg chg="mod">
          <ac:chgData name="ARMSTRONG, Alexandra (CLAPHAM FAMILY PRACTICE)" userId="S::alexandraarmstrong@nhs.net::9be1ff55-4469-4e48-859c-88fbd98869ca" providerId="AD" clId="Web-{8E493E2D-C0B9-0E1B-2E81-459F5C68934E}" dt="2023-11-28T16:29:54.572" v="1006" actId="20577"/>
          <ac:spMkLst>
            <pc:docMk/>
            <pc:sldMk cId="1250787104" sldId="267"/>
            <ac:spMk id="5" creationId="{0B35EBF7-65FB-9BE4-2355-52423ADE9A59}"/>
          </ac:spMkLst>
        </pc:spChg>
        <pc:spChg chg="add mod">
          <ac:chgData name="ARMSTRONG, Alexandra (CLAPHAM FAMILY PRACTICE)" userId="S::alexandraarmstrong@nhs.net::9be1ff55-4469-4e48-859c-88fbd98869ca" providerId="AD" clId="Web-{8E493E2D-C0B9-0E1B-2E81-459F5C68934E}" dt="2023-11-28T16:30:38.963" v="1013" actId="20577"/>
          <ac:spMkLst>
            <pc:docMk/>
            <pc:sldMk cId="1250787104" sldId="267"/>
            <ac:spMk id="6" creationId="{4C60A00B-32E2-4B19-65A9-F46CE78E3016}"/>
          </ac:spMkLst>
        </pc:spChg>
        <pc:spChg chg="mod">
          <ac:chgData name="ARMSTRONG, Alexandra (CLAPHAM FAMILY PRACTICE)" userId="S::alexandraarmstrong@nhs.net::9be1ff55-4469-4e48-859c-88fbd98869ca" providerId="AD" clId="Web-{8E493E2D-C0B9-0E1B-2E81-459F5C68934E}" dt="2023-11-28T16:30:28.182" v="1012" actId="1076"/>
          <ac:spMkLst>
            <pc:docMk/>
            <pc:sldMk cId="1250787104" sldId="267"/>
            <ac:spMk id="7" creationId="{0B35EBF7-65FB-9BE4-2355-52423ADE9A59}"/>
          </ac:spMkLst>
        </pc:spChg>
        <pc:spChg chg="add">
          <ac:chgData name="ARMSTRONG, Alexandra (CLAPHAM FAMILY PRACTICE)" userId="S::alexandraarmstrong@nhs.net::9be1ff55-4469-4e48-859c-88fbd98869ca" providerId="AD" clId="Web-{8E493E2D-C0B9-0E1B-2E81-459F5C68934E}" dt="2023-11-28T16:29:55.947" v="1007"/>
          <ac:spMkLst>
            <pc:docMk/>
            <pc:sldMk cId="1250787104" sldId="267"/>
            <ac:spMk id="9" creationId="{7040DA1F-7FF4-5A83-6FF4-1C112D2E2A2F}"/>
          </ac:spMkLst>
        </pc:spChg>
        <pc:spChg chg="add">
          <ac:chgData name="ARMSTRONG, Alexandra (CLAPHAM FAMILY PRACTICE)" userId="S::alexandraarmstrong@nhs.net::9be1ff55-4469-4e48-859c-88fbd98869ca" providerId="AD" clId="Web-{8E493E2D-C0B9-0E1B-2E81-459F5C68934E}" dt="2023-11-28T16:30:07.197" v="1008"/>
          <ac:spMkLst>
            <pc:docMk/>
            <pc:sldMk cId="1250787104" sldId="267"/>
            <ac:spMk id="10" creationId="{8C4CA74A-C0DB-CFEF-D0BE-20D5BF5ADE05}"/>
          </ac:spMkLst>
        </pc:spChg>
        <pc:cxnChg chg="add">
          <ac:chgData name="ARMSTRONG, Alexandra (CLAPHAM FAMILY PRACTICE)" userId="S::alexandraarmstrong@nhs.net::9be1ff55-4469-4e48-859c-88fbd98869ca" providerId="AD" clId="Web-{8E493E2D-C0B9-0E1B-2E81-459F5C68934E}" dt="2023-11-28T16:29:55.947" v="1007"/>
          <ac:cxnSpMkLst>
            <pc:docMk/>
            <pc:sldMk cId="1250787104" sldId="267"/>
            <ac:cxnSpMk id="2" creationId="{FA4FB338-2AF4-2DC2-402E-7F092D84BA8C}"/>
          </ac:cxnSpMkLst>
        </pc:cxnChg>
        <pc:cxnChg chg="add">
          <ac:chgData name="ARMSTRONG, Alexandra (CLAPHAM FAMILY PRACTICE)" userId="S::alexandraarmstrong@nhs.net::9be1ff55-4469-4e48-859c-88fbd98869ca" providerId="AD" clId="Web-{8E493E2D-C0B9-0E1B-2E81-459F5C68934E}" dt="2023-11-28T16:29:55.947" v="1007"/>
          <ac:cxnSpMkLst>
            <pc:docMk/>
            <pc:sldMk cId="1250787104" sldId="267"/>
            <ac:cxnSpMk id="3" creationId="{917191B4-B2B5-DE65-962A-BAE00DF5F46D}"/>
          </ac:cxnSpMkLst>
        </pc:cxnChg>
      </pc:sldChg>
      <pc:sldChg chg="delSp modSp">
        <pc:chgData name="ARMSTRONG, Alexandra (CLAPHAM FAMILY PRACTICE)" userId="S::alexandraarmstrong@nhs.net::9be1ff55-4469-4e48-859c-88fbd98869ca" providerId="AD" clId="Web-{8E493E2D-C0B9-0E1B-2E81-459F5C68934E}" dt="2023-11-28T16:45:52.955" v="1147"/>
        <pc:sldMkLst>
          <pc:docMk/>
          <pc:sldMk cId="1672017887" sldId="268"/>
        </pc:sldMkLst>
        <pc:spChg chg="mod">
          <ac:chgData name="ARMSTRONG, Alexandra (CLAPHAM FAMILY PRACTICE)" userId="S::alexandraarmstrong@nhs.net::9be1ff55-4469-4e48-859c-88fbd98869ca" providerId="AD" clId="Web-{8E493E2D-C0B9-0E1B-2E81-459F5C68934E}" dt="2023-11-28T16:40:05.337" v="1085" actId="1076"/>
          <ac:spMkLst>
            <pc:docMk/>
            <pc:sldMk cId="1672017887" sldId="268"/>
            <ac:spMk id="5" creationId="{0B35EBF7-65FB-9BE4-2355-52423ADE9A59}"/>
          </ac:spMkLst>
        </pc:spChg>
        <pc:spChg chg="mod">
          <ac:chgData name="ARMSTRONG, Alexandra (CLAPHAM FAMILY PRACTICE)" userId="S::alexandraarmstrong@nhs.net::9be1ff55-4469-4e48-859c-88fbd98869ca" providerId="AD" clId="Web-{8E493E2D-C0B9-0E1B-2E81-459F5C68934E}" dt="2023-11-28T16:45:34.486" v="1146" actId="20577"/>
          <ac:spMkLst>
            <pc:docMk/>
            <pc:sldMk cId="1672017887" sldId="268"/>
            <ac:spMk id="6" creationId="{0B35EBF7-65FB-9BE4-2355-52423ADE9A59}"/>
          </ac:spMkLst>
        </pc:spChg>
        <pc:spChg chg="mod">
          <ac:chgData name="ARMSTRONG, Alexandra (CLAPHAM FAMILY PRACTICE)" userId="S::alexandraarmstrong@nhs.net::9be1ff55-4469-4e48-859c-88fbd98869ca" providerId="AD" clId="Web-{8E493E2D-C0B9-0E1B-2E81-459F5C68934E}" dt="2023-11-28T16:40:21.540" v="1089" actId="1076"/>
          <ac:spMkLst>
            <pc:docMk/>
            <pc:sldMk cId="1672017887" sldId="268"/>
            <ac:spMk id="15" creationId="{00000000-0000-0000-0000-000000000000}"/>
          </ac:spMkLst>
        </pc:spChg>
        <pc:spChg chg="mod">
          <ac:chgData name="ARMSTRONG, Alexandra (CLAPHAM FAMILY PRACTICE)" userId="S::alexandraarmstrong@nhs.net::9be1ff55-4469-4e48-859c-88fbd98869ca" providerId="AD" clId="Web-{8E493E2D-C0B9-0E1B-2E81-459F5C68934E}" dt="2023-11-28T16:40:38.228" v="1094" actId="1076"/>
          <ac:spMkLst>
            <pc:docMk/>
            <pc:sldMk cId="1672017887" sldId="268"/>
            <ac:spMk id="16" creationId="{00000000-0000-0000-0000-000000000000}"/>
          </ac:spMkLst>
        </pc:spChg>
        <pc:spChg chg="mod">
          <ac:chgData name="ARMSTRONG, Alexandra (CLAPHAM FAMILY PRACTICE)" userId="S::alexandraarmstrong@nhs.net::9be1ff55-4469-4e48-859c-88fbd98869ca" providerId="AD" clId="Web-{8E493E2D-C0B9-0E1B-2E81-459F5C68934E}" dt="2023-11-28T16:40:33.088" v="1093" actId="1076"/>
          <ac:spMkLst>
            <pc:docMk/>
            <pc:sldMk cId="1672017887" sldId="268"/>
            <ac:spMk id="22" creationId="{00000000-0000-0000-0000-000000000000}"/>
          </ac:spMkLst>
        </pc:spChg>
        <pc:spChg chg="mod">
          <ac:chgData name="ARMSTRONG, Alexandra (CLAPHAM FAMILY PRACTICE)" userId="S::alexandraarmstrong@nhs.net::9be1ff55-4469-4e48-859c-88fbd98869ca" providerId="AD" clId="Web-{8E493E2D-C0B9-0E1B-2E81-459F5C68934E}" dt="2023-11-28T16:43:06.873" v="1129" actId="20577"/>
          <ac:spMkLst>
            <pc:docMk/>
            <pc:sldMk cId="1672017887" sldId="268"/>
            <ac:spMk id="23" creationId="{00000000-0000-0000-0000-000000000000}"/>
          </ac:spMkLst>
        </pc:spChg>
        <pc:spChg chg="mod">
          <ac:chgData name="ARMSTRONG, Alexandra (CLAPHAM FAMILY PRACTICE)" userId="S::alexandraarmstrong@nhs.net::9be1ff55-4469-4e48-859c-88fbd98869ca" providerId="AD" clId="Web-{8E493E2D-C0B9-0E1B-2E81-459F5C68934E}" dt="2023-11-28T16:43:33.358" v="1135" actId="14100"/>
          <ac:spMkLst>
            <pc:docMk/>
            <pc:sldMk cId="1672017887" sldId="268"/>
            <ac:spMk id="24" creationId="{00000000-0000-0000-0000-000000000000}"/>
          </ac:spMkLst>
        </pc:spChg>
        <pc:spChg chg="mod">
          <ac:chgData name="ARMSTRONG, Alexandra (CLAPHAM FAMILY PRACTICE)" userId="S::alexandraarmstrong@nhs.net::9be1ff55-4469-4e48-859c-88fbd98869ca" providerId="AD" clId="Web-{8E493E2D-C0B9-0E1B-2E81-459F5C68934E}" dt="2023-11-28T16:40:58.166" v="1099" actId="1076"/>
          <ac:spMkLst>
            <pc:docMk/>
            <pc:sldMk cId="1672017887" sldId="268"/>
            <ac:spMk id="26" creationId="{00000000-0000-0000-0000-000000000000}"/>
          </ac:spMkLst>
        </pc:spChg>
        <pc:spChg chg="mod">
          <ac:chgData name="ARMSTRONG, Alexandra (CLAPHAM FAMILY PRACTICE)" userId="S::alexandraarmstrong@nhs.net::9be1ff55-4469-4e48-859c-88fbd98869ca" providerId="AD" clId="Web-{8E493E2D-C0B9-0E1B-2E81-459F5C68934E}" dt="2023-11-28T16:40:00.024" v="1084" actId="1076"/>
          <ac:spMkLst>
            <pc:docMk/>
            <pc:sldMk cId="1672017887" sldId="268"/>
            <ac:spMk id="27" creationId="{B1FC4047-0A83-F7ED-4475-6244FEAAD4FB}"/>
          </ac:spMkLst>
        </pc:spChg>
        <pc:spChg chg="mod">
          <ac:chgData name="ARMSTRONG, Alexandra (CLAPHAM FAMILY PRACTICE)" userId="S::alexandraarmstrong@nhs.net::9be1ff55-4469-4e48-859c-88fbd98869ca" providerId="AD" clId="Web-{8E493E2D-C0B9-0E1B-2E81-459F5C68934E}" dt="2023-11-28T16:43:44.530" v="1137" actId="1076"/>
          <ac:spMkLst>
            <pc:docMk/>
            <pc:sldMk cId="1672017887" sldId="268"/>
            <ac:spMk id="28" creationId="{4AA0E2AC-2BFC-F538-424C-2145DB75618E}"/>
          </ac:spMkLst>
        </pc:spChg>
        <pc:spChg chg="del">
          <ac:chgData name="ARMSTRONG, Alexandra (CLAPHAM FAMILY PRACTICE)" userId="S::alexandraarmstrong@nhs.net::9be1ff55-4469-4e48-859c-88fbd98869ca" providerId="AD" clId="Web-{8E493E2D-C0B9-0E1B-2E81-459F5C68934E}" dt="2023-11-28T16:39:49.055" v="1079"/>
          <ac:spMkLst>
            <pc:docMk/>
            <pc:sldMk cId="1672017887" sldId="268"/>
            <ac:spMk id="30" creationId="{749BB98E-5930-2C4C-B553-5C4ABA403110}"/>
          </ac:spMkLst>
        </pc:spChg>
        <pc:spChg chg="del">
          <ac:chgData name="ARMSTRONG, Alexandra (CLAPHAM FAMILY PRACTICE)" userId="S::alexandraarmstrong@nhs.net::9be1ff55-4469-4e48-859c-88fbd98869ca" providerId="AD" clId="Web-{8E493E2D-C0B9-0E1B-2E81-459F5C68934E}" dt="2023-11-28T16:39:53.712" v="1083"/>
          <ac:spMkLst>
            <pc:docMk/>
            <pc:sldMk cId="1672017887" sldId="268"/>
            <ac:spMk id="31" creationId="{F2812EEE-1D20-024A-9D2F-E8E51F39238F}"/>
          </ac:spMkLst>
        </pc:spChg>
        <pc:spChg chg="mod">
          <ac:chgData name="ARMSTRONG, Alexandra (CLAPHAM FAMILY PRACTICE)" userId="S::alexandraarmstrong@nhs.net::9be1ff55-4469-4e48-859c-88fbd98869ca" providerId="AD" clId="Web-{8E493E2D-C0B9-0E1B-2E81-459F5C68934E}" dt="2023-11-28T16:45:52.955" v="1147"/>
          <ac:spMkLst>
            <pc:docMk/>
            <pc:sldMk cId="1672017887" sldId="268"/>
            <ac:spMk id="47" creationId="{00000000-0000-0000-0000-000000000000}"/>
          </ac:spMkLst>
        </pc:spChg>
        <pc:spChg chg="del">
          <ac:chgData name="ARMSTRONG, Alexandra (CLAPHAM FAMILY PRACTICE)" userId="S::alexandraarmstrong@nhs.net::9be1ff55-4469-4e48-859c-88fbd98869ca" providerId="AD" clId="Web-{8E493E2D-C0B9-0E1B-2E81-459F5C68934E}" dt="2023-11-28T16:39:51.133" v="1081"/>
          <ac:spMkLst>
            <pc:docMk/>
            <pc:sldMk cId="1672017887" sldId="268"/>
            <ac:spMk id="53" creationId="{0B35EBF7-65FB-9BE4-2355-52423ADE9A59}"/>
          </ac:spMkLst>
        </pc:spChg>
        <pc:graphicFrameChg chg="mod">
          <ac:chgData name="ARMSTRONG, Alexandra (CLAPHAM FAMILY PRACTICE)" userId="S::alexandraarmstrong@nhs.net::9be1ff55-4469-4e48-859c-88fbd98869ca" providerId="AD" clId="Web-{8E493E2D-C0B9-0E1B-2E81-459F5C68934E}" dt="2023-11-28T16:40:10.212" v="1086" actId="1076"/>
          <ac:graphicFrameMkLst>
            <pc:docMk/>
            <pc:sldMk cId="1672017887" sldId="268"/>
            <ac:graphicFrameMk id="34" creationId="{00000000-0000-0000-0000-000000000000}"/>
          </ac:graphicFrameMkLst>
        </pc:graphicFrameChg>
        <pc:cxnChg chg="mod">
          <ac:chgData name="ARMSTRONG, Alexandra (CLAPHAM FAMILY PRACTICE)" userId="S::alexandraarmstrong@nhs.net::9be1ff55-4469-4e48-859c-88fbd98869ca" providerId="AD" clId="Web-{8E493E2D-C0B9-0E1B-2E81-459F5C68934E}" dt="2023-11-28T16:40:40.994" v="1095" actId="1076"/>
          <ac:cxnSpMkLst>
            <pc:docMk/>
            <pc:sldMk cId="1672017887" sldId="268"/>
            <ac:cxnSpMk id="21" creationId="{FC7FEE9B-1A5D-3F43-B9FA-165FDBB97987}"/>
          </ac:cxnSpMkLst>
        </pc:cxnChg>
        <pc:cxnChg chg="mod">
          <ac:chgData name="ARMSTRONG, Alexandra (CLAPHAM FAMILY PRACTICE)" userId="S::alexandraarmstrong@nhs.net::9be1ff55-4469-4e48-859c-88fbd98869ca" providerId="AD" clId="Web-{8E493E2D-C0B9-0E1B-2E81-459F5C68934E}" dt="2023-11-28T16:40:54.948" v="1098" actId="1076"/>
          <ac:cxnSpMkLst>
            <pc:docMk/>
            <pc:sldMk cId="1672017887" sldId="268"/>
            <ac:cxnSpMk id="25" creationId="{00000000-0000-0000-0000-000000000000}"/>
          </ac:cxnSpMkLst>
        </pc:cxnChg>
        <pc:cxnChg chg="mod">
          <ac:chgData name="ARMSTRONG, Alexandra (CLAPHAM FAMILY PRACTICE)" userId="S::alexandraarmstrong@nhs.net::9be1ff55-4469-4e48-859c-88fbd98869ca" providerId="AD" clId="Web-{8E493E2D-C0B9-0E1B-2E81-459F5C68934E}" dt="2023-11-28T16:43:42.155" v="1136" actId="14100"/>
          <ac:cxnSpMkLst>
            <pc:docMk/>
            <pc:sldMk cId="1672017887" sldId="268"/>
            <ac:cxnSpMk id="29" creationId="{316828E1-C674-134A-8BC2-9270DCAEE445}"/>
          </ac:cxnSpMkLst>
        </pc:cxnChg>
        <pc:cxnChg chg="del">
          <ac:chgData name="ARMSTRONG, Alexandra (CLAPHAM FAMILY PRACTICE)" userId="S::alexandraarmstrong@nhs.net::9be1ff55-4469-4e48-859c-88fbd98869ca" providerId="AD" clId="Web-{8E493E2D-C0B9-0E1B-2E81-459F5C68934E}" dt="2023-11-28T16:39:50.274" v="1080"/>
          <ac:cxnSpMkLst>
            <pc:docMk/>
            <pc:sldMk cId="1672017887" sldId="268"/>
            <ac:cxnSpMk id="32" creationId="{15D6E7CA-B86B-BE42-BA99-3B1D6B585267}"/>
          </ac:cxnSpMkLst>
        </pc:cxnChg>
        <pc:cxnChg chg="del">
          <ac:chgData name="ARMSTRONG, Alexandra (CLAPHAM FAMILY PRACTICE)" userId="S::alexandraarmstrong@nhs.net::9be1ff55-4469-4e48-859c-88fbd98869ca" providerId="AD" clId="Web-{8E493E2D-C0B9-0E1B-2E81-459F5C68934E}" dt="2023-11-28T16:39:52.305" v="1082"/>
          <ac:cxnSpMkLst>
            <pc:docMk/>
            <pc:sldMk cId="1672017887" sldId="268"/>
            <ac:cxnSpMk id="33" creationId="{F1E6E933-B186-7C49-9F0C-7543339CB6C2}"/>
          </ac:cxnSpMkLst>
        </pc:cxnChg>
        <pc:cxnChg chg="mod">
          <ac:chgData name="ARMSTRONG, Alexandra (CLAPHAM FAMILY PRACTICE)" userId="S::alexandraarmstrong@nhs.net::9be1ff55-4469-4e48-859c-88fbd98869ca" providerId="AD" clId="Web-{8E493E2D-C0B9-0E1B-2E81-459F5C68934E}" dt="2023-11-28T16:40:24.041" v="1090" actId="1076"/>
          <ac:cxnSpMkLst>
            <pc:docMk/>
            <pc:sldMk cId="1672017887" sldId="268"/>
            <ac:cxnSpMk id="37" creationId="{00000000-0000-0000-0000-000000000000}"/>
          </ac:cxnSpMkLst>
        </pc:cxnChg>
      </pc:sldChg>
      <pc:sldChg chg="addSp modSp addCm">
        <pc:chgData name="ARMSTRONG, Alexandra (CLAPHAM FAMILY PRACTICE)" userId="S::alexandraarmstrong@nhs.net::9be1ff55-4469-4e48-859c-88fbd98869ca" providerId="AD" clId="Web-{8E493E2D-C0B9-0E1B-2E81-459F5C68934E}" dt="2023-11-28T17:18:44.391" v="1333"/>
        <pc:sldMkLst>
          <pc:docMk/>
          <pc:sldMk cId="2906659135" sldId="270"/>
        </pc:sldMkLst>
        <pc:spChg chg="add">
          <ac:chgData name="ARMSTRONG, Alexandra (CLAPHAM FAMILY PRACTICE)" userId="S::alexandraarmstrong@nhs.net::9be1ff55-4469-4e48-859c-88fbd98869ca" providerId="AD" clId="Web-{8E493E2D-C0B9-0E1B-2E81-459F5C68934E}" dt="2023-11-28T17:15:12.554" v="1329"/>
          <ac:spMkLst>
            <pc:docMk/>
            <pc:sldMk cId="2906659135" sldId="270"/>
            <ac:spMk id="2" creationId="{2C8892EA-B52C-F58A-E411-B99DD8D8918C}"/>
          </ac:spMkLst>
        </pc:spChg>
        <pc:spChg chg="mod">
          <ac:chgData name="ARMSTRONG, Alexandra (CLAPHAM FAMILY PRACTICE)" userId="S::alexandraarmstrong@nhs.net::9be1ff55-4469-4e48-859c-88fbd98869ca" providerId="AD" clId="Web-{8E493E2D-C0B9-0E1B-2E81-459F5C68934E}" dt="2023-11-28T17:16:06.572" v="1331"/>
          <ac:spMkLst>
            <pc:docMk/>
            <pc:sldMk cId="2906659135" sldId="270"/>
            <ac:spMk id="24" creationId="{48ADF2C9-FA99-FF4E-A262-188BA190245A}"/>
          </ac:spMkLst>
        </pc:spChg>
        <pc:extLst>
          <p:ext xmlns:p="http://schemas.openxmlformats.org/presentationml/2006/main" uri="{D6D511B9-2390-475A-947B-AFAB55BFBCF1}">
            <pc226:cmChg xmlns:pc226="http://schemas.microsoft.com/office/powerpoint/2022/06/main/command" chg="add">
              <pc226:chgData name="ARMSTRONG, Alexandra (CLAPHAM FAMILY PRACTICE)" userId="S::alexandraarmstrong@nhs.net::9be1ff55-4469-4e48-859c-88fbd98869ca" providerId="AD" clId="Web-{8E493E2D-C0B9-0E1B-2E81-459F5C68934E}" dt="2023-11-28T17:18:44.391" v="1333"/>
              <pc2:cmMkLst xmlns:pc2="http://schemas.microsoft.com/office/powerpoint/2019/9/main/command">
                <pc:docMk/>
                <pc:sldMk cId="2906659135" sldId="270"/>
                <pc2:cmMk id="{A5AC94ED-0046-411F-945B-0038C30353DE}"/>
              </pc2:cmMkLst>
            </pc226:cmChg>
          </p:ext>
        </pc:extLst>
      </pc:sldChg>
      <pc:sldChg chg="modSp">
        <pc:chgData name="ARMSTRONG, Alexandra (CLAPHAM FAMILY PRACTICE)" userId="S::alexandraarmstrong@nhs.net::9be1ff55-4469-4e48-859c-88fbd98869ca" providerId="AD" clId="Web-{8E493E2D-C0B9-0E1B-2E81-459F5C68934E}" dt="2023-11-28T17:23:39.481" v="1361" actId="20577"/>
        <pc:sldMkLst>
          <pc:docMk/>
          <pc:sldMk cId="644779225" sldId="276"/>
        </pc:sldMkLst>
        <pc:spChg chg="mod">
          <ac:chgData name="ARMSTRONG, Alexandra (CLAPHAM FAMILY PRACTICE)" userId="S::alexandraarmstrong@nhs.net::9be1ff55-4469-4e48-859c-88fbd98869ca" providerId="AD" clId="Web-{8E493E2D-C0B9-0E1B-2E81-459F5C68934E}" dt="2023-11-28T17:21:36.616" v="1340" actId="20577"/>
          <ac:spMkLst>
            <pc:docMk/>
            <pc:sldMk cId="644779225" sldId="276"/>
            <ac:spMk id="48" creationId="{00000000-0000-0000-0000-000000000000}"/>
          </ac:spMkLst>
        </pc:spChg>
        <pc:spChg chg="mod">
          <ac:chgData name="ARMSTRONG, Alexandra (CLAPHAM FAMILY PRACTICE)" userId="S::alexandraarmstrong@nhs.net::9be1ff55-4469-4e48-859c-88fbd98869ca" providerId="AD" clId="Web-{8E493E2D-C0B9-0E1B-2E81-459F5C68934E}" dt="2023-11-28T17:23:39.481" v="1361" actId="20577"/>
          <ac:spMkLst>
            <pc:docMk/>
            <pc:sldMk cId="644779225" sldId="276"/>
            <ac:spMk id="74" creationId="{0B35EBF7-65FB-9BE4-2355-52423ADE9A59}"/>
          </ac:spMkLst>
        </pc:spChg>
      </pc:sldChg>
      <pc:sldChg chg="modSp">
        <pc:chgData name="ARMSTRONG, Alexandra (CLAPHAM FAMILY PRACTICE)" userId="S::alexandraarmstrong@nhs.net::9be1ff55-4469-4e48-859c-88fbd98869ca" providerId="AD" clId="Web-{8E493E2D-C0B9-0E1B-2E81-459F5C68934E}" dt="2023-11-28T17:26:47.894" v="1426" actId="14100"/>
        <pc:sldMkLst>
          <pc:docMk/>
          <pc:sldMk cId="635839974" sldId="277"/>
        </pc:sldMkLst>
        <pc:spChg chg="mod">
          <ac:chgData name="ARMSTRONG, Alexandra (CLAPHAM FAMILY PRACTICE)" userId="S::alexandraarmstrong@nhs.net::9be1ff55-4469-4e48-859c-88fbd98869ca" providerId="AD" clId="Web-{8E493E2D-C0B9-0E1B-2E81-459F5C68934E}" dt="2023-11-28T17:24:44.936" v="1365" actId="20577"/>
          <ac:spMkLst>
            <pc:docMk/>
            <pc:sldMk cId="635839974" sldId="277"/>
            <ac:spMk id="8" creationId="{0B35EBF7-65FB-9BE4-2355-52423ADE9A59}"/>
          </ac:spMkLst>
        </pc:spChg>
        <pc:spChg chg="mod">
          <ac:chgData name="ARMSTRONG, Alexandra (CLAPHAM FAMILY PRACTICE)" userId="S::alexandraarmstrong@nhs.net::9be1ff55-4469-4e48-859c-88fbd98869ca" providerId="AD" clId="Web-{8E493E2D-C0B9-0E1B-2E81-459F5C68934E}" dt="2023-11-28T17:26:47.894" v="1426" actId="14100"/>
          <ac:spMkLst>
            <pc:docMk/>
            <pc:sldMk cId="635839974" sldId="277"/>
            <ac:spMk id="24" creationId="{4AA0E2AC-2BFC-F538-424C-2145DB75618E}"/>
          </ac:spMkLst>
        </pc:spChg>
        <pc:spChg chg="mod">
          <ac:chgData name="ARMSTRONG, Alexandra (CLAPHAM FAMILY PRACTICE)" userId="S::alexandraarmstrong@nhs.net::9be1ff55-4469-4e48-859c-88fbd98869ca" providerId="AD" clId="Web-{8E493E2D-C0B9-0E1B-2E81-459F5C68934E}" dt="2023-11-28T17:26:40.222" v="1425" actId="20577"/>
          <ac:spMkLst>
            <pc:docMk/>
            <pc:sldMk cId="635839974" sldId="277"/>
            <ac:spMk id="28" creationId="{0B35EBF7-65FB-9BE4-2355-52423ADE9A59}"/>
          </ac:spMkLst>
        </pc:spChg>
      </pc:sldChg>
      <pc:sldChg chg="modSp">
        <pc:chgData name="ARMSTRONG, Alexandra (CLAPHAM FAMILY PRACTICE)" userId="S::alexandraarmstrong@nhs.net::9be1ff55-4469-4e48-859c-88fbd98869ca" providerId="AD" clId="Web-{8E493E2D-C0B9-0E1B-2E81-459F5C68934E}" dt="2023-11-28T17:29:58.324" v="1434" actId="14100"/>
        <pc:sldMkLst>
          <pc:docMk/>
          <pc:sldMk cId="1698131396" sldId="280"/>
        </pc:sldMkLst>
        <pc:spChg chg="mod">
          <ac:chgData name="ARMSTRONG, Alexandra (CLAPHAM FAMILY PRACTICE)" userId="S::alexandraarmstrong@nhs.net::9be1ff55-4469-4e48-859c-88fbd98869ca" providerId="AD" clId="Web-{8E493E2D-C0B9-0E1B-2E81-459F5C68934E}" dt="2023-11-28T17:29:50.792" v="1430" actId="20577"/>
          <ac:spMkLst>
            <pc:docMk/>
            <pc:sldMk cId="1698131396" sldId="280"/>
            <ac:spMk id="15" creationId="{00000000-0000-0000-0000-000000000000}"/>
          </ac:spMkLst>
        </pc:spChg>
        <pc:spChg chg="mod">
          <ac:chgData name="ARMSTRONG, Alexandra (CLAPHAM FAMILY PRACTICE)" userId="S::alexandraarmstrong@nhs.net::9be1ff55-4469-4e48-859c-88fbd98869ca" providerId="AD" clId="Web-{8E493E2D-C0B9-0E1B-2E81-459F5C68934E}" dt="2023-11-28T17:29:58.324" v="1434" actId="14100"/>
          <ac:spMkLst>
            <pc:docMk/>
            <pc:sldMk cId="1698131396" sldId="280"/>
            <ac:spMk id="36" creationId="{0B35EBF7-65FB-9BE4-2355-52423ADE9A59}"/>
          </ac:spMkLst>
        </pc:spChg>
      </pc:sldChg>
      <pc:sldChg chg="modSp">
        <pc:chgData name="ARMSTRONG, Alexandra (CLAPHAM FAMILY PRACTICE)" userId="S::alexandraarmstrong@nhs.net::9be1ff55-4469-4e48-859c-88fbd98869ca" providerId="AD" clId="Web-{8E493E2D-C0B9-0E1B-2E81-459F5C68934E}" dt="2023-11-28T16:23:38.593" v="952" actId="20577"/>
        <pc:sldMkLst>
          <pc:docMk/>
          <pc:sldMk cId="1696362041" sldId="282"/>
        </pc:sldMkLst>
        <pc:spChg chg="mod">
          <ac:chgData name="ARMSTRONG, Alexandra (CLAPHAM FAMILY PRACTICE)" userId="S::alexandraarmstrong@nhs.net::9be1ff55-4469-4e48-859c-88fbd98869ca" providerId="AD" clId="Web-{8E493E2D-C0B9-0E1B-2E81-459F5C68934E}" dt="2023-11-28T16:23:38.593" v="952" actId="20577"/>
          <ac:spMkLst>
            <pc:docMk/>
            <pc:sldMk cId="1696362041" sldId="282"/>
            <ac:spMk id="52" creationId="{00000000-0000-0000-0000-000000000000}"/>
          </ac:spMkLst>
        </pc:spChg>
      </pc:sldChg>
      <pc:sldChg chg="modSp">
        <pc:chgData name="ARMSTRONG, Alexandra (CLAPHAM FAMILY PRACTICE)" userId="S::alexandraarmstrong@nhs.net::9be1ff55-4469-4e48-859c-88fbd98869ca" providerId="AD" clId="Web-{8E493E2D-C0B9-0E1B-2E81-459F5C68934E}" dt="2023-11-28T17:33:53.974" v="1450"/>
        <pc:sldMkLst>
          <pc:docMk/>
          <pc:sldMk cId="4040663801" sldId="284"/>
        </pc:sldMkLst>
        <pc:graphicFrameChg chg="mod modGraphic">
          <ac:chgData name="ARMSTRONG, Alexandra (CLAPHAM FAMILY PRACTICE)" userId="S::alexandraarmstrong@nhs.net::9be1ff55-4469-4e48-859c-88fbd98869ca" providerId="AD" clId="Web-{8E493E2D-C0B9-0E1B-2E81-459F5C68934E}" dt="2023-11-28T17:33:53.974" v="1450"/>
          <ac:graphicFrameMkLst>
            <pc:docMk/>
            <pc:sldMk cId="4040663801" sldId="284"/>
            <ac:graphicFrameMk id="8" creationId="{00000000-0000-0000-0000-000000000000}"/>
          </ac:graphicFrameMkLst>
        </pc:graphicFrameChg>
      </pc:sldChg>
      <pc:sldChg chg="addSp delSp modSp addCm delCm">
        <pc:chgData name="ARMSTRONG, Alexandra (CLAPHAM FAMILY PRACTICE)" userId="S::alexandraarmstrong@nhs.net::9be1ff55-4469-4e48-859c-88fbd98869ca" providerId="AD" clId="Web-{8E493E2D-C0B9-0E1B-2E81-459F5C68934E}" dt="2023-11-28T17:46:38.630" v="1697"/>
        <pc:sldMkLst>
          <pc:docMk/>
          <pc:sldMk cId="780944043" sldId="285"/>
        </pc:sldMkLst>
        <pc:spChg chg="del">
          <ac:chgData name="ARMSTRONG, Alexandra (CLAPHAM FAMILY PRACTICE)" userId="S::alexandraarmstrong@nhs.net::9be1ff55-4469-4e48-859c-88fbd98869ca" providerId="AD" clId="Web-{8E493E2D-C0B9-0E1B-2E81-459F5C68934E}" dt="2023-11-28T17:36:03.792" v="1455"/>
          <ac:spMkLst>
            <pc:docMk/>
            <pc:sldMk cId="780944043" sldId="285"/>
            <ac:spMk id="2" creationId="{EF71D754-4D46-4401-A7D4-CF3CB2E4EB55}"/>
          </ac:spMkLst>
        </pc:spChg>
        <pc:spChg chg="del">
          <ac:chgData name="ARMSTRONG, Alexandra (CLAPHAM FAMILY PRACTICE)" userId="S::alexandraarmstrong@nhs.net::9be1ff55-4469-4e48-859c-88fbd98869ca" providerId="AD" clId="Web-{8E493E2D-C0B9-0E1B-2E81-459F5C68934E}" dt="2023-11-28T17:36:05.823" v="1456"/>
          <ac:spMkLst>
            <pc:docMk/>
            <pc:sldMk cId="780944043" sldId="285"/>
            <ac:spMk id="3" creationId="{EB11BA5B-C25D-42C9-83F9-3548930DBD66}"/>
          </ac:spMkLst>
        </pc:spChg>
        <pc:spChg chg="del">
          <ac:chgData name="ARMSTRONG, Alexandra (CLAPHAM FAMILY PRACTICE)" userId="S::alexandraarmstrong@nhs.net::9be1ff55-4469-4e48-859c-88fbd98869ca" providerId="AD" clId="Web-{8E493E2D-C0B9-0E1B-2E81-459F5C68934E}" dt="2023-11-28T17:36:00.526" v="1454"/>
          <ac:spMkLst>
            <pc:docMk/>
            <pc:sldMk cId="780944043" sldId="285"/>
            <ac:spMk id="4" creationId="{F9CCE9E7-16C1-4E54-9F21-4BD9CAE33847}"/>
          </ac:spMkLst>
        </pc:spChg>
        <pc:spChg chg="del mod">
          <ac:chgData name="ARMSTRONG, Alexandra (CLAPHAM FAMILY PRACTICE)" userId="S::alexandraarmstrong@nhs.net::9be1ff55-4469-4e48-859c-88fbd98869ca" providerId="AD" clId="Web-{8E493E2D-C0B9-0E1B-2E81-459F5C68934E}" dt="2023-11-28T17:38:23.485" v="1489"/>
          <ac:spMkLst>
            <pc:docMk/>
            <pc:sldMk cId="780944043" sldId="285"/>
            <ac:spMk id="5" creationId="{6F81C026-6C5D-E620-BE76-F0AE4BA79ECB}"/>
          </ac:spMkLst>
        </pc:spChg>
        <pc:spChg chg="del">
          <ac:chgData name="ARMSTRONG, Alexandra (CLAPHAM FAMILY PRACTICE)" userId="S::alexandraarmstrong@nhs.net::9be1ff55-4469-4e48-859c-88fbd98869ca" providerId="AD" clId="Web-{8E493E2D-C0B9-0E1B-2E81-459F5C68934E}" dt="2023-11-28T17:37:18.060" v="1472"/>
          <ac:spMkLst>
            <pc:docMk/>
            <pc:sldMk cId="780944043" sldId="285"/>
            <ac:spMk id="6" creationId="{0B35EBF7-65FB-9BE4-2355-52423ADE9A59}"/>
          </ac:spMkLst>
        </pc:spChg>
        <pc:spChg chg="mod">
          <ac:chgData name="ARMSTRONG, Alexandra (CLAPHAM FAMILY PRACTICE)" userId="S::alexandraarmstrong@nhs.net::9be1ff55-4469-4e48-859c-88fbd98869ca" providerId="AD" clId="Web-{8E493E2D-C0B9-0E1B-2E81-459F5C68934E}" dt="2023-11-28T17:46:38.630" v="1697"/>
          <ac:spMkLst>
            <pc:docMk/>
            <pc:sldMk cId="780944043" sldId="285"/>
            <ac:spMk id="7" creationId="{AF991DAF-9D3F-9C4E-B2BF-6D2883E79BDF}"/>
          </ac:spMkLst>
        </pc:spChg>
        <pc:spChg chg="add mod">
          <ac:chgData name="ARMSTRONG, Alexandra (CLAPHAM FAMILY PRACTICE)" userId="S::alexandraarmstrong@nhs.net::9be1ff55-4469-4e48-859c-88fbd98869ca" providerId="AD" clId="Web-{8E493E2D-C0B9-0E1B-2E81-459F5C68934E}" dt="2023-11-28T17:36:19.199" v="1463" actId="20577"/>
          <ac:spMkLst>
            <pc:docMk/>
            <pc:sldMk cId="780944043" sldId="285"/>
            <ac:spMk id="9" creationId="{F7AA3793-3943-6267-7388-3056D5A0261F}"/>
          </ac:spMkLst>
        </pc:spChg>
        <pc:spChg chg="add mod">
          <ac:chgData name="ARMSTRONG, Alexandra (CLAPHAM FAMILY PRACTICE)" userId="S::alexandraarmstrong@nhs.net::9be1ff55-4469-4e48-859c-88fbd98869ca" providerId="AD" clId="Web-{8E493E2D-C0B9-0E1B-2E81-459F5C68934E}" dt="2023-11-28T17:37:52.234" v="1484" actId="20577"/>
          <ac:spMkLst>
            <pc:docMk/>
            <pc:sldMk cId="780944043" sldId="285"/>
            <ac:spMk id="11" creationId="{02B98A5D-B09F-E939-7611-585FFC4D84A7}"/>
          </ac:spMkLst>
        </pc:spChg>
        <pc:graphicFrameChg chg="add mod modGraphic">
          <ac:chgData name="ARMSTRONG, Alexandra (CLAPHAM FAMILY PRACTICE)" userId="S::alexandraarmstrong@nhs.net::9be1ff55-4469-4e48-859c-88fbd98869ca" providerId="AD" clId="Web-{8E493E2D-C0B9-0E1B-2E81-459F5C68934E}" dt="2023-11-28T17:39:30.925" v="1519"/>
          <ac:graphicFrameMkLst>
            <pc:docMk/>
            <pc:sldMk cId="780944043" sldId="285"/>
            <ac:graphicFrameMk id="13" creationId="{D4C99864-F820-42D1-24AA-41C890BCF5EE}"/>
          </ac:graphicFrameMkLst>
        </pc:graphicFrameChg>
        <pc:extLst>
          <p:ext xmlns:p="http://schemas.openxmlformats.org/presentationml/2006/main" uri="{D6D511B9-2390-475A-947B-AFAB55BFBCF1}">
            <pc226:cmChg xmlns:pc226="http://schemas.microsoft.com/office/powerpoint/2022/06/main/command" chg="add del">
              <pc226:chgData name="ARMSTRONG, Alexandra (CLAPHAM FAMILY PRACTICE)" userId="S::alexandraarmstrong@nhs.net::9be1ff55-4469-4e48-859c-88fbd98869ca" providerId="AD" clId="Web-{8E493E2D-C0B9-0E1B-2E81-459F5C68934E}" dt="2023-11-28T17:39:46.504" v="1520"/>
              <pc2:cmMkLst xmlns:pc2="http://schemas.microsoft.com/office/powerpoint/2019/9/main/command">
                <pc:docMk/>
                <pc:sldMk cId="780944043" sldId="285"/>
                <pc2:cmMk id="{D1781BFC-179E-4766-A878-A7FA2242B9C0}"/>
              </pc2:cmMkLst>
            </pc226:cmChg>
          </p:ext>
        </pc:extLst>
      </pc:sldChg>
      <pc:sldChg chg="addSp delSp modSp addCm delCm modCm">
        <pc:chgData name="ARMSTRONG, Alexandra (CLAPHAM FAMILY PRACTICE)" userId="S::alexandraarmstrong@nhs.net::9be1ff55-4469-4e48-859c-88fbd98869ca" providerId="AD" clId="Web-{8E493E2D-C0B9-0E1B-2E81-459F5C68934E}" dt="2023-11-28T17:47:49.758" v="1704"/>
        <pc:sldMkLst>
          <pc:docMk/>
          <pc:sldMk cId="4200074145" sldId="286"/>
        </pc:sldMkLst>
        <pc:spChg chg="del mod">
          <ac:chgData name="ARMSTRONG, Alexandra (CLAPHAM FAMILY PRACTICE)" userId="S::alexandraarmstrong@nhs.net::9be1ff55-4469-4e48-859c-88fbd98869ca" providerId="AD" clId="Web-{8E493E2D-C0B9-0E1B-2E81-459F5C68934E}" dt="2023-11-28T17:40:04.130" v="1523"/>
          <ac:spMkLst>
            <pc:docMk/>
            <pc:sldMk cId="4200074145" sldId="286"/>
            <ac:spMk id="2" creationId="{EF71D754-4D46-4401-A7D4-CF3CB2E4EB55}"/>
          </ac:spMkLst>
        </pc:spChg>
        <pc:spChg chg="del">
          <ac:chgData name="ARMSTRONG, Alexandra (CLAPHAM FAMILY PRACTICE)" userId="S::alexandraarmstrong@nhs.net::9be1ff55-4469-4e48-859c-88fbd98869ca" providerId="AD" clId="Web-{8E493E2D-C0B9-0E1B-2E81-459F5C68934E}" dt="2023-11-28T17:40:06.739" v="1524"/>
          <ac:spMkLst>
            <pc:docMk/>
            <pc:sldMk cId="4200074145" sldId="286"/>
            <ac:spMk id="3" creationId="{EB11BA5B-C25D-42C9-83F9-3548930DBD66}"/>
          </ac:spMkLst>
        </pc:spChg>
        <pc:spChg chg="del">
          <ac:chgData name="ARMSTRONG, Alexandra (CLAPHAM FAMILY PRACTICE)" userId="S::alexandraarmstrong@nhs.net::9be1ff55-4469-4e48-859c-88fbd98869ca" providerId="AD" clId="Web-{8E493E2D-C0B9-0E1B-2E81-459F5C68934E}" dt="2023-11-28T17:39:59.192" v="1521"/>
          <ac:spMkLst>
            <pc:docMk/>
            <pc:sldMk cId="4200074145" sldId="286"/>
            <ac:spMk id="4" creationId="{F9CCE9E7-16C1-4E54-9F21-4BD9CAE33847}"/>
          </ac:spMkLst>
        </pc:spChg>
        <pc:spChg chg="del mod">
          <ac:chgData name="ARMSTRONG, Alexandra (CLAPHAM FAMILY PRACTICE)" userId="S::alexandraarmstrong@nhs.net::9be1ff55-4469-4e48-859c-88fbd98869ca" providerId="AD" clId="Web-{8E493E2D-C0B9-0E1B-2E81-459F5C68934E}" dt="2023-11-28T17:41:25.445" v="1546"/>
          <ac:spMkLst>
            <pc:docMk/>
            <pc:sldMk cId="4200074145" sldId="286"/>
            <ac:spMk id="6" creationId="{0B35EBF7-65FB-9BE4-2355-52423ADE9A59}"/>
          </ac:spMkLst>
        </pc:spChg>
        <pc:spChg chg="add mod">
          <ac:chgData name="ARMSTRONG, Alexandra (CLAPHAM FAMILY PRACTICE)" userId="S::alexandraarmstrong@nhs.net::9be1ff55-4469-4e48-859c-88fbd98869ca" providerId="AD" clId="Web-{8E493E2D-C0B9-0E1B-2E81-459F5C68934E}" dt="2023-11-28T17:40:42.881" v="1536" actId="20577"/>
          <ac:spMkLst>
            <pc:docMk/>
            <pc:sldMk cId="4200074145" sldId="286"/>
            <ac:spMk id="8" creationId="{CD2BAB0A-79AD-3BA8-2E06-D45607411EB0}"/>
          </ac:spMkLst>
        </pc:spChg>
        <pc:spChg chg="add del mod">
          <ac:chgData name="ARMSTRONG, Alexandra (CLAPHAM FAMILY PRACTICE)" userId="S::alexandraarmstrong@nhs.net::9be1ff55-4469-4e48-859c-88fbd98869ca" providerId="AD" clId="Web-{8E493E2D-C0B9-0E1B-2E81-459F5C68934E}" dt="2023-11-28T17:41:38.040" v="1549"/>
          <ac:spMkLst>
            <pc:docMk/>
            <pc:sldMk cId="4200074145" sldId="286"/>
            <ac:spMk id="10" creationId="{79D2B0C0-4D10-EE76-83DA-C6D3BA5197A8}"/>
          </ac:spMkLst>
        </pc:spChg>
        <pc:spChg chg="add mod">
          <ac:chgData name="ARMSTRONG, Alexandra (CLAPHAM FAMILY PRACTICE)" userId="S::alexandraarmstrong@nhs.net::9be1ff55-4469-4e48-859c-88fbd98869ca" providerId="AD" clId="Web-{8E493E2D-C0B9-0E1B-2E81-459F5C68934E}" dt="2023-11-28T17:41:32.430" v="1547" actId="1076"/>
          <ac:spMkLst>
            <pc:docMk/>
            <pc:sldMk cId="4200074145" sldId="286"/>
            <ac:spMk id="12" creationId="{EF2770CE-6E1A-74F8-B324-4B619B4CB33C}"/>
          </ac:spMkLst>
        </pc:spChg>
        <pc:spChg chg="del mod">
          <ac:chgData name="ARMSTRONG, Alexandra (CLAPHAM FAMILY PRACTICE)" userId="S::alexandraarmstrong@nhs.net::9be1ff55-4469-4e48-859c-88fbd98869ca" providerId="AD" clId="Web-{8E493E2D-C0B9-0E1B-2E81-459F5C68934E}" dt="2023-11-28T17:42:59.152" v="1568"/>
          <ac:spMkLst>
            <pc:docMk/>
            <pc:sldMk cId="4200074145" sldId="286"/>
            <ac:spMk id="24" creationId="{6F81C026-6C5D-E620-BE76-F0AE4BA79ECB}"/>
          </ac:spMkLst>
        </pc:spChg>
        <pc:spChg chg="mod">
          <ac:chgData name="ARMSTRONG, Alexandra (CLAPHAM FAMILY PRACTICE)" userId="S::alexandraarmstrong@nhs.net::9be1ff55-4469-4e48-859c-88fbd98869ca" providerId="AD" clId="Web-{8E493E2D-C0B9-0E1B-2E81-459F5C68934E}" dt="2023-11-28T17:47:31.991" v="1703" actId="20577"/>
          <ac:spMkLst>
            <pc:docMk/>
            <pc:sldMk cId="4200074145" sldId="286"/>
            <ac:spMk id="54" creationId="{0B35EBF7-65FB-9BE4-2355-52423ADE9A59}"/>
          </ac:spMkLst>
        </pc:spChg>
        <pc:grpChg chg="mod">
          <ac:chgData name="ARMSTRONG, Alexandra (CLAPHAM FAMILY PRACTICE)" userId="S::alexandraarmstrong@nhs.net::9be1ff55-4469-4e48-859c-88fbd98869ca" providerId="AD" clId="Web-{8E493E2D-C0B9-0E1B-2E81-459F5C68934E}" dt="2023-11-28T17:41:35.649" v="1548" actId="1076"/>
          <ac:grpSpMkLst>
            <pc:docMk/>
            <pc:sldMk cId="4200074145" sldId="286"/>
            <ac:grpSpMk id="7" creationId="{00000000-0000-0000-0000-000000000000}"/>
          </ac:grpSpMkLst>
        </pc:grpChg>
        <pc:graphicFrameChg chg="add mod modGraphic">
          <ac:chgData name="ARMSTRONG, Alexandra (CLAPHAM FAMILY PRACTICE)" userId="S::alexandraarmstrong@nhs.net::9be1ff55-4469-4e48-859c-88fbd98869ca" providerId="AD" clId="Web-{8E493E2D-C0B9-0E1B-2E81-459F5C68934E}" dt="2023-11-28T17:46:06.441" v="1695"/>
          <ac:graphicFrameMkLst>
            <pc:docMk/>
            <pc:sldMk cId="4200074145" sldId="286"/>
            <ac:graphicFrameMk id="14" creationId="{C1443C75-77E8-EFBC-C16A-1D23824C79DA}"/>
          </ac:graphicFrameMkLst>
        </pc:graphicFrameChg>
        <pc:graphicFrameChg chg="add del">
          <ac:chgData name="ARMSTRONG, Alexandra (CLAPHAM FAMILY PRACTICE)" userId="S::alexandraarmstrong@nhs.net::9be1ff55-4469-4e48-859c-88fbd98869ca" providerId="AD" clId="Web-{8E493E2D-C0B9-0E1B-2E81-459F5C68934E}" dt="2023-11-28T17:42:20.963" v="1556"/>
          <ac:graphicFrameMkLst>
            <pc:docMk/>
            <pc:sldMk cId="4200074145" sldId="286"/>
            <ac:graphicFrameMk id="16" creationId="{23CE6000-4676-181D-3922-8A0C35ABD24C}"/>
          </ac:graphicFrameMkLst>
        </pc:graphicFrameChg>
        <pc:graphicFrameChg chg="add del mod">
          <ac:chgData name="ARMSTRONG, Alexandra (CLAPHAM FAMILY PRACTICE)" userId="S::alexandraarmstrong@nhs.net::9be1ff55-4469-4e48-859c-88fbd98869ca" providerId="AD" clId="Web-{8E493E2D-C0B9-0E1B-2E81-459F5C68934E}" dt="2023-11-28T17:42:32.011" v="1558"/>
          <ac:graphicFrameMkLst>
            <pc:docMk/>
            <pc:sldMk cId="4200074145" sldId="286"/>
            <ac:graphicFrameMk id="18" creationId="{CC9F66B9-9FBE-1B6E-927A-6C8A7CFFF1B6}"/>
          </ac:graphicFrameMkLst>
        </pc:graphicFrameChg>
        <pc:extLst>
          <p:ext xmlns:p="http://schemas.openxmlformats.org/presentationml/2006/main" uri="{D6D511B9-2390-475A-947B-AFAB55BFBCF1}">
            <pc226:cmChg xmlns:pc226="http://schemas.microsoft.com/office/powerpoint/2022/06/main/command" chg="add del">
              <pc226:chgData name="ARMSTRONG, Alexandra (CLAPHAM FAMILY PRACTICE)" userId="S::alexandraarmstrong@nhs.net::9be1ff55-4469-4e48-859c-88fbd98869ca" providerId="AD" clId="Web-{8E493E2D-C0B9-0E1B-2E81-459F5C68934E}" dt="2023-11-28T17:40:43.100" v="1537"/>
              <pc2:cmMkLst xmlns:pc2="http://schemas.microsoft.com/office/powerpoint/2019/9/main/command">
                <pc:docMk/>
                <pc:sldMk cId="4200074145" sldId="286"/>
                <pc2:cmMk id="{82576315-7853-4E40-B58D-A6113E187A16}"/>
              </pc2:cmMkLst>
            </pc226:cmChg>
            <pc226:cmChg xmlns:pc226="http://schemas.microsoft.com/office/powerpoint/2022/06/main/command" chg="add mod">
              <pc226:chgData name="ARMSTRONG, Alexandra (CLAPHAM FAMILY PRACTICE)" userId="S::alexandraarmstrong@nhs.net::9be1ff55-4469-4e48-859c-88fbd98869ca" providerId="AD" clId="Web-{8E493E2D-C0B9-0E1B-2E81-459F5C68934E}" dt="2023-11-28T17:47:49.758" v="1704"/>
              <pc2:cmMkLst xmlns:pc2="http://schemas.microsoft.com/office/powerpoint/2019/9/main/command">
                <pc:docMk/>
                <pc:sldMk cId="4200074145" sldId="286"/>
                <pc2:cmMk id="{A7AC0828-383D-4A3E-8578-60CB76B77214}"/>
              </pc2:cmMkLst>
            </pc226:cmChg>
          </p:ext>
        </pc:extLst>
      </pc:sldChg>
      <pc:sldChg chg="addSp modSp new">
        <pc:chgData name="ARMSTRONG, Alexandra (CLAPHAM FAMILY PRACTICE)" userId="S::alexandraarmstrong@nhs.net::9be1ff55-4469-4e48-859c-88fbd98869ca" providerId="AD" clId="Web-{8E493E2D-C0B9-0E1B-2E81-459F5C68934E}" dt="2023-11-28T16:50:50.494" v="1243" actId="20577"/>
        <pc:sldMkLst>
          <pc:docMk/>
          <pc:sldMk cId="1124547476" sldId="288"/>
        </pc:sldMkLst>
        <pc:spChg chg="add mod">
          <ac:chgData name="ARMSTRONG, Alexandra (CLAPHAM FAMILY PRACTICE)" userId="S::alexandraarmstrong@nhs.net::9be1ff55-4469-4e48-859c-88fbd98869ca" providerId="AD" clId="Web-{8E493E2D-C0B9-0E1B-2E81-459F5C68934E}" dt="2023-11-28T16:37:44.490" v="1043" actId="20577"/>
          <ac:spMkLst>
            <pc:docMk/>
            <pc:sldMk cId="1124547476" sldId="288"/>
            <ac:spMk id="3" creationId="{7E94B966-0F29-6A9C-A052-660A89C19296}"/>
          </ac:spMkLst>
        </pc:spChg>
        <pc:spChg chg="add mod">
          <ac:chgData name="ARMSTRONG, Alexandra (CLAPHAM FAMILY PRACTICE)" userId="S::alexandraarmstrong@nhs.net::9be1ff55-4469-4e48-859c-88fbd98869ca" providerId="AD" clId="Web-{8E493E2D-C0B9-0E1B-2E81-459F5C68934E}" dt="2023-11-28T16:37:52.287" v="1045" actId="1076"/>
          <ac:spMkLst>
            <pc:docMk/>
            <pc:sldMk cId="1124547476" sldId="288"/>
            <ac:spMk id="5" creationId="{27184A95-CF02-AAE4-24C1-CB0CDC4AAAF3}"/>
          </ac:spMkLst>
        </pc:spChg>
        <pc:spChg chg="add mod">
          <ac:chgData name="ARMSTRONG, Alexandra (CLAPHAM FAMILY PRACTICE)" userId="S::alexandraarmstrong@nhs.net::9be1ff55-4469-4e48-859c-88fbd98869ca" providerId="AD" clId="Web-{8E493E2D-C0B9-0E1B-2E81-459F5C68934E}" dt="2023-11-28T16:49:28.070" v="1230" actId="20577"/>
          <ac:spMkLst>
            <pc:docMk/>
            <pc:sldMk cId="1124547476" sldId="288"/>
            <ac:spMk id="9" creationId="{9B595871-C703-9937-D256-ADD70FD7EB87}"/>
          </ac:spMkLst>
        </pc:spChg>
        <pc:spChg chg="add mod">
          <ac:chgData name="ARMSTRONG, Alexandra (CLAPHAM FAMILY PRACTICE)" userId="S::alexandraarmstrong@nhs.net::9be1ff55-4469-4e48-859c-88fbd98869ca" providerId="AD" clId="Web-{8E493E2D-C0B9-0E1B-2E81-459F5C68934E}" dt="2023-11-28T16:38:55.195" v="1058" actId="1076"/>
          <ac:spMkLst>
            <pc:docMk/>
            <pc:sldMk cId="1124547476" sldId="288"/>
            <ac:spMk id="15" creationId="{4C9CD751-4172-770C-DFFA-E8D6EC9DD0A7}"/>
          </ac:spMkLst>
        </pc:spChg>
        <pc:spChg chg="add mod">
          <ac:chgData name="ARMSTRONG, Alexandra (CLAPHAM FAMILY PRACTICE)" userId="S::alexandraarmstrong@nhs.net::9be1ff55-4469-4e48-859c-88fbd98869ca" providerId="AD" clId="Web-{8E493E2D-C0B9-0E1B-2E81-459F5C68934E}" dt="2023-11-28T16:39:21.383" v="1066" actId="14100"/>
          <ac:spMkLst>
            <pc:docMk/>
            <pc:sldMk cId="1124547476" sldId="288"/>
            <ac:spMk id="17" creationId="{B48087E9-D878-5BC9-AA2A-CF7D0EDA7BE3}"/>
          </ac:spMkLst>
        </pc:spChg>
        <pc:spChg chg="add mod">
          <ac:chgData name="ARMSTRONG, Alexandra (CLAPHAM FAMILY PRACTICE)" userId="S::alexandraarmstrong@nhs.net::9be1ff55-4469-4e48-859c-88fbd98869ca" providerId="AD" clId="Web-{8E493E2D-C0B9-0E1B-2E81-459F5C68934E}" dt="2023-11-28T16:50:50.494" v="1243" actId="20577"/>
          <ac:spMkLst>
            <pc:docMk/>
            <pc:sldMk cId="1124547476" sldId="288"/>
            <ac:spMk id="19" creationId="{29FA0FD2-F587-4876-4811-CD2A06225847}"/>
          </ac:spMkLst>
        </pc:spChg>
        <pc:graphicFrameChg chg="add mod">
          <ac:chgData name="ARMSTRONG, Alexandra (CLAPHAM FAMILY PRACTICE)" userId="S::alexandraarmstrong@nhs.net::9be1ff55-4469-4e48-859c-88fbd98869ca" providerId="AD" clId="Web-{8E493E2D-C0B9-0E1B-2E81-459F5C68934E}" dt="2023-11-28T16:37:56.271" v="1046" actId="1076"/>
          <ac:graphicFrameMkLst>
            <pc:docMk/>
            <pc:sldMk cId="1124547476" sldId="288"/>
            <ac:graphicFrameMk id="7" creationId="{3BD01BEE-B9D7-1595-95C5-BF2E5B555DC6}"/>
          </ac:graphicFrameMkLst>
        </pc:graphicFrameChg>
        <pc:cxnChg chg="add mod">
          <ac:chgData name="ARMSTRONG, Alexandra (CLAPHAM FAMILY PRACTICE)" userId="S::alexandraarmstrong@nhs.net::9be1ff55-4469-4e48-859c-88fbd98869ca" providerId="AD" clId="Web-{8E493E2D-C0B9-0E1B-2E81-459F5C68934E}" dt="2023-11-28T16:39:02.710" v="1060" actId="1076"/>
          <ac:cxnSpMkLst>
            <pc:docMk/>
            <pc:sldMk cId="1124547476" sldId="288"/>
            <ac:cxnSpMk id="11" creationId="{4AF932EF-1181-3F05-0E21-F118816BFE44}"/>
          </ac:cxnSpMkLst>
        </pc:cxnChg>
        <pc:cxnChg chg="add mod">
          <ac:chgData name="ARMSTRONG, Alexandra (CLAPHAM FAMILY PRACTICE)" userId="S::alexandraarmstrong@nhs.net::9be1ff55-4469-4e48-859c-88fbd98869ca" providerId="AD" clId="Web-{8E493E2D-C0B9-0E1B-2E81-459F5C68934E}" dt="2023-11-28T16:39:13.508" v="1063" actId="1076"/>
          <ac:cxnSpMkLst>
            <pc:docMk/>
            <pc:sldMk cId="1124547476" sldId="288"/>
            <ac:cxnSpMk id="13" creationId="{96EB1D80-DFDE-BA09-842C-DC89FE05A391}"/>
          </ac:cxnSpMkLst>
        </pc:cxnChg>
      </pc:sldChg>
    </pc:docChg>
  </pc:docChgLst>
  <pc:docChgLst>
    <pc:chgData name="ARMSTRONG, Alexandra (CLAPHAM FAMILY PRACTICE)" userId="S::alexandraarmstrong@nhs.net::9be1ff55-4469-4e48-859c-88fbd98869ca" providerId="AD" clId="Web-{7A11F4B6-ABC6-507F-0B9F-B1DF41AEA078}"/>
    <pc:docChg chg="modSld">
      <pc:chgData name="ARMSTRONG, Alexandra (CLAPHAM FAMILY PRACTICE)" userId="S::alexandraarmstrong@nhs.net::9be1ff55-4469-4e48-859c-88fbd98869ca" providerId="AD" clId="Web-{7A11F4B6-ABC6-507F-0B9F-B1DF41AEA078}" dt="2024-03-19T17:31:51.395" v="1690" actId="20577"/>
      <pc:docMkLst>
        <pc:docMk/>
      </pc:docMkLst>
      <pc:sldChg chg="modSp">
        <pc:chgData name="ARMSTRONG, Alexandra (CLAPHAM FAMILY PRACTICE)" userId="S::alexandraarmstrong@nhs.net::9be1ff55-4469-4e48-859c-88fbd98869ca" providerId="AD" clId="Web-{7A11F4B6-ABC6-507F-0B9F-B1DF41AEA078}" dt="2024-03-19T17:31:51.395" v="1690" actId="20577"/>
        <pc:sldMkLst>
          <pc:docMk/>
          <pc:sldMk cId="1551249860" sldId="260"/>
        </pc:sldMkLst>
        <pc:spChg chg="mod">
          <ac:chgData name="ARMSTRONG, Alexandra (CLAPHAM FAMILY PRACTICE)" userId="S::alexandraarmstrong@nhs.net::9be1ff55-4469-4e48-859c-88fbd98869ca" providerId="AD" clId="Web-{7A11F4B6-ABC6-507F-0B9F-B1DF41AEA078}" dt="2024-03-19T15:59:44.906" v="525" actId="1076"/>
          <ac:spMkLst>
            <pc:docMk/>
            <pc:sldMk cId="1551249860" sldId="260"/>
            <ac:spMk id="7" creationId="{0B35EBF7-65FB-9BE4-2355-52423ADE9A59}"/>
          </ac:spMkLst>
        </pc:spChg>
        <pc:spChg chg="mod">
          <ac:chgData name="ARMSTRONG, Alexandra (CLAPHAM FAMILY PRACTICE)" userId="S::alexandraarmstrong@nhs.net::9be1ff55-4469-4e48-859c-88fbd98869ca" providerId="AD" clId="Web-{7A11F4B6-ABC6-507F-0B9F-B1DF41AEA078}" dt="2024-03-19T17:31:51.395" v="1690" actId="20577"/>
          <ac:spMkLst>
            <pc:docMk/>
            <pc:sldMk cId="1551249860" sldId="260"/>
            <ac:spMk id="28" creationId="{F46C3DAD-8FE2-264B-B038-96BFEE1E979D}"/>
          </ac:spMkLst>
        </pc:spChg>
        <pc:spChg chg="mod">
          <ac:chgData name="ARMSTRONG, Alexandra (CLAPHAM FAMILY PRACTICE)" userId="S::alexandraarmstrong@nhs.net::9be1ff55-4469-4e48-859c-88fbd98869ca" providerId="AD" clId="Web-{7A11F4B6-ABC6-507F-0B9F-B1DF41AEA078}" dt="2024-03-19T15:56:53.355" v="494" actId="1076"/>
          <ac:spMkLst>
            <pc:docMk/>
            <pc:sldMk cId="1551249860" sldId="260"/>
            <ac:spMk id="34" creationId="{00000000-0000-0000-0000-000000000000}"/>
          </ac:spMkLst>
        </pc:spChg>
        <pc:spChg chg="mod">
          <ac:chgData name="ARMSTRONG, Alexandra (CLAPHAM FAMILY PRACTICE)" userId="S::alexandraarmstrong@nhs.net::9be1ff55-4469-4e48-859c-88fbd98869ca" providerId="AD" clId="Web-{7A11F4B6-ABC6-507F-0B9F-B1DF41AEA078}" dt="2024-03-19T15:57:09.808" v="497" actId="1076"/>
          <ac:spMkLst>
            <pc:docMk/>
            <pc:sldMk cId="1551249860" sldId="260"/>
            <ac:spMk id="37" creationId="{00000000-0000-0000-0000-000000000000}"/>
          </ac:spMkLst>
        </pc:spChg>
        <pc:spChg chg="mod">
          <ac:chgData name="ARMSTRONG, Alexandra (CLAPHAM FAMILY PRACTICE)" userId="S::alexandraarmstrong@nhs.net::9be1ff55-4469-4e48-859c-88fbd98869ca" providerId="AD" clId="Web-{7A11F4B6-ABC6-507F-0B9F-B1DF41AEA078}" dt="2024-03-19T15:55:46.259" v="480" actId="1076"/>
          <ac:spMkLst>
            <pc:docMk/>
            <pc:sldMk cId="1551249860" sldId="260"/>
            <ac:spMk id="40" creationId="{00000000-0000-0000-0000-000000000000}"/>
          </ac:spMkLst>
        </pc:spChg>
        <pc:spChg chg="mod">
          <ac:chgData name="ARMSTRONG, Alexandra (CLAPHAM FAMILY PRACTICE)" userId="S::alexandraarmstrong@nhs.net::9be1ff55-4469-4e48-859c-88fbd98869ca" providerId="AD" clId="Web-{7A11F4B6-ABC6-507F-0B9F-B1DF41AEA078}" dt="2024-03-19T15:57:25.496" v="502" actId="1076"/>
          <ac:spMkLst>
            <pc:docMk/>
            <pc:sldMk cId="1551249860" sldId="260"/>
            <ac:spMk id="41" creationId="{00000000-0000-0000-0000-000000000000}"/>
          </ac:spMkLst>
        </pc:spChg>
        <pc:spChg chg="mod">
          <ac:chgData name="ARMSTRONG, Alexandra (CLAPHAM FAMILY PRACTICE)" userId="S::alexandraarmstrong@nhs.net::9be1ff55-4469-4e48-859c-88fbd98869ca" providerId="AD" clId="Web-{7A11F4B6-ABC6-507F-0B9F-B1DF41AEA078}" dt="2024-03-19T15:58:14.560" v="508" actId="1076"/>
          <ac:spMkLst>
            <pc:docMk/>
            <pc:sldMk cId="1551249860" sldId="260"/>
            <ac:spMk id="48" creationId="{00000000-0000-0000-0000-000000000000}"/>
          </ac:spMkLst>
        </pc:spChg>
        <pc:spChg chg="mod">
          <ac:chgData name="ARMSTRONG, Alexandra (CLAPHAM FAMILY PRACTICE)" userId="S::alexandraarmstrong@nhs.net::9be1ff55-4469-4e48-859c-88fbd98869ca" providerId="AD" clId="Web-{7A11F4B6-ABC6-507F-0B9F-B1DF41AEA078}" dt="2024-03-19T15:55:58.728" v="484" actId="1076"/>
          <ac:spMkLst>
            <pc:docMk/>
            <pc:sldMk cId="1551249860" sldId="260"/>
            <ac:spMk id="49" creationId="{00000000-0000-0000-0000-000000000000}"/>
          </ac:spMkLst>
        </pc:spChg>
        <pc:spChg chg="mod">
          <ac:chgData name="ARMSTRONG, Alexandra (CLAPHAM FAMILY PRACTICE)" userId="S::alexandraarmstrong@nhs.net::9be1ff55-4469-4e48-859c-88fbd98869ca" providerId="AD" clId="Web-{7A11F4B6-ABC6-507F-0B9F-B1DF41AEA078}" dt="2024-03-19T15:57:05.199" v="496" actId="1076"/>
          <ac:spMkLst>
            <pc:docMk/>
            <pc:sldMk cId="1551249860" sldId="260"/>
            <ac:spMk id="56" creationId="{00000000-0000-0000-0000-000000000000}"/>
          </ac:spMkLst>
        </pc:spChg>
        <pc:spChg chg="mod">
          <ac:chgData name="ARMSTRONG, Alexandra (CLAPHAM FAMILY PRACTICE)" userId="S::alexandraarmstrong@nhs.net::9be1ff55-4469-4e48-859c-88fbd98869ca" providerId="AD" clId="Web-{7A11F4B6-ABC6-507F-0B9F-B1DF41AEA078}" dt="2024-03-19T15:59:12.702" v="519" actId="20577"/>
          <ac:spMkLst>
            <pc:docMk/>
            <pc:sldMk cId="1551249860" sldId="260"/>
            <ac:spMk id="57" creationId="{00000000-0000-0000-0000-000000000000}"/>
          </ac:spMkLst>
        </pc:spChg>
        <pc:spChg chg="mod">
          <ac:chgData name="ARMSTRONG, Alexandra (CLAPHAM FAMILY PRACTICE)" userId="S::alexandraarmstrong@nhs.net::9be1ff55-4469-4e48-859c-88fbd98869ca" providerId="AD" clId="Web-{7A11F4B6-ABC6-507F-0B9F-B1DF41AEA078}" dt="2024-03-19T15:59:22.906" v="521" actId="1076"/>
          <ac:spMkLst>
            <pc:docMk/>
            <pc:sldMk cId="1551249860" sldId="260"/>
            <ac:spMk id="58" creationId="{4AA0E2AC-2BFC-F538-424C-2145DB75618E}"/>
          </ac:spMkLst>
        </pc:spChg>
        <pc:spChg chg="mod">
          <ac:chgData name="ARMSTRONG, Alexandra (CLAPHAM FAMILY PRACTICE)" userId="S::alexandraarmstrong@nhs.net::9be1ff55-4469-4e48-859c-88fbd98869ca" providerId="AD" clId="Web-{7A11F4B6-ABC6-507F-0B9F-B1DF41AEA078}" dt="2024-03-19T15:57:16.855" v="499" actId="1076"/>
          <ac:spMkLst>
            <pc:docMk/>
            <pc:sldMk cId="1551249860" sldId="260"/>
            <ac:spMk id="60" creationId="{00000000-0000-0000-0000-000000000000}"/>
          </ac:spMkLst>
        </pc:spChg>
        <pc:spChg chg="mod">
          <ac:chgData name="ARMSTRONG, Alexandra (CLAPHAM FAMILY PRACTICE)" userId="S::alexandraarmstrong@nhs.net::9be1ff55-4469-4e48-859c-88fbd98869ca" providerId="AD" clId="Web-{7A11F4B6-ABC6-507F-0B9F-B1DF41AEA078}" dt="2024-03-19T15:57:19.574" v="500" actId="1076"/>
          <ac:spMkLst>
            <pc:docMk/>
            <pc:sldMk cId="1551249860" sldId="260"/>
            <ac:spMk id="61" creationId="{00000000-0000-0000-0000-000000000000}"/>
          </ac:spMkLst>
        </pc:spChg>
        <pc:spChg chg="mod">
          <ac:chgData name="ARMSTRONG, Alexandra (CLAPHAM FAMILY PRACTICE)" userId="S::alexandraarmstrong@nhs.net::9be1ff55-4469-4e48-859c-88fbd98869ca" providerId="AD" clId="Web-{7A11F4B6-ABC6-507F-0B9F-B1DF41AEA078}" dt="2024-03-19T15:58:22.545" v="511" actId="1076"/>
          <ac:spMkLst>
            <pc:docMk/>
            <pc:sldMk cId="1551249860" sldId="260"/>
            <ac:spMk id="62" creationId="{00000000-0000-0000-0000-000000000000}"/>
          </ac:spMkLst>
        </pc:spChg>
        <pc:graphicFrameChg chg="mod modGraphic">
          <ac:chgData name="ARMSTRONG, Alexandra (CLAPHAM FAMILY PRACTICE)" userId="S::alexandraarmstrong@nhs.net::9be1ff55-4469-4e48-859c-88fbd98869ca" providerId="AD" clId="Web-{7A11F4B6-ABC6-507F-0B9F-B1DF41AEA078}" dt="2024-03-19T15:59:57.641" v="528" actId="1076"/>
          <ac:graphicFrameMkLst>
            <pc:docMk/>
            <pc:sldMk cId="1551249860" sldId="260"/>
            <ac:graphicFrameMk id="38" creationId="{00000000-0000-0000-0000-000000000000}"/>
          </ac:graphicFrameMkLst>
        </pc:graphicFrameChg>
        <pc:cxnChg chg="mod">
          <ac:chgData name="ARMSTRONG, Alexandra (CLAPHAM FAMILY PRACTICE)" userId="S::alexandraarmstrong@nhs.net::9be1ff55-4469-4e48-859c-88fbd98869ca" providerId="AD" clId="Web-{7A11F4B6-ABC6-507F-0B9F-B1DF41AEA078}" dt="2024-03-19T15:56:49.120" v="492" actId="1076"/>
          <ac:cxnSpMkLst>
            <pc:docMk/>
            <pc:sldMk cId="1551249860" sldId="260"/>
            <ac:cxnSpMk id="35" creationId="{00000000-0000-0000-0000-000000000000}"/>
          </ac:cxnSpMkLst>
        </pc:cxnChg>
        <pc:cxnChg chg="mod">
          <ac:chgData name="ARMSTRONG, Alexandra (CLAPHAM FAMILY PRACTICE)" userId="S::alexandraarmstrong@nhs.net::9be1ff55-4469-4e48-859c-88fbd98869ca" providerId="AD" clId="Web-{7A11F4B6-ABC6-507F-0B9F-B1DF41AEA078}" dt="2024-03-19T15:57:22.106" v="501" actId="1076"/>
          <ac:cxnSpMkLst>
            <pc:docMk/>
            <pc:sldMk cId="1551249860" sldId="260"/>
            <ac:cxnSpMk id="39" creationId="{00000000-0000-0000-0000-000000000000}"/>
          </ac:cxnSpMkLst>
        </pc:cxnChg>
        <pc:cxnChg chg="mod">
          <ac:chgData name="ARMSTRONG, Alexandra (CLAPHAM FAMILY PRACTICE)" userId="S::alexandraarmstrong@nhs.net::9be1ff55-4469-4e48-859c-88fbd98869ca" providerId="AD" clId="Web-{7A11F4B6-ABC6-507F-0B9F-B1DF41AEA078}" dt="2024-03-19T15:59:38.547" v="524" actId="14100"/>
          <ac:cxnSpMkLst>
            <pc:docMk/>
            <pc:sldMk cId="1551249860" sldId="260"/>
            <ac:cxnSpMk id="42" creationId="{00000000-0000-0000-0000-000000000000}"/>
          </ac:cxnSpMkLst>
        </pc:cxnChg>
        <pc:cxnChg chg="mod">
          <ac:chgData name="ARMSTRONG, Alexandra (CLAPHAM FAMILY PRACTICE)" userId="S::alexandraarmstrong@nhs.net::9be1ff55-4469-4e48-859c-88fbd98869ca" providerId="AD" clId="Web-{7A11F4B6-ABC6-507F-0B9F-B1DF41AEA078}" dt="2024-03-19T15:57:01.746" v="495" actId="1076"/>
          <ac:cxnSpMkLst>
            <pc:docMk/>
            <pc:sldMk cId="1551249860" sldId="260"/>
            <ac:cxnSpMk id="50" creationId="{00000000-0000-0000-0000-000000000000}"/>
          </ac:cxnSpMkLst>
        </pc:cxnChg>
        <pc:cxnChg chg="mod">
          <ac:chgData name="ARMSTRONG, Alexandra (CLAPHAM FAMILY PRACTICE)" userId="S::alexandraarmstrong@nhs.net::9be1ff55-4469-4e48-859c-88fbd98869ca" providerId="AD" clId="Web-{7A11F4B6-ABC6-507F-0B9F-B1DF41AEA078}" dt="2024-03-19T15:59:19.577" v="520" actId="14100"/>
          <ac:cxnSpMkLst>
            <pc:docMk/>
            <pc:sldMk cId="1551249860" sldId="260"/>
            <ac:cxnSpMk id="51" creationId="{00000000-0000-0000-0000-000000000000}"/>
          </ac:cxnSpMkLst>
        </pc:cxnChg>
        <pc:cxnChg chg="mod">
          <ac:chgData name="ARMSTRONG, Alexandra (CLAPHAM FAMILY PRACTICE)" userId="S::alexandraarmstrong@nhs.net::9be1ff55-4469-4e48-859c-88fbd98869ca" providerId="AD" clId="Web-{7A11F4B6-ABC6-507F-0B9F-B1DF41AEA078}" dt="2024-03-19T15:57:10.996" v="498" actId="1076"/>
          <ac:cxnSpMkLst>
            <pc:docMk/>
            <pc:sldMk cId="1551249860" sldId="260"/>
            <ac:cxnSpMk id="59" creationId="{00000000-0000-0000-0000-000000000000}"/>
          </ac:cxnSpMkLst>
        </pc:cxnChg>
        <pc:cxnChg chg="mod">
          <ac:chgData name="ARMSTRONG, Alexandra (CLAPHAM FAMILY PRACTICE)" userId="S::alexandraarmstrong@nhs.net::9be1ff55-4469-4e48-859c-88fbd98869ca" providerId="AD" clId="Web-{7A11F4B6-ABC6-507F-0B9F-B1DF41AEA078}" dt="2024-03-19T15:58:17.294" v="509" actId="1076"/>
          <ac:cxnSpMkLst>
            <pc:docMk/>
            <pc:sldMk cId="1551249860" sldId="260"/>
            <ac:cxnSpMk id="63" creationId="{00000000-0000-0000-0000-000000000000}"/>
          </ac:cxnSpMkLst>
        </pc:cxnChg>
      </pc:sldChg>
      <pc:sldChg chg="modSp addCm modCm">
        <pc:chgData name="ARMSTRONG, Alexandra (CLAPHAM FAMILY PRACTICE)" userId="S::alexandraarmstrong@nhs.net::9be1ff55-4469-4e48-859c-88fbd98869ca" providerId="AD" clId="Web-{7A11F4B6-ABC6-507F-0B9F-B1DF41AEA078}" dt="2024-03-19T17:17:59.320" v="1629" actId="20577"/>
        <pc:sldMkLst>
          <pc:docMk/>
          <pc:sldMk cId="1090810790" sldId="263"/>
        </pc:sldMkLst>
        <pc:spChg chg="mod">
          <ac:chgData name="ARMSTRONG, Alexandra (CLAPHAM FAMILY PRACTICE)" userId="S::alexandraarmstrong@nhs.net::9be1ff55-4469-4e48-859c-88fbd98869ca" providerId="AD" clId="Web-{7A11F4B6-ABC6-507F-0B9F-B1DF41AEA078}" dt="2024-03-19T17:17:59.320" v="1629" actId="20577"/>
          <ac:spMkLst>
            <pc:docMk/>
            <pc:sldMk cId="1090810790" sldId="263"/>
            <ac:spMk id="3" creationId="{00000000-0000-0000-0000-000000000000}"/>
          </ac:spMkLst>
        </pc:spChg>
        <pc:extLst>
          <p:ext xmlns:p="http://schemas.openxmlformats.org/presentationml/2006/main" uri="{D6D511B9-2390-475A-947B-AFAB55BFBCF1}">
            <pc226:cmChg xmlns:pc226="http://schemas.microsoft.com/office/powerpoint/2022/06/main/command" chg="add mod">
              <pc226:chgData name="ARMSTRONG, Alexandra (CLAPHAM FAMILY PRACTICE)" userId="S::alexandraarmstrong@nhs.net::9be1ff55-4469-4e48-859c-88fbd98869ca" providerId="AD" clId="Web-{7A11F4B6-ABC6-507F-0B9F-B1DF41AEA078}" dt="2024-03-19T17:17:57.945" v="1628" actId="20577"/>
              <pc2:cmMkLst xmlns:pc2="http://schemas.microsoft.com/office/powerpoint/2019/9/main/command">
                <pc:docMk/>
                <pc:sldMk cId="1090810790" sldId="263"/>
                <pc2:cmMk id="{63C14842-918A-4DC2-B429-C10885CDF4EA}"/>
              </pc2:cmMkLst>
            </pc226:cmChg>
          </p:ext>
        </pc:extLst>
      </pc:sldChg>
      <pc:sldChg chg="modSp">
        <pc:chgData name="ARMSTRONG, Alexandra (CLAPHAM FAMILY PRACTICE)" userId="S::alexandraarmstrong@nhs.net::9be1ff55-4469-4e48-859c-88fbd98869ca" providerId="AD" clId="Web-{7A11F4B6-ABC6-507F-0B9F-B1DF41AEA078}" dt="2024-03-19T17:27:37.043" v="1653"/>
        <pc:sldMkLst>
          <pc:docMk/>
          <pc:sldMk cId="1406898382" sldId="264"/>
        </pc:sldMkLst>
        <pc:graphicFrameChg chg="mod modGraphic">
          <ac:chgData name="ARMSTRONG, Alexandra (CLAPHAM FAMILY PRACTICE)" userId="S::alexandraarmstrong@nhs.net::9be1ff55-4469-4e48-859c-88fbd98869ca" providerId="AD" clId="Web-{7A11F4B6-ABC6-507F-0B9F-B1DF41AEA078}" dt="2024-03-19T17:27:37.043" v="1653"/>
          <ac:graphicFrameMkLst>
            <pc:docMk/>
            <pc:sldMk cId="1406898382" sldId="264"/>
            <ac:graphicFrameMk id="8" creationId="{00000000-0000-0000-0000-000000000000}"/>
          </ac:graphicFrameMkLst>
        </pc:graphicFrameChg>
      </pc:sldChg>
      <pc:sldChg chg="modSp">
        <pc:chgData name="ARMSTRONG, Alexandra (CLAPHAM FAMILY PRACTICE)" userId="S::alexandraarmstrong@nhs.net::9be1ff55-4469-4e48-859c-88fbd98869ca" providerId="AD" clId="Web-{7A11F4B6-ABC6-507F-0B9F-B1DF41AEA078}" dt="2024-03-19T15:43:41.990" v="306" actId="14100"/>
        <pc:sldMkLst>
          <pc:docMk/>
          <pc:sldMk cId="975598438" sldId="265"/>
        </pc:sldMkLst>
        <pc:spChg chg="mod">
          <ac:chgData name="ARMSTRONG, Alexandra (CLAPHAM FAMILY PRACTICE)" userId="S::alexandraarmstrong@nhs.net::9be1ff55-4469-4e48-859c-88fbd98869ca" providerId="AD" clId="Web-{7A11F4B6-ABC6-507F-0B9F-B1DF41AEA078}" dt="2024-03-19T15:43:38.396" v="305" actId="14100"/>
          <ac:spMkLst>
            <pc:docMk/>
            <pc:sldMk cId="975598438" sldId="265"/>
            <ac:spMk id="5" creationId="{0B35EBF7-65FB-9BE4-2355-52423ADE9A59}"/>
          </ac:spMkLst>
        </pc:spChg>
        <pc:spChg chg="mod">
          <ac:chgData name="ARMSTRONG, Alexandra (CLAPHAM FAMILY PRACTICE)" userId="S::alexandraarmstrong@nhs.net::9be1ff55-4469-4e48-859c-88fbd98869ca" providerId="AD" clId="Web-{7A11F4B6-ABC6-507F-0B9F-B1DF41AEA078}" dt="2024-03-19T15:36:17.416" v="83" actId="20577"/>
          <ac:spMkLst>
            <pc:docMk/>
            <pc:sldMk cId="975598438" sldId="265"/>
            <ac:spMk id="14" creationId="{00000000-0000-0000-0000-000000000000}"/>
          </ac:spMkLst>
        </pc:spChg>
        <pc:spChg chg="mod">
          <ac:chgData name="ARMSTRONG, Alexandra (CLAPHAM FAMILY PRACTICE)" userId="S::alexandraarmstrong@nhs.net::9be1ff55-4469-4e48-859c-88fbd98869ca" providerId="AD" clId="Web-{7A11F4B6-ABC6-507F-0B9F-B1DF41AEA078}" dt="2024-03-19T15:43:41.990" v="306" actId="14100"/>
          <ac:spMkLst>
            <pc:docMk/>
            <pc:sldMk cId="975598438" sldId="265"/>
            <ac:spMk id="47" creationId="{0B35EBF7-65FB-9BE4-2355-52423ADE9A59}"/>
          </ac:spMkLst>
        </pc:spChg>
      </pc:sldChg>
      <pc:sldChg chg="modSp">
        <pc:chgData name="ARMSTRONG, Alexandra (CLAPHAM FAMILY PRACTICE)" userId="S::alexandraarmstrong@nhs.net::9be1ff55-4469-4e48-859c-88fbd98869ca" providerId="AD" clId="Web-{7A11F4B6-ABC6-507F-0B9F-B1DF41AEA078}" dt="2024-03-19T15:43:28.490" v="304" actId="14100"/>
        <pc:sldMkLst>
          <pc:docMk/>
          <pc:sldMk cId="1250787104" sldId="267"/>
        </pc:sldMkLst>
        <pc:spChg chg="mod">
          <ac:chgData name="ARMSTRONG, Alexandra (CLAPHAM FAMILY PRACTICE)" userId="S::alexandraarmstrong@nhs.net::9be1ff55-4469-4e48-859c-88fbd98869ca" providerId="AD" clId="Web-{7A11F4B6-ABC6-507F-0B9F-B1DF41AEA078}" dt="2024-03-19T15:40:35.720" v="212" actId="20577"/>
          <ac:spMkLst>
            <pc:docMk/>
            <pc:sldMk cId="1250787104" sldId="267"/>
            <ac:spMk id="4" creationId="{7FE78CC8-74B1-9FAF-1CA4-267631F48BEE}"/>
          </ac:spMkLst>
        </pc:spChg>
        <pc:spChg chg="mod">
          <ac:chgData name="ARMSTRONG, Alexandra (CLAPHAM FAMILY PRACTICE)" userId="S::alexandraarmstrong@nhs.net::9be1ff55-4469-4e48-859c-88fbd98869ca" providerId="AD" clId="Web-{7A11F4B6-ABC6-507F-0B9F-B1DF41AEA078}" dt="2024-03-19T15:43:07.677" v="299" actId="14100"/>
          <ac:spMkLst>
            <pc:docMk/>
            <pc:sldMk cId="1250787104" sldId="267"/>
            <ac:spMk id="5" creationId="{0B35EBF7-65FB-9BE4-2355-52423ADE9A59}"/>
          </ac:spMkLst>
        </pc:spChg>
        <pc:spChg chg="mod">
          <ac:chgData name="ARMSTRONG, Alexandra (CLAPHAM FAMILY PRACTICE)" userId="S::alexandraarmstrong@nhs.net::9be1ff55-4469-4e48-859c-88fbd98869ca" providerId="AD" clId="Web-{7A11F4B6-ABC6-507F-0B9F-B1DF41AEA078}" dt="2024-03-19T15:40:18.532" v="208" actId="20577"/>
          <ac:spMkLst>
            <pc:docMk/>
            <pc:sldMk cId="1250787104" sldId="267"/>
            <ac:spMk id="6" creationId="{4C60A00B-32E2-4B19-65A9-F46CE78E3016}"/>
          </ac:spMkLst>
        </pc:spChg>
        <pc:spChg chg="mod">
          <ac:chgData name="ARMSTRONG, Alexandra (CLAPHAM FAMILY PRACTICE)" userId="S::alexandraarmstrong@nhs.net::9be1ff55-4469-4e48-859c-88fbd98869ca" providerId="AD" clId="Web-{7A11F4B6-ABC6-507F-0B9F-B1DF41AEA078}" dt="2024-03-19T15:43:28.490" v="304" actId="14100"/>
          <ac:spMkLst>
            <pc:docMk/>
            <pc:sldMk cId="1250787104" sldId="267"/>
            <ac:spMk id="7" creationId="{0B35EBF7-65FB-9BE4-2355-52423ADE9A59}"/>
          </ac:spMkLst>
        </pc:spChg>
        <pc:spChg chg="mod">
          <ac:chgData name="ARMSTRONG, Alexandra (CLAPHAM FAMILY PRACTICE)" userId="S::alexandraarmstrong@nhs.net::9be1ff55-4469-4e48-859c-88fbd98869ca" providerId="AD" clId="Web-{7A11F4B6-ABC6-507F-0B9F-B1DF41AEA078}" dt="2024-03-19T15:43:22.005" v="302" actId="1076"/>
          <ac:spMkLst>
            <pc:docMk/>
            <pc:sldMk cId="1250787104" sldId="267"/>
            <ac:spMk id="9" creationId="{7040DA1F-7FF4-5A83-6FF4-1C112D2E2A2F}"/>
          </ac:spMkLst>
        </pc:spChg>
        <pc:spChg chg="mod">
          <ac:chgData name="ARMSTRONG, Alexandra (CLAPHAM FAMILY PRACTICE)" userId="S::alexandraarmstrong@nhs.net::9be1ff55-4469-4e48-859c-88fbd98869ca" providerId="AD" clId="Web-{7A11F4B6-ABC6-507F-0B9F-B1DF41AEA078}" dt="2024-03-19T15:43:24.162" v="303" actId="1076"/>
          <ac:spMkLst>
            <pc:docMk/>
            <pc:sldMk cId="1250787104" sldId="267"/>
            <ac:spMk id="10" creationId="{8C4CA74A-C0DB-CFEF-D0BE-20D5BF5ADE05}"/>
          </ac:spMkLst>
        </pc:spChg>
        <pc:cxnChg chg="mod">
          <ac:chgData name="ARMSTRONG, Alexandra (CLAPHAM FAMILY PRACTICE)" userId="S::alexandraarmstrong@nhs.net::9be1ff55-4469-4e48-859c-88fbd98869ca" providerId="AD" clId="Web-{7A11F4B6-ABC6-507F-0B9F-B1DF41AEA078}" dt="2024-03-19T15:43:17.724" v="301" actId="1076"/>
          <ac:cxnSpMkLst>
            <pc:docMk/>
            <pc:sldMk cId="1250787104" sldId="267"/>
            <ac:cxnSpMk id="3" creationId="{917191B4-B2B5-DE65-962A-BAE00DF5F46D}"/>
          </ac:cxnSpMkLst>
        </pc:cxnChg>
      </pc:sldChg>
      <pc:sldChg chg="modSp">
        <pc:chgData name="ARMSTRONG, Alexandra (CLAPHAM FAMILY PRACTICE)" userId="S::alexandraarmstrong@nhs.net::9be1ff55-4469-4e48-859c-88fbd98869ca" providerId="AD" clId="Web-{7A11F4B6-ABC6-507F-0B9F-B1DF41AEA078}" dt="2024-03-19T17:30:14.751" v="1672" actId="20577"/>
        <pc:sldMkLst>
          <pc:docMk/>
          <pc:sldMk cId="1672017887" sldId="268"/>
        </pc:sldMkLst>
        <pc:spChg chg="mod">
          <ac:chgData name="ARMSTRONG, Alexandra (CLAPHAM FAMILY PRACTICE)" userId="S::alexandraarmstrong@nhs.net::9be1ff55-4469-4e48-859c-88fbd98869ca" providerId="AD" clId="Web-{7A11F4B6-ABC6-507F-0B9F-B1DF41AEA078}" dt="2024-03-19T17:29:41.078" v="1666" actId="20577"/>
          <ac:spMkLst>
            <pc:docMk/>
            <pc:sldMk cId="1672017887" sldId="268"/>
            <ac:spMk id="6" creationId="{0B35EBF7-65FB-9BE4-2355-52423ADE9A59}"/>
          </ac:spMkLst>
        </pc:spChg>
        <pc:spChg chg="mod">
          <ac:chgData name="ARMSTRONG, Alexandra (CLAPHAM FAMILY PRACTICE)" userId="S::alexandraarmstrong@nhs.net::9be1ff55-4469-4e48-859c-88fbd98869ca" providerId="AD" clId="Web-{7A11F4B6-ABC6-507F-0B9F-B1DF41AEA078}" dt="2024-03-19T17:30:14.751" v="1672" actId="20577"/>
          <ac:spMkLst>
            <pc:docMk/>
            <pc:sldMk cId="1672017887" sldId="268"/>
            <ac:spMk id="24" creationId="{00000000-0000-0000-0000-000000000000}"/>
          </ac:spMkLst>
        </pc:spChg>
      </pc:sldChg>
      <pc:sldChg chg="modCm">
        <pc:chgData name="ARMSTRONG, Alexandra (CLAPHAM FAMILY PRACTICE)" userId="S::alexandraarmstrong@nhs.net::9be1ff55-4469-4e48-859c-88fbd98869ca" providerId="AD" clId="Web-{7A11F4B6-ABC6-507F-0B9F-B1DF41AEA078}" dt="2024-03-19T16:00:49.095" v="530"/>
        <pc:sldMkLst>
          <pc:docMk/>
          <pc:sldMk cId="2906659135" sldId="270"/>
        </pc:sldMkLst>
        <pc:extLst>
          <p:ext xmlns:p="http://schemas.openxmlformats.org/presentationml/2006/main" uri="{D6D511B9-2390-475A-947B-AFAB55BFBCF1}">
            <pc226:cmChg xmlns:pc226="http://schemas.microsoft.com/office/powerpoint/2022/06/main/command" chg="mod">
              <pc226:chgData name="ARMSTRONG, Alexandra (CLAPHAM FAMILY PRACTICE)" userId="S::alexandraarmstrong@nhs.net::9be1ff55-4469-4e48-859c-88fbd98869ca" providerId="AD" clId="Web-{7A11F4B6-ABC6-507F-0B9F-B1DF41AEA078}" dt="2024-03-19T16:00:49.095" v="530"/>
              <pc2:cmMkLst xmlns:pc2="http://schemas.microsoft.com/office/powerpoint/2019/9/main/command">
                <pc:docMk/>
                <pc:sldMk cId="2906659135" sldId="270"/>
                <pc2:cmMk id="{A5AC94ED-0046-411F-945B-0038C30353DE}"/>
              </pc2:cmMkLst>
            </pc226:cmChg>
          </p:ext>
        </pc:extLst>
      </pc:sldChg>
      <pc:sldChg chg="modSp">
        <pc:chgData name="ARMSTRONG, Alexandra (CLAPHAM FAMILY PRACTICE)" userId="S::alexandraarmstrong@nhs.net::9be1ff55-4469-4e48-859c-88fbd98869ca" providerId="AD" clId="Web-{7A11F4B6-ABC6-507F-0B9F-B1DF41AEA078}" dt="2024-03-19T16:44:23.121" v="1128" actId="1076"/>
        <pc:sldMkLst>
          <pc:docMk/>
          <pc:sldMk cId="644779225" sldId="276"/>
        </pc:sldMkLst>
        <pc:spChg chg="mod">
          <ac:chgData name="ARMSTRONG, Alexandra (CLAPHAM FAMILY PRACTICE)" userId="S::alexandraarmstrong@nhs.net::9be1ff55-4469-4e48-859c-88fbd98869ca" providerId="AD" clId="Web-{7A11F4B6-ABC6-507F-0B9F-B1DF41AEA078}" dt="2024-03-19T16:32:42.496" v="815" actId="20577"/>
          <ac:spMkLst>
            <pc:docMk/>
            <pc:sldMk cId="644779225" sldId="276"/>
            <ac:spMk id="13" creationId="{0B35EBF7-65FB-9BE4-2355-52423ADE9A59}"/>
          </ac:spMkLst>
        </pc:spChg>
        <pc:spChg chg="mod">
          <ac:chgData name="ARMSTRONG, Alexandra (CLAPHAM FAMILY PRACTICE)" userId="S::alexandraarmstrong@nhs.net::9be1ff55-4469-4e48-859c-88fbd98869ca" providerId="AD" clId="Web-{7A11F4B6-ABC6-507F-0B9F-B1DF41AEA078}" dt="2024-03-19T16:44:23.121" v="1128" actId="1076"/>
          <ac:spMkLst>
            <pc:docMk/>
            <pc:sldMk cId="644779225" sldId="276"/>
            <ac:spMk id="24" creationId="{00000000-0000-0000-0000-000000000000}"/>
          </ac:spMkLst>
        </pc:spChg>
        <pc:spChg chg="mod">
          <ac:chgData name="ARMSTRONG, Alexandra (CLAPHAM FAMILY PRACTICE)" userId="S::alexandraarmstrong@nhs.net::9be1ff55-4469-4e48-859c-88fbd98869ca" providerId="AD" clId="Web-{7A11F4B6-ABC6-507F-0B9F-B1DF41AEA078}" dt="2024-03-19T16:44:03.043" v="1123" actId="14100"/>
          <ac:spMkLst>
            <pc:docMk/>
            <pc:sldMk cId="644779225" sldId="276"/>
            <ac:spMk id="43" creationId="{00000000-0000-0000-0000-000000000000}"/>
          </ac:spMkLst>
        </pc:spChg>
        <pc:spChg chg="mod">
          <ac:chgData name="ARMSTRONG, Alexandra (CLAPHAM FAMILY PRACTICE)" userId="S::alexandraarmstrong@nhs.net::9be1ff55-4469-4e48-859c-88fbd98869ca" providerId="AD" clId="Web-{7A11F4B6-ABC6-507F-0B9F-B1DF41AEA078}" dt="2024-03-19T16:38:40.473" v="919" actId="1076"/>
          <ac:spMkLst>
            <pc:docMk/>
            <pc:sldMk cId="644779225" sldId="276"/>
            <ac:spMk id="44" creationId="{00000000-0000-0000-0000-000000000000}"/>
          </ac:spMkLst>
        </pc:spChg>
        <pc:spChg chg="mod">
          <ac:chgData name="ARMSTRONG, Alexandra (CLAPHAM FAMILY PRACTICE)" userId="S::alexandraarmstrong@nhs.net::9be1ff55-4469-4e48-859c-88fbd98869ca" providerId="AD" clId="Web-{7A11F4B6-ABC6-507F-0B9F-B1DF41AEA078}" dt="2024-03-19T16:44:14.606" v="1126" actId="1076"/>
          <ac:spMkLst>
            <pc:docMk/>
            <pc:sldMk cId="644779225" sldId="276"/>
            <ac:spMk id="48" creationId="{00000000-0000-0000-0000-000000000000}"/>
          </ac:spMkLst>
        </pc:spChg>
        <pc:spChg chg="mod">
          <ac:chgData name="ARMSTRONG, Alexandra (CLAPHAM FAMILY PRACTICE)" userId="S::alexandraarmstrong@nhs.net::9be1ff55-4469-4e48-859c-88fbd98869ca" providerId="AD" clId="Web-{7A11F4B6-ABC6-507F-0B9F-B1DF41AEA078}" dt="2024-03-19T16:43:30.011" v="1094" actId="20577"/>
          <ac:spMkLst>
            <pc:docMk/>
            <pc:sldMk cId="644779225" sldId="276"/>
            <ac:spMk id="74" creationId="{0B35EBF7-65FB-9BE4-2355-52423ADE9A59}"/>
          </ac:spMkLst>
        </pc:spChg>
        <pc:cxnChg chg="mod">
          <ac:chgData name="ARMSTRONG, Alexandra (CLAPHAM FAMILY PRACTICE)" userId="S::alexandraarmstrong@nhs.net::9be1ff55-4469-4e48-859c-88fbd98869ca" providerId="AD" clId="Web-{7A11F4B6-ABC6-507F-0B9F-B1DF41AEA078}" dt="2024-03-19T16:44:17.918" v="1127" actId="1076"/>
          <ac:cxnSpMkLst>
            <pc:docMk/>
            <pc:sldMk cId="644779225" sldId="276"/>
            <ac:cxnSpMk id="23" creationId="{00000000-0000-0000-0000-000000000000}"/>
          </ac:cxnSpMkLst>
        </pc:cxnChg>
        <pc:cxnChg chg="mod">
          <ac:chgData name="ARMSTRONG, Alexandra (CLAPHAM FAMILY PRACTICE)" userId="S::alexandraarmstrong@nhs.net::9be1ff55-4469-4e48-859c-88fbd98869ca" providerId="AD" clId="Web-{7A11F4B6-ABC6-507F-0B9F-B1DF41AEA078}" dt="2024-03-19T16:44:10.496" v="1125" actId="1076"/>
          <ac:cxnSpMkLst>
            <pc:docMk/>
            <pc:sldMk cId="644779225" sldId="276"/>
            <ac:cxnSpMk id="65" creationId="{00000000-0000-0000-0000-000000000000}"/>
          </ac:cxnSpMkLst>
        </pc:cxnChg>
      </pc:sldChg>
      <pc:sldChg chg="modSp">
        <pc:chgData name="ARMSTRONG, Alexandra (CLAPHAM FAMILY PRACTICE)" userId="S::alexandraarmstrong@nhs.net::9be1ff55-4469-4e48-859c-88fbd98869ca" providerId="AD" clId="Web-{7A11F4B6-ABC6-507F-0B9F-B1DF41AEA078}" dt="2024-03-19T16:51:37.350" v="1326" actId="20577"/>
        <pc:sldMkLst>
          <pc:docMk/>
          <pc:sldMk cId="635839974" sldId="277"/>
        </pc:sldMkLst>
        <pc:spChg chg="mod">
          <ac:chgData name="ARMSTRONG, Alexandra (CLAPHAM FAMILY PRACTICE)" userId="S::alexandraarmstrong@nhs.net::9be1ff55-4469-4e48-859c-88fbd98869ca" providerId="AD" clId="Web-{7A11F4B6-ABC6-507F-0B9F-B1DF41AEA078}" dt="2024-03-19T16:50:34.396" v="1251" actId="20577"/>
          <ac:spMkLst>
            <pc:docMk/>
            <pc:sldMk cId="635839974" sldId="277"/>
            <ac:spMk id="12" creationId="{00000000-0000-0000-0000-000000000000}"/>
          </ac:spMkLst>
        </pc:spChg>
        <pc:spChg chg="mod">
          <ac:chgData name="ARMSTRONG, Alexandra (CLAPHAM FAMILY PRACTICE)" userId="S::alexandraarmstrong@nhs.net::9be1ff55-4469-4e48-859c-88fbd98869ca" providerId="AD" clId="Web-{7A11F4B6-ABC6-507F-0B9F-B1DF41AEA078}" dt="2024-03-19T16:47:09.532" v="1132" actId="20577"/>
          <ac:spMkLst>
            <pc:docMk/>
            <pc:sldMk cId="635839974" sldId="277"/>
            <ac:spMk id="15" creationId="{00000000-0000-0000-0000-000000000000}"/>
          </ac:spMkLst>
        </pc:spChg>
        <pc:spChg chg="mod">
          <ac:chgData name="ARMSTRONG, Alexandra (CLAPHAM FAMILY PRACTICE)" userId="S::alexandraarmstrong@nhs.net::9be1ff55-4469-4e48-859c-88fbd98869ca" providerId="AD" clId="Web-{7A11F4B6-ABC6-507F-0B9F-B1DF41AEA078}" dt="2024-03-19T16:51:37.350" v="1326" actId="20577"/>
          <ac:spMkLst>
            <pc:docMk/>
            <pc:sldMk cId="635839974" sldId="277"/>
            <ac:spMk id="28" creationId="{0B35EBF7-65FB-9BE4-2355-52423ADE9A59}"/>
          </ac:spMkLst>
        </pc:spChg>
        <pc:grpChg chg="mod">
          <ac:chgData name="ARMSTRONG, Alexandra (CLAPHAM FAMILY PRACTICE)" userId="S::alexandraarmstrong@nhs.net::9be1ff55-4469-4e48-859c-88fbd98869ca" providerId="AD" clId="Web-{7A11F4B6-ABC6-507F-0B9F-B1DF41AEA078}" dt="2024-03-19T16:49:37.379" v="1235" actId="1076"/>
          <ac:grpSpMkLst>
            <pc:docMk/>
            <pc:sldMk cId="635839974" sldId="277"/>
            <ac:grpSpMk id="2" creationId="{00000000-0000-0000-0000-000000000000}"/>
          </ac:grpSpMkLst>
        </pc:grpChg>
        <pc:cxnChg chg="mod">
          <ac:chgData name="ARMSTRONG, Alexandra (CLAPHAM FAMILY PRACTICE)" userId="S::alexandraarmstrong@nhs.net::9be1ff55-4469-4e48-859c-88fbd98869ca" providerId="AD" clId="Web-{7A11F4B6-ABC6-507F-0B9F-B1DF41AEA078}" dt="2024-03-19T16:49:48.254" v="1237" actId="14100"/>
          <ac:cxnSpMkLst>
            <pc:docMk/>
            <pc:sldMk cId="635839974" sldId="277"/>
            <ac:cxnSpMk id="16" creationId="{00000000-0000-0000-0000-000000000000}"/>
          </ac:cxnSpMkLst>
        </pc:cxnChg>
        <pc:cxnChg chg="mod">
          <ac:chgData name="ARMSTRONG, Alexandra (CLAPHAM FAMILY PRACTICE)" userId="S::alexandraarmstrong@nhs.net::9be1ff55-4469-4e48-859c-88fbd98869ca" providerId="AD" clId="Web-{7A11F4B6-ABC6-507F-0B9F-B1DF41AEA078}" dt="2024-03-19T16:50:08.145" v="1238" actId="14100"/>
          <ac:cxnSpMkLst>
            <pc:docMk/>
            <pc:sldMk cId="635839974" sldId="277"/>
            <ac:cxnSpMk id="23" creationId="{00000000-0000-0000-0000-000000000000}"/>
          </ac:cxnSpMkLst>
        </pc:cxnChg>
      </pc:sldChg>
      <pc:sldChg chg="modSp">
        <pc:chgData name="ARMSTRONG, Alexandra (CLAPHAM FAMILY PRACTICE)" userId="S::alexandraarmstrong@nhs.net::9be1ff55-4469-4e48-859c-88fbd98869ca" providerId="AD" clId="Web-{7A11F4B6-ABC6-507F-0B9F-B1DF41AEA078}" dt="2024-03-19T16:54:47.120" v="1426" actId="20577"/>
        <pc:sldMkLst>
          <pc:docMk/>
          <pc:sldMk cId="1698131396" sldId="280"/>
        </pc:sldMkLst>
        <pc:spChg chg="mod">
          <ac:chgData name="ARMSTRONG, Alexandra (CLAPHAM FAMILY PRACTICE)" userId="S::alexandraarmstrong@nhs.net::9be1ff55-4469-4e48-859c-88fbd98869ca" providerId="AD" clId="Web-{7A11F4B6-ABC6-507F-0B9F-B1DF41AEA078}" dt="2024-03-19T16:54:47.120" v="1426" actId="20577"/>
          <ac:spMkLst>
            <pc:docMk/>
            <pc:sldMk cId="1698131396" sldId="280"/>
            <ac:spMk id="15" creationId="{00000000-0000-0000-0000-000000000000}"/>
          </ac:spMkLst>
        </pc:spChg>
        <pc:spChg chg="mod">
          <ac:chgData name="ARMSTRONG, Alexandra (CLAPHAM FAMILY PRACTICE)" userId="S::alexandraarmstrong@nhs.net::9be1ff55-4469-4e48-859c-88fbd98869ca" providerId="AD" clId="Web-{7A11F4B6-ABC6-507F-0B9F-B1DF41AEA078}" dt="2024-03-19T16:53:03.946" v="1406" actId="20577"/>
          <ac:spMkLst>
            <pc:docMk/>
            <pc:sldMk cId="1698131396" sldId="280"/>
            <ac:spMk id="16" creationId="{00000000-0000-0000-0000-000000000000}"/>
          </ac:spMkLst>
        </pc:spChg>
        <pc:spChg chg="mod">
          <ac:chgData name="ARMSTRONG, Alexandra (CLAPHAM FAMILY PRACTICE)" userId="S::alexandraarmstrong@nhs.net::9be1ff55-4469-4e48-859c-88fbd98869ca" providerId="AD" clId="Web-{7A11F4B6-ABC6-507F-0B9F-B1DF41AEA078}" dt="2024-03-19T16:53:11.040" v="1407" actId="20577"/>
          <ac:spMkLst>
            <pc:docMk/>
            <pc:sldMk cId="1698131396" sldId="280"/>
            <ac:spMk id="29" creationId="{4AA0E2AC-2BFC-F538-424C-2145DB75618E}"/>
          </ac:spMkLst>
        </pc:spChg>
        <pc:spChg chg="mod">
          <ac:chgData name="ARMSTRONG, Alexandra (CLAPHAM FAMILY PRACTICE)" userId="S::alexandraarmstrong@nhs.net::9be1ff55-4469-4e48-859c-88fbd98869ca" providerId="AD" clId="Web-{7A11F4B6-ABC6-507F-0B9F-B1DF41AEA078}" dt="2024-03-19T16:52:44.493" v="1371" actId="1076"/>
          <ac:spMkLst>
            <pc:docMk/>
            <pc:sldMk cId="1698131396" sldId="280"/>
            <ac:spMk id="33" creationId="{4AA0E2AC-2BFC-F538-424C-2145DB75618E}"/>
          </ac:spMkLst>
        </pc:spChg>
        <pc:cxnChg chg="mod">
          <ac:chgData name="ARMSTRONG, Alexandra (CLAPHAM FAMILY PRACTICE)" userId="S::alexandraarmstrong@nhs.net::9be1ff55-4469-4e48-859c-88fbd98869ca" providerId="AD" clId="Web-{7A11F4B6-ABC6-507F-0B9F-B1DF41AEA078}" dt="2024-03-19T16:52:30.617" v="1367" actId="1076"/>
          <ac:cxnSpMkLst>
            <pc:docMk/>
            <pc:sldMk cId="1698131396" sldId="280"/>
            <ac:cxnSpMk id="32" creationId="{E014A60D-C403-6448-D3F5-D5858DC8865B}"/>
          </ac:cxnSpMkLst>
        </pc:cxnChg>
      </pc:sldChg>
      <pc:sldChg chg="modSp">
        <pc:chgData name="ARMSTRONG, Alexandra (CLAPHAM FAMILY PRACTICE)" userId="S::alexandraarmstrong@nhs.net::9be1ff55-4469-4e48-859c-88fbd98869ca" providerId="AD" clId="Web-{7A11F4B6-ABC6-507F-0B9F-B1DF41AEA078}" dt="2024-03-19T17:26:47.416" v="1635" actId="20577"/>
        <pc:sldMkLst>
          <pc:docMk/>
          <pc:sldMk cId="1936475628" sldId="283"/>
        </pc:sldMkLst>
        <pc:spChg chg="mod">
          <ac:chgData name="ARMSTRONG, Alexandra (CLAPHAM FAMILY PRACTICE)" userId="S::alexandraarmstrong@nhs.net::9be1ff55-4469-4e48-859c-88fbd98869ca" providerId="AD" clId="Web-{7A11F4B6-ABC6-507F-0B9F-B1DF41AEA078}" dt="2024-03-19T17:26:47.416" v="1635" actId="20577"/>
          <ac:spMkLst>
            <pc:docMk/>
            <pc:sldMk cId="1936475628" sldId="283"/>
            <ac:spMk id="24" creationId="{0B35EBF7-65FB-9BE4-2355-52423ADE9A59}"/>
          </ac:spMkLst>
        </pc:spChg>
      </pc:sldChg>
      <pc:sldChg chg="delCm modCm">
        <pc:chgData name="ARMSTRONG, Alexandra (CLAPHAM FAMILY PRACTICE)" userId="S::alexandraarmstrong@nhs.net::9be1ff55-4469-4e48-859c-88fbd98869ca" providerId="AD" clId="Web-{7A11F4B6-ABC6-507F-0B9F-B1DF41AEA078}" dt="2024-03-19T17:27:08.932" v="1637"/>
        <pc:sldMkLst>
          <pc:docMk/>
          <pc:sldMk cId="4200074145" sldId="286"/>
        </pc:sldMkLst>
        <pc:extLst>
          <p:ext xmlns:p="http://schemas.openxmlformats.org/presentationml/2006/main" uri="{D6D511B9-2390-475A-947B-AFAB55BFBCF1}">
            <pc226:cmChg xmlns:pc226="http://schemas.microsoft.com/office/powerpoint/2022/06/main/command" chg="del mod">
              <pc226:chgData name="ARMSTRONG, Alexandra (CLAPHAM FAMILY PRACTICE)" userId="S::alexandraarmstrong@nhs.net::9be1ff55-4469-4e48-859c-88fbd98869ca" providerId="AD" clId="Web-{7A11F4B6-ABC6-507F-0B9F-B1DF41AEA078}" dt="2024-03-19T17:27:08.932" v="1637"/>
              <pc2:cmMkLst xmlns:pc2="http://schemas.microsoft.com/office/powerpoint/2019/9/main/command">
                <pc:docMk/>
                <pc:sldMk cId="4200074145" sldId="286"/>
                <pc2:cmMk id="{A7AC0828-383D-4A3E-8578-60CB76B77214}"/>
              </pc2:cmMkLst>
            </pc226:cmChg>
          </p:ext>
        </pc:extLst>
      </pc:sldChg>
      <pc:sldChg chg="modSp">
        <pc:chgData name="ARMSTRONG, Alexandra (CLAPHAM FAMILY PRACTICE)" userId="S::alexandraarmstrong@nhs.net::9be1ff55-4469-4e48-859c-88fbd98869ca" providerId="AD" clId="Web-{7A11F4B6-ABC6-507F-0B9F-B1DF41AEA078}" dt="2024-03-19T15:52:49.770" v="382" actId="20577"/>
        <pc:sldMkLst>
          <pc:docMk/>
          <pc:sldMk cId="1124547476" sldId="288"/>
        </pc:sldMkLst>
        <pc:spChg chg="mod">
          <ac:chgData name="ARMSTRONG, Alexandra (CLAPHAM FAMILY PRACTICE)" userId="S::alexandraarmstrong@nhs.net::9be1ff55-4469-4e48-859c-88fbd98869ca" providerId="AD" clId="Web-{7A11F4B6-ABC6-507F-0B9F-B1DF41AEA078}" dt="2024-03-19T15:52:03.019" v="369" actId="20577"/>
          <ac:spMkLst>
            <pc:docMk/>
            <pc:sldMk cId="1124547476" sldId="288"/>
            <ac:spMk id="9" creationId="{9B595871-C703-9937-D256-ADD70FD7EB87}"/>
          </ac:spMkLst>
        </pc:spChg>
        <pc:spChg chg="mod">
          <ac:chgData name="ARMSTRONG, Alexandra (CLAPHAM FAMILY PRACTICE)" userId="S::alexandraarmstrong@nhs.net::9be1ff55-4469-4e48-859c-88fbd98869ca" providerId="AD" clId="Web-{7A11F4B6-ABC6-507F-0B9F-B1DF41AEA078}" dt="2024-03-19T15:52:49.770" v="382" actId="20577"/>
          <ac:spMkLst>
            <pc:docMk/>
            <pc:sldMk cId="1124547476" sldId="288"/>
            <ac:spMk id="19" creationId="{29FA0FD2-F587-4876-4811-CD2A06225847}"/>
          </ac:spMkLst>
        </pc:spChg>
      </pc:sldChg>
    </pc:docChg>
  </pc:docChgLst>
</pc:chgInfo>
</file>

<file path=ppt/comments/modernComment_107_410473A6.xml><?xml version="1.0" encoding="utf-8"?>
<p188:cmLst xmlns:a="http://schemas.openxmlformats.org/drawingml/2006/main" xmlns:r="http://schemas.openxmlformats.org/officeDocument/2006/relationships" xmlns:p188="http://schemas.microsoft.com/office/powerpoint/2018/8/main">
  <p188:cm id="{63C14842-918A-4DC2-B429-C10885CDF4EA}" authorId="{4F19AB5C-295C-6C80-DC6F-1AF84D3AE5E4}" created="2024-03-19T17:12:40.997">
    <ac:txMkLst xmlns:ac="http://schemas.microsoft.com/office/drawing/2013/main/command">
      <pc:docMk xmlns:pc="http://schemas.microsoft.com/office/powerpoint/2013/main/command"/>
      <pc:sldMk xmlns:pc="http://schemas.microsoft.com/office/powerpoint/2013/main/command" cId="1090810790" sldId="263"/>
      <ac:spMk id="3" creationId="{00000000-0000-0000-0000-000000000000}"/>
      <ac:txMk cp="831" len="8">
        <ac:context len="2431" hash="4043717325"/>
      </ac:txMk>
    </ac:txMkLst>
    <p188:pos x="4329296" y="3157721"/>
    <p188:txBody>
      <a:bodyPr/>
      <a:lstStyle/>
      <a:p>
        <a:r>
          <a:rPr lang="en-GB"/>
          <a:t>add hyperlink </a:t>
        </a:r>
      </a:p>
    </p188:txBody>
  </p188:cm>
</p188:cmLst>
</file>

<file path=ppt/comments/modernComment_10E_AD40193F.xml><?xml version="1.0" encoding="utf-8"?>
<p188:cmLst xmlns:a="http://schemas.openxmlformats.org/drawingml/2006/main" xmlns:r="http://schemas.openxmlformats.org/officeDocument/2006/relationships" xmlns:p188="http://schemas.microsoft.com/office/powerpoint/2018/8/main">
  <p188:cm id="{A5AC94ED-0046-411F-945B-0038C30353DE}" authorId="{4F19AB5C-295C-6C80-DC6F-1AF84D3AE5E4}" status="resolved" created="2023-11-28T17:18:44.391" complete="100000">
    <ac:txMkLst xmlns:ac="http://schemas.microsoft.com/office/drawing/2013/main/command">
      <pc:docMk xmlns:pc="http://schemas.microsoft.com/office/powerpoint/2013/main/command"/>
      <pc:sldMk xmlns:pc="http://schemas.microsoft.com/office/powerpoint/2013/main/command" cId="2906659135" sldId="270"/>
      <ac:spMk id="65" creationId="{00000000-0000-0000-0000-000000000000}"/>
      <ac:txMk cp="0" len="116">
        <ac:context len="117" hash="2020997998"/>
      </ac:txMk>
    </ac:txMkLst>
    <p188:pos x="1290257" y="1148927"/>
    <p188:txBody>
      <a:bodyPr/>
      <a:lstStyle/>
      <a:p>
        <a:r>
          <a:rPr lang="en-GB"/>
          <a:t>Please remove text shadow on this slide - I can't seem to do it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514F6D-F8F1-4D36-A9B9-4800C7020CE4}" type="datetimeFigureOut">
              <a:rPr lang="en-GB" smtClean="0"/>
              <a:t>26/03/2024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A39840-C266-4984-80A5-8E61B1EFB153}" type="slidenum">
              <a:rPr lang="en-GB" smtClean="0"/>
              <a:t>‹#›</a:t>
            </a:fld>
            <a:endParaRPr lang="en-GB"/>
          </a:p>
        </p:txBody>
      </p:sp>
    </p:spTree>
    <p:extLst>
      <p:ext uri="{BB962C8B-B14F-4D97-AF65-F5344CB8AC3E}">
        <p14:creationId xmlns:p14="http://schemas.microsoft.com/office/powerpoint/2010/main" val="1820990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D1931-4C21-45E3-8AA6-E70CE4B9E925}" type="datetimeFigureOut">
              <a:rPr lang="en-GB" smtClean="0"/>
              <a:t>26/03/2024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3357D-7736-4273-8020-B10884B22F16}" type="slidenum">
              <a:rPr lang="en-GB" smtClean="0"/>
              <a:t>‹#›</a:t>
            </a:fld>
            <a:endParaRPr lang="en-GB"/>
          </a:p>
        </p:txBody>
      </p:sp>
    </p:spTree>
    <p:extLst>
      <p:ext uri="{BB962C8B-B14F-4D97-AF65-F5344CB8AC3E}">
        <p14:creationId xmlns:p14="http://schemas.microsoft.com/office/powerpoint/2010/main" val="3886155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elondonccg.nhs.uk/wp-content/uploads/dlm_uploads/2021/09/Antibiotic-guideline-final-October-2019-1.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https://www.nice.org.uk/guidance/ng91/resources/visual-summary-pdf-4787282702</a:t>
            </a:r>
          </a:p>
          <a:p>
            <a:r>
              <a:rPr lang="en-US" dirty="0"/>
              <a:t>https://cks.nice.org.uk/topics/otitis-media-acute/</a:t>
            </a:r>
          </a:p>
          <a:p>
            <a:pPr>
              <a:defRPr/>
            </a:pPr>
            <a:r>
              <a:rPr lang="en-US" dirty="0"/>
              <a:t>https://myhealth.london.nhs.uk/wp-content/uploads/2019/04/Pan-London-Suspected-Cancer-Referral-Guide-Head-and-Neck.pdf</a:t>
            </a:r>
          </a:p>
          <a:p>
            <a:pPr>
              <a:defRPr/>
            </a:pPr>
            <a:r>
              <a:rPr lang="en-US" dirty="0"/>
              <a:t>https://cks.nice.org.uk/topics/head-neck-cancers-recognition-referral/</a:t>
            </a:r>
          </a:p>
          <a:p>
            <a:pPr>
              <a:defRPr/>
            </a:pPr>
            <a:r>
              <a:rPr lang="en-US" dirty="0">
                <a:hlinkClick r:id="rId3"/>
              </a:rPr>
              <a:t>https://selondonccg.nhs.uk/wp-content/uploads/dlm_uploads/2021/09/Antibiotic-guideline-final-October-2019-1.pdf</a:t>
            </a:r>
            <a:endParaRPr lang="en-US" dirty="0"/>
          </a:p>
          <a:p>
            <a:endParaRPr lang="en-GB" dirty="0"/>
          </a:p>
        </p:txBody>
      </p:sp>
      <p:sp>
        <p:nvSpPr>
          <p:cNvPr id="4" name="Slide Number Placeholder 3"/>
          <p:cNvSpPr>
            <a:spLocks noGrp="1"/>
          </p:cNvSpPr>
          <p:nvPr>
            <p:ph type="sldNum" sz="quarter" idx="10"/>
          </p:nvPr>
        </p:nvSpPr>
        <p:spPr/>
        <p:txBody>
          <a:bodyPr/>
          <a:lstStyle/>
          <a:p>
            <a:fld id="{10BECFFC-0BC5-4E62-BA37-F8E22940476C}" type="slidenum">
              <a:rPr lang="en-GB" smtClean="0"/>
              <a:t>9</a:t>
            </a:fld>
            <a:endParaRPr lang="en-GB"/>
          </a:p>
        </p:txBody>
      </p:sp>
    </p:spTree>
    <p:extLst>
      <p:ext uri="{BB962C8B-B14F-4D97-AF65-F5344CB8AC3E}">
        <p14:creationId xmlns:p14="http://schemas.microsoft.com/office/powerpoint/2010/main" val="2563848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33F85"/>
        </a:solid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CE5A533C-BF3A-4663-1158-20FE795B678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02407" y="204788"/>
            <a:ext cx="1584000" cy="690322"/>
          </a:xfrm>
          <a:prstGeom prst="rect">
            <a:avLst/>
          </a:prstGeom>
        </p:spPr>
      </p:pic>
      <p:pic>
        <p:nvPicPr>
          <p:cNvPr id="2" name="Picture 1" descr="A blue rectangle with a white background&#10;&#10;Description automatically generated with low confidence">
            <a:extLst>
              <a:ext uri="{FF2B5EF4-FFF2-40B4-BE49-F238E27FC236}">
                <a16:creationId xmlns:a16="http://schemas.microsoft.com/office/drawing/2014/main" id="{37090DB6-E5D6-2B19-639D-F65457A23CAA}"/>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7125" y="4229100"/>
            <a:ext cx="5730875" cy="5676900"/>
          </a:xfrm>
          <a:prstGeom prst="rect">
            <a:avLst/>
          </a:prstGeom>
        </p:spPr>
      </p:pic>
      <p:sp>
        <p:nvSpPr>
          <p:cNvPr id="3" name="Subtitle 2"/>
          <p:cNvSpPr>
            <a:spLocks noGrp="1"/>
          </p:cNvSpPr>
          <p:nvPr>
            <p:ph type="subTitle" idx="1"/>
          </p:nvPr>
        </p:nvSpPr>
        <p:spPr>
          <a:xfrm>
            <a:off x="180473" y="4448947"/>
            <a:ext cx="6485021" cy="527403"/>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5229225" y="9277649"/>
            <a:ext cx="1543050" cy="527403"/>
          </a:xfrm>
        </p:spPr>
        <p:txBody>
          <a:bodyPr/>
          <a:lstStyle>
            <a:lvl1pPr>
              <a:defRPr sz="1800">
                <a:solidFill>
                  <a:schemeClr val="bg1"/>
                </a:solidFill>
                <a:latin typeface="Arial" panose="020B0604020202020204" pitchFamily="34" charset="0"/>
                <a:cs typeface="Arial" panose="020B0604020202020204" pitchFamily="34" charset="0"/>
              </a:defRPr>
            </a:lvl1pPr>
          </a:lstStyle>
          <a:p>
            <a:fld id="{10779024-8FB9-40C2-83CB-2E6044B495B5}" type="slidenum">
              <a:rPr lang="en-GB" smtClean="0"/>
              <a:pPr/>
              <a:t>‹#›</a:t>
            </a:fld>
            <a:endParaRPr lang="en-GB" dirty="0"/>
          </a:p>
        </p:txBody>
      </p:sp>
      <p:sp>
        <p:nvSpPr>
          <p:cNvPr id="4" name="Text Placeholder 10">
            <a:extLst>
              <a:ext uri="{FF2B5EF4-FFF2-40B4-BE49-F238E27FC236}">
                <a16:creationId xmlns:a16="http://schemas.microsoft.com/office/drawing/2014/main" id="{BCD03127-1253-549E-513A-3C455EEEAA91}"/>
              </a:ext>
            </a:extLst>
          </p:cNvPr>
          <p:cNvSpPr>
            <a:spLocks noGrp="1"/>
          </p:cNvSpPr>
          <p:nvPr>
            <p:ph type="body" sz="quarter" idx="10"/>
          </p:nvPr>
        </p:nvSpPr>
        <p:spPr>
          <a:xfrm>
            <a:off x="180474" y="2574758"/>
            <a:ext cx="6485021" cy="1828799"/>
          </a:xfrm>
          <a:prstGeom prst="rect">
            <a:avLst/>
          </a:prstGeom>
        </p:spPr>
        <p:txBody>
          <a:bodyPr>
            <a:normAutofit/>
          </a:bodyPr>
          <a:lstStyle>
            <a:lvl1pPr marL="0" indent="0" algn="l">
              <a:buNone/>
              <a:defRPr sz="4800" b="1">
                <a:solidFill>
                  <a:schemeClr val="accent2"/>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3690481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3075" y="527050"/>
            <a:ext cx="5915025" cy="1914525"/>
          </a:xfrm>
        </p:spPr>
        <p:txBody>
          <a:bodyPr/>
          <a:lstStyle/>
          <a:p>
            <a:r>
              <a:rPr lang="en-US"/>
              <a:t>Click to edit Master title style</a:t>
            </a:r>
            <a:endParaRPr lang="en-GB"/>
          </a:p>
        </p:txBody>
      </p:sp>
      <p:sp>
        <p:nvSpPr>
          <p:cNvPr id="3" name="Text Placeholder 2"/>
          <p:cNvSpPr>
            <a:spLocks noGrp="1"/>
          </p:cNvSpPr>
          <p:nvPr>
            <p:ph type="body" idx="1"/>
          </p:nvPr>
        </p:nvSpPr>
        <p:spPr>
          <a:xfrm>
            <a:off x="473075" y="2428875"/>
            <a:ext cx="2900363" cy="1189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73075" y="3617913"/>
            <a:ext cx="2900363" cy="53228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71863" y="2428875"/>
            <a:ext cx="2916237" cy="1189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71863" y="3617913"/>
            <a:ext cx="2916237" cy="53228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BCDECB5-B1DB-46DB-9206-82BBB9CE3A27}" type="datetimeFigureOut">
              <a:rPr lang="en-GB" smtClean="0"/>
              <a:t>26/03/2024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3214228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BCDECB5-B1DB-46DB-9206-82BBB9CE3A27}" type="datetimeFigureOut">
              <a:rPr lang="en-GB" smtClean="0"/>
              <a:t>26/03/2024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997854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CDECB5-B1DB-46DB-9206-82BBB9CE3A27}" type="datetimeFigureOut">
              <a:rPr lang="en-GB" smtClean="0"/>
              <a:t>26/03/2024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1505400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3075" y="660400"/>
            <a:ext cx="2211388" cy="23114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2916238" y="1425575"/>
            <a:ext cx="3471862" cy="7040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73075" y="2971800"/>
            <a:ext cx="2211388" cy="5505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BCDECB5-B1DB-46DB-9206-82BBB9CE3A27}" type="datetimeFigureOut">
              <a:rPr lang="en-GB" smtClean="0"/>
              <a:t>26/03/2024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908791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3075" y="660400"/>
            <a:ext cx="2211388" cy="23114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2916238" y="1425575"/>
            <a:ext cx="3471862" cy="70405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473075" y="2971800"/>
            <a:ext cx="2211388" cy="5505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BCDECB5-B1DB-46DB-9206-82BBB9CE3A27}" type="datetimeFigureOut">
              <a:rPr lang="en-GB" smtClean="0"/>
              <a:t>26/03/2024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3454360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BCDECB5-B1DB-46DB-9206-82BBB9CE3A27}" type="datetimeFigureOut">
              <a:rPr lang="en-GB" smtClean="0"/>
              <a:t>26/03/2024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1785853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8550" y="527050"/>
            <a:ext cx="1477963" cy="83947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71488" y="527050"/>
            <a:ext cx="4284662" cy="83947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BCDECB5-B1DB-46DB-9206-82BBB9CE3A27}" type="datetimeFigureOut">
              <a:rPr lang="en-GB" smtClean="0"/>
              <a:t>26/03/2024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43557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9DBE11-294B-A487-3DB0-CFEA0FAB17B8}"/>
              </a:ext>
            </a:extLst>
          </p:cNvPr>
          <p:cNvSpPr>
            <a:spLocks noGrp="1"/>
          </p:cNvSpPr>
          <p:nvPr>
            <p:ph type="sldNum" sz="quarter" idx="12"/>
          </p:nvPr>
        </p:nvSpPr>
        <p:spPr>
          <a:xfrm>
            <a:off x="5112542" y="9206536"/>
            <a:ext cx="1543050" cy="527403"/>
          </a:xfrm>
        </p:spPr>
        <p:txBody>
          <a:bodyPr/>
          <a:lstStyle>
            <a:lvl1pPr>
              <a:defRPr sz="1200">
                <a:latin typeface="Arial" panose="020B0604020202020204" pitchFamily="34" charset="0"/>
                <a:cs typeface="Arial" panose="020B0604020202020204" pitchFamily="34" charset="0"/>
              </a:defRPr>
            </a:lvl1pPr>
          </a:lstStyle>
          <a:p>
            <a:fld id="{10779024-8FB9-40C2-83CB-2E6044B495B5}" type="slidenum">
              <a:rPr lang="en-GB" smtClean="0"/>
              <a:pPr/>
              <a:t>‹#›</a:t>
            </a:fld>
            <a:endParaRPr lang="en-GB"/>
          </a:p>
        </p:txBody>
      </p:sp>
      <p:graphicFrame>
        <p:nvGraphicFramePr>
          <p:cNvPr id="7" name="Table 7">
            <a:extLst>
              <a:ext uri="{FF2B5EF4-FFF2-40B4-BE49-F238E27FC236}">
                <a16:creationId xmlns:a16="http://schemas.microsoft.com/office/drawing/2014/main" id="{B13175C9-C61E-7D93-F395-46B2ECC301F3}"/>
              </a:ext>
            </a:extLst>
          </p:cNvPr>
          <p:cNvGraphicFramePr>
            <a:graphicFrameLocks noGrp="1"/>
          </p:cNvGraphicFramePr>
          <p:nvPr userDrawn="1">
            <p:extLst>
              <p:ext uri="{D42A27DB-BD31-4B8C-83A1-F6EECF244321}">
                <p14:modId xmlns:p14="http://schemas.microsoft.com/office/powerpoint/2010/main" val="2345735949"/>
              </p:ext>
            </p:extLst>
          </p:nvPr>
        </p:nvGraphicFramePr>
        <p:xfrm>
          <a:off x="202405" y="1135743"/>
          <a:ext cx="6453188" cy="4013200"/>
        </p:xfrm>
        <a:graphic>
          <a:graphicData uri="http://schemas.openxmlformats.org/drawingml/2006/table">
            <a:tbl>
              <a:tblPr firstRow="1" bandRow="1">
                <a:tableStyleId>{5C22544A-7EE6-4342-B048-85BDC9FD1C3A}</a:tableStyleId>
              </a:tblPr>
              <a:tblGrid>
                <a:gridCol w="537824">
                  <a:extLst>
                    <a:ext uri="{9D8B030D-6E8A-4147-A177-3AD203B41FA5}">
                      <a16:colId xmlns:a16="http://schemas.microsoft.com/office/drawing/2014/main" val="2154441341"/>
                    </a:ext>
                  </a:extLst>
                </a:gridCol>
                <a:gridCol w="5915364">
                  <a:extLst>
                    <a:ext uri="{9D8B030D-6E8A-4147-A177-3AD203B41FA5}">
                      <a16:colId xmlns:a16="http://schemas.microsoft.com/office/drawing/2014/main" val="3143316282"/>
                    </a:ext>
                  </a:extLst>
                </a:gridCol>
              </a:tblGrid>
              <a:tr h="0">
                <a:tc>
                  <a:txBody>
                    <a:bodyPr/>
                    <a:lstStyle/>
                    <a:p>
                      <a:r>
                        <a:rPr lang="en-GB" sz="1400" dirty="0">
                          <a:solidFill>
                            <a:schemeClr val="bg1"/>
                          </a:solidFill>
                          <a:latin typeface="Arial" panose="020B0604020202020204" pitchFamily="34" charset="0"/>
                          <a:cs typeface="Arial" panose="020B0604020202020204" pitchFamily="34" charset="0"/>
                        </a:rPr>
                        <a:t>No.</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GB" sz="1400" dirty="0">
                          <a:solidFill>
                            <a:schemeClr val="bg1"/>
                          </a:solidFill>
                          <a:latin typeface="Arial" panose="020B0604020202020204" pitchFamily="34" charset="0"/>
                          <a:cs typeface="Arial" panose="020B0604020202020204" pitchFamily="34" charset="0"/>
                        </a:rPr>
                        <a:t>Guideline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530425499"/>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170135281"/>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763718148"/>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552773436"/>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695057516"/>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316978814"/>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856121671"/>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991568578"/>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013433608"/>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708390727"/>
                  </a:ext>
                </a:extLst>
              </a:tr>
              <a:tr h="370840">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10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201918509"/>
                  </a:ext>
                </a:extLst>
              </a:tr>
            </a:tbl>
          </a:graphicData>
        </a:graphic>
      </p:graphicFrame>
      <p:sp>
        <p:nvSpPr>
          <p:cNvPr id="9" name="Rectangle 8">
            <a:extLst>
              <a:ext uri="{FF2B5EF4-FFF2-40B4-BE49-F238E27FC236}">
                <a16:creationId xmlns:a16="http://schemas.microsoft.com/office/drawing/2014/main" id="{9F0C51C3-A9C4-63D1-84A2-F1F209418DCA}"/>
              </a:ext>
            </a:extLst>
          </p:cNvPr>
          <p:cNvSpPr/>
          <p:nvPr userDrawn="1"/>
        </p:nvSpPr>
        <p:spPr>
          <a:xfrm>
            <a:off x="202405" y="5555611"/>
            <a:ext cx="6453187" cy="23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latin typeface="Arial" panose="020B0604020202020204" pitchFamily="34" charset="0"/>
                <a:cs typeface="Arial" panose="020B0604020202020204" pitchFamily="34" charset="0"/>
              </a:rPr>
              <a:t>This guide has been produced utilising published guidance and in collaboration with clinical and non-clinical staff across the South East London. It is intended to be a guide to assist Primary care colleagues in decision making and does not replace clinical judgement. </a:t>
            </a:r>
          </a:p>
          <a:p>
            <a:r>
              <a:rPr lang="en-GB" sz="1400" dirty="0">
                <a:latin typeface="Arial" panose="020B0604020202020204" pitchFamily="34" charset="0"/>
                <a:cs typeface="Arial" panose="020B0604020202020204" pitchFamily="34" charset="0"/>
              </a:rPr>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We encourage users of this document to seek advice from primary or secondary care colleagues when they are unsure, the latter using established communication channels (e.g. Consultant Connect and e-RS Advice and Guidance).</a:t>
            </a:r>
          </a:p>
        </p:txBody>
      </p:sp>
      <p:sp>
        <p:nvSpPr>
          <p:cNvPr id="12" name="Title 1">
            <a:extLst>
              <a:ext uri="{FF2B5EF4-FFF2-40B4-BE49-F238E27FC236}">
                <a16:creationId xmlns:a16="http://schemas.microsoft.com/office/drawing/2014/main" id="{76A9CEF3-A44C-30C4-C09C-5EA5EF821946}"/>
              </a:ext>
            </a:extLst>
          </p:cNvPr>
          <p:cNvSpPr>
            <a:spLocks noGrp="1"/>
          </p:cNvSpPr>
          <p:nvPr>
            <p:ph type="title" hasCustomPrompt="1"/>
          </p:nvPr>
        </p:nvSpPr>
        <p:spPr>
          <a:xfrm>
            <a:off x="202405" y="172061"/>
            <a:ext cx="6453187" cy="662782"/>
          </a:xfrm>
          <a:prstGeom prst="rect">
            <a:avLst/>
          </a:prstGeom>
        </p:spPr>
        <p:txBody>
          <a:bodyPr vert="horz" anchor="ctr">
            <a:normAutofit/>
          </a:bodyPr>
          <a:lstStyle>
            <a:lvl1pPr algn="l">
              <a:defRPr sz="2400" b="1">
                <a:solidFill>
                  <a:srgbClr val="013C5B"/>
                </a:solidFill>
                <a:latin typeface="Arial" panose="020B0604020202020204" pitchFamily="34" charset="0"/>
                <a:cs typeface="Arial" panose="020B0604020202020204" pitchFamily="34" charset="0"/>
              </a:defRPr>
            </a:lvl1pPr>
          </a:lstStyle>
          <a:p>
            <a:r>
              <a:rPr lang="en-GB" dirty="0"/>
              <a:t>Table of contents</a:t>
            </a:r>
          </a:p>
        </p:txBody>
      </p:sp>
      <p:graphicFrame>
        <p:nvGraphicFramePr>
          <p:cNvPr id="13" name="Table 7">
            <a:extLst>
              <a:ext uri="{FF2B5EF4-FFF2-40B4-BE49-F238E27FC236}">
                <a16:creationId xmlns:a16="http://schemas.microsoft.com/office/drawing/2014/main" id="{DA9F3E0E-129B-4416-A377-5B5AAC5D592F}"/>
              </a:ext>
            </a:extLst>
          </p:cNvPr>
          <p:cNvGraphicFramePr>
            <a:graphicFrameLocks noGrp="1"/>
          </p:cNvGraphicFramePr>
          <p:nvPr userDrawn="1">
            <p:extLst>
              <p:ext uri="{D42A27DB-BD31-4B8C-83A1-F6EECF244321}">
                <p14:modId xmlns:p14="http://schemas.microsoft.com/office/powerpoint/2010/main" val="1383335795"/>
              </p:ext>
            </p:extLst>
          </p:nvPr>
        </p:nvGraphicFramePr>
        <p:xfrm>
          <a:off x="202404" y="8067040"/>
          <a:ext cx="6453187" cy="1046480"/>
        </p:xfrm>
        <a:graphic>
          <a:graphicData uri="http://schemas.openxmlformats.org/drawingml/2006/table">
            <a:tbl>
              <a:tblPr firstRow="1" bandRow="1">
                <a:tableStyleId>{5C22544A-7EE6-4342-B048-85BDC9FD1C3A}</a:tableStyleId>
              </a:tblPr>
              <a:tblGrid>
                <a:gridCol w="1147425">
                  <a:extLst>
                    <a:ext uri="{9D8B030D-6E8A-4147-A177-3AD203B41FA5}">
                      <a16:colId xmlns:a16="http://schemas.microsoft.com/office/drawing/2014/main" val="410818033"/>
                    </a:ext>
                  </a:extLst>
                </a:gridCol>
                <a:gridCol w="2652881">
                  <a:extLst>
                    <a:ext uri="{9D8B030D-6E8A-4147-A177-3AD203B41FA5}">
                      <a16:colId xmlns:a16="http://schemas.microsoft.com/office/drawing/2014/main" val="2154441341"/>
                    </a:ext>
                  </a:extLst>
                </a:gridCol>
                <a:gridCol w="2652881">
                  <a:extLst>
                    <a:ext uri="{9D8B030D-6E8A-4147-A177-3AD203B41FA5}">
                      <a16:colId xmlns:a16="http://schemas.microsoft.com/office/drawing/2014/main" val="3143316282"/>
                    </a:ext>
                  </a:extLst>
                </a:gridCol>
              </a:tblGrid>
              <a:tr h="0">
                <a:tc>
                  <a:txBody>
                    <a:bodyPr/>
                    <a:lstStyle/>
                    <a:p>
                      <a:r>
                        <a:rPr lang="en-GB" sz="1400" dirty="0">
                          <a:solidFill>
                            <a:schemeClr val="bg1"/>
                          </a:solidFill>
                          <a:latin typeface="Arial" panose="020B0604020202020204" pitchFamily="34" charset="0"/>
                          <a:cs typeface="Arial" panose="020B0604020202020204" pitchFamily="34" charset="0"/>
                        </a:rPr>
                        <a:t>Version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GB" sz="1400" dirty="0">
                          <a:solidFill>
                            <a:schemeClr val="bg1"/>
                          </a:solidFill>
                          <a:latin typeface="Arial" panose="020B0604020202020204" pitchFamily="34" charset="0"/>
                          <a:cs typeface="Arial" panose="020B0604020202020204" pitchFamily="34" charset="0"/>
                        </a:rPr>
                        <a:t>Date signed off</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GB" sz="1400" dirty="0">
                          <a:solidFill>
                            <a:schemeClr val="bg1"/>
                          </a:solidFill>
                          <a:latin typeface="Arial" panose="020B0604020202020204" pitchFamily="34" charset="0"/>
                          <a:cs typeface="Arial" panose="020B0604020202020204" pitchFamily="34" charset="0"/>
                        </a:rPr>
                        <a:t>Date of next review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530425499"/>
                  </a:ext>
                </a:extLst>
              </a:tr>
              <a:tr h="370840">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170135281"/>
                  </a:ext>
                </a:extLst>
              </a:tr>
              <a:tr h="370840">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763718148"/>
                  </a:ext>
                </a:extLst>
              </a:tr>
            </a:tbl>
          </a:graphicData>
        </a:graphic>
      </p:graphicFrame>
    </p:spTree>
    <p:extLst>
      <p:ext uri="{BB962C8B-B14F-4D97-AF65-F5344CB8AC3E}">
        <p14:creationId xmlns:p14="http://schemas.microsoft.com/office/powerpoint/2010/main" val="1468432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5229225" y="9277649"/>
            <a:ext cx="1543050" cy="527403"/>
          </a:xfrm>
        </p:spPr>
        <p:txBody>
          <a:bodyPr/>
          <a:lstStyle>
            <a:lvl1pPr>
              <a:defRPr sz="1800">
                <a:solidFill>
                  <a:srgbClr val="013C5B"/>
                </a:solidFill>
                <a:latin typeface="Arial" panose="020B0604020202020204" pitchFamily="34" charset="0"/>
                <a:cs typeface="Arial" panose="020B0604020202020204" pitchFamily="34" charset="0"/>
              </a:defRPr>
            </a:lvl1pPr>
          </a:lstStyle>
          <a:p>
            <a:fld id="{10779024-8FB9-40C2-83CB-2E6044B495B5}" type="slidenum">
              <a:rPr lang="en-GB" smtClean="0"/>
              <a:pPr/>
              <a:t>‹#›</a:t>
            </a:fld>
            <a:endParaRPr lang="en-GB" dirty="0"/>
          </a:p>
        </p:txBody>
      </p:sp>
      <p:sp>
        <p:nvSpPr>
          <p:cNvPr id="2" name="Title 1">
            <a:extLst>
              <a:ext uri="{FF2B5EF4-FFF2-40B4-BE49-F238E27FC236}">
                <a16:creationId xmlns:a16="http://schemas.microsoft.com/office/drawing/2014/main" id="{50B4DFBB-A8C8-392E-24BB-FF1F00C54828}"/>
              </a:ext>
            </a:extLst>
          </p:cNvPr>
          <p:cNvSpPr>
            <a:spLocks noGrp="1"/>
          </p:cNvSpPr>
          <p:nvPr>
            <p:ph type="title" hasCustomPrompt="1"/>
          </p:nvPr>
        </p:nvSpPr>
        <p:spPr>
          <a:xfrm>
            <a:off x="202406" y="167328"/>
            <a:ext cx="6453187" cy="662782"/>
          </a:xfrm>
          <a:prstGeom prst="rect">
            <a:avLst/>
          </a:prstGeom>
        </p:spPr>
        <p:txBody>
          <a:bodyPr vert="horz" anchor="ctr">
            <a:normAutofit/>
          </a:bodyPr>
          <a:lstStyle>
            <a:lvl1pPr algn="l">
              <a:defRPr sz="2400" b="1">
                <a:solidFill>
                  <a:srgbClr val="013C5B"/>
                </a:solidFill>
                <a:latin typeface="Arial" panose="020B0604020202020204" pitchFamily="34" charset="0"/>
                <a:cs typeface="Arial" panose="020B0604020202020204" pitchFamily="34" charset="0"/>
              </a:defRPr>
            </a:lvl1pPr>
          </a:lstStyle>
          <a:p>
            <a:r>
              <a:rPr lang="en-GB" dirty="0"/>
              <a:t>Click to edit content slide</a:t>
            </a:r>
          </a:p>
        </p:txBody>
      </p:sp>
      <p:sp>
        <p:nvSpPr>
          <p:cNvPr id="4" name="Rectangle 3">
            <a:extLst>
              <a:ext uri="{FF2B5EF4-FFF2-40B4-BE49-F238E27FC236}">
                <a16:creationId xmlns:a16="http://schemas.microsoft.com/office/drawing/2014/main" id="{2305D884-EABA-983E-6167-D937D63033B8}"/>
              </a:ext>
            </a:extLst>
          </p:cNvPr>
          <p:cNvSpPr/>
          <p:nvPr userDrawn="1"/>
        </p:nvSpPr>
        <p:spPr>
          <a:xfrm rot="18837629">
            <a:off x="-203201" y="3860800"/>
            <a:ext cx="7264400" cy="29337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0" dirty="0">
                <a:solidFill>
                  <a:schemeClr val="bg2">
                    <a:lumMod val="75000"/>
                    <a:alpha val="25000"/>
                  </a:schemeClr>
                </a:solidFill>
              </a:rPr>
              <a:t>DRAFT</a:t>
            </a:r>
          </a:p>
        </p:txBody>
      </p:sp>
    </p:spTree>
    <p:extLst>
      <p:ext uri="{BB962C8B-B14F-4D97-AF65-F5344CB8AC3E}">
        <p14:creationId xmlns:p14="http://schemas.microsoft.com/office/powerpoint/2010/main" val="241872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lossary of abbrevia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9DBE11-294B-A487-3DB0-CFEA0FAB17B8}"/>
              </a:ext>
            </a:extLst>
          </p:cNvPr>
          <p:cNvSpPr>
            <a:spLocks noGrp="1"/>
          </p:cNvSpPr>
          <p:nvPr>
            <p:ph type="sldNum" sz="quarter" idx="12"/>
          </p:nvPr>
        </p:nvSpPr>
        <p:spPr>
          <a:xfrm>
            <a:off x="5112542" y="9206536"/>
            <a:ext cx="1543050" cy="527403"/>
          </a:xfrm>
        </p:spPr>
        <p:txBody>
          <a:bodyPr/>
          <a:lstStyle>
            <a:lvl1pPr>
              <a:defRPr sz="1200">
                <a:latin typeface="Arial" panose="020B0604020202020204" pitchFamily="34" charset="0"/>
                <a:cs typeface="Arial" panose="020B0604020202020204" pitchFamily="34" charset="0"/>
              </a:defRPr>
            </a:lvl1pPr>
          </a:lstStyle>
          <a:p>
            <a:fld id="{10779024-8FB9-40C2-83CB-2E6044B495B5}" type="slidenum">
              <a:rPr lang="en-GB" smtClean="0"/>
              <a:pPr/>
              <a:t>‹#›</a:t>
            </a:fld>
            <a:endParaRPr lang="en-GB"/>
          </a:p>
        </p:txBody>
      </p:sp>
      <p:graphicFrame>
        <p:nvGraphicFramePr>
          <p:cNvPr id="7" name="Table 7">
            <a:extLst>
              <a:ext uri="{FF2B5EF4-FFF2-40B4-BE49-F238E27FC236}">
                <a16:creationId xmlns:a16="http://schemas.microsoft.com/office/drawing/2014/main" id="{B13175C9-C61E-7D93-F395-46B2ECC301F3}"/>
              </a:ext>
            </a:extLst>
          </p:cNvPr>
          <p:cNvGraphicFramePr>
            <a:graphicFrameLocks noGrp="1"/>
          </p:cNvGraphicFramePr>
          <p:nvPr userDrawn="1">
            <p:extLst>
              <p:ext uri="{D42A27DB-BD31-4B8C-83A1-F6EECF244321}">
                <p14:modId xmlns:p14="http://schemas.microsoft.com/office/powerpoint/2010/main" val="241690142"/>
              </p:ext>
            </p:extLst>
          </p:nvPr>
        </p:nvGraphicFramePr>
        <p:xfrm>
          <a:off x="202405" y="1135743"/>
          <a:ext cx="6453188" cy="7721600"/>
        </p:xfrm>
        <a:graphic>
          <a:graphicData uri="http://schemas.openxmlformats.org/drawingml/2006/table">
            <a:tbl>
              <a:tblPr firstRow="1" bandRow="1">
                <a:tableStyleId>{5C22544A-7EE6-4342-B048-85BDC9FD1C3A}</a:tableStyleId>
              </a:tblPr>
              <a:tblGrid>
                <a:gridCol w="2027448">
                  <a:extLst>
                    <a:ext uri="{9D8B030D-6E8A-4147-A177-3AD203B41FA5}">
                      <a16:colId xmlns:a16="http://schemas.microsoft.com/office/drawing/2014/main" val="2154441341"/>
                    </a:ext>
                  </a:extLst>
                </a:gridCol>
                <a:gridCol w="4425740">
                  <a:extLst>
                    <a:ext uri="{9D8B030D-6E8A-4147-A177-3AD203B41FA5}">
                      <a16:colId xmlns:a16="http://schemas.microsoft.com/office/drawing/2014/main" val="3143316282"/>
                    </a:ext>
                  </a:extLst>
                </a:gridCol>
              </a:tblGrid>
              <a:tr h="0">
                <a:tc>
                  <a:txBody>
                    <a:bodyPr/>
                    <a:lstStyle/>
                    <a:p>
                      <a:r>
                        <a:rPr lang="en-GB" sz="1400" dirty="0">
                          <a:solidFill>
                            <a:schemeClr val="bg1"/>
                          </a:solidFill>
                          <a:latin typeface="Arial" panose="020B0604020202020204" pitchFamily="34" charset="0"/>
                          <a:cs typeface="Arial" panose="020B0604020202020204" pitchFamily="34" charset="0"/>
                        </a:rPr>
                        <a:t>Abbreviation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GB" sz="1400" dirty="0">
                          <a:solidFill>
                            <a:schemeClr val="bg1"/>
                          </a:solidFill>
                          <a:latin typeface="Arial" panose="020B0604020202020204" pitchFamily="34" charset="0"/>
                          <a:cs typeface="Arial" panose="020B0604020202020204" pitchFamily="34" charset="0"/>
                        </a:rPr>
                        <a:t>Definition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530425499"/>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170135281"/>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763718148"/>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552773436"/>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695057516"/>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316978814"/>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856121671"/>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991568578"/>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013433608"/>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708390727"/>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201918509"/>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935117337"/>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095826871"/>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847101166"/>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144883817"/>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4228706934"/>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2797642322"/>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3211647914"/>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1514410122"/>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4111897987"/>
                  </a:ext>
                </a:extLst>
              </a:tr>
              <a:tr h="370840">
                <a:tc>
                  <a:txBody>
                    <a:bodyPr/>
                    <a:lstStyle/>
                    <a:p>
                      <a:pPr algn="l"/>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10000"/>
                        <a:lumOff val="90000"/>
                        <a:alpha val="50000"/>
                      </a:schemeClr>
                    </a:solidFill>
                  </a:tcPr>
                </a:tc>
                <a:extLst>
                  <a:ext uri="{0D108BD9-81ED-4DB2-BD59-A6C34878D82A}">
                    <a16:rowId xmlns:a16="http://schemas.microsoft.com/office/drawing/2014/main" val="881842260"/>
                  </a:ext>
                </a:extLst>
              </a:tr>
            </a:tbl>
          </a:graphicData>
        </a:graphic>
      </p:graphicFrame>
      <p:sp>
        <p:nvSpPr>
          <p:cNvPr id="12" name="Title 1">
            <a:extLst>
              <a:ext uri="{FF2B5EF4-FFF2-40B4-BE49-F238E27FC236}">
                <a16:creationId xmlns:a16="http://schemas.microsoft.com/office/drawing/2014/main" id="{76A9CEF3-A44C-30C4-C09C-5EA5EF821946}"/>
              </a:ext>
            </a:extLst>
          </p:cNvPr>
          <p:cNvSpPr>
            <a:spLocks noGrp="1"/>
          </p:cNvSpPr>
          <p:nvPr>
            <p:ph type="title" hasCustomPrompt="1"/>
          </p:nvPr>
        </p:nvSpPr>
        <p:spPr>
          <a:xfrm>
            <a:off x="202405" y="172061"/>
            <a:ext cx="6453187" cy="662782"/>
          </a:xfrm>
          <a:prstGeom prst="rect">
            <a:avLst/>
          </a:prstGeom>
        </p:spPr>
        <p:txBody>
          <a:bodyPr vert="horz" anchor="ctr">
            <a:normAutofit/>
          </a:bodyPr>
          <a:lstStyle>
            <a:lvl1pPr algn="l">
              <a:defRPr sz="2400" b="1">
                <a:solidFill>
                  <a:srgbClr val="013C5B"/>
                </a:solidFill>
                <a:latin typeface="Arial" panose="020B0604020202020204" pitchFamily="34" charset="0"/>
                <a:cs typeface="Arial" panose="020B0604020202020204" pitchFamily="34" charset="0"/>
              </a:defRPr>
            </a:lvl1pPr>
          </a:lstStyle>
          <a:p>
            <a:r>
              <a:rPr lang="en-GB" dirty="0"/>
              <a:t>Glossary of abbreviations</a:t>
            </a:r>
          </a:p>
        </p:txBody>
      </p:sp>
    </p:spTree>
    <p:extLst>
      <p:ext uri="{BB962C8B-B14F-4D97-AF65-F5344CB8AC3E}">
        <p14:creationId xmlns:p14="http://schemas.microsoft.com/office/powerpoint/2010/main" val="50721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333679" y="9212581"/>
            <a:ext cx="2196404" cy="400110"/>
          </a:xfrm>
          <a:prstGeom prst="rect">
            <a:avLst/>
          </a:prstGeom>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a:xfrm>
            <a:off x="343188" y="9212581"/>
            <a:ext cx="1578665" cy="40011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3/26/2024</a:t>
            </a:fld>
            <a:endParaRPr lang="en-US" dirty="0">
              <a:solidFill>
                <a:prstClr val="black">
                  <a:tint val="75000"/>
                </a:prstClr>
              </a:solidFill>
            </a:endParaRPr>
          </a:p>
        </p:txBody>
      </p:sp>
      <p:sp>
        <p:nvSpPr>
          <p:cNvPr id="4" name="Holder 4"/>
          <p:cNvSpPr>
            <a:spLocks noGrp="1"/>
          </p:cNvSpPr>
          <p:nvPr>
            <p:ph type="sldNum" sz="quarter" idx="7"/>
          </p:nvPr>
        </p:nvSpPr>
        <p:spPr>
          <a:xfrm>
            <a:off x="4941910" y="9212581"/>
            <a:ext cx="1578665" cy="254365"/>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dirty="0">
              <a:solidFill>
                <a:prstClr val="black">
                  <a:tint val="75000"/>
                </a:prstClr>
              </a:solidFill>
            </a:endParaRPr>
          </a:p>
        </p:txBody>
      </p:sp>
      <p:sp>
        <p:nvSpPr>
          <p:cNvPr id="5" name="Rectangle 4">
            <a:extLst>
              <a:ext uri="{FF2B5EF4-FFF2-40B4-BE49-F238E27FC236}">
                <a16:creationId xmlns:a16="http://schemas.microsoft.com/office/drawing/2014/main" id="{2305D884-EABA-983E-6167-D937D63033B8}"/>
              </a:ext>
            </a:extLst>
          </p:cNvPr>
          <p:cNvSpPr/>
          <p:nvPr userDrawn="1"/>
        </p:nvSpPr>
        <p:spPr>
          <a:xfrm rot="18837629">
            <a:off x="-203201" y="3860800"/>
            <a:ext cx="7264400" cy="29337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0" dirty="0">
                <a:solidFill>
                  <a:schemeClr val="bg2">
                    <a:lumMod val="75000"/>
                    <a:alpha val="25000"/>
                  </a:schemeClr>
                </a:solidFill>
              </a:rPr>
              <a:t>DRAFT</a:t>
            </a:r>
          </a:p>
        </p:txBody>
      </p:sp>
    </p:spTree>
    <p:extLst>
      <p:ext uri="{BB962C8B-B14F-4D97-AF65-F5344CB8AC3E}">
        <p14:creationId xmlns:p14="http://schemas.microsoft.com/office/powerpoint/2010/main" val="419981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0838"/>
            <a:ext cx="5143500" cy="3449637"/>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857250" y="5202238"/>
            <a:ext cx="5143500" cy="23923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BCDECB5-B1DB-46DB-9206-82BBB9CE3A27}" type="datetimeFigureOut">
              <a:rPr lang="en-GB" smtClean="0"/>
              <a:t>26/03/2024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194673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BCDECB5-B1DB-46DB-9206-82BBB9CE3A27}" type="datetimeFigureOut">
              <a:rPr lang="en-GB" smtClean="0"/>
              <a:t>26/03/2024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904244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8313" y="2470150"/>
            <a:ext cx="5915025" cy="4119563"/>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468313" y="6629400"/>
            <a:ext cx="5915025" cy="21669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BCDECB5-B1DB-46DB-9206-82BBB9CE3A27}" type="datetimeFigureOut">
              <a:rPr lang="en-GB" smtClean="0"/>
              <a:t>26/03/2024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364093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71488" y="2636838"/>
            <a:ext cx="2881312" cy="62849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505200" y="2636838"/>
            <a:ext cx="2881313" cy="62849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BCDECB5-B1DB-46DB-9206-82BBB9CE3A27}" type="datetimeFigureOut">
              <a:rPr lang="en-GB" smtClean="0"/>
              <a:t>26/03/2024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EA6852-C81D-48CA-B1D1-CBA35086F76C}" type="slidenum">
              <a:rPr lang="en-GB" smtClean="0"/>
              <a:t>‹#›</a:t>
            </a:fld>
            <a:endParaRPr lang="en-GB"/>
          </a:p>
        </p:txBody>
      </p:sp>
    </p:spTree>
    <p:extLst>
      <p:ext uri="{BB962C8B-B14F-4D97-AF65-F5344CB8AC3E}">
        <p14:creationId xmlns:p14="http://schemas.microsoft.com/office/powerpoint/2010/main" val="3361147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D7C575E-C44E-45C3-9F22-4756F21F329E}" type="datetimeFigureOut">
              <a:rPr lang="en-GB" smtClean="0"/>
              <a:t>26/03/2024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0779024-8FB9-40C2-83CB-2E6044B495B5}" type="slidenum">
              <a:rPr lang="en-GB" smtClean="0"/>
              <a:t>‹#›</a:t>
            </a:fld>
            <a:endParaRPr lang="en-GB"/>
          </a:p>
        </p:txBody>
      </p:sp>
    </p:spTree>
    <p:extLst>
      <p:ext uri="{BB962C8B-B14F-4D97-AF65-F5344CB8AC3E}">
        <p14:creationId xmlns:p14="http://schemas.microsoft.com/office/powerpoint/2010/main" val="2476236075"/>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3" r:id="rId3"/>
    <p:sldLayoutId id="2147483676" r:id="rId4"/>
    <p:sldLayoutId id="2147483677"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050"/>
            <a:ext cx="5915025" cy="191452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71488" y="2636838"/>
            <a:ext cx="5915025" cy="6284912"/>
          </a:xfrm>
          <a:prstGeom prst="rect">
            <a:avLst/>
          </a:prstGeom>
        </p:spPr>
        <p:txBody>
          <a:bodyPr vert="horz" lIns="91440" tIns="45720" rIns="91440" bIns="45720" rtlCol="0">
            <a:normAutofit/>
          </a:bodyPr>
          <a:lstStyle/>
          <a:p>
            <a:pPr lvl="0"/>
            <a:r>
              <a:rPr lang="en-US" dirty="0"/>
              <a:t>DRAFT</a:t>
            </a:r>
            <a:endParaRPr lang="en-GB" dirty="0"/>
          </a:p>
        </p:txBody>
      </p:sp>
      <p:sp>
        <p:nvSpPr>
          <p:cNvPr id="4" name="Date Placeholder 3"/>
          <p:cNvSpPr>
            <a:spLocks noGrp="1"/>
          </p:cNvSpPr>
          <p:nvPr>
            <p:ph type="dt" sz="half" idx="2"/>
          </p:nvPr>
        </p:nvSpPr>
        <p:spPr>
          <a:xfrm>
            <a:off x="471488" y="9182100"/>
            <a:ext cx="1543050" cy="527050"/>
          </a:xfrm>
          <a:prstGeom prst="rect">
            <a:avLst/>
          </a:prstGeom>
        </p:spPr>
        <p:txBody>
          <a:bodyPr vert="horz" lIns="91440" tIns="45720" rIns="91440" bIns="45720" rtlCol="0" anchor="ctr"/>
          <a:lstStyle>
            <a:lvl1pPr algn="l">
              <a:defRPr sz="1200">
                <a:solidFill>
                  <a:schemeClr val="tx1">
                    <a:tint val="75000"/>
                  </a:schemeClr>
                </a:solidFill>
              </a:defRPr>
            </a:lvl1pPr>
          </a:lstStyle>
          <a:p>
            <a:fld id="{CBCDECB5-B1DB-46DB-9206-82BBB9CE3A27}" type="datetimeFigureOut">
              <a:rPr lang="en-GB" smtClean="0"/>
              <a:t>26/03/2024</a:t>
            </a:fld>
            <a:endParaRPr lang="en-GB"/>
          </a:p>
        </p:txBody>
      </p:sp>
      <p:sp>
        <p:nvSpPr>
          <p:cNvPr id="5" name="Footer Placeholder 4"/>
          <p:cNvSpPr>
            <a:spLocks noGrp="1"/>
          </p:cNvSpPr>
          <p:nvPr>
            <p:ph type="ftr" sz="quarter" idx="3"/>
          </p:nvPr>
        </p:nvSpPr>
        <p:spPr>
          <a:xfrm>
            <a:off x="2271713" y="9182100"/>
            <a:ext cx="2314575" cy="5270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2100"/>
            <a:ext cx="1543050" cy="527050"/>
          </a:xfrm>
          <a:prstGeom prst="rect">
            <a:avLst/>
          </a:prstGeom>
        </p:spPr>
        <p:txBody>
          <a:bodyPr vert="horz" lIns="91440" tIns="45720" rIns="91440" bIns="45720" rtlCol="0" anchor="ctr"/>
          <a:lstStyle>
            <a:lvl1pPr algn="r">
              <a:defRPr sz="1200">
                <a:solidFill>
                  <a:schemeClr val="tx1">
                    <a:tint val="75000"/>
                  </a:schemeClr>
                </a:solidFill>
              </a:defRPr>
            </a:lvl1pPr>
          </a:lstStyle>
          <a:p>
            <a:fld id="{6AEA6852-C81D-48CA-B1D1-CBA35086F76C}" type="slidenum">
              <a:rPr lang="en-GB" smtClean="0"/>
              <a:t>‹#›</a:t>
            </a:fld>
            <a:endParaRPr lang="en-GB"/>
          </a:p>
        </p:txBody>
      </p:sp>
      <p:sp>
        <p:nvSpPr>
          <p:cNvPr id="7" name="Rectangle 6">
            <a:extLst>
              <a:ext uri="{FF2B5EF4-FFF2-40B4-BE49-F238E27FC236}">
                <a16:creationId xmlns:a16="http://schemas.microsoft.com/office/drawing/2014/main" id="{2305D884-EABA-983E-6167-D937D63033B8}"/>
              </a:ext>
            </a:extLst>
          </p:cNvPr>
          <p:cNvSpPr/>
          <p:nvPr userDrawn="1"/>
        </p:nvSpPr>
        <p:spPr>
          <a:xfrm rot="18837629">
            <a:off x="-203201" y="3860800"/>
            <a:ext cx="7264400" cy="29337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0" dirty="0">
                <a:solidFill>
                  <a:schemeClr val="bg2">
                    <a:lumMod val="75000"/>
                    <a:alpha val="25000"/>
                  </a:schemeClr>
                </a:solidFill>
              </a:rPr>
              <a:t>DRAFT</a:t>
            </a:r>
          </a:p>
        </p:txBody>
      </p:sp>
    </p:spTree>
    <p:extLst>
      <p:ext uri="{BB962C8B-B14F-4D97-AF65-F5344CB8AC3E}">
        <p14:creationId xmlns:p14="http://schemas.microsoft.com/office/powerpoint/2010/main" val="179660802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microsoft.com/office/2018/10/relationships/comments" Target="../comments/modernComment_10E_AD40193F.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selondonics.org/icb/your-health/medicines/sel-imoc/sel-imoc-self-care/" TargetMode="External"/><Relationship Id="rId2" Type="http://schemas.openxmlformats.org/officeDocument/2006/relationships/hyperlink" Target="https://www.nhs.uk/conditions/sinusitis-sinus-infection/" TargetMode="External"/><Relationship Id="rId1" Type="http://schemas.openxmlformats.org/officeDocument/2006/relationships/slideLayout" Target="../slideLayouts/slideLayout5.xml"/><Relationship Id="rId4" Type="http://schemas.openxmlformats.org/officeDocument/2006/relationships/hyperlink" Target="https://www.nhs.uk/medicines/fluticasone-nasal-spray-and-drops/#:~:text=Blow%20your%20nose%20gently%2C%20then,spray%20once%20into%20your%20nostri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hs.uk/conditions/allergic-rhinitis/" TargetMode="External"/><Relationship Id="rId2" Type="http://schemas.openxmlformats.org/officeDocument/2006/relationships/hyperlink" Target="https://www.nhs.uk/conditions/sinusitis-sinus-infection/" TargetMode="External"/><Relationship Id="rId1" Type="http://schemas.openxmlformats.org/officeDocument/2006/relationships/slideLayout" Target="../slideLayouts/slideLayout5.xml"/><Relationship Id="rId4" Type="http://schemas.openxmlformats.org/officeDocument/2006/relationships/hyperlink" Target="https://www.entuk.org/_userfiles/pages/files/groups/ear_and_nose_drop_leaflet_final.pdf"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www.selondonjointmedicinesformulary.nhs.uk/chaptersSubDetails.asp?FormularySectionID=12&amp;SubSectionRef=12.02.03&amp;SubSectionID=B100&amp;drugmatch=2729#2729"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entuk.org/patients/conditions/59/tonsillectomy_taking_out_your_tonsils_because_of_repeated_infections_new" TargetMode="External"/><Relationship Id="rId2" Type="http://schemas.openxmlformats.org/officeDocument/2006/relationships/hyperlink" Target="https://viewer.microguide.global/guide/1000000265#content,73cd6b30-5584-498d-8d1a-680836728701" TargetMode="External"/><Relationship Id="rId1" Type="http://schemas.openxmlformats.org/officeDocument/2006/relationships/slideLayout" Target="../slideLayouts/slideLayout5.xml"/><Relationship Id="rId4" Type="http://schemas.openxmlformats.org/officeDocument/2006/relationships/hyperlink" Target="https://www.entuk.org/patients/conditions/63/helping_you_decide_about_tonsil_surgery_for_your_child_new"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 Id="rId5" Type="http://schemas.microsoft.com/office/2018/10/relationships/comments" Target="../comments/modernComment_107_410473A6.xml"/><Relationship Id="rId4" Type="http://schemas.openxmlformats.org/officeDocument/2006/relationships/hyperlink" Target="https://viewer.microguide.global/guide/1000000265#content,7798f942-6df4-4f6f-a207-958ccf9b9e8f"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cks.nice.org.uk/topics/otitis-media-with-effusion/" TargetMode="External"/><Relationship Id="rId13" Type="http://schemas.openxmlformats.org/officeDocument/2006/relationships/hyperlink" Target="https://cks.nice.org.uk/topics/sore-throat-acute/" TargetMode="External"/><Relationship Id="rId3" Type="http://schemas.openxmlformats.org/officeDocument/2006/relationships/hyperlink" Target="https://cks.nice.org.uk/topics/earwax/" TargetMode="External"/><Relationship Id="rId7" Type="http://schemas.openxmlformats.org/officeDocument/2006/relationships/hyperlink" Target="https://selondonccg.nhs.uk/wp-content/uploads/dlm_uploads/2021/09/Antibiotic-guideline-final-October-2019-1.pdf" TargetMode="External"/><Relationship Id="rId12" Type="http://schemas.openxmlformats.org/officeDocument/2006/relationships/hyperlink" Target="https://patient.info/doctor/obstructive-sleep-apnoea-syndrome-in-children" TargetMode="External"/><Relationship Id="rId2" Type="http://schemas.openxmlformats.org/officeDocument/2006/relationships/hyperlink" Target="https://selondonccg.nhs.uk/wp-content/uploads/2023/04/SEL-Treatment-Access-Policy-Final-July-2022-v1.1-02.23-1.pdf" TargetMode="External"/><Relationship Id="rId16" Type="http://schemas.openxmlformats.org/officeDocument/2006/relationships/hyperlink" Target="https://cks.nice.org.uk/topics/shingles/" TargetMode="External"/><Relationship Id="rId1" Type="http://schemas.openxmlformats.org/officeDocument/2006/relationships/slideLayout" Target="../slideLayouts/slideLayout5.xml"/><Relationship Id="rId6" Type="http://schemas.openxmlformats.org/officeDocument/2006/relationships/hyperlink" Target="https://cks.nice.org.uk/topics/otitis-media-acute/" TargetMode="External"/><Relationship Id="rId11" Type="http://schemas.openxmlformats.org/officeDocument/2006/relationships/hyperlink" Target="https://cks.nice.org.uk/topics/epistaxis-nosebleeds/" TargetMode="External"/><Relationship Id="rId5" Type="http://schemas.openxmlformats.org/officeDocument/2006/relationships/hyperlink" Target="https://www.nice.org.uk/guidance/ng91/resources/visual-summary-pdf-4787282702" TargetMode="External"/><Relationship Id="rId15" Type="http://schemas.openxmlformats.org/officeDocument/2006/relationships/hyperlink" Target="https://cks.nice.org.uk/topics/bells-palsy/" TargetMode="External"/><Relationship Id="rId10" Type="http://schemas.openxmlformats.org/officeDocument/2006/relationships/hyperlink" Target="https://selondonccg.nhs.uk/wp-content/uploads/dlm_uploads/2021/09/Allergic-rhinitis-pathway-June-2019.pdf" TargetMode="External"/><Relationship Id="rId4" Type="http://schemas.openxmlformats.org/officeDocument/2006/relationships/hyperlink" Target="https://cks.nice.org.uk/topics/otitis-externa/" TargetMode="External"/><Relationship Id="rId9" Type="http://schemas.openxmlformats.org/officeDocument/2006/relationships/hyperlink" Target="https://cks.nice.org.uk/topics/sinusitis/" TargetMode="External"/><Relationship Id="rId14" Type="http://schemas.openxmlformats.org/officeDocument/2006/relationships/hyperlink" Target="https://cks.nice.org.uk/topics/neck-lump/"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6.xml"/><Relationship Id="rId3" Type="http://schemas.openxmlformats.org/officeDocument/2006/relationships/slide" Target="slide5.xml"/><Relationship Id="rId7" Type="http://schemas.openxmlformats.org/officeDocument/2006/relationships/slide" Target="slide10.xml"/><Relationship Id="rId12" Type="http://schemas.openxmlformats.org/officeDocument/2006/relationships/slide" Target="slide15.xml"/><Relationship Id="rId17" Type="http://schemas.openxmlformats.org/officeDocument/2006/relationships/slide" Target="slide20.xml"/><Relationship Id="rId2" Type="http://schemas.openxmlformats.org/officeDocument/2006/relationships/slide" Target="slide4.xml"/><Relationship Id="rId16" Type="http://schemas.openxmlformats.org/officeDocument/2006/relationships/slide" Target="slide19.xml"/><Relationship Id="rId1" Type="http://schemas.openxmlformats.org/officeDocument/2006/relationships/slideLayout" Target="../slideLayouts/slideLayout5.xml"/><Relationship Id="rId6" Type="http://schemas.openxmlformats.org/officeDocument/2006/relationships/slide" Target="slide9.xml"/><Relationship Id="rId11" Type="http://schemas.openxmlformats.org/officeDocument/2006/relationships/slide" Target="slide14.xml"/><Relationship Id="rId5" Type="http://schemas.openxmlformats.org/officeDocument/2006/relationships/slide" Target="slide7.xml"/><Relationship Id="rId15" Type="http://schemas.openxmlformats.org/officeDocument/2006/relationships/slide" Target="slide18.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2.xml"/><Relationship Id="rId14" Type="http://schemas.openxmlformats.org/officeDocument/2006/relationships/slide" Target="slid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bnf.nice.org.uk/drugs/ciprofloxacin/#cautions" TargetMode="External"/><Relationship Id="rId2" Type="http://schemas.openxmlformats.org/officeDocument/2006/relationships/hyperlink" Target="https://www.selondonics.org/icb/your-health/medicines/sel-imoc/sel-imoc-self-care/" TargetMode="External"/><Relationship Id="rId1" Type="http://schemas.openxmlformats.org/officeDocument/2006/relationships/slideLayout" Target="../slideLayouts/slideLayout5.xml"/><Relationship Id="rId5" Type="http://schemas.openxmlformats.org/officeDocument/2006/relationships/hyperlink" Target="https://www.selondonjointmedicinesformulary.nhs.uk/chaptersSubDetails.asp?FormularySectionID=12&amp;SubSectionRef=12.01.01&amp;SubSectionID=D100&amp;drugmatch=5181#5181" TargetMode="External"/><Relationship Id="rId4" Type="http://schemas.openxmlformats.org/officeDocument/2006/relationships/hyperlink" Target="https://www.medicines.org.uk/emc/product/8847/smpc"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elondonics.org/icb/your-health/medicines/sel-imoc/sel-imoc-self-care/" TargetMode="External"/><Relationship Id="rId2" Type="http://schemas.openxmlformats.org/officeDocument/2006/relationships/hyperlink" Target="https://viewer.microguide.global/guide/1000000265#content,98ed5f3e-7cbc-4e67-a7a4-e7b12f792b55" TargetMode="External"/><Relationship Id="rId1" Type="http://schemas.openxmlformats.org/officeDocument/2006/relationships/slideLayout" Target="../slideLayouts/slideLayout5.xml"/><Relationship Id="rId4" Type="http://schemas.openxmlformats.org/officeDocument/2006/relationships/hyperlink" Target="https://viewer.microguide.global/guide/1000000265#content,d5208100-f90a-4f04-a37f-1e8116747e65"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selondonics.org/icb/your-health/medicines/sel-imoc/sel-imoc-self-care/"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viewer.microguide.global/guide/1000000265#content,36e9175c-93f5-4635-b709-ae77436d368d"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www.selondonics.org/icb/your-health/medicines/sel-imoc/sel-imoc-self-ca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AD49D7E-A61F-16FF-6DF4-FC1D8613F321}"/>
              </a:ext>
            </a:extLst>
          </p:cNvPr>
          <p:cNvSpPr>
            <a:spLocks noGrp="1"/>
          </p:cNvSpPr>
          <p:nvPr>
            <p:ph type="subTitle" idx="1"/>
          </p:nvPr>
        </p:nvSpPr>
        <p:spPr/>
        <p:txBody>
          <a:bodyPr vert="horz" lIns="91440" tIns="45720" rIns="91440" bIns="45720" rtlCol="0" anchor="t">
            <a:normAutofit/>
          </a:bodyPr>
          <a:lstStyle/>
          <a:p>
            <a:r>
              <a:rPr lang="en-GB" sz="2000" dirty="0">
                <a:latin typeface="Arial"/>
                <a:cs typeface="Arial"/>
              </a:rPr>
              <a:t>December 2023</a:t>
            </a:r>
            <a:endParaRPr lang="en-GB" sz="20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7494860A-4AC6-C0FF-CF27-874EB76A19F3}"/>
              </a:ext>
            </a:extLst>
          </p:cNvPr>
          <p:cNvSpPr>
            <a:spLocks noGrp="1"/>
          </p:cNvSpPr>
          <p:nvPr>
            <p:ph type="body" sz="quarter" idx="10"/>
          </p:nvPr>
        </p:nvSpPr>
        <p:spPr/>
        <p:txBody>
          <a:bodyPr vert="horz" lIns="91440" tIns="45720" rIns="91440" bIns="45720" rtlCol="0" anchor="t">
            <a:normAutofit fontScale="85000" lnSpcReduction="10000"/>
          </a:bodyPr>
          <a:lstStyle/>
          <a:p>
            <a:r>
              <a:rPr lang="en-GB" dirty="0">
                <a:solidFill>
                  <a:srgbClr val="00B0F0"/>
                </a:solidFill>
                <a:latin typeface="Arial"/>
                <a:cs typeface="Arial"/>
              </a:rPr>
              <a:t>Draft: ENT Paediatric Primary and Secondary Care Interface Guidelines</a:t>
            </a:r>
            <a:endParaRPr lang="en-US"/>
          </a:p>
        </p:txBody>
      </p:sp>
    </p:spTree>
    <p:extLst>
      <p:ext uri="{BB962C8B-B14F-4D97-AF65-F5344CB8AC3E}">
        <p14:creationId xmlns:p14="http://schemas.microsoft.com/office/powerpoint/2010/main" val="832679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105507" y="946307"/>
            <a:ext cx="6646985" cy="1457698"/>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Common – up to 8/10 children will have an episode before aged 5</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Can occur following an infection (most commonly otitis media) or due to enlargement of adenoids/impaired </a:t>
            </a:r>
            <a:r>
              <a:rPr lang="en-US" sz="900" dirty="0" err="1">
                <a:latin typeface="Arial" panose="020B0604020202020204" pitchFamily="34" charset="0"/>
                <a:cs typeface="Arial" panose="020B0604020202020204" pitchFamily="34" charset="0"/>
              </a:rPr>
              <a:t>eustachian</a:t>
            </a:r>
            <a:r>
              <a:rPr lang="en-US" sz="900" dirty="0">
                <a:latin typeface="Arial" panose="020B0604020202020204" pitchFamily="34" charset="0"/>
                <a:cs typeface="Arial" panose="020B0604020202020204" pitchFamily="34" charset="0"/>
              </a:rPr>
              <a:t> tube function</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Suspect: parents/teachers complaining of hearing issues. Speech delay. Behavioral issues (e.g. poor attention). Complaining of sore ears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Risk factors: Family History, allergic rhinitis, reflux, pollution, Downs syndrome, cleft palate, cystic fibrosis, recurrent upper respiratory tract infections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Watchful waiting is a safe option for most children as many cases will self resolve &lt;3 months. There is no evidence to support other treatments over watchful waiting</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Complications: speech delay, conductive hearing loss. Very rarely:  long term damage to the tympanic membrane   </a:t>
            </a:r>
          </a:p>
        </p:txBody>
      </p:sp>
      <p:sp>
        <p:nvSpPr>
          <p:cNvPr id="50" name="Process 57">
            <a:extLst>
              <a:ext uri="{FF2B5EF4-FFF2-40B4-BE49-F238E27FC236}">
                <a16:creationId xmlns:a16="http://schemas.microsoft.com/office/drawing/2014/main" id="{0B35EBF7-65FB-9BE4-2355-52423ADE9A59}"/>
              </a:ext>
            </a:extLst>
          </p:cNvPr>
          <p:cNvSpPr/>
          <p:nvPr/>
        </p:nvSpPr>
        <p:spPr>
          <a:xfrm>
            <a:off x="105507" y="9599308"/>
            <a:ext cx="6646985" cy="195814"/>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r>
              <a:rPr lang="en-US" sz="800" dirty="0">
                <a:latin typeface="Arial" panose="020B0604020202020204" pitchFamily="34" charset="0"/>
                <a:cs typeface="Arial" panose="020B0604020202020204" pitchFamily="34" charset="0"/>
              </a:rPr>
              <a:t>References: </a:t>
            </a:r>
            <a:r>
              <a:rPr lang="en-US" sz="800" dirty="0">
                <a:solidFill>
                  <a:schemeClr val="tx1"/>
                </a:solidFill>
                <a:latin typeface="Arial" panose="020B0604020202020204" pitchFamily="34" charset="0"/>
                <a:cs typeface="Arial" panose="020B0604020202020204" pitchFamily="34" charset="0"/>
              </a:rPr>
              <a:t>NICE Otitis media with effusion (7)</a:t>
            </a:r>
            <a:endParaRPr lang="en-US" sz="800" dirty="0">
              <a:latin typeface="Arial" panose="020B0604020202020204" pitchFamily="34" charset="0"/>
              <a:cs typeface="Arial" panose="020B0604020202020204" pitchFamily="34" charset="0"/>
            </a:endParaRPr>
          </a:p>
        </p:txBody>
      </p:sp>
      <p:grpSp>
        <p:nvGrpSpPr>
          <p:cNvPr id="109" name="Group 108"/>
          <p:cNvGrpSpPr/>
          <p:nvPr/>
        </p:nvGrpSpPr>
        <p:grpSpPr>
          <a:xfrm>
            <a:off x="171854" y="4009870"/>
            <a:ext cx="6514292" cy="5531378"/>
            <a:chOff x="149979" y="3448671"/>
            <a:chExt cx="6514292" cy="5531378"/>
          </a:xfrm>
        </p:grpSpPr>
        <p:sp>
          <p:nvSpPr>
            <p:cNvPr id="22" name="TextBox 21"/>
            <p:cNvSpPr txBox="1"/>
            <p:nvPr/>
          </p:nvSpPr>
          <p:spPr>
            <a:xfrm>
              <a:off x="3096357" y="4418686"/>
              <a:ext cx="1390079" cy="2150195"/>
            </a:xfrm>
            <a:prstGeom prst="rect">
              <a:avLst/>
            </a:prstGeom>
            <a:noFill/>
            <a:ln w="34925">
              <a:solidFill>
                <a:srgbClr val="ED8B00"/>
              </a:solidFill>
            </a:ln>
          </p:spPr>
          <p:txBody>
            <a:bodyPr wrap="square" lIns="36000" tIns="36000" rIns="36000" bIns="36000" rtlCol="0" anchor="ctr">
              <a:spAutoFit/>
            </a:bodyPr>
            <a:lstStyle/>
            <a:p>
              <a:r>
                <a:rPr lang="en-US" sz="900" dirty="0">
                  <a:latin typeface="Arial" panose="020B0604020202020204" pitchFamily="34" charset="0"/>
                  <a:cs typeface="Arial" panose="020B0604020202020204" pitchFamily="34" charset="0"/>
                </a:rPr>
                <a:t>Any of the following to suggest *</a:t>
              </a:r>
              <a:r>
                <a:rPr lang="en-US" sz="900" b="1" dirty="0">
                  <a:latin typeface="Arial" panose="020B0604020202020204" pitchFamily="34" charset="0"/>
                  <a:cs typeface="Arial" panose="020B0604020202020204" pitchFamily="34" charset="0"/>
                </a:rPr>
                <a:t>direct referral to ENT via ERS</a:t>
              </a:r>
              <a:r>
                <a:rPr lang="en-US" sz="900" dirty="0">
                  <a:latin typeface="Arial" panose="020B0604020202020204" pitchFamily="34" charset="0"/>
                  <a:cs typeface="Arial" panose="020B0604020202020204" pitchFamily="34" charset="0"/>
                </a:rPr>
                <a:t>: </a:t>
              </a:r>
            </a:p>
            <a:p>
              <a:pPr marL="228600" indent="-228600">
                <a:buAutoNum type="arabicPeriod"/>
              </a:pPr>
              <a:r>
                <a:rPr lang="en-US" sz="900" dirty="0">
                  <a:latin typeface="Arial" panose="020B0604020202020204" pitchFamily="34" charset="0"/>
                  <a:cs typeface="Arial" panose="020B0604020202020204" pitchFamily="34" charset="0"/>
                </a:rPr>
                <a:t>Cleft palate</a:t>
              </a:r>
            </a:p>
            <a:p>
              <a:pPr marL="228600" indent="-228600">
                <a:buAutoNum type="arabicPeriod"/>
              </a:pPr>
              <a:r>
                <a:rPr lang="en-US" sz="900" dirty="0">
                  <a:latin typeface="Arial" panose="020B0604020202020204" pitchFamily="34" charset="0"/>
                  <a:cs typeface="Arial" panose="020B0604020202020204" pitchFamily="34" charset="0"/>
                </a:rPr>
                <a:t>Down’s syndrome</a:t>
              </a:r>
            </a:p>
            <a:p>
              <a:pPr marL="228600" indent="-228600">
                <a:buAutoNum type="arabicPeriod"/>
              </a:pPr>
              <a:r>
                <a:rPr lang="en-US" sz="900" dirty="0">
                  <a:latin typeface="Arial" panose="020B0604020202020204" pitchFamily="34" charset="0"/>
                  <a:cs typeface="Arial" panose="020B0604020202020204" pitchFamily="34" charset="0"/>
                </a:rPr>
                <a:t>Abnormal tympanic membrane</a:t>
              </a:r>
            </a:p>
            <a:p>
              <a:pPr marL="228600" indent="-228600">
                <a:buAutoNum type="arabicPeriod"/>
              </a:pPr>
              <a:r>
                <a:rPr lang="en-US" sz="900" dirty="0">
                  <a:latin typeface="Arial" panose="020B0604020202020204" pitchFamily="34" charset="0"/>
                  <a:cs typeface="Arial" panose="020B0604020202020204" pitchFamily="34" charset="0"/>
                </a:rPr>
                <a:t>Suspected </a:t>
              </a:r>
              <a:r>
                <a:rPr lang="en-US" sz="900" dirty="0" err="1">
                  <a:latin typeface="Arial" panose="020B0604020202020204" pitchFamily="34" charset="0"/>
                  <a:cs typeface="Arial" panose="020B0604020202020204" pitchFamily="34" charset="0"/>
                </a:rPr>
                <a:t>Cholesteatoma</a:t>
              </a:r>
              <a:endParaRPr lang="en-US" sz="900" dirty="0">
                <a:latin typeface="Arial" panose="020B0604020202020204" pitchFamily="34" charset="0"/>
                <a:cs typeface="Arial" panose="020B0604020202020204" pitchFamily="34" charset="0"/>
              </a:endParaRPr>
            </a:p>
            <a:p>
              <a:pPr marL="228600" indent="-228600">
                <a:buAutoNum type="arabicPeriod"/>
              </a:pPr>
              <a:r>
                <a:rPr lang="en-US" sz="900" dirty="0">
                  <a:latin typeface="Arial" panose="020B0604020202020204" pitchFamily="34" charset="0"/>
                  <a:cs typeface="Arial" panose="020B0604020202020204" pitchFamily="34" charset="0"/>
                </a:rPr>
                <a:t>2x documented abnormal hearing tests </a:t>
              </a:r>
            </a:p>
            <a:p>
              <a:pPr marL="228600" indent="-228600">
                <a:buAutoNum type="arabicPeriod"/>
              </a:pPr>
              <a:r>
                <a:rPr lang="en-US" sz="900" dirty="0">
                  <a:latin typeface="Arial" panose="020B0604020202020204" pitchFamily="34" charset="0"/>
                  <a:cs typeface="Arial" panose="020B0604020202020204" pitchFamily="34" charset="0"/>
                </a:rPr>
                <a:t>Severe hearing loss </a:t>
              </a:r>
            </a:p>
            <a:p>
              <a:pPr marL="228600" indent="-228600">
                <a:buAutoNum type="arabicPeriod"/>
              </a:pPr>
              <a:r>
                <a:rPr lang="en-US" sz="900" dirty="0">
                  <a:latin typeface="Arial" panose="020B0604020202020204" pitchFamily="34" charset="0"/>
                  <a:cs typeface="Arial" panose="020B0604020202020204" pitchFamily="34" charset="0"/>
                </a:rPr>
                <a:t>Significant impact on quality of life</a:t>
              </a:r>
            </a:p>
          </p:txBody>
        </p:sp>
        <p:sp>
          <p:nvSpPr>
            <p:cNvPr id="26" name="TextBox 25"/>
            <p:cNvSpPr txBox="1"/>
            <p:nvPr/>
          </p:nvSpPr>
          <p:spPr>
            <a:xfrm>
              <a:off x="1594596" y="4634398"/>
              <a:ext cx="1232115" cy="626701"/>
            </a:xfrm>
            <a:prstGeom prst="rect">
              <a:avLst/>
            </a:prstGeom>
            <a:noFill/>
            <a:ln w="34925">
              <a:solidFill>
                <a:srgbClr val="78BE20"/>
              </a:solidFill>
            </a:ln>
          </p:spPr>
          <p:txBody>
            <a:bodyPr wrap="square" lIns="36000" tIns="36000" rIns="36000" bIns="36000" rtlCol="0" anchor="ctr">
              <a:spAutoFit/>
            </a:bodyPr>
            <a:lstStyle/>
            <a:p>
              <a:r>
                <a:rPr lang="en-US" sz="900" b="1" dirty="0">
                  <a:latin typeface="Arial" panose="020B0604020202020204" pitchFamily="34" charset="0"/>
                  <a:cs typeface="Arial" panose="020B0604020202020204" pitchFamily="34" charset="0"/>
                </a:rPr>
                <a:t>Red Flags: </a:t>
              </a:r>
              <a:r>
                <a:rPr lang="en-US" sz="900" dirty="0">
                  <a:latin typeface="Arial" panose="020B0604020202020204" pitchFamily="34" charset="0"/>
                  <a:cs typeface="Arial" panose="020B0604020202020204" pitchFamily="34" charset="0"/>
                </a:rPr>
                <a:t>see box</a:t>
              </a:r>
            </a:p>
            <a:p>
              <a:r>
                <a:rPr lang="en-US" sz="900" dirty="0">
                  <a:latin typeface="Arial" panose="020B0604020202020204" pitchFamily="34" charset="0"/>
                  <a:cs typeface="Arial" panose="020B0604020202020204" pitchFamily="34" charset="0"/>
                </a:rPr>
                <a:t>Manage acute infection/alternative pathology then review</a:t>
              </a:r>
            </a:p>
          </p:txBody>
        </p:sp>
        <p:sp>
          <p:nvSpPr>
            <p:cNvPr id="27" name="TextBox 26"/>
            <p:cNvSpPr txBox="1"/>
            <p:nvPr/>
          </p:nvSpPr>
          <p:spPr>
            <a:xfrm>
              <a:off x="4798918" y="3519958"/>
              <a:ext cx="1865353" cy="648000"/>
            </a:xfrm>
            <a:prstGeom prst="rect">
              <a:avLst/>
            </a:prstGeom>
            <a:noFill/>
            <a:ln w="34925">
              <a:solidFill>
                <a:srgbClr val="39BBED"/>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Any direct referral to ENT criteria*?</a:t>
              </a:r>
            </a:p>
            <a:p>
              <a:pPr algn="ctr"/>
              <a:endParaRPr lang="en-US" sz="900" dirty="0">
                <a:latin typeface="Arial" panose="020B0604020202020204" pitchFamily="34" charset="0"/>
                <a:cs typeface="Arial" panose="020B0604020202020204" pitchFamily="34" charset="0"/>
              </a:endParaRPr>
            </a:p>
            <a:p>
              <a:pPr algn="ctr"/>
              <a:r>
                <a:rPr lang="en-US" sz="900" dirty="0">
                  <a:latin typeface="Arial" panose="020B0604020202020204" pitchFamily="34" charset="0"/>
                  <a:cs typeface="Arial" panose="020B0604020202020204" pitchFamily="34" charset="0"/>
                </a:rPr>
                <a:t>If none: refer to </a:t>
              </a:r>
              <a:r>
                <a:rPr lang="en-US" sz="900" b="1" dirty="0">
                  <a:latin typeface="Arial" panose="020B0604020202020204" pitchFamily="34" charset="0"/>
                  <a:cs typeface="Arial" panose="020B0604020202020204" pitchFamily="34" charset="0"/>
                </a:rPr>
                <a:t>Audiology via ERS</a:t>
              </a:r>
            </a:p>
          </p:txBody>
        </p:sp>
        <p:sp>
          <p:nvSpPr>
            <p:cNvPr id="28" name="TextBox 27"/>
            <p:cNvSpPr txBox="1"/>
            <p:nvPr/>
          </p:nvSpPr>
          <p:spPr>
            <a:xfrm>
              <a:off x="3351409" y="3587170"/>
              <a:ext cx="879975" cy="349702"/>
            </a:xfrm>
            <a:prstGeom prst="rect">
              <a:avLst/>
            </a:prstGeom>
            <a:noFill/>
            <a:ln w="34925">
              <a:solidFill>
                <a:schemeClr val="accent2"/>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Duration less than 3 months</a:t>
              </a:r>
            </a:p>
          </p:txBody>
        </p:sp>
        <p:sp>
          <p:nvSpPr>
            <p:cNvPr id="29" name="TextBox 28"/>
            <p:cNvSpPr txBox="1"/>
            <p:nvPr/>
          </p:nvSpPr>
          <p:spPr>
            <a:xfrm>
              <a:off x="5081829" y="5234795"/>
              <a:ext cx="1117625" cy="349702"/>
            </a:xfrm>
            <a:prstGeom prst="rect">
              <a:avLst/>
            </a:prstGeom>
            <a:solidFill>
              <a:srgbClr val="ED8B00"/>
            </a:solidFill>
            <a:ln w="34925">
              <a:solidFill>
                <a:srgbClr val="ED8B00"/>
              </a:solidFill>
            </a:ln>
          </p:spPr>
          <p:txBody>
            <a:bodyPr wrap="square" lIns="36000" tIns="36000" rIns="36000" bIns="36000" rtlCol="0" anchor="ctr">
              <a:spAutoFit/>
            </a:bodyPr>
            <a:lstStyle/>
            <a:p>
              <a:pPr algn="ctr"/>
              <a:r>
                <a:rPr lang="en-US" sz="900" b="1" dirty="0">
                  <a:ln w="0"/>
                  <a:latin typeface="Arial" panose="020B0604020202020204" pitchFamily="34" charset="0"/>
                  <a:cs typeface="Arial" panose="020B0604020202020204" pitchFamily="34" charset="0"/>
                </a:rPr>
                <a:t>routine referral via ERS to ENT </a:t>
              </a:r>
              <a:endParaRPr lang="en-US" sz="900" b="1" dirty="0">
                <a:latin typeface="Arial" panose="020B0604020202020204" pitchFamily="34" charset="0"/>
                <a:cs typeface="Arial" panose="020B0604020202020204" pitchFamily="34" charset="0"/>
              </a:endParaRPr>
            </a:p>
          </p:txBody>
        </p:sp>
        <p:cxnSp>
          <p:nvCxnSpPr>
            <p:cNvPr id="39" name="Elbow Connector 36"/>
            <p:cNvCxnSpPr>
              <a:cxnSpLocks/>
              <a:endCxn id="26" idx="0"/>
            </p:cNvCxnSpPr>
            <p:nvPr/>
          </p:nvCxnSpPr>
          <p:spPr>
            <a:xfrm>
              <a:off x="2208008" y="4098121"/>
              <a:ext cx="2646" cy="536277"/>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Elbow Connector 36"/>
            <p:cNvCxnSpPr>
              <a:cxnSpLocks/>
            </p:cNvCxnSpPr>
            <p:nvPr/>
          </p:nvCxnSpPr>
          <p:spPr>
            <a:xfrm flipH="1">
              <a:off x="4477504" y="4139772"/>
              <a:ext cx="326971" cy="297896"/>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Elbow Connector 36"/>
            <p:cNvCxnSpPr>
              <a:cxnSpLocks/>
            </p:cNvCxnSpPr>
            <p:nvPr/>
          </p:nvCxnSpPr>
          <p:spPr>
            <a:xfrm>
              <a:off x="3788026" y="7415172"/>
              <a:ext cx="6741" cy="522678"/>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8ADF2C9-FA99-FF4E-A262-188BA190245A}"/>
                </a:ext>
              </a:extLst>
            </p:cNvPr>
            <p:cNvSpPr txBox="1"/>
            <p:nvPr/>
          </p:nvSpPr>
          <p:spPr>
            <a:xfrm>
              <a:off x="149979" y="3587170"/>
              <a:ext cx="1134359" cy="349702"/>
            </a:xfrm>
            <a:prstGeom prst="rect">
              <a:avLst/>
            </a:prstGeom>
            <a:noFill/>
            <a:ln w="34925">
              <a:solidFill>
                <a:schemeClr val="accent2"/>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Chronic Otitis Media with Effusion</a:t>
              </a:r>
              <a:endParaRPr lang="en-US" sz="900" b="1" dirty="0">
                <a:latin typeface="Arial" panose="020B0604020202020204" pitchFamily="34" charset="0"/>
                <a:cs typeface="Arial" panose="020B0604020202020204" pitchFamily="34" charset="0"/>
              </a:endParaRPr>
            </a:p>
          </p:txBody>
        </p:sp>
        <p:cxnSp>
          <p:nvCxnSpPr>
            <p:cNvPr id="25" name="Elbow Connector 36">
              <a:extLst>
                <a:ext uri="{FF2B5EF4-FFF2-40B4-BE49-F238E27FC236}">
                  <a16:creationId xmlns:a16="http://schemas.microsoft.com/office/drawing/2014/main" id="{B41AA336-DA65-F643-9CB0-784B36045D23}"/>
                </a:ext>
              </a:extLst>
            </p:cNvPr>
            <p:cNvCxnSpPr>
              <a:cxnSpLocks/>
            </p:cNvCxnSpPr>
            <p:nvPr/>
          </p:nvCxnSpPr>
          <p:spPr>
            <a:xfrm>
              <a:off x="1303473" y="3758772"/>
              <a:ext cx="291026" cy="6498"/>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Elbow Connector 36">
              <a:extLst>
                <a:ext uri="{FF2B5EF4-FFF2-40B4-BE49-F238E27FC236}">
                  <a16:creationId xmlns:a16="http://schemas.microsoft.com/office/drawing/2014/main" id="{AA0D9856-E6E5-714F-A01A-554EBD74A509}"/>
                </a:ext>
              </a:extLst>
            </p:cNvPr>
            <p:cNvCxnSpPr>
              <a:cxnSpLocks/>
            </p:cNvCxnSpPr>
            <p:nvPr/>
          </p:nvCxnSpPr>
          <p:spPr>
            <a:xfrm>
              <a:off x="2826711" y="3757119"/>
              <a:ext cx="523212" cy="9804"/>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581190" y="3448671"/>
              <a:ext cx="1232116" cy="626701"/>
            </a:xfrm>
            <a:prstGeom prst="rect">
              <a:avLst/>
            </a:prstGeom>
            <a:noFill/>
            <a:ln w="34925">
              <a:solidFill>
                <a:schemeClr val="accent2"/>
              </a:solidFill>
            </a:ln>
          </p:spPr>
          <p:txBody>
            <a:bodyPr wrap="square" lIns="36000" tIns="36000" rIns="36000" bIns="36000" rtlCol="0" anchor="ctr">
              <a:spAutoFit/>
            </a:bodyPr>
            <a:lstStyle/>
            <a:p>
              <a:pPr lvl="0" algn="ctr"/>
              <a:r>
                <a:rPr lang="en-US" sz="900" dirty="0">
                  <a:latin typeface="Arial" panose="020B0604020202020204" pitchFamily="34" charset="0"/>
                  <a:cs typeface="Arial" panose="020B0604020202020204" pitchFamily="34" charset="0"/>
                </a:rPr>
                <a:t>History and examination</a:t>
              </a:r>
            </a:p>
            <a:p>
              <a:pPr lvl="0" algn="ctr"/>
              <a:r>
                <a:rPr lang="en-US" sz="900" dirty="0">
                  <a:latin typeface="Arial" panose="020B0604020202020204" pitchFamily="34" charset="0"/>
                  <a:cs typeface="Arial" panose="020B0604020202020204" pitchFamily="34" charset="0"/>
                </a:rPr>
                <a:t>Any </a:t>
              </a:r>
              <a:r>
                <a:rPr lang="en-US" sz="900" b="1" dirty="0">
                  <a:latin typeface="Arial" panose="020B0604020202020204" pitchFamily="34" charset="0"/>
                  <a:cs typeface="Arial" panose="020B0604020202020204" pitchFamily="34" charset="0"/>
                </a:rPr>
                <a:t>Red Flags </a:t>
              </a:r>
              <a:r>
                <a:rPr lang="en-US" sz="900" dirty="0">
                  <a:latin typeface="Arial" panose="020B0604020202020204" pitchFamily="34" charset="0"/>
                  <a:cs typeface="Arial" panose="020B0604020202020204" pitchFamily="34" charset="0"/>
                </a:rPr>
                <a:t>or acute pathology?</a:t>
              </a:r>
            </a:p>
          </p:txBody>
        </p:sp>
        <p:sp>
          <p:nvSpPr>
            <p:cNvPr id="49" name="TextBox 48"/>
            <p:cNvSpPr txBox="1"/>
            <p:nvPr/>
          </p:nvSpPr>
          <p:spPr>
            <a:xfrm>
              <a:off x="2870187" y="3656420"/>
              <a:ext cx="328978"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cxnSp>
          <p:nvCxnSpPr>
            <p:cNvPr id="54" name="Elbow Connector 36">
              <a:extLst>
                <a:ext uri="{FF2B5EF4-FFF2-40B4-BE49-F238E27FC236}">
                  <a16:creationId xmlns:a16="http://schemas.microsoft.com/office/drawing/2014/main" id="{AA0D9856-E6E5-714F-A01A-554EBD74A509}"/>
                </a:ext>
              </a:extLst>
            </p:cNvPr>
            <p:cNvCxnSpPr>
              <a:cxnSpLocks/>
            </p:cNvCxnSpPr>
            <p:nvPr/>
          </p:nvCxnSpPr>
          <p:spPr>
            <a:xfrm>
              <a:off x="4509642" y="5424936"/>
              <a:ext cx="572187" cy="4346"/>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545847" y="5312585"/>
              <a:ext cx="349586"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900" b="1" dirty="0">
                  <a:solidFill>
                    <a:prstClr val="white"/>
                  </a:solidFill>
                  <a:latin typeface="Arial" panose="020B0604020202020204" pitchFamily="34" charset="0"/>
                  <a:cs typeface="Arial" panose="020B0604020202020204" pitchFamily="34" charset="0"/>
                </a:rPr>
                <a:t>Yes</a:t>
              </a:r>
              <a:endPar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cxnSp>
          <p:nvCxnSpPr>
            <p:cNvPr id="56" name="Elbow Connector 36">
              <a:extLst>
                <a:ext uri="{FF2B5EF4-FFF2-40B4-BE49-F238E27FC236}">
                  <a16:creationId xmlns:a16="http://schemas.microsoft.com/office/drawing/2014/main" id="{AA0D9856-E6E5-714F-A01A-554EBD74A509}"/>
                </a:ext>
              </a:extLst>
            </p:cNvPr>
            <p:cNvCxnSpPr>
              <a:cxnSpLocks/>
              <a:stCxn id="22" idx="2"/>
            </p:cNvCxnSpPr>
            <p:nvPr/>
          </p:nvCxnSpPr>
          <p:spPr>
            <a:xfrm flipH="1">
              <a:off x="3782924" y="6568881"/>
              <a:ext cx="8473" cy="475643"/>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3616603" y="6658033"/>
              <a:ext cx="349586"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sp>
          <p:nvSpPr>
            <p:cNvPr id="60" name="TextBox 59"/>
            <p:cNvSpPr txBox="1"/>
            <p:nvPr/>
          </p:nvSpPr>
          <p:spPr>
            <a:xfrm>
              <a:off x="3351409" y="7044524"/>
              <a:ext cx="879975" cy="349702"/>
            </a:xfrm>
            <a:prstGeom prst="rect">
              <a:avLst/>
            </a:prstGeom>
            <a:noFill/>
            <a:ln w="34925">
              <a:solidFill>
                <a:schemeClr val="accent2"/>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Review after 3 months</a:t>
              </a:r>
            </a:p>
          </p:txBody>
        </p:sp>
        <p:sp>
          <p:nvSpPr>
            <p:cNvPr id="62" name="TextBox 61">
              <a:extLst>
                <a:ext uri="{FF2B5EF4-FFF2-40B4-BE49-F238E27FC236}">
                  <a16:creationId xmlns:a16="http://schemas.microsoft.com/office/drawing/2014/main" id="{4AA0E2AC-2BFC-F538-424C-2145DB75618E}"/>
                </a:ext>
              </a:extLst>
            </p:cNvPr>
            <p:cNvSpPr txBox="1"/>
            <p:nvPr/>
          </p:nvSpPr>
          <p:spPr>
            <a:xfrm>
              <a:off x="3420496" y="7531975"/>
              <a:ext cx="741800"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sp>
          <p:nvSpPr>
            <p:cNvPr id="65" name="TextBox 64"/>
            <p:cNvSpPr txBox="1"/>
            <p:nvPr/>
          </p:nvSpPr>
          <p:spPr>
            <a:xfrm>
              <a:off x="3096356" y="7937850"/>
              <a:ext cx="1390080" cy="1042199"/>
            </a:xfrm>
            <a:prstGeom prst="rect">
              <a:avLst/>
            </a:prstGeom>
            <a:noFill/>
            <a:ln w="34925">
              <a:solidFill>
                <a:srgbClr val="ED8B0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Review for </a:t>
              </a:r>
              <a:r>
                <a:rPr lang="en-US" sz="900" b="1" dirty="0">
                  <a:latin typeface="Arial" panose="020B0604020202020204" pitchFamily="34" charset="0"/>
                  <a:cs typeface="Arial" panose="020B0604020202020204" pitchFamily="34" charset="0"/>
                </a:rPr>
                <a:t>red flags</a:t>
              </a:r>
              <a:r>
                <a:rPr lang="en-US" sz="900" dirty="0">
                  <a:latin typeface="Arial" panose="020B0604020202020204" pitchFamily="34" charset="0"/>
                  <a:cs typeface="Arial" panose="020B0604020202020204" pitchFamily="34" charset="0"/>
                </a:rPr>
                <a:t> / alternative pathology / direct referral to ENT criteria </a:t>
              </a:r>
            </a:p>
            <a:p>
              <a:pPr algn="ctr"/>
              <a:endParaRPr lang="en-US" sz="900" dirty="0">
                <a:latin typeface="Arial" panose="020B0604020202020204" pitchFamily="34" charset="0"/>
                <a:cs typeface="Arial" panose="020B0604020202020204" pitchFamily="34" charset="0"/>
              </a:endParaRPr>
            </a:p>
            <a:p>
              <a:pPr algn="ctr"/>
              <a:r>
                <a:rPr lang="en-US" sz="900" dirty="0">
                  <a:latin typeface="Arial" panose="020B0604020202020204" pitchFamily="34" charset="0"/>
                  <a:cs typeface="Arial" panose="020B0604020202020204" pitchFamily="34" charset="0"/>
                </a:rPr>
                <a:t>If none: refer to </a:t>
              </a:r>
              <a:r>
                <a:rPr lang="en-US" sz="900" b="1" dirty="0">
                  <a:latin typeface="Arial" panose="020B0604020202020204" pitchFamily="34" charset="0"/>
                  <a:cs typeface="Arial" panose="020B0604020202020204" pitchFamily="34" charset="0"/>
                </a:rPr>
                <a:t>Audiology via ERS</a:t>
              </a:r>
            </a:p>
          </p:txBody>
        </p:sp>
        <p:cxnSp>
          <p:nvCxnSpPr>
            <p:cNvPr id="92" name="Elbow Connector 36">
              <a:extLst>
                <a:ext uri="{FF2B5EF4-FFF2-40B4-BE49-F238E27FC236}">
                  <a16:creationId xmlns:a16="http://schemas.microsoft.com/office/drawing/2014/main" id="{AA0D9856-E6E5-714F-A01A-554EBD74A509}"/>
                </a:ext>
              </a:extLst>
            </p:cNvPr>
            <p:cNvCxnSpPr>
              <a:cxnSpLocks/>
            </p:cNvCxnSpPr>
            <p:nvPr/>
          </p:nvCxnSpPr>
          <p:spPr>
            <a:xfrm flipV="1">
              <a:off x="4225699" y="3757119"/>
              <a:ext cx="570036" cy="8151"/>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4299247" y="3657227"/>
              <a:ext cx="253551" cy="216085"/>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sp>
          <p:nvSpPr>
            <p:cNvPr id="97" name="TextBox 96"/>
            <p:cNvSpPr txBox="1"/>
            <p:nvPr/>
          </p:nvSpPr>
          <p:spPr>
            <a:xfrm>
              <a:off x="2022582" y="4191953"/>
              <a:ext cx="349331"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900" b="1" dirty="0">
                  <a:solidFill>
                    <a:prstClr val="white"/>
                  </a:solidFill>
                  <a:latin typeface="Arial" panose="020B0604020202020204" pitchFamily="34" charset="0"/>
                  <a:cs typeface="Arial" panose="020B0604020202020204" pitchFamily="34" charset="0"/>
                </a:rPr>
                <a:t>Yes</a:t>
              </a:r>
              <a:endPar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cxnSp>
          <p:nvCxnSpPr>
            <p:cNvPr id="98" name="Elbow Connector 36"/>
            <p:cNvCxnSpPr>
              <a:cxnSpLocks/>
            </p:cNvCxnSpPr>
            <p:nvPr/>
          </p:nvCxnSpPr>
          <p:spPr>
            <a:xfrm>
              <a:off x="3791083" y="3930755"/>
              <a:ext cx="626" cy="489600"/>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3608258" y="4027660"/>
              <a:ext cx="349331"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900" b="1" dirty="0">
                  <a:solidFill>
                    <a:prstClr val="white"/>
                  </a:solidFill>
                  <a:latin typeface="Arial" panose="020B0604020202020204" pitchFamily="34" charset="0"/>
                  <a:cs typeface="Arial" panose="020B0604020202020204" pitchFamily="34" charset="0"/>
                </a:rPr>
                <a:t>Yes</a:t>
              </a:r>
              <a:endPar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34"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Chronic Otitis Externa with Effusion (Glue Ear)</a:t>
            </a:r>
          </a:p>
        </p:txBody>
      </p:sp>
      <p:graphicFrame>
        <p:nvGraphicFramePr>
          <p:cNvPr id="35" name="Table 34"/>
          <p:cNvGraphicFramePr>
            <a:graphicFrameLocks noGrp="1"/>
          </p:cNvGraphicFramePr>
          <p:nvPr>
            <p:extLst>
              <p:ext uri="{D42A27DB-BD31-4B8C-83A1-F6EECF244321}">
                <p14:modId xmlns:p14="http://schemas.microsoft.com/office/powerpoint/2010/main" val="2233307652"/>
              </p:ext>
            </p:extLst>
          </p:nvPr>
        </p:nvGraphicFramePr>
        <p:xfrm>
          <a:off x="106856" y="2486518"/>
          <a:ext cx="6644287" cy="1310640"/>
        </p:xfrm>
        <a:graphic>
          <a:graphicData uri="http://schemas.openxmlformats.org/drawingml/2006/table">
            <a:tbl>
              <a:tblPr firstRow="1" bandRow="1">
                <a:tableStyleId>{5C22544A-7EE6-4342-B048-85BDC9FD1C3A}</a:tableStyleId>
              </a:tblPr>
              <a:tblGrid>
                <a:gridCol w="6644287">
                  <a:extLst>
                    <a:ext uri="{9D8B030D-6E8A-4147-A177-3AD203B41FA5}">
                      <a16:colId xmlns:a16="http://schemas.microsoft.com/office/drawing/2014/main" val="1362177288"/>
                    </a:ext>
                  </a:extLst>
                </a:gridCol>
              </a:tblGrid>
              <a:tr h="0">
                <a:tc>
                  <a:txBody>
                    <a:bodyPr/>
                    <a:lstStyle/>
                    <a:p>
                      <a:pPr algn="ctr"/>
                      <a:r>
                        <a:rPr lang="en-GB" sz="1100" b="1" dirty="0">
                          <a:latin typeface="Arial" panose="020B0604020202020204" pitchFamily="34" charset="0"/>
                          <a:cs typeface="Arial" panose="020B0604020202020204" pitchFamily="34" charset="0"/>
                        </a:rPr>
                        <a:t>RED</a:t>
                      </a:r>
                      <a:r>
                        <a:rPr lang="en-GB" sz="1100" b="1" baseline="0" dirty="0">
                          <a:latin typeface="Arial" panose="020B0604020202020204" pitchFamily="34" charset="0"/>
                          <a:cs typeface="Arial" panose="020B0604020202020204" pitchFamily="34" charset="0"/>
                        </a:rPr>
                        <a:t> FLAGS</a:t>
                      </a:r>
                      <a:endParaRPr lang="en-GB" sz="11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Mastoiditis: Mastoid swelling/erythema/tenderness/bogginess (refer to ENT via </a:t>
                      </a:r>
                      <a:r>
                        <a:rPr lang="en-US" sz="900" b="1" dirty="0">
                          <a:solidFill>
                            <a:schemeClr val="tx1"/>
                          </a:solidFill>
                          <a:latin typeface="Arial" panose="020B0604020202020204" pitchFamily="34" charset="0"/>
                          <a:cs typeface="Arial" panose="020B0604020202020204" pitchFamily="34" charset="0"/>
                        </a:rPr>
                        <a:t>telephone referral </a:t>
                      </a:r>
                      <a:r>
                        <a:rPr lang="en-US" sz="900" dirty="0">
                          <a:solidFill>
                            <a:schemeClr val="tx1"/>
                          </a:solidFill>
                          <a:latin typeface="Arial" panose="020B0604020202020204" pitchFamily="34" charset="0"/>
                          <a:cs typeface="Arial" panose="020B0604020202020204" pitchFamily="34" charset="0"/>
                        </a:rPr>
                        <a:t>for same day assessment </a:t>
                      </a:r>
                      <a:r>
                        <a:rPr lang="en-US" sz="900" b="1" dirty="0">
                          <a:solidFill>
                            <a:schemeClr val="tx1"/>
                          </a:solidFill>
                          <a:latin typeface="Arial" panose="020B0604020202020204" pitchFamily="34" charset="0"/>
                          <a:cs typeface="Arial" panose="020B0604020202020204" pitchFamily="34" charset="0"/>
                        </a:rPr>
                        <a:t>or via A&amp;E </a:t>
                      </a:r>
                      <a:r>
                        <a:rPr lang="en-US" sz="900" dirty="0">
                          <a:solidFill>
                            <a:schemeClr val="tx1"/>
                          </a:solidFill>
                          <a:latin typeface="Arial" panose="020B0604020202020204" pitchFamily="34" charset="0"/>
                          <a:cs typeface="Arial" panose="020B0604020202020204" pitchFamily="34" charset="0"/>
                        </a:rPr>
                        <a:t>if unstable)</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complications: severe pain/headache, </a:t>
                      </a:r>
                      <a:r>
                        <a:rPr lang="en-US" sz="900" dirty="0" err="1">
                          <a:solidFill>
                            <a:schemeClr val="tx1"/>
                          </a:solidFill>
                          <a:latin typeface="Arial" panose="020B0604020202020204" pitchFamily="34" charset="0"/>
                          <a:cs typeface="Arial" panose="020B0604020202020204" pitchFamily="34" charset="0"/>
                        </a:rPr>
                        <a:t>meningism</a:t>
                      </a:r>
                      <a:r>
                        <a:rPr lang="en-US" sz="900" dirty="0">
                          <a:solidFill>
                            <a:schemeClr val="tx1"/>
                          </a:solidFill>
                          <a:latin typeface="Arial" panose="020B0604020202020204" pitchFamily="34" charset="0"/>
                          <a:cs typeface="Arial" panose="020B0604020202020204" pitchFamily="34" charset="0"/>
                        </a:rPr>
                        <a:t>, evidence of sepsis, facial nerve palsy or abnormal neurological examination (</a:t>
                      </a:r>
                      <a:r>
                        <a:rPr lang="en-US" sz="900" b="1" dirty="0">
                          <a:solidFill>
                            <a:schemeClr val="tx1"/>
                          </a:solidFill>
                          <a:latin typeface="Arial" panose="020B0604020202020204" pitchFamily="34" charset="0"/>
                          <a:cs typeface="Arial" panose="020B0604020202020204" pitchFamily="34" charset="0"/>
                        </a:rPr>
                        <a:t>refer to A&amp;E </a:t>
                      </a:r>
                      <a:r>
                        <a:rPr lang="en-US" sz="900" dirty="0">
                          <a:solidFill>
                            <a:schemeClr val="tx1"/>
                          </a:solidFill>
                          <a:latin typeface="Arial" panose="020B0604020202020204" pitchFamily="34" charset="0"/>
                          <a:cs typeface="Arial" panose="020B0604020202020204" pitchFamily="34" charset="0"/>
                        </a:rPr>
                        <a:t>for consideration of IV antibiotics and Imaging)</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a:t>
                      </a:r>
                      <a:r>
                        <a:rPr lang="en-US" sz="900" dirty="0" err="1">
                          <a:solidFill>
                            <a:schemeClr val="tx1"/>
                          </a:solidFill>
                          <a:latin typeface="Arial" panose="020B0604020202020204" pitchFamily="34" charset="0"/>
                          <a:cs typeface="Arial" panose="020B0604020202020204" pitchFamily="34" charset="0"/>
                        </a:rPr>
                        <a:t>Cholesteatoma</a:t>
                      </a:r>
                      <a:r>
                        <a:rPr lang="en-US" sz="900" dirty="0">
                          <a:solidFill>
                            <a:schemeClr val="tx1"/>
                          </a:solidFill>
                          <a:latin typeface="Arial" panose="020B0604020202020204" pitchFamily="34" charset="0"/>
                          <a:cs typeface="Arial" panose="020B0604020202020204" pitchFamily="34" charset="0"/>
                        </a:rPr>
                        <a:t>: very rare in children, can be congenital or after repeated infections Usually  originates at the top, inner edge of the tympanic membrane as a retraction/keratinous build up +/- discharge into the canal (</a:t>
                      </a:r>
                      <a:r>
                        <a:rPr lang="en-US" sz="900" b="1" dirty="0">
                          <a:solidFill>
                            <a:schemeClr val="tx1"/>
                          </a:solidFill>
                          <a:latin typeface="Arial" panose="020B0604020202020204" pitchFamily="34" charset="0"/>
                          <a:cs typeface="Arial" panose="020B0604020202020204" pitchFamily="34" charset="0"/>
                        </a:rPr>
                        <a:t>Urgent referral via ERS</a:t>
                      </a:r>
                      <a:r>
                        <a:rPr lang="en-US" sz="900" dirty="0">
                          <a:solidFill>
                            <a:schemeClr val="tx1"/>
                          </a:solidFill>
                          <a:latin typeface="Arial" panose="020B0604020202020204" pitchFamily="34" charset="0"/>
                          <a:cs typeface="Arial" panose="020B0604020202020204" pitchFamily="34" charset="0"/>
                        </a:rPr>
                        <a:t>)</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
        <p:nvSpPr>
          <p:cNvPr id="2" name="TextBox 1">
            <a:extLst>
              <a:ext uri="{FF2B5EF4-FFF2-40B4-BE49-F238E27FC236}">
                <a16:creationId xmlns:a16="http://schemas.microsoft.com/office/drawing/2014/main" id="{2C8892EA-B52C-F58A-E411-B99DD8D8918C}"/>
              </a:ext>
            </a:extLst>
          </p:cNvPr>
          <p:cNvSpPr txBox="1"/>
          <p:nvPr/>
        </p:nvSpPr>
        <p:spPr>
          <a:xfrm>
            <a:off x="-3289040" y="151155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Tree>
    <p:extLst>
      <p:ext uri="{BB962C8B-B14F-4D97-AF65-F5344CB8AC3E}">
        <p14:creationId xmlns:p14="http://schemas.microsoft.com/office/powerpoint/2010/main" val="2906659135"/>
      </p:ext>
    </p:extLst>
  </p:cSld>
  <p:clrMapOvr>
    <a:masterClrMapping/>
  </p:clrMapOvr>
  <p:extLst>
    <p:ext uri="{6950BFC3-D8DA-4A85-94F7-54DA5524770B}">
      <p188:commentRel xmlns:p188="http://schemas.microsoft.com/office/powerpoint/2018/8/main" xmlns=""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rocess 57">
            <a:extLst>
              <a:ext uri="{FF2B5EF4-FFF2-40B4-BE49-F238E27FC236}">
                <a16:creationId xmlns:a16="http://schemas.microsoft.com/office/drawing/2014/main" id="{0B35EBF7-65FB-9BE4-2355-52423ADE9A59}"/>
              </a:ext>
            </a:extLst>
          </p:cNvPr>
          <p:cNvSpPr/>
          <p:nvPr/>
        </p:nvSpPr>
        <p:spPr>
          <a:xfrm>
            <a:off x="108289" y="687302"/>
            <a:ext cx="6641422" cy="1457698"/>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Note separate Allergic Rhinitis guideline</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Symptoms: sneezing/running nose/nasal congestion/post-nasal drip/cough/mouth breathing/snoring</a:t>
            </a:r>
          </a:p>
          <a:p>
            <a:pPr marL="171450" indent="-171450">
              <a:buFont typeface="Arial" panose="020B0604020202020204" pitchFamily="34" charset="0"/>
              <a:buChar char="•"/>
            </a:pPr>
            <a:r>
              <a:rPr lang="en-US" sz="1000" dirty="0">
                <a:latin typeface="Arial"/>
                <a:cs typeface="Arial"/>
              </a:rPr>
              <a:t>Differential diagnosis: Acute infections, allergic, enlarged adenoids, </a:t>
            </a:r>
            <a:r>
              <a:rPr lang="en-US" sz="1000" b="1" dirty="0">
                <a:latin typeface="Arial"/>
                <a:cs typeface="Arial"/>
              </a:rPr>
              <a:t>foreign body,</a:t>
            </a:r>
            <a:r>
              <a:rPr lang="en-US" sz="1000" dirty="0">
                <a:latin typeface="Arial"/>
                <a:cs typeface="Arial"/>
              </a:rPr>
              <a:t> septal deformities – acquired (trauma) or congenital, acute post-traumatic (e.g. septal </a:t>
            </a:r>
            <a:r>
              <a:rPr lang="en-US" sz="1000" dirty="0" err="1">
                <a:latin typeface="Arial"/>
                <a:cs typeface="Arial"/>
              </a:rPr>
              <a:t>haematoma</a:t>
            </a:r>
            <a:r>
              <a:rPr lang="en-US" sz="1000" dirty="0">
                <a:latin typeface="Arial"/>
                <a:cs typeface="Arial"/>
              </a:rPr>
              <a:t>),</a:t>
            </a:r>
            <a:r>
              <a:rPr lang="en-US" sz="1000" b="1" dirty="0">
                <a:latin typeface="Arial"/>
                <a:cs typeface="Arial"/>
              </a:rPr>
              <a:t> rarely </a:t>
            </a:r>
            <a:r>
              <a:rPr lang="en-US" sz="1000" b="1" dirty="0" err="1">
                <a:latin typeface="Arial"/>
                <a:cs typeface="Arial"/>
              </a:rPr>
              <a:t>tumour</a:t>
            </a:r>
            <a:r>
              <a:rPr lang="en-US" sz="1000" dirty="0">
                <a:latin typeface="Arial"/>
                <a:cs typeface="Arial"/>
              </a:rPr>
              <a:t>, Medication side effects, Irritants (e.g. passive cigarette smoke, pollution, wood burning stoves, cleaning agents, strongly scented products, weather changes)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In </a:t>
            </a:r>
            <a:r>
              <a:rPr lang="en-US" sz="1000" b="1" dirty="0">
                <a:latin typeface="Arial" panose="020B0604020202020204" pitchFamily="34" charset="0"/>
                <a:cs typeface="Arial" panose="020B0604020202020204" pitchFamily="34" charset="0"/>
              </a:rPr>
              <a:t>chronic rhinitis </a:t>
            </a:r>
            <a:r>
              <a:rPr lang="en-US" sz="1000" dirty="0">
                <a:latin typeface="Arial" panose="020B0604020202020204" pitchFamily="34" charset="0"/>
                <a:cs typeface="Arial" panose="020B0604020202020204" pitchFamily="34" charset="0"/>
              </a:rPr>
              <a:t>order </a:t>
            </a:r>
            <a:r>
              <a:rPr lang="en-US" sz="1000" b="1" dirty="0">
                <a:latin typeface="Arial" panose="020B0604020202020204" pitchFamily="34" charset="0"/>
                <a:cs typeface="Arial" panose="020B0604020202020204" pitchFamily="34" charset="0"/>
              </a:rPr>
              <a:t>allergy testing </a:t>
            </a:r>
            <a:r>
              <a:rPr lang="en-US" sz="1000" dirty="0">
                <a:latin typeface="Arial" panose="020B0604020202020204" pitchFamily="34" charset="0"/>
                <a:cs typeface="Arial" panose="020B0604020202020204" pitchFamily="34" charset="0"/>
              </a:rPr>
              <a:t>for common allergens (Allergen specific </a:t>
            </a:r>
            <a:r>
              <a:rPr lang="en-US" sz="1000" dirty="0" err="1">
                <a:latin typeface="Arial" panose="020B0604020202020204" pitchFamily="34" charset="0"/>
                <a:cs typeface="Arial" panose="020B0604020202020204" pitchFamily="34" charset="0"/>
              </a:rPr>
              <a:t>IgE</a:t>
            </a:r>
            <a:r>
              <a:rPr lang="en-US" sz="1000" dirty="0">
                <a:latin typeface="Arial" panose="020B0604020202020204" pitchFamily="34" charset="0"/>
                <a:cs typeface="Arial" panose="020B0604020202020204" pitchFamily="34" charset="0"/>
              </a:rPr>
              <a:t> blood testing – tree pollen, grass pollen, dust mites, pets, </a:t>
            </a:r>
            <a:r>
              <a:rPr lang="en-US" sz="1000" dirty="0" err="1">
                <a:latin typeface="Arial" panose="020B0604020202020204" pitchFamily="34" charset="0"/>
                <a:cs typeface="Arial" panose="020B0604020202020204" pitchFamily="34" charset="0"/>
              </a:rPr>
              <a:t>mould</a:t>
            </a:r>
            <a:r>
              <a:rPr lang="en-US" sz="1000" dirty="0">
                <a:latin typeface="Arial" panose="020B0604020202020204" pitchFamily="34" charset="0"/>
                <a:cs typeface="Arial" panose="020B0604020202020204" pitchFamily="34" charset="0"/>
              </a:rPr>
              <a:t> depending on history) and refer to allergic rhinitis pathway if suggestive of allergic cause </a:t>
            </a:r>
          </a:p>
        </p:txBody>
      </p:sp>
      <p:sp>
        <p:nvSpPr>
          <p:cNvPr id="74" name="Process 57">
            <a:extLst>
              <a:ext uri="{FF2B5EF4-FFF2-40B4-BE49-F238E27FC236}">
                <a16:creationId xmlns:a16="http://schemas.microsoft.com/office/drawing/2014/main" id="{0B35EBF7-65FB-9BE4-2355-52423ADE9A59}"/>
              </a:ext>
            </a:extLst>
          </p:cNvPr>
          <p:cNvSpPr/>
          <p:nvPr/>
        </p:nvSpPr>
        <p:spPr>
          <a:xfrm>
            <a:off x="105507" y="8595155"/>
            <a:ext cx="6646985" cy="934478"/>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dirty="0">
                <a:latin typeface="Arial"/>
                <a:cs typeface="Arial"/>
              </a:rPr>
              <a:t>*self care: nasal rinsing with homemade salt water solution or OTC solutions e.g. </a:t>
            </a:r>
            <a:r>
              <a:rPr lang="en-US" sz="800" dirty="0" err="1">
                <a:latin typeface="Arial"/>
                <a:cs typeface="Arial"/>
              </a:rPr>
              <a:t>Sterimar</a:t>
            </a:r>
            <a:r>
              <a:rPr lang="en-US" sz="800" dirty="0">
                <a:latin typeface="Arial"/>
                <a:cs typeface="Arial"/>
              </a:rPr>
              <a:t> spray or </a:t>
            </a:r>
            <a:r>
              <a:rPr lang="en-US" sz="800" dirty="0" err="1">
                <a:latin typeface="Arial"/>
                <a:cs typeface="Arial"/>
              </a:rPr>
              <a:t>NeilMed</a:t>
            </a:r>
            <a:r>
              <a:rPr lang="en-US" sz="800" dirty="0">
                <a:latin typeface="Arial"/>
                <a:cs typeface="Arial"/>
              </a:rPr>
              <a:t> rinse. Trigger avoidance and rinsing nose, face, hands, hair and changing clothes as soon as possible after exposure. Information on how to make a homemade salt water solution is available from the NHS website: </a:t>
            </a:r>
            <a:r>
              <a:rPr lang="en-US" sz="800" dirty="0">
                <a:latin typeface="Arial"/>
                <a:cs typeface="Arial"/>
                <a:hlinkClick r:id="rId2"/>
              </a:rPr>
              <a:t>https://www.nhs.uk/conditions/sinusitis-sinus-infection/</a:t>
            </a:r>
            <a:r>
              <a:rPr lang="en-US" sz="800" dirty="0">
                <a:latin typeface="Arial"/>
                <a:cs typeface="Arial"/>
              </a:rPr>
              <a:t> </a:t>
            </a:r>
            <a:endParaRPr lang="en-US" dirty="0">
              <a:latin typeface="Arial"/>
              <a:cs typeface="Arial"/>
            </a:endParaRPr>
          </a:p>
          <a:p>
            <a:pPr marL="171450" indent="-171450">
              <a:buFont typeface="Arial" panose="020B0604020202020204" pitchFamily="34" charset="0"/>
              <a:buChar char="•"/>
            </a:pPr>
            <a:r>
              <a:rPr lang="en-US" sz="800" dirty="0">
                <a:latin typeface="Arial" panose="020B0604020202020204" pitchFamily="34" charset="0"/>
                <a:ea typeface="+mn-lt"/>
                <a:cs typeface="Arial" panose="020B0604020202020204" pitchFamily="34" charset="0"/>
                <a:hlinkClick r:id="rId3"/>
              </a:rPr>
              <a:t>https://www.selondonics.org/icb/your-health/medicines/sel-imoc/sel-imoc-self-care/ </a:t>
            </a:r>
            <a:endParaRPr lang="en-US" sz="8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800" dirty="0">
                <a:solidFill>
                  <a:schemeClr val="tx1"/>
                </a:solidFill>
                <a:latin typeface="Arial"/>
                <a:cs typeface="Arial"/>
              </a:rPr>
              <a:t>** Check </a:t>
            </a:r>
            <a:r>
              <a:rPr lang="en-US" sz="800" dirty="0" err="1">
                <a:solidFill>
                  <a:schemeClr val="tx1"/>
                </a:solidFill>
                <a:latin typeface="Arial"/>
                <a:cs typeface="Arial"/>
              </a:rPr>
              <a:t>BNFc</a:t>
            </a:r>
            <a:r>
              <a:rPr lang="en-US" sz="800" dirty="0">
                <a:solidFill>
                  <a:schemeClr val="tx1"/>
                </a:solidFill>
                <a:latin typeface="Arial"/>
                <a:cs typeface="Arial"/>
              </a:rPr>
              <a:t> for dosing. </a:t>
            </a:r>
            <a:r>
              <a:rPr lang="en-US" sz="800" dirty="0">
                <a:latin typeface="Arial"/>
                <a:cs typeface="Arial"/>
              </a:rPr>
              <a:t>Mometasone is </a:t>
            </a:r>
            <a:r>
              <a:rPr lang="en-US" sz="800" dirty="0" err="1">
                <a:latin typeface="Arial"/>
                <a:cs typeface="Arial"/>
              </a:rPr>
              <a:t>licenced</a:t>
            </a:r>
            <a:r>
              <a:rPr lang="en-US" sz="800" dirty="0">
                <a:latin typeface="Arial"/>
                <a:cs typeface="Arial"/>
              </a:rPr>
              <a:t> for 3 years and over, Fluticasone for 4 years and over. Information on how to use nasal sprays and is available from the </a:t>
            </a:r>
            <a:r>
              <a:rPr lang="en-US" sz="800" dirty="0">
                <a:latin typeface="Arial"/>
                <a:cs typeface="Arial"/>
                <a:hlinkClick r:id="rId4"/>
              </a:rPr>
              <a:t>NHS website</a:t>
            </a:r>
            <a:endParaRPr lang="en-US" sz="800" dirty="0">
              <a:latin typeface="Arial"/>
              <a:cs typeface="Arial"/>
            </a:endParaRPr>
          </a:p>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References: </a:t>
            </a:r>
            <a:r>
              <a:rPr lang="en-US" sz="800" dirty="0">
                <a:solidFill>
                  <a:schemeClr val="tx1"/>
                </a:solidFill>
                <a:latin typeface="Arial" panose="020B0604020202020204" pitchFamily="34" charset="0"/>
                <a:cs typeface="Arial" panose="020B0604020202020204" pitchFamily="34" charset="0"/>
              </a:rPr>
              <a:t>NICE CKS Sinusitis (8)</a:t>
            </a:r>
            <a:endParaRPr lang="en-US" sz="800" dirty="0">
              <a:latin typeface="Arial" panose="020B0604020202020204" pitchFamily="34" charset="0"/>
              <a:cs typeface="Arial" panose="020B0604020202020204" pitchFamily="34" charset="0"/>
            </a:endParaRPr>
          </a:p>
        </p:txBody>
      </p:sp>
      <p:sp>
        <p:nvSpPr>
          <p:cNvPr id="36" name="TextBox 35"/>
          <p:cNvSpPr txBox="1"/>
          <p:nvPr/>
        </p:nvSpPr>
        <p:spPr>
          <a:xfrm>
            <a:off x="105507" y="4849133"/>
            <a:ext cx="1421322" cy="903700"/>
          </a:xfrm>
          <a:prstGeom prst="rect">
            <a:avLst/>
          </a:prstGeom>
          <a:noFill/>
          <a:ln w="34925">
            <a:solidFill>
              <a:srgbClr val="39BBED"/>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History, examination, exclusion </a:t>
            </a:r>
            <a:r>
              <a:rPr lang="en-US" sz="900" b="1" dirty="0">
                <a:latin typeface="Arial" panose="020B0604020202020204" pitchFamily="34" charset="0"/>
                <a:cs typeface="Arial" panose="020B0604020202020204" pitchFamily="34" charset="0"/>
              </a:rPr>
              <a:t>red flags</a:t>
            </a:r>
            <a:r>
              <a:rPr lang="en-US" sz="900" dirty="0">
                <a:latin typeface="Arial" panose="020B0604020202020204" pitchFamily="34" charset="0"/>
                <a:cs typeface="Arial" panose="020B0604020202020204" pitchFamily="34" charset="0"/>
              </a:rPr>
              <a:t>, if suggestive of allergic rhinitis perform allergy testing and refer to appropriate guideline</a:t>
            </a:r>
          </a:p>
        </p:txBody>
      </p:sp>
      <p:cxnSp>
        <p:nvCxnSpPr>
          <p:cNvPr id="38" name="Elbow Connector 36"/>
          <p:cNvCxnSpPr>
            <a:cxnSpLocks/>
          </p:cNvCxnSpPr>
          <p:nvPr/>
        </p:nvCxnSpPr>
        <p:spPr>
          <a:xfrm flipV="1">
            <a:off x="1526829" y="5300793"/>
            <a:ext cx="400353" cy="38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615522" y="4614660"/>
            <a:ext cx="2476485" cy="1319198"/>
          </a:xfrm>
          <a:prstGeom prst="rect">
            <a:avLst/>
          </a:prstGeom>
          <a:noFill/>
          <a:ln w="34925">
            <a:solidFill>
              <a:srgbClr val="78BE20"/>
            </a:solidFill>
          </a:ln>
        </p:spPr>
        <p:txBody>
          <a:bodyPr wrap="square" lIns="36000" tIns="36000" rIns="36000" bIns="36000" rtlCol="0" anchor="ctr">
            <a:spAutoFit/>
          </a:bodyPr>
          <a:lstStyle/>
          <a:p>
            <a:r>
              <a:rPr lang="en-US" sz="900" dirty="0">
                <a:latin typeface="Arial"/>
                <a:cs typeface="Arial"/>
              </a:rPr>
              <a:t>If only 1 nostril blocked +/- offensive discharge suspect a </a:t>
            </a:r>
            <a:r>
              <a:rPr lang="en-US" sz="900" b="1" dirty="0">
                <a:latin typeface="Arial"/>
                <a:cs typeface="Arial"/>
              </a:rPr>
              <a:t>Foreign body</a:t>
            </a:r>
            <a:r>
              <a:rPr lang="en-US" sz="900" dirty="0">
                <a:latin typeface="Arial"/>
                <a:cs typeface="Arial"/>
              </a:rPr>
              <a:t> (see guideline slide 5) </a:t>
            </a:r>
            <a:endParaRPr lang="en-US" dirty="0">
              <a:latin typeface="Calibri" panose="020F0502020204030204"/>
              <a:ea typeface="Calibri" panose="020F0502020204030204"/>
              <a:cs typeface="Calibri" panose="020F0502020204030204"/>
            </a:endParaRPr>
          </a:p>
          <a:p>
            <a:r>
              <a:rPr lang="en-US" sz="900" dirty="0">
                <a:latin typeface="Arial"/>
                <a:cs typeface="Arial"/>
              </a:rPr>
              <a:t>Review medications (including OTC) and any triggers e.g. </a:t>
            </a:r>
            <a:r>
              <a:rPr lang="en-US" sz="900" dirty="0" err="1">
                <a:latin typeface="Arial"/>
                <a:cs typeface="Arial"/>
              </a:rPr>
              <a:t>parentall</a:t>
            </a:r>
            <a:r>
              <a:rPr lang="en-US" sz="900" dirty="0">
                <a:latin typeface="Arial"/>
                <a:cs typeface="Arial"/>
              </a:rPr>
              <a:t> smoking or poor housing </a:t>
            </a:r>
            <a:endParaRPr lang="en-US" dirty="0">
              <a:ea typeface="Calibri"/>
              <a:cs typeface="Calibri"/>
            </a:endParaRPr>
          </a:p>
          <a:p>
            <a:r>
              <a:rPr lang="en-US" sz="900" dirty="0">
                <a:latin typeface="Arial"/>
                <a:cs typeface="Arial"/>
              </a:rPr>
              <a:t>Examine for any polyps/mass/abnormalities </a:t>
            </a:r>
          </a:p>
          <a:p>
            <a:r>
              <a:rPr lang="en-US" sz="900" dirty="0">
                <a:latin typeface="Arial" panose="020B0604020202020204" pitchFamily="34" charset="0"/>
                <a:cs typeface="Arial" panose="020B0604020202020204" pitchFamily="34" charset="0"/>
              </a:rPr>
              <a:t>Allergy testing +/- manage as per allergic rhinitis guideline</a:t>
            </a:r>
          </a:p>
          <a:p>
            <a:r>
              <a:rPr lang="en-US" sz="900" dirty="0">
                <a:latin typeface="Arial"/>
                <a:cs typeface="Arial"/>
              </a:rPr>
              <a:t>Advise self care*</a:t>
            </a:r>
          </a:p>
        </p:txBody>
      </p:sp>
      <p:sp>
        <p:nvSpPr>
          <p:cNvPr id="44" name="TextBox 43"/>
          <p:cNvSpPr txBox="1"/>
          <p:nvPr/>
        </p:nvSpPr>
        <p:spPr>
          <a:xfrm>
            <a:off x="1673550" y="6099667"/>
            <a:ext cx="1243628" cy="1596197"/>
          </a:xfrm>
          <a:prstGeom prst="rect">
            <a:avLst/>
          </a:prstGeom>
          <a:noFill/>
          <a:ln w="34925">
            <a:solidFill>
              <a:srgbClr val="78BE20"/>
            </a:solidFill>
          </a:ln>
        </p:spPr>
        <p:txBody>
          <a:bodyPr wrap="square" lIns="36000" tIns="36000" rIns="36000" bIns="36000" rtlCol="0" anchor="ctr">
            <a:spAutoFit/>
          </a:bodyPr>
          <a:lstStyle/>
          <a:p>
            <a:pPr algn="ctr"/>
            <a:r>
              <a:rPr lang="en-US" sz="900" dirty="0">
                <a:latin typeface="Arial"/>
                <a:cs typeface="Arial"/>
              </a:rPr>
              <a:t>If only 1 nostril blocked +/- offensive discharge suspect a </a:t>
            </a:r>
            <a:r>
              <a:rPr lang="en-US" sz="900" b="1" dirty="0">
                <a:latin typeface="Arial"/>
                <a:cs typeface="Arial"/>
              </a:rPr>
              <a:t>Foreign body</a:t>
            </a:r>
            <a:r>
              <a:rPr lang="en-US" sz="900" dirty="0">
                <a:latin typeface="Arial"/>
                <a:cs typeface="Arial"/>
              </a:rPr>
              <a:t> (see guideline slide 5)  If bilateral likely viral upper respiratory tract infection, reassure, may last several weeks,  safety net advice </a:t>
            </a:r>
            <a:endParaRPr lang="en-US" sz="900" dirty="0">
              <a:latin typeface="Arial" panose="020B0604020202020204" pitchFamily="34" charset="0"/>
              <a:cs typeface="Arial" panose="020B0604020202020204" pitchFamily="34" charset="0"/>
            </a:endParaRPr>
          </a:p>
        </p:txBody>
      </p:sp>
      <p:sp>
        <p:nvSpPr>
          <p:cNvPr id="48" name="TextBox 47"/>
          <p:cNvSpPr txBox="1"/>
          <p:nvPr/>
        </p:nvSpPr>
        <p:spPr>
          <a:xfrm>
            <a:off x="3615522" y="6233256"/>
            <a:ext cx="2476485" cy="1042199"/>
          </a:xfrm>
          <a:prstGeom prst="rect">
            <a:avLst/>
          </a:prstGeom>
          <a:noFill/>
          <a:ln w="34925">
            <a:solidFill>
              <a:srgbClr val="ED8B00"/>
            </a:solidFill>
          </a:ln>
        </p:spPr>
        <p:txBody>
          <a:bodyPr wrap="square" lIns="36000" tIns="36000" rIns="36000" bIns="36000" rtlCol="0" anchor="ctr">
            <a:spAutoFit/>
          </a:bodyPr>
          <a:lstStyle/>
          <a:p>
            <a:r>
              <a:rPr lang="en-US" sz="900" dirty="0">
                <a:latin typeface="Arial"/>
                <a:cs typeface="Arial"/>
              </a:rPr>
              <a:t>Trial of BD-TDS saline rinsing for 4 weeks and review </a:t>
            </a:r>
            <a:endParaRPr lang="en-US" dirty="0">
              <a:latin typeface="Calibri" panose="020F0502020204030204"/>
              <a:ea typeface="Calibri" panose="020F0502020204030204"/>
              <a:cs typeface="Calibri" panose="020F0502020204030204"/>
            </a:endParaRPr>
          </a:p>
          <a:p>
            <a:endParaRPr lang="en-US" sz="900" dirty="0">
              <a:latin typeface="Arial"/>
              <a:ea typeface="Calibri" panose="020F0502020204030204"/>
              <a:cs typeface="Arial"/>
            </a:endParaRPr>
          </a:p>
          <a:p>
            <a:r>
              <a:rPr lang="en-US" sz="900" dirty="0">
                <a:latin typeface="Arial"/>
                <a:ea typeface="Calibri" panose="020F0502020204030204"/>
                <a:cs typeface="Arial"/>
              </a:rPr>
              <a:t>Consider a 6 week trial of nasal steroids if symptoms are impacting </a:t>
            </a:r>
            <a:r>
              <a:rPr lang="en-US" sz="900" dirty="0" err="1">
                <a:latin typeface="Arial"/>
                <a:ea typeface="Calibri" panose="020F0502020204030204"/>
                <a:cs typeface="Arial"/>
              </a:rPr>
              <a:t>childs</a:t>
            </a:r>
            <a:r>
              <a:rPr lang="en-US" sz="900" dirty="0">
                <a:latin typeface="Arial"/>
                <a:ea typeface="Calibri" panose="020F0502020204030204"/>
                <a:cs typeface="Arial"/>
              </a:rPr>
              <a:t> wellbeing, sleep or education however beclomethasone is not recommended due to bioavailability.** </a:t>
            </a:r>
          </a:p>
        </p:txBody>
      </p:sp>
      <p:cxnSp>
        <p:nvCxnSpPr>
          <p:cNvPr id="54" name="Elbow Connector 36"/>
          <p:cNvCxnSpPr>
            <a:cxnSpLocks/>
          </p:cNvCxnSpPr>
          <p:nvPr/>
        </p:nvCxnSpPr>
        <p:spPr>
          <a:xfrm flipH="1">
            <a:off x="2294102" y="5403430"/>
            <a:ext cx="2525" cy="694861"/>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Elbow Connector 36"/>
          <p:cNvCxnSpPr>
            <a:cxnSpLocks/>
          </p:cNvCxnSpPr>
          <p:nvPr/>
        </p:nvCxnSpPr>
        <p:spPr>
          <a:xfrm flipV="1">
            <a:off x="2657929" y="5295811"/>
            <a:ext cx="962983" cy="10345"/>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2968363" y="5195382"/>
            <a:ext cx="277311"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cxnSp>
        <p:nvCxnSpPr>
          <p:cNvPr id="65" name="Elbow Connector 36"/>
          <p:cNvCxnSpPr>
            <a:cxnSpLocks/>
          </p:cNvCxnSpPr>
          <p:nvPr/>
        </p:nvCxnSpPr>
        <p:spPr>
          <a:xfrm flipH="1">
            <a:off x="4847431" y="5962600"/>
            <a:ext cx="6335" cy="271544"/>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120931" y="5574388"/>
            <a:ext cx="351394" cy="241980"/>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Yes</a:t>
            </a:r>
          </a:p>
        </p:txBody>
      </p:sp>
      <p:sp>
        <p:nvSpPr>
          <p:cNvPr id="30" name="TextBox 29"/>
          <p:cNvSpPr txBox="1"/>
          <p:nvPr/>
        </p:nvSpPr>
        <p:spPr>
          <a:xfrm>
            <a:off x="1922652" y="5192227"/>
            <a:ext cx="720077" cy="211203"/>
          </a:xfrm>
          <a:prstGeom prst="rect">
            <a:avLst/>
          </a:prstGeom>
          <a:noFill/>
          <a:ln w="34925">
            <a:solidFill>
              <a:srgbClr val="78BE20"/>
            </a:solidFill>
          </a:ln>
        </p:spPr>
        <p:txBody>
          <a:bodyPr wrap="square" lIns="36000" tIns="36000" rIns="36000" bIns="36000" rtlCol="0" anchor="ctr">
            <a:spAutoFit/>
          </a:bodyPr>
          <a:lstStyle/>
          <a:p>
            <a:pPr algn="ctr"/>
            <a:r>
              <a:rPr lang="en-US" sz="900" b="1" dirty="0">
                <a:latin typeface="Arial" panose="020B0604020202020204" pitchFamily="34" charset="0"/>
                <a:cs typeface="Arial" panose="020B0604020202020204" pitchFamily="34" charset="0"/>
              </a:rPr>
              <a:t>Acute</a:t>
            </a:r>
          </a:p>
        </p:txBody>
      </p:sp>
      <p:sp>
        <p:nvSpPr>
          <p:cNvPr id="21"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panose="020B0604020202020204" pitchFamily="34" charset="0"/>
                <a:cs typeface="Arial" panose="020B0604020202020204" pitchFamily="34" charset="0"/>
              </a:rPr>
              <a:t>Nasal Congestion/ Rhinorrhoea</a:t>
            </a:r>
          </a:p>
        </p:txBody>
      </p:sp>
      <p:graphicFrame>
        <p:nvGraphicFramePr>
          <p:cNvPr id="22" name="Table 21"/>
          <p:cNvGraphicFramePr>
            <a:graphicFrameLocks noGrp="1"/>
          </p:cNvGraphicFramePr>
          <p:nvPr>
            <p:extLst>
              <p:ext uri="{D42A27DB-BD31-4B8C-83A1-F6EECF244321}">
                <p14:modId xmlns:p14="http://schemas.microsoft.com/office/powerpoint/2010/main" val="2271849978"/>
              </p:ext>
            </p:extLst>
          </p:nvPr>
        </p:nvGraphicFramePr>
        <p:xfrm>
          <a:off x="93068" y="2297941"/>
          <a:ext cx="6656643" cy="2011680"/>
        </p:xfrm>
        <a:graphic>
          <a:graphicData uri="http://schemas.openxmlformats.org/drawingml/2006/table">
            <a:tbl>
              <a:tblPr firstRow="1" bandRow="1">
                <a:tableStyleId>{5C22544A-7EE6-4342-B048-85BDC9FD1C3A}</a:tableStyleId>
              </a:tblPr>
              <a:tblGrid>
                <a:gridCol w="6656643">
                  <a:extLst>
                    <a:ext uri="{9D8B030D-6E8A-4147-A177-3AD203B41FA5}">
                      <a16:colId xmlns:a16="http://schemas.microsoft.com/office/drawing/2014/main" val="1362177288"/>
                    </a:ext>
                  </a:extLst>
                </a:gridCol>
              </a:tblGrid>
              <a:tr h="0">
                <a:tc>
                  <a:txBody>
                    <a:bodyPr/>
                    <a:lstStyle/>
                    <a:p>
                      <a:pPr algn="ctr"/>
                      <a:r>
                        <a:rPr lang="en-GB" sz="1000" b="1">
                          <a:solidFill>
                            <a:schemeClr val="bg1"/>
                          </a:solidFill>
                          <a:latin typeface="Arial" panose="020B0604020202020204" pitchFamily="34" charset="0"/>
                          <a:cs typeface="Arial" panose="020B0604020202020204" pitchFamily="34" charset="0"/>
                        </a:rPr>
                        <a:t>RED</a:t>
                      </a:r>
                      <a:r>
                        <a:rPr lang="en-GB" sz="1000" b="1" baseline="0">
                          <a:solidFill>
                            <a:schemeClr val="bg1"/>
                          </a:solidFill>
                          <a:latin typeface="Arial" panose="020B0604020202020204" pitchFamily="34" charset="0"/>
                          <a:cs typeface="Arial" panose="020B0604020202020204" pitchFamily="34" charset="0"/>
                        </a:rPr>
                        <a:t> FLAGS</a:t>
                      </a:r>
                      <a:endParaRPr lang="en-GB" sz="1000" b="1" dirty="0">
                        <a:solidFill>
                          <a:schemeClr val="bg1"/>
                        </a:solidFill>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Unexplained persistent unilateral nasal blockage / bloodstained or offensive discharge suspect foreign body and refer to A&amp;E, if any visible mass refer via ERS and select ”urgent” and explain 2ww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CSF leak: Head injury followed by clear nasal discharge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raised Intracranial pressure: Progressive headache / vomiting / abnormal optic discs / blurred vision / behavior change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orbital abscess: </a:t>
                      </a:r>
                      <a:r>
                        <a:rPr lang="en-US" sz="1000" dirty="0" err="1">
                          <a:solidFill>
                            <a:schemeClr val="tx1"/>
                          </a:solidFill>
                          <a:latin typeface="Arial" panose="020B0604020202020204" pitchFamily="34" charset="0"/>
                          <a:cs typeface="Arial" panose="020B0604020202020204" pitchFamily="34" charset="0"/>
                        </a:rPr>
                        <a:t>Proptosis</a:t>
                      </a:r>
                      <a:r>
                        <a:rPr lang="en-US" sz="1000" dirty="0">
                          <a:solidFill>
                            <a:schemeClr val="tx1"/>
                          </a:solidFill>
                          <a:latin typeface="Arial" panose="020B0604020202020204" pitchFamily="34" charset="0"/>
                          <a:cs typeface="Arial" panose="020B0604020202020204" pitchFamily="34" charset="0"/>
                        </a:rPr>
                        <a:t> of eye, double vision, </a:t>
                      </a:r>
                      <a:r>
                        <a:rPr lang="en-US" sz="1000" dirty="0" err="1">
                          <a:solidFill>
                            <a:schemeClr val="tx1"/>
                          </a:solidFill>
                          <a:latin typeface="Arial" panose="020B0604020202020204" pitchFamily="34" charset="0"/>
                          <a:cs typeface="Arial" panose="020B0604020202020204" pitchFamily="34" charset="0"/>
                        </a:rPr>
                        <a:t>ophthalmoplegia</a:t>
                      </a:r>
                      <a:r>
                        <a:rPr lang="en-US" sz="1000" dirty="0">
                          <a:solidFill>
                            <a:schemeClr val="tx1"/>
                          </a:solidFill>
                          <a:latin typeface="Arial" panose="020B0604020202020204" pitchFamily="34" charset="0"/>
                          <a:cs typeface="Arial" panose="020B0604020202020204" pitchFamily="34" charset="0"/>
                        </a:rPr>
                        <a:t>, new reduction in visual acuity or facial mass (</a:t>
                      </a:r>
                      <a:r>
                        <a:rPr lang="en-US" sz="1000" u="sng" dirty="0">
                          <a:solidFill>
                            <a:schemeClr val="tx1"/>
                          </a:solidFill>
                          <a:latin typeface="Arial" panose="020B0604020202020204" pitchFamily="34" charset="0"/>
                          <a:cs typeface="Arial" panose="020B0604020202020204" pitchFamily="34" charset="0"/>
                        </a:rPr>
                        <a:t>ocular emergency</a:t>
                      </a:r>
                      <a:r>
                        <a:rPr lang="en-US" sz="1000" dirty="0">
                          <a:solidFill>
                            <a:schemeClr val="tx1"/>
                          </a:solidFill>
                          <a:latin typeface="Arial" panose="020B0604020202020204" pitchFamily="34" charset="0"/>
                          <a:cs typeface="Arial" panose="020B0604020202020204" pitchFamily="34" charset="0"/>
                        </a:rPr>
                        <a:t>, refer directly to ENT via </a:t>
                      </a:r>
                      <a:r>
                        <a:rPr lang="en-US" sz="1000" b="1" dirty="0">
                          <a:solidFill>
                            <a:schemeClr val="tx1"/>
                          </a:solidFill>
                          <a:latin typeface="Arial" panose="020B0604020202020204" pitchFamily="34" charset="0"/>
                          <a:cs typeface="Arial" panose="020B0604020202020204" pitchFamily="34" charset="0"/>
                        </a:rPr>
                        <a:t>telephone </a:t>
                      </a:r>
                      <a:r>
                        <a:rPr lang="en-US" sz="1000" dirty="0">
                          <a:solidFill>
                            <a:schemeClr val="tx1"/>
                          </a:solidFill>
                          <a:latin typeface="Arial" panose="020B0604020202020204" pitchFamily="34" charset="0"/>
                          <a:cs typeface="Arial" panose="020B0604020202020204" pitchFamily="34" charset="0"/>
                        </a:rPr>
                        <a:t>or to </a:t>
                      </a:r>
                      <a:r>
                        <a:rPr lang="en-US" sz="1000" b="1" dirty="0">
                          <a:solidFill>
                            <a:schemeClr val="tx1"/>
                          </a:solidFill>
                          <a:latin typeface="Arial" panose="020B0604020202020204" pitchFamily="34" charset="0"/>
                          <a:cs typeface="Arial" panose="020B0604020202020204" pitchFamily="34" charset="0"/>
                        </a:rPr>
                        <a:t>A&amp;E</a:t>
                      </a:r>
                      <a:r>
                        <a:rPr lang="en-US" sz="1000" dirty="0">
                          <a:solidFill>
                            <a:schemeClr val="tx1"/>
                          </a:solidFill>
                          <a:latin typeface="Arial" panose="020B0604020202020204" pitchFamily="34" charset="0"/>
                          <a:cs typeface="Arial" panose="020B0604020202020204" pitchFamily="34" charset="0"/>
                        </a:rPr>
                        <a:t> out of hours)</a:t>
                      </a:r>
                    </a:p>
                    <a:p>
                      <a:pPr marL="171450" indent="-171450">
                        <a:buFont typeface="Arial" panose="020B0604020202020204" pitchFamily="34" charset="0"/>
                        <a:buChar char="•"/>
                      </a:pPr>
                      <a:r>
                        <a:rPr lang="en-US" sz="1000" dirty="0" err="1">
                          <a:solidFill>
                            <a:schemeClr val="tx1"/>
                          </a:solidFill>
                          <a:latin typeface="Arial" panose="020B0604020202020204" pitchFamily="34" charset="0"/>
                          <a:cs typeface="Arial" panose="020B0604020202020204" pitchFamily="34" charset="0"/>
                        </a:rPr>
                        <a:t>Peri</a:t>
                      </a:r>
                      <a:r>
                        <a:rPr lang="en-US" sz="1000" dirty="0">
                          <a:solidFill>
                            <a:schemeClr val="tx1"/>
                          </a:solidFill>
                          <a:latin typeface="Arial" panose="020B0604020202020204" pitchFamily="34" charset="0"/>
                          <a:cs typeface="Arial" panose="020B0604020202020204" pitchFamily="34" charset="0"/>
                        </a:rPr>
                        <a:t>-orbital </a:t>
                      </a:r>
                      <a:r>
                        <a:rPr lang="en-US" sz="1000" dirty="0" err="1">
                          <a:solidFill>
                            <a:schemeClr val="tx1"/>
                          </a:solidFill>
                          <a:latin typeface="Arial" panose="020B0604020202020204" pitchFamily="34" charset="0"/>
                          <a:cs typeface="Arial" panose="020B0604020202020204" pitchFamily="34" charset="0"/>
                        </a:rPr>
                        <a:t>oedema</a:t>
                      </a:r>
                      <a:r>
                        <a:rPr lang="en-US" sz="1000" dirty="0">
                          <a:solidFill>
                            <a:schemeClr val="tx1"/>
                          </a:solidFill>
                          <a:latin typeface="Arial" panose="020B0604020202020204" pitchFamily="34" charset="0"/>
                          <a:cs typeface="Arial" panose="020B0604020202020204" pitchFamily="34" charset="0"/>
                        </a:rPr>
                        <a:t> or cellulitis (pre-septal cellulitis can be managed in primary care if high confidence in diagnosis, systemically well and follow up &lt;48 hours, if unsure or for orbital cellulitis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Foreign Body in Nose (</a:t>
                      </a:r>
                      <a:r>
                        <a:rPr lang="en-US" sz="1000" b="1" dirty="0">
                          <a:solidFill>
                            <a:schemeClr val="tx1"/>
                          </a:solidFill>
                          <a:latin typeface="Arial" panose="020B0604020202020204" pitchFamily="34" charset="0"/>
                          <a:cs typeface="Arial" panose="020B0604020202020204" pitchFamily="34" charset="0"/>
                        </a:rPr>
                        <a:t>A&amp;E as an emergency (999 for batteries</a:t>
                      </a:r>
                      <a:r>
                        <a:rPr lang="en-US" sz="1000" dirty="0">
                          <a:solidFill>
                            <a:schemeClr val="tx1"/>
                          </a:solidFill>
                          <a:latin typeface="Arial" panose="020B0604020202020204" pitchFamily="34" charset="0"/>
                          <a:cs typeface="Arial" panose="020B0604020202020204" pitchFamily="34" charset="0"/>
                        </a:rPr>
                        <a:t>) do not try and manipulate without specialist equipment or training</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cxnSp>
        <p:nvCxnSpPr>
          <p:cNvPr id="23" name="Elbow Connector 36"/>
          <p:cNvCxnSpPr>
            <a:cxnSpLocks/>
          </p:cNvCxnSpPr>
          <p:nvPr/>
        </p:nvCxnSpPr>
        <p:spPr>
          <a:xfrm>
            <a:off x="4853765" y="7320562"/>
            <a:ext cx="0" cy="266953"/>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952619" y="7651885"/>
            <a:ext cx="1802293" cy="349702"/>
          </a:xfrm>
          <a:prstGeom prst="rect">
            <a:avLst/>
          </a:prstGeom>
          <a:solidFill>
            <a:srgbClr val="ED8B00"/>
          </a:solidFill>
          <a:ln w="34925">
            <a:solidFill>
              <a:srgbClr val="ED8B00"/>
            </a:solidFill>
          </a:ln>
        </p:spPr>
        <p:txBody>
          <a:bodyPr wrap="square" lIns="36000" tIns="36000" rIns="36000" bIns="36000" rtlCol="0" anchor="ctr">
            <a:spAutoFit/>
          </a:bodyPr>
          <a:lstStyle/>
          <a:p>
            <a:pPr algn="ctr"/>
            <a:r>
              <a:rPr lang="en-US" sz="900" dirty="0">
                <a:latin typeface="Arial"/>
                <a:cs typeface="Arial"/>
              </a:rPr>
              <a:t>If ongoing </a:t>
            </a:r>
            <a:r>
              <a:rPr lang="en-US" sz="900" b="1" dirty="0">
                <a:latin typeface="Arial"/>
                <a:cs typeface="Arial"/>
              </a:rPr>
              <a:t>routine referral via e-RS</a:t>
            </a:r>
          </a:p>
        </p:txBody>
      </p:sp>
    </p:spTree>
    <p:extLst>
      <p:ext uri="{BB962C8B-B14F-4D97-AF65-F5344CB8AC3E}">
        <p14:creationId xmlns:p14="http://schemas.microsoft.com/office/powerpoint/2010/main" val="64477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cess 57">
            <a:extLst>
              <a:ext uri="{FF2B5EF4-FFF2-40B4-BE49-F238E27FC236}">
                <a16:creationId xmlns:a16="http://schemas.microsoft.com/office/drawing/2014/main" id="{0B35EBF7-65FB-9BE4-2355-52423ADE9A59}"/>
              </a:ext>
            </a:extLst>
          </p:cNvPr>
          <p:cNvSpPr/>
          <p:nvPr/>
        </p:nvSpPr>
        <p:spPr>
          <a:xfrm>
            <a:off x="82510" y="448368"/>
            <a:ext cx="6641422" cy="1596197"/>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a:cs typeface="Arial"/>
              </a:rPr>
              <a:t>Note separate Nasal congestion/Rhinorrhea guideline which also contains advice on </a:t>
            </a:r>
            <a:r>
              <a:rPr lang="en-US" sz="900" b="1" dirty="0">
                <a:latin typeface="Arial"/>
                <a:cs typeface="Arial"/>
              </a:rPr>
              <a:t>allergen avoidance, nasal rinsing and nasal steroids </a:t>
            </a:r>
            <a:endParaRPr lang="en-US" sz="9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Symptoms:  sneezing/running nose/itchy nose, throat, mouth/nasal congestion – mouth breathing, snoring/post-nasal drip/cough</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Common, can cause significant impact on quality of life</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Screen for eczema, food allergy, asthma - uncontrolled allergic rhinitis increases risk of asthma exacerbations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ARIA Classification of Allergic Rhinitis: Splits into intermittent, persistent, mild, moderate-severe &amp; can be helpful to guide treatment</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Establish adherence to therapy and check nasal spray technique before stepping up treatment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Start nasal sprays 1-2 weeks before pollen season. Treat eye symptoms. </a:t>
            </a:r>
            <a:r>
              <a:rPr lang="en-US" sz="900" b="1" dirty="0">
                <a:latin typeface="Arial" panose="020B0604020202020204" pitchFamily="34" charset="0"/>
                <a:cs typeface="Arial" panose="020B0604020202020204" pitchFamily="34" charset="0"/>
              </a:rPr>
              <a:t>Sedating antihistamines, Nasal decongestants and depot steroids are not recommended </a:t>
            </a:r>
          </a:p>
        </p:txBody>
      </p:sp>
      <p:grpSp>
        <p:nvGrpSpPr>
          <p:cNvPr id="2" name="Group 1"/>
          <p:cNvGrpSpPr/>
          <p:nvPr/>
        </p:nvGrpSpPr>
        <p:grpSpPr>
          <a:xfrm>
            <a:off x="64697" y="3855607"/>
            <a:ext cx="6665410" cy="5167738"/>
            <a:chOff x="108289" y="4009796"/>
            <a:chExt cx="6665410" cy="5167738"/>
          </a:xfrm>
        </p:grpSpPr>
        <p:sp>
          <p:nvSpPr>
            <p:cNvPr id="7" name="TextBox 6"/>
            <p:cNvSpPr txBox="1"/>
            <p:nvPr/>
          </p:nvSpPr>
          <p:spPr>
            <a:xfrm>
              <a:off x="108289" y="4009796"/>
              <a:ext cx="1889396" cy="2981192"/>
            </a:xfrm>
            <a:prstGeom prst="rect">
              <a:avLst/>
            </a:prstGeom>
            <a:noFill/>
            <a:ln w="34925">
              <a:solidFill>
                <a:srgbClr val="39BBED"/>
              </a:solidFill>
            </a:ln>
          </p:spPr>
          <p:txBody>
            <a:bodyPr wrap="square" lIns="36000" tIns="36000" rIns="36000" bIns="36000" rtlCol="0" anchor="ctr">
              <a:spAutoFit/>
            </a:bodyPr>
            <a:lstStyle/>
            <a:p>
              <a:r>
                <a:rPr lang="en-US" sz="900" dirty="0">
                  <a:latin typeface="Arial" panose="020B0604020202020204" pitchFamily="34" charset="0"/>
                  <a:cs typeface="Arial" panose="020B0604020202020204" pitchFamily="34" charset="0"/>
                </a:rPr>
                <a:t>History, examination (including nasal), exclusion of </a:t>
              </a:r>
              <a:r>
                <a:rPr lang="en-US" sz="900" b="1" dirty="0">
                  <a:latin typeface="Arial" panose="020B0604020202020204" pitchFamily="34" charset="0"/>
                  <a:cs typeface="Arial" panose="020B0604020202020204" pitchFamily="34" charset="0"/>
                </a:rPr>
                <a:t>red flags</a:t>
              </a:r>
              <a:r>
                <a:rPr lang="en-US" sz="900" dirty="0">
                  <a:latin typeface="Arial" panose="020B0604020202020204" pitchFamily="34" charset="0"/>
                  <a:cs typeface="Arial" panose="020B0604020202020204" pitchFamily="34" charset="0"/>
                </a:rPr>
                <a:t>, if suggestive of allergic rhinitis </a:t>
              </a:r>
              <a:r>
                <a:rPr lang="en-US" sz="900" b="1" dirty="0">
                  <a:latin typeface="Arial" panose="020B0604020202020204" pitchFamily="34" charset="0"/>
                  <a:cs typeface="Arial" panose="020B0604020202020204" pitchFamily="34" charset="0"/>
                </a:rPr>
                <a:t>perform allergy testing</a:t>
              </a:r>
              <a:r>
                <a:rPr lang="en-US" sz="900" dirty="0">
                  <a:latin typeface="Arial" panose="020B0604020202020204" pitchFamily="34" charset="0"/>
                  <a:cs typeface="Arial" panose="020B0604020202020204" pitchFamily="34" charset="0"/>
                </a:rPr>
                <a:t>, if polyps are present refer to specific guidance</a:t>
              </a:r>
            </a:p>
            <a:p>
              <a:endParaRPr lang="en-US" sz="900" dirty="0">
                <a:latin typeface="Arial" panose="020B0604020202020204" pitchFamily="34" charset="0"/>
                <a:cs typeface="Arial" panose="020B0604020202020204" pitchFamily="34" charset="0"/>
              </a:endParaRPr>
            </a:p>
            <a:p>
              <a:pPr marL="228600" indent="-228600">
                <a:buAutoNum type="arabicPeriod"/>
              </a:pPr>
              <a:r>
                <a:rPr lang="en-US" sz="900" dirty="0">
                  <a:latin typeface="Arial" panose="020B0604020202020204" pitchFamily="34" charset="0"/>
                  <a:cs typeface="Arial" panose="020B0604020202020204" pitchFamily="34" charset="0"/>
                </a:rPr>
                <a:t>Always advise on nasal rinsing* and allergen avoidance** – these must be continued at all stages of the pathway </a:t>
              </a:r>
            </a:p>
            <a:p>
              <a:pPr marL="228600" indent="-228600">
                <a:buAutoNum type="arabicPeriod"/>
              </a:pPr>
              <a:r>
                <a:rPr lang="en-US" sz="900" dirty="0">
                  <a:latin typeface="Arial" panose="020B0604020202020204" pitchFamily="34" charset="0"/>
                  <a:cs typeface="Arial" panose="020B0604020202020204" pitchFamily="34" charset="0"/>
                </a:rPr>
                <a:t>Assess severity </a:t>
              </a:r>
            </a:p>
            <a:p>
              <a:pPr marL="228600" indent="-228600">
                <a:buAutoNum type="arabicPeriod"/>
              </a:pPr>
              <a:endParaRPr lang="en-US" sz="900" dirty="0">
                <a:latin typeface="Arial" panose="020B0604020202020204" pitchFamily="34" charset="0"/>
                <a:cs typeface="Arial" panose="020B0604020202020204" pitchFamily="34" charset="0"/>
              </a:endParaRPr>
            </a:p>
            <a:p>
              <a:r>
                <a:rPr lang="en-US" sz="900" b="1" dirty="0">
                  <a:latin typeface="Arial" panose="020B0604020202020204" pitchFamily="34" charset="0"/>
                  <a:cs typeface="Arial" panose="020B0604020202020204" pitchFamily="34" charset="0"/>
                </a:rPr>
                <a:t>Mild/intermittent</a:t>
              </a:r>
              <a:r>
                <a:rPr lang="en-US" sz="900" dirty="0">
                  <a:latin typeface="Arial" panose="020B0604020202020204" pitchFamily="34" charset="0"/>
                  <a:cs typeface="Arial" panose="020B0604020202020204" pitchFamily="34" charset="0"/>
                </a:rPr>
                <a:t>: not affecting daily activities, sleep not affected, seasonal </a:t>
              </a:r>
            </a:p>
            <a:p>
              <a:endParaRPr lang="en-US" sz="900" dirty="0">
                <a:latin typeface="Arial" panose="020B0604020202020204" pitchFamily="34" charset="0"/>
                <a:cs typeface="Arial" panose="020B0604020202020204" pitchFamily="34" charset="0"/>
              </a:endParaRPr>
            </a:p>
            <a:p>
              <a:r>
                <a:rPr lang="en-US" sz="900" b="1" dirty="0">
                  <a:latin typeface="Arial" panose="020B0604020202020204" pitchFamily="34" charset="0"/>
                  <a:cs typeface="Arial" panose="020B0604020202020204" pitchFamily="34" charset="0"/>
                </a:rPr>
                <a:t>Moderate-severe or persistent</a:t>
              </a:r>
            </a:p>
            <a:p>
              <a:r>
                <a:rPr lang="en-US" sz="900" dirty="0">
                  <a:latin typeface="Arial" panose="020B0604020202020204" pitchFamily="34" charset="0"/>
                  <a:cs typeface="Arial" panose="020B0604020202020204" pitchFamily="34" charset="0"/>
                </a:rPr>
                <a:t>Impaired daily activities, sleep disturbance, perennial </a:t>
              </a:r>
            </a:p>
          </p:txBody>
        </p:sp>
        <p:sp>
          <p:nvSpPr>
            <p:cNvPr id="10" name="TextBox 9"/>
            <p:cNvSpPr txBox="1"/>
            <p:nvPr/>
          </p:nvSpPr>
          <p:spPr>
            <a:xfrm>
              <a:off x="2995449" y="4326152"/>
              <a:ext cx="1000835" cy="626701"/>
            </a:xfrm>
            <a:prstGeom prst="rect">
              <a:avLst/>
            </a:prstGeom>
            <a:noFill/>
            <a:ln w="34925">
              <a:solidFill>
                <a:srgbClr val="78BE2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Trial of nasal rinsing and allergen avoidance only </a:t>
              </a:r>
            </a:p>
          </p:txBody>
        </p:sp>
        <p:sp>
          <p:nvSpPr>
            <p:cNvPr id="11" name="TextBox 10"/>
            <p:cNvSpPr txBox="1"/>
            <p:nvPr/>
          </p:nvSpPr>
          <p:spPr>
            <a:xfrm>
              <a:off x="2988688" y="5980844"/>
              <a:ext cx="1043551" cy="626701"/>
            </a:xfrm>
            <a:prstGeom prst="rect">
              <a:avLst/>
            </a:prstGeom>
            <a:noFill/>
            <a:ln w="34925">
              <a:solidFill>
                <a:srgbClr val="78BE2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Nasal rinsing and allergen avoidance in addition to other measures </a:t>
              </a:r>
            </a:p>
          </p:txBody>
        </p:sp>
        <p:sp>
          <p:nvSpPr>
            <p:cNvPr id="12" name="TextBox 11"/>
            <p:cNvSpPr txBox="1"/>
            <p:nvPr/>
          </p:nvSpPr>
          <p:spPr>
            <a:xfrm>
              <a:off x="4529571" y="5728587"/>
              <a:ext cx="2244128" cy="3396690"/>
            </a:xfrm>
            <a:prstGeom prst="rect">
              <a:avLst/>
            </a:prstGeom>
            <a:noFill/>
            <a:ln w="34925">
              <a:solidFill>
                <a:srgbClr val="78BE20"/>
              </a:solidFill>
            </a:ln>
          </p:spPr>
          <p:txBody>
            <a:bodyPr wrap="square" lIns="36000" tIns="36000" rIns="36000" bIns="36000" rtlCol="0" anchor="ctr">
              <a:spAutoFit/>
            </a:bodyPr>
            <a:lstStyle/>
            <a:p>
              <a:r>
                <a:rPr lang="en-US" sz="900" b="1" dirty="0">
                  <a:latin typeface="Arial"/>
                  <a:cs typeface="Arial"/>
                </a:rPr>
                <a:t>At every stage check compliance with self care, oral and intranasal preparations and spray techniques and Consider alternative diagnosis </a:t>
              </a:r>
              <a:endParaRPr lang="en-US" sz="900" b="1" dirty="0">
                <a:latin typeface="Arial" panose="020B0604020202020204" pitchFamily="34" charset="0"/>
                <a:cs typeface="Arial" panose="020B0604020202020204" pitchFamily="34" charset="0"/>
              </a:endParaRPr>
            </a:p>
            <a:p>
              <a:endParaRPr lang="en-US" sz="900" b="1" dirty="0">
                <a:latin typeface="Arial" panose="020B0604020202020204" pitchFamily="34" charset="0"/>
                <a:cs typeface="Arial" panose="020B0604020202020204" pitchFamily="34" charset="0"/>
              </a:endParaRPr>
            </a:p>
            <a:p>
              <a:r>
                <a:rPr lang="en-US" sz="900" dirty="0">
                  <a:latin typeface="Arial"/>
                  <a:cs typeface="Arial"/>
                </a:rPr>
                <a:t>1. Regular oral antihistamine (1st line cetirizine or loratadine 2nd line for over 6s Fexofenadine) </a:t>
              </a:r>
              <a:r>
                <a:rPr lang="en-US" sz="900" b="1" dirty="0">
                  <a:latin typeface="Arial"/>
                  <a:cs typeface="Arial"/>
                </a:rPr>
                <a:t>OR </a:t>
              </a:r>
              <a:r>
                <a:rPr lang="en-US" sz="900" dirty="0">
                  <a:latin typeface="Arial"/>
                  <a:cs typeface="Arial"/>
                </a:rPr>
                <a:t>Regular intranasal antihistamine (Azelastine***) +/- OTC sodium cromoglicate eye drops </a:t>
              </a:r>
              <a:endParaRPr lang="en-US" sz="900" dirty="0">
                <a:latin typeface="Arial" panose="020B0604020202020204" pitchFamily="34" charset="0"/>
                <a:cs typeface="Arial" panose="020B0604020202020204" pitchFamily="34" charset="0"/>
              </a:endParaRPr>
            </a:p>
            <a:p>
              <a:pPr marL="228600" indent="-228600">
                <a:buAutoNum type="arabicPeriod"/>
              </a:pPr>
              <a:endParaRPr lang="en-US" sz="900" dirty="0">
                <a:latin typeface="Arial" panose="020B0604020202020204" pitchFamily="34" charset="0"/>
                <a:cs typeface="Arial" panose="020B0604020202020204" pitchFamily="34" charset="0"/>
              </a:endParaRPr>
            </a:p>
            <a:p>
              <a:pPr algn="ctr"/>
              <a:r>
                <a:rPr lang="en-US" sz="900" dirty="0">
                  <a:latin typeface="Arial" panose="020B0604020202020204" pitchFamily="34" charset="0"/>
                  <a:cs typeface="Arial" panose="020B0604020202020204" pitchFamily="34" charset="0"/>
                </a:rPr>
                <a:t> Review after 2-3 weeks</a:t>
              </a:r>
            </a:p>
            <a:p>
              <a:pPr algn="ctr"/>
              <a:r>
                <a:rPr lang="en-US" sz="900" b="1" dirty="0">
                  <a:latin typeface="Arial" panose="020B0604020202020204" pitchFamily="34" charset="0"/>
                  <a:cs typeface="Arial" panose="020B0604020202020204" pitchFamily="34" charset="0"/>
                </a:rPr>
                <a:t>Uncontrolled symptoms? </a:t>
              </a:r>
            </a:p>
            <a:p>
              <a:pPr algn="ctr"/>
              <a:endParaRPr lang="en-US" sz="900" b="1" dirty="0">
                <a:latin typeface="Arial" panose="020B0604020202020204" pitchFamily="34" charset="0"/>
                <a:cs typeface="Arial" panose="020B0604020202020204" pitchFamily="34" charset="0"/>
              </a:endParaRPr>
            </a:p>
            <a:p>
              <a:r>
                <a:rPr lang="en-US" sz="900" dirty="0">
                  <a:latin typeface="Arial"/>
                  <a:cs typeface="Arial"/>
                </a:rPr>
                <a:t>2. Continue regular antihistamine (oral or nasal) and ADD in a regular nasal steroid****</a:t>
              </a:r>
              <a:endParaRPr lang="en-US" sz="9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pPr algn="ctr"/>
              <a:r>
                <a:rPr lang="en-US" sz="900" dirty="0">
                  <a:latin typeface="Arial" panose="020B0604020202020204" pitchFamily="34" charset="0"/>
                  <a:cs typeface="Arial" panose="020B0604020202020204" pitchFamily="34" charset="0"/>
                </a:rPr>
                <a:t>Review after 2-3 weeks </a:t>
              </a:r>
            </a:p>
            <a:p>
              <a:pPr algn="ctr"/>
              <a:r>
                <a:rPr lang="en-US" sz="900" b="1" dirty="0">
                  <a:latin typeface="Arial" panose="020B0604020202020204" pitchFamily="34" charset="0"/>
                  <a:cs typeface="Arial" panose="020B0604020202020204" pitchFamily="34" charset="0"/>
                </a:rPr>
                <a:t>Uncontrolled Symptoms?</a:t>
              </a:r>
            </a:p>
            <a:p>
              <a:endParaRPr lang="en-US" sz="900" b="1"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3. Oral antihistamine AND combination nasal spray azelastine/fluticasone (</a:t>
              </a:r>
              <a:r>
                <a:rPr lang="en-US" sz="900" dirty="0" err="1">
                  <a:latin typeface="Arial" panose="020B0604020202020204" pitchFamily="34" charset="0"/>
                  <a:cs typeface="Arial" panose="020B0604020202020204" pitchFamily="34" charset="0"/>
                </a:rPr>
                <a:t>Dymista</a:t>
              </a:r>
              <a:r>
                <a:rPr lang="en-US" sz="900" dirty="0">
                  <a:latin typeface="Arial" panose="020B0604020202020204" pitchFamily="34" charset="0"/>
                  <a:cs typeface="Arial" panose="020B0604020202020204" pitchFamily="34" charset="0"/>
                </a:rPr>
                <a:t> is licensed for over 12 years old)</a:t>
              </a:r>
            </a:p>
          </p:txBody>
        </p:sp>
        <p:cxnSp>
          <p:nvCxnSpPr>
            <p:cNvPr id="13" name="Elbow Connector 36"/>
            <p:cNvCxnSpPr>
              <a:cxnSpLocks/>
            </p:cNvCxnSpPr>
            <p:nvPr/>
          </p:nvCxnSpPr>
          <p:spPr>
            <a:xfrm>
              <a:off x="5773266" y="5604317"/>
              <a:ext cx="0" cy="157817"/>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Elbow Connector 36"/>
            <p:cNvCxnSpPr>
              <a:cxnSpLocks/>
            </p:cNvCxnSpPr>
            <p:nvPr/>
          </p:nvCxnSpPr>
          <p:spPr>
            <a:xfrm flipV="1">
              <a:off x="3996284" y="4635298"/>
              <a:ext cx="1068189" cy="8409"/>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074998" y="4146619"/>
              <a:ext cx="1577801" cy="1457698"/>
            </a:xfrm>
            <a:prstGeom prst="rect">
              <a:avLst/>
            </a:prstGeom>
            <a:noFill/>
            <a:ln w="34925">
              <a:solidFill>
                <a:srgbClr val="78BE20"/>
              </a:solidFill>
            </a:ln>
          </p:spPr>
          <p:txBody>
            <a:bodyPr wrap="square" lIns="36000" tIns="36000" rIns="36000" bIns="36000" rtlCol="0" anchor="ctr">
              <a:spAutoFit/>
            </a:bodyPr>
            <a:lstStyle/>
            <a:p>
              <a:r>
                <a:rPr lang="en-US" sz="900" b="1" dirty="0">
                  <a:latin typeface="Arial"/>
                  <a:cs typeface="Arial"/>
                </a:rPr>
                <a:t>Add in PRN antihistamine / OTC sodium cromoglicate eye drops</a:t>
              </a:r>
            </a:p>
            <a:p>
              <a:r>
                <a:rPr lang="en-US" sz="900" dirty="0">
                  <a:latin typeface="Arial"/>
                  <a:cs typeface="Arial"/>
                </a:rPr>
                <a:t>Over 6 years old: consider Intranasal Azelastine*** as 1</a:t>
              </a:r>
              <a:r>
                <a:rPr lang="en-US" sz="900" baseline="30000" dirty="0">
                  <a:latin typeface="Arial"/>
                  <a:cs typeface="Arial"/>
                </a:rPr>
                <a:t>st</a:t>
              </a:r>
              <a:r>
                <a:rPr lang="en-US" sz="900" dirty="0">
                  <a:latin typeface="Arial"/>
                  <a:cs typeface="Arial"/>
                </a:rPr>
                <a:t> line</a:t>
              </a:r>
              <a:endParaRPr lang="en-US" sz="900" b="1" dirty="0">
                <a:latin typeface="Arial"/>
                <a:cs typeface="Arial"/>
              </a:endParaRPr>
            </a:p>
            <a:p>
              <a:r>
                <a:rPr lang="en-US" sz="900" dirty="0">
                  <a:latin typeface="Arial" panose="020B0604020202020204" pitchFamily="34" charset="0"/>
                  <a:cs typeface="Arial" panose="020B0604020202020204" pitchFamily="34" charset="0"/>
                </a:rPr>
                <a:t>All ages: OTC non-sedating oral antihistamines (cetirizine or loratadine, dose as </a:t>
              </a:r>
              <a:r>
                <a:rPr lang="en-US" sz="900" dirty="0" err="1">
                  <a:latin typeface="Arial" panose="020B0604020202020204" pitchFamily="34" charset="0"/>
                  <a:cs typeface="Arial" panose="020B0604020202020204" pitchFamily="34" charset="0"/>
                </a:rPr>
                <a:t>BNFc</a:t>
              </a:r>
              <a:r>
                <a:rPr lang="en-US" sz="900" dirty="0">
                  <a:latin typeface="Arial" panose="020B0604020202020204" pitchFamily="34" charset="0"/>
                  <a:cs typeface="Arial" panose="020B0604020202020204" pitchFamily="34" charset="0"/>
                </a:rPr>
                <a:t>)</a:t>
              </a:r>
            </a:p>
            <a:p>
              <a:r>
                <a:rPr lang="en-US" sz="900" dirty="0">
                  <a:latin typeface="Arial" panose="020B0604020202020204" pitchFamily="34" charset="0"/>
                  <a:cs typeface="Arial" panose="020B0604020202020204" pitchFamily="34" charset="0"/>
                </a:rPr>
                <a:t>Review after 2-3 weeks </a:t>
              </a:r>
            </a:p>
          </p:txBody>
        </p:sp>
        <p:cxnSp>
          <p:nvCxnSpPr>
            <p:cNvPr id="16" name="Elbow Connector 36"/>
            <p:cNvCxnSpPr>
              <a:cxnSpLocks/>
            </p:cNvCxnSpPr>
            <p:nvPr/>
          </p:nvCxnSpPr>
          <p:spPr>
            <a:xfrm>
              <a:off x="4033879" y="6289606"/>
              <a:ext cx="463835" cy="4588"/>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36"/>
            <p:cNvCxnSpPr>
              <a:cxnSpLocks/>
            </p:cNvCxnSpPr>
            <p:nvPr/>
          </p:nvCxnSpPr>
          <p:spPr>
            <a:xfrm>
              <a:off x="2003559" y="4639502"/>
              <a:ext cx="991890"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08290" y="7027339"/>
              <a:ext cx="3148220" cy="2150195"/>
            </a:xfrm>
            <a:prstGeom prst="rect">
              <a:avLst/>
            </a:prstGeom>
            <a:noFill/>
            <a:ln w="34925">
              <a:solidFill>
                <a:srgbClr val="ED8B00"/>
              </a:solidFill>
            </a:ln>
          </p:spPr>
          <p:txBody>
            <a:bodyPr wrap="square" lIns="36000" tIns="36000" rIns="36000" bIns="36000" rtlCol="0" anchor="ctr">
              <a:spAutoFit/>
            </a:bodyPr>
            <a:lstStyle/>
            <a:p>
              <a:r>
                <a:rPr lang="en-US" sz="900" b="1" dirty="0">
                  <a:latin typeface="Arial" panose="020B0604020202020204" pitchFamily="34" charset="0"/>
                  <a:cs typeface="Arial" panose="020B0604020202020204" pitchFamily="34" charset="0"/>
                </a:rPr>
                <a:t>At every stage check compliance with self care, oral and intranasal preps and spray techniques. Consider alternative diagnosis </a:t>
              </a:r>
            </a:p>
            <a:p>
              <a:endParaRPr lang="en-US" sz="900" dirty="0">
                <a:latin typeface="Arial" panose="020B0604020202020204" pitchFamily="34" charset="0"/>
                <a:cs typeface="Arial" panose="020B0604020202020204" pitchFamily="34" charset="0"/>
              </a:endParaRPr>
            </a:p>
            <a:p>
              <a:pPr fontAlgn="base"/>
              <a:r>
                <a:rPr lang="en-GB" sz="900" dirty="0">
                  <a:latin typeface="Arial" panose="020B0604020202020204" pitchFamily="34" charset="0"/>
                  <a:cs typeface="Arial" panose="020B0604020202020204" pitchFamily="34" charset="0"/>
                </a:rPr>
                <a:t>If persisting symptoms consider routine referral: </a:t>
              </a:r>
            </a:p>
            <a:p>
              <a:pPr fontAlgn="base"/>
              <a:endParaRPr lang="en-GB" sz="900" dirty="0">
                <a:latin typeface="Arial" panose="020B0604020202020204" pitchFamily="34" charset="0"/>
                <a:cs typeface="Arial" panose="020B0604020202020204" pitchFamily="34" charset="0"/>
              </a:endParaRPr>
            </a:p>
            <a:p>
              <a:pPr fontAlgn="base"/>
              <a:r>
                <a:rPr lang="en-GB" sz="900" b="1" dirty="0">
                  <a:latin typeface="Arial" panose="020B0604020202020204" pitchFamily="34" charset="0"/>
                  <a:cs typeface="Arial" panose="020B0604020202020204" pitchFamily="34" charset="0"/>
                </a:rPr>
                <a:t>To ENT </a:t>
              </a:r>
              <a:r>
                <a:rPr lang="en-GB" sz="900" dirty="0">
                  <a:latin typeface="Arial" panose="020B0604020202020204" pitchFamily="34" charset="0"/>
                  <a:cs typeface="Arial" panose="020B0604020202020204" pitchFamily="34" charset="0"/>
                </a:rPr>
                <a:t>– if nasal obstruction predominant symptom and/or other ENT symptoms of note  </a:t>
              </a:r>
            </a:p>
            <a:p>
              <a:pPr fontAlgn="base"/>
              <a:r>
                <a:rPr lang="en-GB" sz="900" dirty="0">
                  <a:latin typeface="Arial" panose="020B0604020202020204" pitchFamily="34" charset="0"/>
                  <a:cs typeface="Arial" panose="020B0604020202020204" pitchFamily="34" charset="0"/>
                </a:rPr>
                <a:t>e.g. significant sleep disordered breathing </a:t>
              </a:r>
            </a:p>
            <a:p>
              <a:pPr fontAlgn="base"/>
              <a:endParaRPr lang="en-GB" sz="900" dirty="0">
                <a:latin typeface="Arial" panose="020B0604020202020204" pitchFamily="34" charset="0"/>
                <a:cs typeface="Arial" panose="020B0604020202020204" pitchFamily="34" charset="0"/>
              </a:endParaRPr>
            </a:p>
            <a:p>
              <a:pPr algn="ctr" fontAlgn="base"/>
              <a:r>
                <a:rPr lang="en-GB" sz="900" dirty="0">
                  <a:latin typeface="Arial" panose="020B0604020202020204" pitchFamily="34" charset="0"/>
                  <a:cs typeface="Arial" panose="020B0604020202020204" pitchFamily="34" charset="0"/>
                </a:rPr>
                <a:t>OR</a:t>
              </a:r>
            </a:p>
            <a:p>
              <a:pPr fontAlgn="base"/>
              <a:r>
                <a:rPr lang="en-GB" sz="900" dirty="0">
                  <a:latin typeface="Arial" panose="020B0604020202020204" pitchFamily="34" charset="0"/>
                  <a:cs typeface="Arial" panose="020B0604020202020204" pitchFamily="34" charset="0"/>
                </a:rPr>
                <a:t> </a:t>
              </a:r>
            </a:p>
            <a:p>
              <a:pPr fontAlgn="base"/>
              <a:r>
                <a:rPr lang="en-GB" sz="900" b="1" dirty="0">
                  <a:latin typeface="Arial" panose="020B0604020202020204" pitchFamily="34" charset="0"/>
                  <a:cs typeface="Arial" panose="020B0604020202020204" pitchFamily="34" charset="0"/>
                </a:rPr>
                <a:t>Paediatric Allergy Clinic</a:t>
              </a:r>
              <a:r>
                <a:rPr lang="en-GB" sz="900" dirty="0">
                  <a:latin typeface="Arial" panose="020B0604020202020204" pitchFamily="34" charset="0"/>
                  <a:cs typeface="Arial" panose="020B0604020202020204" pitchFamily="34" charset="0"/>
                </a:rPr>
                <a:t> –  rhinorrhoea/sneezing/sniffing/</a:t>
              </a:r>
              <a:r>
                <a:rPr lang="en-GB" sz="900" dirty="0" err="1">
                  <a:latin typeface="Arial" panose="020B0604020202020204" pitchFamily="34" charset="0"/>
                  <a:cs typeface="Arial" panose="020B0604020202020204" pitchFamily="34" charset="0"/>
                </a:rPr>
                <a:t>epiphora</a:t>
              </a:r>
              <a:r>
                <a:rPr lang="en-GB" sz="900" dirty="0">
                  <a:latin typeface="Arial" panose="020B0604020202020204" pitchFamily="34" charset="0"/>
                  <a:cs typeface="Arial" panose="020B0604020202020204" pitchFamily="34" charset="0"/>
                </a:rPr>
                <a:t> are the predominant symptoms </a:t>
              </a:r>
            </a:p>
          </p:txBody>
        </p:sp>
        <p:sp>
          <p:nvSpPr>
            <p:cNvPr id="19" name="TextBox 18">
              <a:extLst>
                <a:ext uri="{FF2B5EF4-FFF2-40B4-BE49-F238E27FC236}">
                  <a16:creationId xmlns:a16="http://schemas.microsoft.com/office/drawing/2014/main" id="{4AA0E2AC-2BFC-F538-424C-2145DB75618E}"/>
                </a:ext>
              </a:extLst>
            </p:cNvPr>
            <p:cNvSpPr txBox="1"/>
            <p:nvPr/>
          </p:nvSpPr>
          <p:spPr>
            <a:xfrm>
              <a:off x="4097923" y="4533901"/>
              <a:ext cx="727226"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sp>
          <p:nvSpPr>
            <p:cNvPr id="20" name="TextBox 19">
              <a:extLst>
                <a:ext uri="{FF2B5EF4-FFF2-40B4-BE49-F238E27FC236}">
                  <a16:creationId xmlns:a16="http://schemas.microsoft.com/office/drawing/2014/main" id="{4AA0E2AC-2BFC-F538-424C-2145DB75618E}"/>
                </a:ext>
              </a:extLst>
            </p:cNvPr>
            <p:cNvSpPr txBox="1"/>
            <p:nvPr/>
          </p:nvSpPr>
          <p:spPr>
            <a:xfrm>
              <a:off x="2089856" y="4464651"/>
              <a:ext cx="702428" cy="349702"/>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Mild and intermittent </a:t>
              </a:r>
            </a:p>
          </p:txBody>
        </p:sp>
        <p:cxnSp>
          <p:nvCxnSpPr>
            <p:cNvPr id="21" name="Elbow Connector 36"/>
            <p:cNvCxnSpPr>
              <a:cxnSpLocks/>
            </p:cNvCxnSpPr>
            <p:nvPr/>
          </p:nvCxnSpPr>
          <p:spPr>
            <a:xfrm>
              <a:off x="1999869" y="6294194"/>
              <a:ext cx="991890"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AA0E2AC-2BFC-F538-424C-2145DB75618E}"/>
                </a:ext>
              </a:extLst>
            </p:cNvPr>
            <p:cNvSpPr txBox="1"/>
            <p:nvPr/>
          </p:nvSpPr>
          <p:spPr>
            <a:xfrm>
              <a:off x="2086166" y="6050094"/>
              <a:ext cx="702428" cy="488201"/>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Mod/ Severe or persistent</a:t>
              </a:r>
            </a:p>
          </p:txBody>
        </p:sp>
        <p:cxnSp>
          <p:nvCxnSpPr>
            <p:cNvPr id="23" name="Elbow Connector 36"/>
            <p:cNvCxnSpPr>
              <a:cxnSpLocks/>
            </p:cNvCxnSpPr>
            <p:nvPr/>
          </p:nvCxnSpPr>
          <p:spPr>
            <a:xfrm flipH="1" flipV="1">
              <a:off x="3256510" y="7984535"/>
              <a:ext cx="1276831" cy="14319"/>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AA0E2AC-2BFC-F538-424C-2145DB75618E}"/>
                </a:ext>
              </a:extLst>
            </p:cNvPr>
            <p:cNvSpPr txBox="1"/>
            <p:nvPr/>
          </p:nvSpPr>
          <p:spPr>
            <a:xfrm>
              <a:off x="3561385" y="7881888"/>
              <a:ext cx="818871"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grpSp>
      <p:sp>
        <p:nvSpPr>
          <p:cNvPr id="28" name="Process 57">
            <a:extLst>
              <a:ext uri="{FF2B5EF4-FFF2-40B4-BE49-F238E27FC236}">
                <a16:creationId xmlns:a16="http://schemas.microsoft.com/office/drawing/2014/main" id="{0B35EBF7-65FB-9BE4-2355-52423ADE9A59}"/>
              </a:ext>
            </a:extLst>
          </p:cNvPr>
          <p:cNvSpPr/>
          <p:nvPr/>
        </p:nvSpPr>
        <p:spPr>
          <a:xfrm>
            <a:off x="73876" y="9003643"/>
            <a:ext cx="6661984" cy="934478"/>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dirty="0">
                <a:latin typeface="Arial"/>
                <a:cs typeface="Arial"/>
              </a:rPr>
              <a:t>*nasal rinsing advice from </a:t>
            </a:r>
            <a:r>
              <a:rPr lang="en-US" sz="800" dirty="0">
                <a:latin typeface="Arial"/>
                <a:cs typeface="Arial"/>
                <a:hlinkClick r:id="rId2"/>
              </a:rPr>
              <a:t>NHS website</a:t>
            </a:r>
            <a:endParaRPr lang="en-US" sz="800" dirty="0">
              <a:latin typeface="Arial"/>
              <a:cs typeface="Arial"/>
            </a:endParaRPr>
          </a:p>
          <a:p>
            <a:pPr marL="171450" indent="-171450">
              <a:buFont typeface="Arial" panose="020B0604020202020204" pitchFamily="34" charset="0"/>
              <a:buChar char="•"/>
            </a:pPr>
            <a:r>
              <a:rPr lang="en-US" sz="800" dirty="0">
                <a:latin typeface="Arial"/>
                <a:cs typeface="Arial"/>
              </a:rPr>
              <a:t>**allergen avoidance advice available from </a:t>
            </a:r>
            <a:r>
              <a:rPr lang="en-US" sz="800" dirty="0">
                <a:latin typeface="Arial"/>
                <a:cs typeface="Arial"/>
                <a:hlinkClick r:id="rId3"/>
              </a:rPr>
              <a:t>NHS website</a:t>
            </a:r>
            <a:r>
              <a:rPr lang="en-US" sz="800" dirty="0">
                <a:latin typeface="Arial"/>
                <a:cs typeface="Arial"/>
              </a:rPr>
              <a:t>  </a:t>
            </a:r>
          </a:p>
          <a:p>
            <a:pPr marL="171450" indent="-171450">
              <a:buFont typeface="Arial" panose="020B0604020202020204" pitchFamily="34" charset="0"/>
              <a:buChar char="•"/>
            </a:pPr>
            <a:r>
              <a:rPr lang="en-US" sz="800" dirty="0">
                <a:latin typeface="Arial"/>
                <a:cs typeface="Arial"/>
              </a:rPr>
              <a:t>*** two brands are available and dose varies between them – check </a:t>
            </a:r>
            <a:r>
              <a:rPr lang="en-US" sz="800" dirty="0" err="1">
                <a:latin typeface="Arial"/>
                <a:cs typeface="Arial"/>
              </a:rPr>
              <a:t>BNFc</a:t>
            </a:r>
            <a:r>
              <a:rPr lang="en-US" sz="800" dirty="0">
                <a:latin typeface="Arial"/>
                <a:cs typeface="Arial"/>
              </a:rPr>
              <a:t> </a:t>
            </a:r>
          </a:p>
          <a:p>
            <a:pPr marL="171450" indent="-171450">
              <a:buFont typeface="Arial" panose="020B0604020202020204" pitchFamily="34" charset="0"/>
              <a:buChar char="•"/>
            </a:pPr>
            <a:r>
              <a:rPr lang="en-US" sz="800" dirty="0">
                <a:latin typeface="Arial"/>
                <a:cs typeface="Arial"/>
              </a:rPr>
              <a:t>**** dosing as per </a:t>
            </a:r>
            <a:r>
              <a:rPr lang="en-US" sz="800" dirty="0" err="1">
                <a:latin typeface="Arial"/>
                <a:cs typeface="Arial"/>
              </a:rPr>
              <a:t>BNFc</a:t>
            </a:r>
            <a:r>
              <a:rPr lang="en-US" sz="800" dirty="0">
                <a:latin typeface="Arial"/>
                <a:cs typeface="Arial"/>
              </a:rPr>
              <a:t>. Beclomethasone not recommended due to </a:t>
            </a:r>
            <a:r>
              <a:rPr lang="en-US" sz="800" dirty="0" err="1">
                <a:latin typeface="Arial"/>
                <a:cs typeface="Arial"/>
              </a:rPr>
              <a:t>bioavailabilty</a:t>
            </a:r>
            <a:r>
              <a:rPr lang="en-US" sz="800" dirty="0">
                <a:latin typeface="Arial"/>
                <a:cs typeface="Arial"/>
              </a:rPr>
              <a:t>. Mometasone licensed for 3+, Fluticasone for 4+</a:t>
            </a:r>
          </a:p>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How to use nose drops &amp; sprays: </a:t>
            </a:r>
            <a:r>
              <a:rPr lang="en-US" sz="800" dirty="0">
                <a:latin typeface="Arial" panose="020B0604020202020204" pitchFamily="34" charset="0"/>
                <a:cs typeface="Arial" panose="020B0604020202020204" pitchFamily="34" charset="0"/>
                <a:hlinkClick r:id="rId4"/>
              </a:rPr>
              <a:t>https://www.entuk.org/_userfiles/pages/files/groups/ear_and_nose_drop_leaflet_final.pdf </a:t>
            </a:r>
            <a:endParaRPr lang="en-US" sz="800" dirty="0">
              <a:latin typeface="Arial" panose="020B0604020202020204" pitchFamily="34" charset="0"/>
              <a:cs typeface="Arial" panose="020B0604020202020204" pitchFamily="34" charset="0"/>
            </a:endParaRPr>
          </a:p>
          <a:p>
            <a:r>
              <a:rPr lang="en-US" sz="800" dirty="0">
                <a:solidFill>
                  <a:schemeClr val="tx1"/>
                </a:solidFill>
                <a:latin typeface="Arial"/>
                <a:cs typeface="Arial"/>
              </a:rPr>
              <a:t>References: References: SEL CCG Allergic Rhinitis 2019 (replaced by Adult ENT Guidelines) (9); Pan-London Allergic </a:t>
            </a:r>
            <a:r>
              <a:rPr lang="en-US" sz="800" dirty="0" err="1">
                <a:solidFill>
                  <a:schemeClr val="tx1"/>
                </a:solidFill>
                <a:latin typeface="Arial"/>
                <a:cs typeface="Arial"/>
              </a:rPr>
              <a:t>Rhintitis</a:t>
            </a:r>
            <a:r>
              <a:rPr lang="en-US" sz="800" dirty="0">
                <a:solidFill>
                  <a:schemeClr val="tx1"/>
                </a:solidFill>
                <a:latin typeface="Arial"/>
                <a:cs typeface="Arial"/>
              </a:rPr>
              <a:t> guideline 2023 (10)</a:t>
            </a:r>
          </a:p>
        </p:txBody>
      </p:sp>
      <p:sp>
        <p:nvSpPr>
          <p:cNvPr id="25" name="Title 1">
            <a:extLst>
              <a:ext uri="{FF2B5EF4-FFF2-40B4-BE49-F238E27FC236}">
                <a16:creationId xmlns:a16="http://schemas.microsoft.com/office/drawing/2014/main" id="{B1FC4047-0A83-F7ED-4475-6244FEAAD4FB}"/>
              </a:ext>
            </a:extLst>
          </p:cNvPr>
          <p:cNvSpPr txBox="1">
            <a:spLocks/>
          </p:cNvSpPr>
          <p:nvPr/>
        </p:nvSpPr>
        <p:spPr>
          <a:xfrm>
            <a:off x="0" y="37673"/>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Allergic Rhinitis</a:t>
            </a:r>
          </a:p>
        </p:txBody>
      </p:sp>
      <p:graphicFrame>
        <p:nvGraphicFramePr>
          <p:cNvPr id="26" name="Table 25"/>
          <p:cNvGraphicFramePr>
            <a:graphicFrameLocks noGrp="1"/>
          </p:cNvGraphicFramePr>
          <p:nvPr>
            <p:extLst>
              <p:ext uri="{D42A27DB-BD31-4B8C-83A1-F6EECF244321}">
                <p14:modId xmlns:p14="http://schemas.microsoft.com/office/powerpoint/2010/main" val="2438091048"/>
              </p:ext>
            </p:extLst>
          </p:nvPr>
        </p:nvGraphicFramePr>
        <p:xfrm>
          <a:off x="70582" y="2131841"/>
          <a:ext cx="6656644" cy="1737360"/>
        </p:xfrm>
        <a:graphic>
          <a:graphicData uri="http://schemas.openxmlformats.org/drawingml/2006/table">
            <a:tbl>
              <a:tblPr firstRow="1" bandRow="1">
                <a:tableStyleId>{5C22544A-7EE6-4342-B048-85BDC9FD1C3A}</a:tableStyleId>
              </a:tblPr>
              <a:tblGrid>
                <a:gridCol w="6656644">
                  <a:extLst>
                    <a:ext uri="{9D8B030D-6E8A-4147-A177-3AD203B41FA5}">
                      <a16:colId xmlns:a16="http://schemas.microsoft.com/office/drawing/2014/main" val="1362177288"/>
                    </a:ext>
                  </a:extLst>
                </a:gridCol>
              </a:tblGrid>
              <a:tr h="0">
                <a:tc>
                  <a:txBody>
                    <a:bodyPr/>
                    <a:lstStyle/>
                    <a:p>
                      <a:pPr algn="ctr"/>
                      <a:r>
                        <a:rPr lang="en-GB" sz="1200" b="1" dirty="0">
                          <a:solidFill>
                            <a:schemeClr val="bg1"/>
                          </a:solidFill>
                          <a:latin typeface="Arial" panose="020B0604020202020204" pitchFamily="34" charset="0"/>
                          <a:cs typeface="Arial" panose="020B0604020202020204" pitchFamily="34" charset="0"/>
                        </a:rPr>
                        <a:t>RED</a:t>
                      </a:r>
                      <a:r>
                        <a:rPr lang="en-GB" sz="1200" b="1" baseline="0" dirty="0">
                          <a:solidFill>
                            <a:schemeClr val="bg1"/>
                          </a:solidFill>
                          <a:latin typeface="Arial" panose="020B0604020202020204" pitchFamily="34" charset="0"/>
                          <a:cs typeface="Arial" panose="020B0604020202020204" pitchFamily="34" charset="0"/>
                        </a:rPr>
                        <a:t> FLAGS</a:t>
                      </a:r>
                      <a:endParaRPr lang="en-GB" sz="1200" b="1" dirty="0">
                        <a:solidFill>
                          <a:schemeClr val="bg1"/>
                        </a:solidFill>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Unexplained persistent unilateral nasal blockage / bloodstained or offensive discharge suspect foreign body and refer to A&amp;E, if any visible mass refer via ERS and select ”urgent” and explain 2WW</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raised Intracranial pressure: Progressive headache / vomiting / abnormal optic discs / blurred vision / behavior change  (</a:t>
                      </a:r>
                      <a:r>
                        <a:rPr lang="en-US" sz="900" b="1" dirty="0">
                          <a:solidFill>
                            <a:schemeClr val="tx1"/>
                          </a:solidFill>
                          <a:latin typeface="Arial" panose="020B0604020202020204" pitchFamily="34" charset="0"/>
                          <a:cs typeface="Arial" panose="020B0604020202020204" pitchFamily="34" charset="0"/>
                        </a:rPr>
                        <a:t>refer to A&amp;E</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orbital abscess: </a:t>
                      </a:r>
                      <a:r>
                        <a:rPr lang="en-US" sz="900" dirty="0" err="1">
                          <a:solidFill>
                            <a:schemeClr val="tx1"/>
                          </a:solidFill>
                          <a:latin typeface="Arial" panose="020B0604020202020204" pitchFamily="34" charset="0"/>
                          <a:cs typeface="Arial" panose="020B0604020202020204" pitchFamily="34" charset="0"/>
                        </a:rPr>
                        <a:t>Proptosis</a:t>
                      </a:r>
                      <a:r>
                        <a:rPr lang="en-US" sz="900" dirty="0">
                          <a:solidFill>
                            <a:schemeClr val="tx1"/>
                          </a:solidFill>
                          <a:latin typeface="Arial" panose="020B0604020202020204" pitchFamily="34" charset="0"/>
                          <a:cs typeface="Arial" panose="020B0604020202020204" pitchFamily="34" charset="0"/>
                        </a:rPr>
                        <a:t> of eye, double vision, </a:t>
                      </a:r>
                      <a:r>
                        <a:rPr lang="en-US" sz="900" dirty="0" err="1">
                          <a:solidFill>
                            <a:schemeClr val="tx1"/>
                          </a:solidFill>
                          <a:latin typeface="Arial" panose="020B0604020202020204" pitchFamily="34" charset="0"/>
                          <a:cs typeface="Arial" panose="020B0604020202020204" pitchFamily="34" charset="0"/>
                        </a:rPr>
                        <a:t>ophthalmoplegia</a:t>
                      </a:r>
                      <a:r>
                        <a:rPr lang="en-US" sz="900" dirty="0">
                          <a:solidFill>
                            <a:schemeClr val="tx1"/>
                          </a:solidFill>
                          <a:latin typeface="Arial" panose="020B0604020202020204" pitchFamily="34" charset="0"/>
                          <a:cs typeface="Arial" panose="020B0604020202020204" pitchFamily="34" charset="0"/>
                        </a:rPr>
                        <a:t>, new reduction in visual acuity or facial mass (</a:t>
                      </a:r>
                      <a:r>
                        <a:rPr lang="en-US" sz="900" u="sng" dirty="0">
                          <a:solidFill>
                            <a:schemeClr val="tx1"/>
                          </a:solidFill>
                          <a:latin typeface="Arial" panose="020B0604020202020204" pitchFamily="34" charset="0"/>
                          <a:cs typeface="Arial" panose="020B0604020202020204" pitchFamily="34" charset="0"/>
                        </a:rPr>
                        <a:t>ocular emergency</a:t>
                      </a:r>
                      <a:r>
                        <a:rPr lang="en-US" sz="900" dirty="0">
                          <a:solidFill>
                            <a:schemeClr val="tx1"/>
                          </a:solidFill>
                          <a:latin typeface="Arial" panose="020B0604020202020204" pitchFamily="34" charset="0"/>
                          <a:cs typeface="Arial" panose="020B0604020202020204" pitchFamily="34" charset="0"/>
                        </a:rPr>
                        <a:t>, refer directly to ENT via </a:t>
                      </a:r>
                      <a:r>
                        <a:rPr lang="en-US" sz="900" b="1" dirty="0">
                          <a:solidFill>
                            <a:schemeClr val="tx1"/>
                          </a:solidFill>
                          <a:latin typeface="Arial" panose="020B0604020202020204" pitchFamily="34" charset="0"/>
                          <a:cs typeface="Arial" panose="020B0604020202020204" pitchFamily="34" charset="0"/>
                        </a:rPr>
                        <a:t>telephone </a:t>
                      </a:r>
                      <a:r>
                        <a:rPr lang="en-US" sz="900" dirty="0">
                          <a:solidFill>
                            <a:schemeClr val="tx1"/>
                          </a:solidFill>
                          <a:latin typeface="Arial" panose="020B0604020202020204" pitchFamily="34" charset="0"/>
                          <a:cs typeface="Arial" panose="020B0604020202020204" pitchFamily="34" charset="0"/>
                        </a:rPr>
                        <a:t>or to </a:t>
                      </a:r>
                      <a:r>
                        <a:rPr lang="en-US" sz="900" b="1" dirty="0">
                          <a:solidFill>
                            <a:schemeClr val="tx1"/>
                          </a:solidFill>
                          <a:latin typeface="Arial" panose="020B0604020202020204" pitchFamily="34" charset="0"/>
                          <a:cs typeface="Arial" panose="020B0604020202020204" pitchFamily="34" charset="0"/>
                        </a:rPr>
                        <a:t>A&amp;E</a:t>
                      </a:r>
                      <a:r>
                        <a:rPr lang="en-US" sz="900" dirty="0">
                          <a:solidFill>
                            <a:schemeClr val="tx1"/>
                          </a:solidFill>
                          <a:latin typeface="Arial" panose="020B0604020202020204" pitchFamily="34" charset="0"/>
                          <a:cs typeface="Arial" panose="020B0604020202020204" pitchFamily="34" charset="0"/>
                        </a:rPr>
                        <a:t> out of hours)</a:t>
                      </a:r>
                    </a:p>
                    <a:p>
                      <a:pPr marL="171450" indent="-171450">
                        <a:buFont typeface="Arial" panose="020B0604020202020204" pitchFamily="34" charset="0"/>
                        <a:buChar char="•"/>
                      </a:pPr>
                      <a:r>
                        <a:rPr lang="en-US" sz="900" dirty="0" err="1">
                          <a:solidFill>
                            <a:schemeClr val="tx1"/>
                          </a:solidFill>
                          <a:latin typeface="Arial" panose="020B0604020202020204" pitchFamily="34" charset="0"/>
                          <a:cs typeface="Arial" panose="020B0604020202020204" pitchFamily="34" charset="0"/>
                        </a:rPr>
                        <a:t>Peri</a:t>
                      </a:r>
                      <a:r>
                        <a:rPr lang="en-US" sz="900" dirty="0">
                          <a:solidFill>
                            <a:schemeClr val="tx1"/>
                          </a:solidFill>
                          <a:latin typeface="Arial" panose="020B0604020202020204" pitchFamily="34" charset="0"/>
                          <a:cs typeface="Arial" panose="020B0604020202020204" pitchFamily="34" charset="0"/>
                        </a:rPr>
                        <a:t>-orbital </a:t>
                      </a:r>
                      <a:r>
                        <a:rPr lang="en-US" sz="900" dirty="0" err="1">
                          <a:solidFill>
                            <a:schemeClr val="tx1"/>
                          </a:solidFill>
                          <a:latin typeface="Arial" panose="020B0604020202020204" pitchFamily="34" charset="0"/>
                          <a:cs typeface="Arial" panose="020B0604020202020204" pitchFamily="34" charset="0"/>
                        </a:rPr>
                        <a:t>oedema</a:t>
                      </a:r>
                      <a:r>
                        <a:rPr lang="en-US" sz="900" dirty="0">
                          <a:solidFill>
                            <a:schemeClr val="tx1"/>
                          </a:solidFill>
                          <a:latin typeface="Arial" panose="020B0604020202020204" pitchFamily="34" charset="0"/>
                          <a:cs typeface="Arial" panose="020B0604020202020204" pitchFamily="34" charset="0"/>
                        </a:rPr>
                        <a:t> or cellulitis (pre-septal cellulitis can be managed in primary care if high confidence in diagnosis, systemically well and follow up &lt;48 hours, if unsure or for orbital cellulitis </a:t>
                      </a:r>
                      <a:r>
                        <a:rPr lang="en-US" sz="900" b="1" dirty="0">
                          <a:solidFill>
                            <a:schemeClr val="tx1"/>
                          </a:solidFill>
                          <a:latin typeface="Arial" panose="020B0604020202020204" pitchFamily="34" charset="0"/>
                          <a:cs typeface="Arial" panose="020B0604020202020204" pitchFamily="34" charset="0"/>
                        </a:rPr>
                        <a:t>refer to A&amp;E</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Foreign Body in Nose (</a:t>
                      </a:r>
                      <a:r>
                        <a:rPr lang="en-US" sz="900" b="1" dirty="0">
                          <a:solidFill>
                            <a:schemeClr val="tx1"/>
                          </a:solidFill>
                          <a:latin typeface="Arial" panose="020B0604020202020204" pitchFamily="34" charset="0"/>
                          <a:cs typeface="Arial" panose="020B0604020202020204" pitchFamily="34" charset="0"/>
                        </a:rPr>
                        <a:t>A&amp;E as an emergency (999 for batteries</a:t>
                      </a:r>
                      <a:r>
                        <a:rPr lang="en-US" sz="900" dirty="0">
                          <a:solidFill>
                            <a:schemeClr val="tx1"/>
                          </a:solidFill>
                          <a:latin typeface="Arial" panose="020B0604020202020204" pitchFamily="34" charset="0"/>
                          <a:cs typeface="Arial" panose="020B0604020202020204" pitchFamily="34" charset="0"/>
                        </a:rPr>
                        <a:t>) do not try and manipulate without specialist equipment or training)</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635839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99054" y="608734"/>
            <a:ext cx="6641422" cy="1149921"/>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Common presentation in primary care. 50% of children 6-15 have regular nose bleeds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Most can be treated at home and are not the sign of an underlying problem</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80% are anterior from littles area which is easily damaged e.g. picking nose, blowing nose, minor injury, colds, sinusitis, temperature changes, hay fever, nasal sprays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20% are posterior and are less common in children</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Acute epistaxis history – one or both nostrils, down back of throat, duration of bleeding, any trauma, any anticoagulants, previous epistaxis/abnormal bleeding, </a:t>
            </a:r>
            <a:r>
              <a:rPr lang="en-US" sz="1000" dirty="0" err="1">
                <a:latin typeface="Arial" panose="020B0604020202020204" pitchFamily="34" charset="0"/>
                <a:cs typeface="Arial" panose="020B0604020202020204" pitchFamily="34" charset="0"/>
              </a:rPr>
              <a:t>FHx</a:t>
            </a:r>
            <a:r>
              <a:rPr lang="en-US" sz="1000" dirty="0">
                <a:latin typeface="Arial" panose="020B0604020202020204" pitchFamily="34" charset="0"/>
                <a:cs typeface="Arial" panose="020B0604020202020204" pitchFamily="34" charset="0"/>
              </a:rPr>
              <a:t> Bleeding disorders</a:t>
            </a:r>
          </a:p>
        </p:txBody>
      </p:sp>
      <p:sp>
        <p:nvSpPr>
          <p:cNvPr id="36" name="Process 57">
            <a:extLst>
              <a:ext uri="{FF2B5EF4-FFF2-40B4-BE49-F238E27FC236}">
                <a16:creationId xmlns:a16="http://schemas.microsoft.com/office/drawing/2014/main" id="{0B35EBF7-65FB-9BE4-2355-52423ADE9A59}"/>
              </a:ext>
            </a:extLst>
          </p:cNvPr>
          <p:cNvSpPr/>
          <p:nvPr/>
        </p:nvSpPr>
        <p:spPr>
          <a:xfrm>
            <a:off x="105508" y="9328339"/>
            <a:ext cx="6630010" cy="472813"/>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a:cs typeface="Arial"/>
              </a:rPr>
              <a:t>*</a:t>
            </a:r>
            <a:r>
              <a:rPr lang="en-US" sz="800" dirty="0">
                <a:latin typeface="Arial"/>
                <a:cs typeface="Arial"/>
                <a:hlinkClick r:id="rId2">
                  <a:extLst>
                    <a:ext uri="{A12FA001-AC4F-418D-AE19-62706E023703}">
                      <ahyp:hlinkClr xmlns:ahyp="http://schemas.microsoft.com/office/drawing/2018/hyperlinkcolor" xmlns="" val="tx"/>
                    </a:ext>
                  </a:extLst>
                </a:hlinkClick>
              </a:rPr>
              <a:t>*Naseptin QDS</a:t>
            </a:r>
            <a:r>
              <a:rPr lang="en-US" sz="800" dirty="0">
                <a:solidFill>
                  <a:schemeClr val="tx1"/>
                </a:solidFill>
                <a:latin typeface="Arial"/>
                <a:cs typeface="Arial"/>
              </a:rPr>
              <a:t> for 10 days or if there is a peanut allergy the alterative is Bactroban (</a:t>
            </a:r>
            <a:r>
              <a:rPr lang="en-US" sz="800" dirty="0" err="1">
                <a:solidFill>
                  <a:schemeClr val="tx1"/>
                </a:solidFill>
                <a:latin typeface="Arial"/>
                <a:cs typeface="Arial"/>
              </a:rPr>
              <a:t>unliscenced</a:t>
            </a:r>
            <a:r>
              <a:rPr lang="en-US" sz="800" dirty="0">
                <a:solidFill>
                  <a:schemeClr val="tx1"/>
                </a:solidFill>
                <a:latin typeface="Arial"/>
                <a:cs typeface="Arial"/>
              </a:rPr>
              <a:t> use. </a:t>
            </a:r>
            <a:r>
              <a:rPr lang="en-US" sz="800" dirty="0" err="1">
                <a:solidFill>
                  <a:schemeClr val="tx1"/>
                </a:solidFill>
                <a:latin typeface="Arial"/>
                <a:cs typeface="Arial"/>
              </a:rPr>
              <a:t>Licenced</a:t>
            </a:r>
            <a:r>
              <a:rPr lang="en-US" sz="800" dirty="0">
                <a:solidFill>
                  <a:schemeClr val="tx1"/>
                </a:solidFill>
                <a:latin typeface="Arial"/>
                <a:cs typeface="Arial"/>
              </a:rPr>
              <a:t> for nasal infection with carriage of Staphylococcus aureus)</a:t>
            </a:r>
            <a:endParaRPr lang="en-US" sz="9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References: NICE CKS Epistaxis 2022 (11) </a:t>
            </a:r>
          </a:p>
        </p:txBody>
      </p:sp>
      <p:sp>
        <p:nvSpPr>
          <p:cNvPr id="13" name="TextBox 12"/>
          <p:cNvSpPr txBox="1"/>
          <p:nvPr/>
        </p:nvSpPr>
        <p:spPr>
          <a:xfrm>
            <a:off x="1579401" y="5579549"/>
            <a:ext cx="1647951" cy="626701"/>
          </a:xfrm>
          <a:prstGeom prst="rect">
            <a:avLst/>
          </a:prstGeom>
          <a:noFill/>
          <a:ln w="34925">
            <a:solidFill>
              <a:srgbClr val="78BE2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If stopped advise not to blow nose or remove dried blood from nose for at least 48 hours &amp; safety net advice if returns</a:t>
            </a:r>
          </a:p>
        </p:txBody>
      </p:sp>
      <p:sp>
        <p:nvSpPr>
          <p:cNvPr id="14" name="TextBox 13"/>
          <p:cNvSpPr txBox="1"/>
          <p:nvPr/>
        </p:nvSpPr>
        <p:spPr>
          <a:xfrm>
            <a:off x="4405722" y="4234430"/>
            <a:ext cx="1269205" cy="765200"/>
          </a:xfrm>
          <a:prstGeom prst="rect">
            <a:avLst/>
          </a:prstGeom>
          <a:noFill/>
          <a:ln w="34925">
            <a:solidFill>
              <a:srgbClr val="DB281C"/>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After 15-20 </a:t>
            </a:r>
            <a:r>
              <a:rPr lang="en-US" sz="900" dirty="0" err="1">
                <a:latin typeface="Arial" panose="020B0604020202020204" pitchFamily="34" charset="0"/>
                <a:cs typeface="Arial" panose="020B0604020202020204" pitchFamily="34" charset="0"/>
              </a:rPr>
              <a:t>mins</a:t>
            </a:r>
            <a:endParaRPr lang="en-US" sz="900" dirty="0">
              <a:latin typeface="Arial" panose="020B0604020202020204" pitchFamily="34" charset="0"/>
              <a:cs typeface="Arial" panose="020B0604020202020204" pitchFamily="34" charset="0"/>
            </a:endParaRPr>
          </a:p>
          <a:p>
            <a:pPr algn="ctr"/>
            <a:r>
              <a:rPr lang="en-US" sz="900" dirty="0">
                <a:latin typeface="Arial" panose="020B0604020202020204" pitchFamily="34" charset="0"/>
                <a:cs typeface="Arial" panose="020B0604020202020204" pitchFamily="34" charset="0"/>
              </a:rPr>
              <a:t>Take vital signs and transfer to </a:t>
            </a:r>
            <a:r>
              <a:rPr lang="en-US" sz="900" b="1" dirty="0">
                <a:latin typeface="Arial" panose="020B0604020202020204" pitchFamily="34" charset="0"/>
                <a:cs typeface="Arial" panose="020B0604020202020204" pitchFamily="34" charset="0"/>
              </a:rPr>
              <a:t>A&amp;E, </a:t>
            </a:r>
            <a:r>
              <a:rPr lang="en-US" sz="900" dirty="0">
                <a:latin typeface="Arial" panose="020B0604020202020204" pitchFamily="34" charset="0"/>
                <a:cs typeface="Arial" panose="020B0604020202020204" pitchFamily="34" charset="0"/>
              </a:rPr>
              <a:t>particularly if on anticoagulation</a:t>
            </a:r>
          </a:p>
        </p:txBody>
      </p:sp>
      <p:sp>
        <p:nvSpPr>
          <p:cNvPr id="15" name="TextBox 14"/>
          <p:cNvSpPr txBox="1"/>
          <p:nvPr/>
        </p:nvSpPr>
        <p:spPr>
          <a:xfrm>
            <a:off x="1580538" y="6986270"/>
            <a:ext cx="1646814" cy="1180699"/>
          </a:xfrm>
          <a:prstGeom prst="rect">
            <a:avLst/>
          </a:prstGeom>
          <a:noFill/>
          <a:ln w="34925">
            <a:solidFill>
              <a:srgbClr val="78BE20"/>
            </a:solidFill>
          </a:ln>
        </p:spPr>
        <p:txBody>
          <a:bodyPr wrap="square" lIns="36000" tIns="36000" rIns="36000" bIns="36000" rtlCol="0" anchor="ctr">
            <a:spAutoFit/>
          </a:bodyPr>
          <a:lstStyle/>
          <a:p>
            <a:pPr marL="171450" indent="-171450">
              <a:buFont typeface="Arial" panose="020B0604020202020204" pitchFamily="34" charset="0"/>
              <a:buChar char="•"/>
            </a:pPr>
            <a:r>
              <a:rPr lang="en-US" sz="900" dirty="0">
                <a:latin typeface="Arial"/>
                <a:cs typeface="Arial"/>
              </a:rPr>
              <a:t>Suspect staph aureus </a:t>
            </a:r>
            <a:r>
              <a:rPr lang="en-US" sz="900" dirty="0" err="1">
                <a:latin typeface="Arial"/>
                <a:cs typeface="Arial"/>
              </a:rPr>
              <a:t>colonisation</a:t>
            </a:r>
            <a:r>
              <a:rPr lang="en-US" sz="900" dirty="0">
                <a:latin typeface="Arial"/>
                <a:cs typeface="Arial"/>
              </a:rPr>
              <a:t>, send swab for MCS and start </a:t>
            </a:r>
            <a:r>
              <a:rPr lang="en-US" sz="900" dirty="0">
                <a:latin typeface="Arial"/>
                <a:cs typeface="Arial"/>
                <a:hlinkClick r:id="rId2"/>
              </a:rPr>
              <a:t>antiseptic nasal ointment</a:t>
            </a:r>
            <a:r>
              <a:rPr lang="en-US" sz="900" dirty="0">
                <a:latin typeface="Arial"/>
                <a:cs typeface="Arial"/>
              </a:rPr>
              <a:t> * for 10 days</a:t>
            </a:r>
          </a:p>
          <a:p>
            <a:pPr marL="171450" indent="-171450">
              <a:buFont typeface="Arial" panose="020B0604020202020204" pitchFamily="34" charset="0"/>
              <a:buChar char="•"/>
            </a:pPr>
            <a:r>
              <a:rPr lang="en-US" sz="900" dirty="0">
                <a:latin typeface="Arial"/>
                <a:cs typeface="Arial"/>
              </a:rPr>
              <a:t> consider need for investigations for </a:t>
            </a:r>
            <a:r>
              <a:rPr lang="en-US" sz="900" dirty="0" err="1">
                <a:latin typeface="Arial"/>
                <a:cs typeface="Arial"/>
              </a:rPr>
              <a:t>anaemia</a:t>
            </a:r>
            <a:r>
              <a:rPr lang="en-US" sz="900" dirty="0">
                <a:latin typeface="Arial"/>
                <a:cs typeface="Arial"/>
              </a:rPr>
              <a:t>, clotting abnormalities</a:t>
            </a:r>
          </a:p>
        </p:txBody>
      </p:sp>
      <p:sp>
        <p:nvSpPr>
          <p:cNvPr id="16" name="TextBox 15"/>
          <p:cNvSpPr txBox="1"/>
          <p:nvPr/>
        </p:nvSpPr>
        <p:spPr>
          <a:xfrm>
            <a:off x="4453467" y="7337225"/>
            <a:ext cx="1081755" cy="488201"/>
          </a:xfrm>
          <a:prstGeom prst="rect">
            <a:avLst/>
          </a:prstGeom>
          <a:solidFill>
            <a:srgbClr val="ED8B00"/>
          </a:solidFill>
          <a:ln w="34925">
            <a:solidFill>
              <a:srgbClr val="ED8B00"/>
            </a:solidFill>
          </a:ln>
        </p:spPr>
        <p:txBody>
          <a:bodyPr wrap="square" lIns="36000" tIns="36000" rIns="36000" bIns="36000" rtlCol="0" anchor="ctr">
            <a:spAutoFit/>
          </a:bodyPr>
          <a:lstStyle/>
          <a:p>
            <a:r>
              <a:rPr lang="en-US" sz="900" b="1" dirty="0">
                <a:ln w="0"/>
                <a:latin typeface="Arial"/>
                <a:cs typeface="Arial"/>
              </a:rPr>
              <a:t>Routine referral </a:t>
            </a:r>
            <a:endParaRPr lang="en-US" sz="900" b="1" dirty="0">
              <a:ln w="0"/>
              <a:latin typeface="Arial" panose="020B0604020202020204" pitchFamily="34" charset="0"/>
              <a:cs typeface="Arial" panose="020B0604020202020204" pitchFamily="34" charset="0"/>
            </a:endParaRPr>
          </a:p>
          <a:p>
            <a:r>
              <a:rPr lang="en-US" sz="900" b="1" dirty="0">
                <a:ln w="0"/>
                <a:latin typeface="Arial" panose="020B0604020202020204" pitchFamily="34" charset="0"/>
                <a:cs typeface="Arial" panose="020B0604020202020204" pitchFamily="34" charset="0"/>
              </a:rPr>
              <a:t>(Urgent referral in severe symptoms</a:t>
            </a:r>
            <a:r>
              <a:rPr lang="en-US" sz="900" b="1" dirty="0">
                <a:ln w="0"/>
                <a:solidFill>
                  <a:schemeClr val="accent4">
                    <a:lumMod val="75000"/>
                  </a:schemeClr>
                </a:solidFill>
                <a:latin typeface="Arial" panose="020B0604020202020204" pitchFamily="34" charset="0"/>
                <a:cs typeface="Arial" panose="020B0604020202020204" pitchFamily="34" charset="0"/>
              </a:rPr>
              <a:t>)</a:t>
            </a:r>
            <a:endParaRPr lang="en-US" sz="900" dirty="0">
              <a:solidFill>
                <a:schemeClr val="accent4">
                  <a:lumMod val="75000"/>
                </a:schemeClr>
              </a:solidFill>
              <a:latin typeface="Arial" panose="020B0604020202020204" pitchFamily="34" charset="0"/>
              <a:cs typeface="Arial" panose="020B0604020202020204" pitchFamily="34" charset="0"/>
            </a:endParaRPr>
          </a:p>
        </p:txBody>
      </p:sp>
      <p:cxnSp>
        <p:nvCxnSpPr>
          <p:cNvPr id="19" name="Elbow Connector 36">
            <a:extLst>
              <a:ext uri="{FF2B5EF4-FFF2-40B4-BE49-F238E27FC236}">
                <a16:creationId xmlns:a16="http://schemas.microsoft.com/office/drawing/2014/main" id="{E014A60D-C403-6448-D3F5-D5858DC8865B}"/>
              </a:ext>
            </a:extLst>
          </p:cNvPr>
          <p:cNvCxnSpPr>
            <a:cxnSpLocks/>
            <a:stCxn id="26" idx="2"/>
          </p:cNvCxnSpPr>
          <p:nvPr/>
        </p:nvCxnSpPr>
        <p:spPr>
          <a:xfrm>
            <a:off x="2363372" y="4999630"/>
            <a:ext cx="0" cy="547743"/>
          </a:xfrm>
          <a:prstGeom prst="straightConnector1">
            <a:avLst/>
          </a:prstGeom>
          <a:ln w="3492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Elbow Connector 36">
            <a:extLst>
              <a:ext uri="{FF2B5EF4-FFF2-40B4-BE49-F238E27FC236}">
                <a16:creationId xmlns:a16="http://schemas.microsoft.com/office/drawing/2014/main" id="{E014A60D-C403-6448-D3F5-D5858DC8865B}"/>
              </a:ext>
            </a:extLst>
          </p:cNvPr>
          <p:cNvCxnSpPr>
            <a:cxnSpLocks/>
          </p:cNvCxnSpPr>
          <p:nvPr/>
        </p:nvCxnSpPr>
        <p:spPr>
          <a:xfrm>
            <a:off x="975514" y="4543356"/>
            <a:ext cx="535689" cy="0"/>
          </a:xfrm>
          <a:prstGeom prst="straightConnector1">
            <a:avLst/>
          </a:prstGeom>
          <a:ln w="3492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02406" y="4234430"/>
            <a:ext cx="751710" cy="903700"/>
          </a:xfrm>
          <a:prstGeom prst="rect">
            <a:avLst/>
          </a:prstGeom>
          <a:noFill/>
          <a:ln w="34925">
            <a:solidFill>
              <a:srgbClr val="00B0F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History, examination, </a:t>
            </a:r>
            <a:r>
              <a:rPr lang="en-US" sz="900" b="1" dirty="0">
                <a:latin typeface="Arial" panose="020B0604020202020204" pitchFamily="34" charset="0"/>
                <a:cs typeface="Arial" panose="020B0604020202020204" pitchFamily="34" charset="0"/>
              </a:rPr>
              <a:t>Red Flags?</a:t>
            </a:r>
            <a:r>
              <a:rPr lang="en-US" sz="900" dirty="0">
                <a:latin typeface="Arial" panose="020B0604020202020204" pitchFamily="34" charset="0"/>
                <a:cs typeface="Arial" panose="020B0604020202020204" pitchFamily="34" charset="0"/>
              </a:rPr>
              <a:t>  unwell &amp; requiring admission?</a:t>
            </a:r>
          </a:p>
        </p:txBody>
      </p:sp>
      <p:sp>
        <p:nvSpPr>
          <p:cNvPr id="26" name="TextBox 25"/>
          <p:cNvSpPr txBox="1"/>
          <p:nvPr/>
        </p:nvSpPr>
        <p:spPr>
          <a:xfrm>
            <a:off x="1511203" y="4234430"/>
            <a:ext cx="1704338" cy="765200"/>
          </a:xfrm>
          <a:prstGeom prst="rect">
            <a:avLst/>
          </a:prstGeom>
          <a:noFill/>
          <a:ln w="34925">
            <a:solidFill>
              <a:srgbClr val="78BE20"/>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Advise 1</a:t>
            </a:r>
            <a:r>
              <a:rPr lang="en-US" sz="900" baseline="30000" dirty="0">
                <a:latin typeface="Arial" panose="020B0604020202020204" pitchFamily="34" charset="0"/>
                <a:cs typeface="Arial" panose="020B0604020202020204" pitchFamily="34" charset="0"/>
              </a:rPr>
              <a:t>st</a:t>
            </a:r>
            <a:r>
              <a:rPr lang="en-US" sz="900" dirty="0">
                <a:latin typeface="Arial" panose="020B0604020202020204" pitchFamily="34" charset="0"/>
                <a:cs typeface="Arial" panose="020B0604020202020204" pitchFamily="34" charset="0"/>
              </a:rPr>
              <a:t> aid – pinch the soft part of the nose for min 3-5 mins and sit with head in neutral position, if possible suck ice cubes</a:t>
            </a:r>
          </a:p>
        </p:txBody>
      </p:sp>
      <p:cxnSp>
        <p:nvCxnSpPr>
          <p:cNvPr id="27" name="Elbow Connector 36">
            <a:extLst>
              <a:ext uri="{FF2B5EF4-FFF2-40B4-BE49-F238E27FC236}">
                <a16:creationId xmlns:a16="http://schemas.microsoft.com/office/drawing/2014/main" id="{E014A60D-C403-6448-D3F5-D5858DC8865B}"/>
              </a:ext>
            </a:extLst>
          </p:cNvPr>
          <p:cNvCxnSpPr>
            <a:cxnSpLocks/>
          </p:cNvCxnSpPr>
          <p:nvPr/>
        </p:nvCxnSpPr>
        <p:spPr>
          <a:xfrm>
            <a:off x="3227352" y="4543356"/>
            <a:ext cx="1166560" cy="11649"/>
          </a:xfrm>
          <a:prstGeom prst="straightConnector1">
            <a:avLst/>
          </a:prstGeom>
          <a:ln w="3492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AA0E2AC-2BFC-F538-424C-2145DB75618E}"/>
              </a:ext>
            </a:extLst>
          </p:cNvPr>
          <p:cNvSpPr txBox="1"/>
          <p:nvPr/>
        </p:nvSpPr>
        <p:spPr>
          <a:xfrm>
            <a:off x="3462813" y="4449403"/>
            <a:ext cx="695637"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cs typeface="Arial"/>
              </a:rPr>
              <a:t>Unresolved</a:t>
            </a:r>
          </a:p>
        </p:txBody>
      </p:sp>
      <p:cxnSp>
        <p:nvCxnSpPr>
          <p:cNvPr id="32" name="Elbow Connector 36">
            <a:extLst>
              <a:ext uri="{FF2B5EF4-FFF2-40B4-BE49-F238E27FC236}">
                <a16:creationId xmlns:a16="http://schemas.microsoft.com/office/drawing/2014/main" id="{E014A60D-C403-6448-D3F5-D5858DC8865B}"/>
              </a:ext>
            </a:extLst>
          </p:cNvPr>
          <p:cNvCxnSpPr>
            <a:cxnSpLocks/>
          </p:cNvCxnSpPr>
          <p:nvPr/>
        </p:nvCxnSpPr>
        <p:spPr>
          <a:xfrm>
            <a:off x="3227352" y="7582562"/>
            <a:ext cx="1226115" cy="0"/>
          </a:xfrm>
          <a:prstGeom prst="straightConnector1">
            <a:avLst/>
          </a:prstGeom>
          <a:ln w="3492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AA0E2AC-2BFC-F538-424C-2145DB75618E}"/>
              </a:ext>
            </a:extLst>
          </p:cNvPr>
          <p:cNvSpPr txBox="1"/>
          <p:nvPr/>
        </p:nvSpPr>
        <p:spPr>
          <a:xfrm>
            <a:off x="3462813" y="7464242"/>
            <a:ext cx="695637"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cs typeface="Arial"/>
              </a:rPr>
              <a:t>Unresolved</a:t>
            </a:r>
          </a:p>
        </p:txBody>
      </p:sp>
      <p:cxnSp>
        <p:nvCxnSpPr>
          <p:cNvPr id="31" name="Elbow Connector 36">
            <a:extLst>
              <a:ext uri="{FF2B5EF4-FFF2-40B4-BE49-F238E27FC236}">
                <a16:creationId xmlns:a16="http://schemas.microsoft.com/office/drawing/2014/main" id="{08CF637F-DD6D-4E45-BF2E-8193067C21DD}"/>
              </a:ext>
            </a:extLst>
          </p:cNvPr>
          <p:cNvCxnSpPr>
            <a:cxnSpLocks/>
            <a:stCxn id="13" idx="2"/>
          </p:cNvCxnSpPr>
          <p:nvPr/>
        </p:nvCxnSpPr>
        <p:spPr>
          <a:xfrm>
            <a:off x="2403377" y="6206250"/>
            <a:ext cx="0" cy="770827"/>
          </a:xfrm>
          <a:prstGeom prst="straightConnector1">
            <a:avLst/>
          </a:prstGeom>
          <a:ln w="34925">
            <a:solidFill>
              <a:srgbClr val="00B0F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8A96927F-F28E-9340-A225-45D39E3E9496}"/>
              </a:ext>
            </a:extLst>
          </p:cNvPr>
          <p:cNvSpPr txBox="1"/>
          <p:nvPr/>
        </p:nvSpPr>
        <p:spPr>
          <a:xfrm>
            <a:off x="1054574" y="4437754"/>
            <a:ext cx="277311"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sp>
        <p:nvSpPr>
          <p:cNvPr id="42" name="TextBox 41">
            <a:extLst>
              <a:ext uri="{FF2B5EF4-FFF2-40B4-BE49-F238E27FC236}">
                <a16:creationId xmlns:a16="http://schemas.microsoft.com/office/drawing/2014/main" id="{4AA0E2AC-2BFC-F538-424C-2145DB75618E}"/>
              </a:ext>
            </a:extLst>
          </p:cNvPr>
          <p:cNvSpPr txBox="1"/>
          <p:nvPr/>
        </p:nvSpPr>
        <p:spPr>
          <a:xfrm>
            <a:off x="2055557" y="6492976"/>
            <a:ext cx="695637"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Recurrent </a:t>
            </a:r>
          </a:p>
        </p:txBody>
      </p:sp>
      <p:sp>
        <p:nvSpPr>
          <p:cNvPr id="24"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panose="020B0604020202020204" pitchFamily="34" charset="0"/>
                <a:cs typeface="Arial" panose="020B0604020202020204" pitchFamily="34" charset="0"/>
              </a:rPr>
              <a:t>Epistaxis</a:t>
            </a:r>
          </a:p>
        </p:txBody>
      </p:sp>
      <p:graphicFrame>
        <p:nvGraphicFramePr>
          <p:cNvPr id="25" name="Table 24"/>
          <p:cNvGraphicFramePr>
            <a:graphicFrameLocks noGrp="1"/>
          </p:cNvGraphicFramePr>
          <p:nvPr>
            <p:extLst>
              <p:ext uri="{D42A27DB-BD31-4B8C-83A1-F6EECF244321}">
                <p14:modId xmlns:p14="http://schemas.microsoft.com/office/powerpoint/2010/main" val="1140829808"/>
              </p:ext>
            </p:extLst>
          </p:nvPr>
        </p:nvGraphicFramePr>
        <p:xfrm>
          <a:off x="96916" y="1880049"/>
          <a:ext cx="6645699" cy="1554480"/>
        </p:xfrm>
        <a:graphic>
          <a:graphicData uri="http://schemas.openxmlformats.org/drawingml/2006/table">
            <a:tbl>
              <a:tblPr firstRow="1" bandRow="1">
                <a:tableStyleId>{5C22544A-7EE6-4342-B048-85BDC9FD1C3A}</a:tableStyleId>
              </a:tblPr>
              <a:tblGrid>
                <a:gridCol w="6645699">
                  <a:extLst>
                    <a:ext uri="{9D8B030D-6E8A-4147-A177-3AD203B41FA5}">
                      <a16:colId xmlns:a16="http://schemas.microsoft.com/office/drawing/2014/main" val="1362177288"/>
                    </a:ext>
                  </a:extLst>
                </a:gridCol>
              </a:tblGrid>
              <a:tr h="0">
                <a:tc>
                  <a:txBody>
                    <a:bodyPr/>
                    <a:lstStyle/>
                    <a:p>
                      <a:pPr algn="ctr"/>
                      <a:r>
                        <a:rPr lang="en-GB" sz="1000" b="1" dirty="0">
                          <a:solidFill>
                            <a:schemeClr val="bg1"/>
                          </a:solidFill>
                          <a:latin typeface="Arial" panose="020B0604020202020204" pitchFamily="34" charset="0"/>
                          <a:cs typeface="Arial" panose="020B0604020202020204" pitchFamily="34" charset="0"/>
                        </a:rPr>
                        <a:t>RED</a:t>
                      </a:r>
                      <a:r>
                        <a:rPr lang="en-GB" sz="1000" b="1" baseline="0" dirty="0">
                          <a:solidFill>
                            <a:schemeClr val="bg1"/>
                          </a:solidFill>
                          <a:latin typeface="Arial" panose="020B0604020202020204" pitchFamily="34" charset="0"/>
                          <a:cs typeface="Arial" panose="020B0604020202020204" pitchFamily="34" charset="0"/>
                        </a:rPr>
                        <a:t> FLAGS</a:t>
                      </a:r>
                      <a:endParaRPr lang="en-GB" sz="1000" b="1" dirty="0">
                        <a:solidFill>
                          <a:schemeClr val="bg1"/>
                        </a:solidFill>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Septal </a:t>
                      </a:r>
                      <a:r>
                        <a:rPr lang="en-US" sz="1000" dirty="0" err="1">
                          <a:solidFill>
                            <a:schemeClr val="tx1"/>
                          </a:solidFill>
                          <a:latin typeface="Arial" panose="020B0604020202020204" pitchFamily="34" charset="0"/>
                          <a:cs typeface="Arial" panose="020B0604020202020204" pitchFamily="34" charset="0"/>
                        </a:rPr>
                        <a:t>haematoma</a:t>
                      </a:r>
                      <a:r>
                        <a:rPr lang="en-US" sz="1000" dirty="0">
                          <a:solidFill>
                            <a:schemeClr val="tx1"/>
                          </a:solidFill>
                          <a:latin typeface="Arial" panose="020B0604020202020204" pitchFamily="34" charset="0"/>
                          <a:cs typeface="Arial" panose="020B0604020202020204" pitchFamily="34" charset="0"/>
                        </a:rPr>
                        <a:t> (history of local trauma)  refer for same day ENT assessment via </a:t>
                      </a:r>
                      <a:r>
                        <a:rPr lang="en-US" sz="1000" b="1" dirty="0">
                          <a:solidFill>
                            <a:schemeClr val="tx1"/>
                          </a:solidFill>
                          <a:latin typeface="Arial" panose="020B0604020202020204" pitchFamily="34" charset="0"/>
                          <a:cs typeface="Arial" panose="020B0604020202020204" pitchFamily="34" charset="0"/>
                        </a:rPr>
                        <a:t>telephone</a:t>
                      </a:r>
                      <a:endParaRPr lang="en-US" sz="10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Large volume of blood loss / </a:t>
                      </a:r>
                      <a:r>
                        <a:rPr lang="en-US" sz="1000" dirty="0" err="1">
                          <a:solidFill>
                            <a:schemeClr val="tx1"/>
                          </a:solidFill>
                          <a:latin typeface="Arial" panose="020B0604020202020204" pitchFamily="34" charset="0"/>
                          <a:cs typeface="Arial" panose="020B0604020202020204" pitchFamily="34" charset="0"/>
                        </a:rPr>
                        <a:t>haemodynamically</a:t>
                      </a:r>
                      <a:r>
                        <a:rPr lang="en-US" sz="1000" dirty="0">
                          <a:solidFill>
                            <a:schemeClr val="tx1"/>
                          </a:solidFill>
                          <a:latin typeface="Arial" panose="020B0604020202020204" pitchFamily="34" charset="0"/>
                          <a:cs typeface="Arial" panose="020B0604020202020204" pitchFamily="34" charset="0"/>
                        </a:rPr>
                        <a:t> unstable (refer to </a:t>
                      </a:r>
                      <a:r>
                        <a:rPr lang="en-US" sz="1000" b="1" dirty="0">
                          <a:solidFill>
                            <a:schemeClr val="tx1"/>
                          </a:solidFill>
                          <a:latin typeface="Arial" panose="020B0604020202020204" pitchFamily="34" charset="0"/>
                          <a:cs typeface="Arial" panose="020B0604020202020204" pitchFamily="34" charset="0"/>
                        </a:rPr>
                        <a:t>A&amp;E / 999 </a:t>
                      </a:r>
                      <a:r>
                        <a:rPr lang="en-US" sz="1000" dirty="0">
                          <a:solidFill>
                            <a:schemeClr val="tx1"/>
                          </a:solidFill>
                          <a:latin typeface="Arial" panose="020B0604020202020204" pitchFamily="34" charset="0"/>
                          <a:cs typeface="Arial" panose="020B0604020202020204" pitchFamily="34" charset="0"/>
                        </a:rPr>
                        <a:t>in an emergency)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Unexplained persistent unilateral nasal blockage / bloodstained or offensive discharge suspect foreign body and refer to A&amp;E, if any visible mass </a:t>
                      </a:r>
                      <a:r>
                        <a:rPr lang="en-US" sz="1000" b="1" dirty="0">
                          <a:solidFill>
                            <a:schemeClr val="tx1"/>
                          </a:solidFill>
                          <a:latin typeface="Arial" panose="020B0604020202020204" pitchFamily="34" charset="0"/>
                          <a:cs typeface="Arial" panose="020B0604020202020204" pitchFamily="34" charset="0"/>
                        </a:rPr>
                        <a:t>refer via ERS </a:t>
                      </a:r>
                      <a:r>
                        <a:rPr lang="en-US" sz="1000" dirty="0">
                          <a:solidFill>
                            <a:schemeClr val="tx1"/>
                          </a:solidFill>
                          <a:latin typeface="Arial" panose="020B0604020202020204" pitchFamily="34" charset="0"/>
                          <a:cs typeface="Arial" panose="020B0604020202020204" pitchFamily="34" charset="0"/>
                        </a:rPr>
                        <a:t>and select ”urgent” and explain 2WW</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Nose bleeds under 2 years old (after examination consider bloods +/- referral to appropriate specialism – ENT or </a:t>
                      </a:r>
                      <a:r>
                        <a:rPr lang="en-US" sz="1000" dirty="0" err="1">
                          <a:solidFill>
                            <a:schemeClr val="tx1"/>
                          </a:solidFill>
                          <a:latin typeface="Arial" panose="020B0604020202020204" pitchFamily="34" charset="0"/>
                          <a:cs typeface="Arial" panose="020B0604020202020204" pitchFamily="34" charset="0"/>
                        </a:rPr>
                        <a:t>Haematology</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New onset significant bleeding in male child (&gt;10 years) refer (</a:t>
                      </a:r>
                      <a:r>
                        <a:rPr lang="en-GB" sz="1000" b="1" dirty="0">
                          <a:solidFill>
                            <a:schemeClr val="tx1"/>
                          </a:solidFill>
                          <a:latin typeface="Arial" panose="020B0604020202020204" pitchFamily="34" charset="0"/>
                          <a:cs typeface="Arial" panose="020B0604020202020204" pitchFamily="34" charset="0"/>
                        </a:rPr>
                        <a:t>urgent via ERS</a:t>
                      </a:r>
                      <a:r>
                        <a:rPr lang="en-GB" sz="1000" dirty="0">
                          <a:solidFill>
                            <a:schemeClr val="tx1"/>
                          </a:solidFill>
                          <a:latin typeface="Arial" panose="020B0604020202020204" pitchFamily="34" charset="0"/>
                          <a:cs typeface="Arial" panose="020B0604020202020204" pitchFamily="34" charset="0"/>
                        </a:rPr>
                        <a:t>), as there is a possibility of juvenile nasal </a:t>
                      </a:r>
                      <a:r>
                        <a:rPr lang="en-GB" sz="1000" dirty="0" err="1">
                          <a:solidFill>
                            <a:schemeClr val="tx1"/>
                          </a:solidFill>
                          <a:latin typeface="Arial" panose="020B0604020202020204" pitchFamily="34" charset="0"/>
                          <a:cs typeface="Arial" panose="020B0604020202020204" pitchFamily="34" charset="0"/>
                        </a:rPr>
                        <a:t>angiofibroma</a:t>
                      </a:r>
                      <a:endParaRPr lang="en-US" sz="1000" dirty="0">
                        <a:solidFill>
                          <a:schemeClr val="tx1"/>
                        </a:solidFill>
                        <a:latin typeface="Arial" panose="020B0604020202020204" pitchFamily="34" charset="0"/>
                        <a:cs typeface="Arial" panose="020B0604020202020204" pitchFamily="34" charset="0"/>
                      </a:endParaRP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1698131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rocess 57">
            <a:extLst>
              <a:ext uri="{FF2B5EF4-FFF2-40B4-BE49-F238E27FC236}">
                <a16:creationId xmlns:a16="http://schemas.microsoft.com/office/drawing/2014/main" id="{0B35EBF7-65FB-9BE4-2355-52423ADE9A59}"/>
              </a:ext>
            </a:extLst>
          </p:cNvPr>
          <p:cNvSpPr/>
          <p:nvPr/>
        </p:nvSpPr>
        <p:spPr>
          <a:xfrm>
            <a:off x="103685" y="731583"/>
            <a:ext cx="6650630" cy="161158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r>
              <a:rPr lang="en-US" sz="1000" b="1" dirty="0">
                <a:ln w="0"/>
                <a:solidFill>
                  <a:schemeClr val="tx1"/>
                </a:solidFill>
                <a:latin typeface="Arial" panose="020B0604020202020204" pitchFamily="34" charset="0"/>
                <a:cs typeface="Arial" panose="020B0604020202020204" pitchFamily="34" charset="0"/>
              </a:rPr>
              <a:t>Any nasal injury with persisting deformity needs to be reviewed by ENT 5-7 days post-injury as if MUA is needed this occurs within 2-3 weeks</a:t>
            </a:r>
          </a:p>
          <a:p>
            <a:r>
              <a:rPr lang="en-US" sz="1000" b="1" dirty="0">
                <a:ln w="0"/>
                <a:solidFill>
                  <a:schemeClr val="tx1"/>
                </a:solidFill>
                <a:latin typeface="Arial" panose="020B0604020202020204" pitchFamily="34" charset="0"/>
                <a:cs typeface="Arial" panose="020B0604020202020204" pitchFamily="34" charset="0"/>
              </a:rPr>
              <a:t>Refer to ENT emergency clinic via telephone</a:t>
            </a:r>
          </a:p>
          <a:p>
            <a:endParaRPr lang="en-US" sz="1000" dirty="0">
              <a:ln w="0"/>
              <a:solidFill>
                <a:schemeClr val="tx1"/>
              </a:solidFill>
              <a:latin typeface="Arial" panose="020B0604020202020204" pitchFamily="34" charset="0"/>
              <a:cs typeface="Arial" panose="020B0604020202020204" pitchFamily="34" charset="0"/>
            </a:endParaRPr>
          </a:p>
          <a:p>
            <a:r>
              <a:rPr lang="en-US" sz="1000" b="1" dirty="0">
                <a:ln w="0"/>
                <a:solidFill>
                  <a:schemeClr val="tx1"/>
                </a:solidFill>
                <a:latin typeface="Arial" panose="020B0604020202020204" pitchFamily="34" charset="0"/>
                <a:cs typeface="Arial" panose="020B0604020202020204" pitchFamily="34" charset="0"/>
              </a:rPr>
              <a:t>For late presentations: </a:t>
            </a:r>
            <a:r>
              <a:rPr lang="en-US" sz="1000" dirty="0" err="1">
                <a:ln w="0"/>
                <a:solidFill>
                  <a:schemeClr val="tx1"/>
                </a:solidFill>
                <a:latin typeface="Arial" panose="020B0604020202020204" pitchFamily="34" charset="0"/>
                <a:cs typeface="Arial" panose="020B0604020202020204" pitchFamily="34" charset="0"/>
              </a:rPr>
              <a:t>Septo</a:t>
            </a:r>
            <a:r>
              <a:rPr lang="en-US" sz="1000" dirty="0">
                <a:ln w="0"/>
                <a:solidFill>
                  <a:schemeClr val="tx1"/>
                </a:solidFill>
                <a:latin typeface="Arial" panose="020B0604020202020204" pitchFamily="34" charset="0"/>
                <a:cs typeface="Arial" panose="020B0604020202020204" pitchFamily="34" charset="0"/>
              </a:rPr>
              <a:t>-rhinoplasty is a restricted procedure on the NHS and </a:t>
            </a:r>
            <a:r>
              <a:rPr lang="en-US" sz="1000" b="1" u="sng" dirty="0">
                <a:ln w="0"/>
                <a:solidFill>
                  <a:schemeClr val="tx1"/>
                </a:solidFill>
                <a:latin typeface="Arial" panose="020B0604020202020204" pitchFamily="34" charset="0"/>
                <a:cs typeface="Arial" panose="020B0604020202020204" pitchFamily="34" charset="0"/>
              </a:rPr>
              <a:t>not considered before age 16-18</a:t>
            </a:r>
            <a:r>
              <a:rPr lang="en-US" sz="1000" dirty="0">
                <a:ln w="0"/>
                <a:solidFill>
                  <a:schemeClr val="tx1"/>
                </a:solidFill>
                <a:latin typeface="Arial" panose="020B0604020202020204" pitchFamily="34" charset="0"/>
                <a:cs typeface="Arial" panose="020B0604020202020204" pitchFamily="34" charset="0"/>
              </a:rPr>
              <a:t>. There needs to be both:</a:t>
            </a:r>
          </a:p>
          <a:p>
            <a:r>
              <a:rPr lang="en-US" sz="1000" dirty="0">
                <a:ln w="0"/>
                <a:solidFill>
                  <a:schemeClr val="tx1"/>
                </a:solidFill>
                <a:latin typeface="Arial" panose="020B0604020202020204" pitchFamily="34" charset="0"/>
                <a:cs typeface="Arial" panose="020B0604020202020204" pitchFamily="34" charset="0"/>
              </a:rPr>
              <a:t> </a:t>
            </a:r>
          </a:p>
          <a:p>
            <a:pPr marL="228600" indent="-228600">
              <a:buAutoNum type="arabicPeriod"/>
            </a:pPr>
            <a:r>
              <a:rPr lang="en-US" sz="1000" dirty="0">
                <a:ln w="0"/>
                <a:solidFill>
                  <a:schemeClr val="tx1"/>
                </a:solidFill>
                <a:latin typeface="Arial" panose="020B0604020202020204" pitchFamily="34" charset="0"/>
                <a:cs typeface="Arial" panose="020B0604020202020204" pitchFamily="34" charset="0"/>
              </a:rPr>
              <a:t>severe nasal deformity with complete obstruction of at least one nostril</a:t>
            </a:r>
          </a:p>
          <a:p>
            <a:pPr marL="228600" indent="-228600">
              <a:buAutoNum type="arabicPeriod"/>
            </a:pPr>
            <a:r>
              <a:rPr lang="en-US" sz="1000" dirty="0">
                <a:ln w="0"/>
                <a:solidFill>
                  <a:schemeClr val="tx1"/>
                </a:solidFill>
                <a:latin typeface="Arial" panose="020B0604020202020204" pitchFamily="34" charset="0"/>
                <a:cs typeface="Arial" panose="020B0604020202020204" pitchFamily="34" charset="0"/>
              </a:rPr>
              <a:t>causing a severe functional limitation</a:t>
            </a:r>
          </a:p>
          <a:p>
            <a:pPr marL="228600" indent="-228600">
              <a:buAutoNum type="arabicPeriod"/>
            </a:pPr>
            <a:r>
              <a:rPr lang="en-US" sz="1000" dirty="0">
                <a:ln w="0"/>
                <a:solidFill>
                  <a:schemeClr val="tx1"/>
                </a:solidFill>
                <a:latin typeface="Arial" panose="020B0604020202020204" pitchFamily="34" charset="0"/>
                <a:cs typeface="Arial" panose="020B0604020202020204" pitchFamily="34" charset="0"/>
              </a:rPr>
              <a:t>Not considered before age 16-18 </a:t>
            </a:r>
          </a:p>
        </p:txBody>
      </p:sp>
      <p:sp>
        <p:nvSpPr>
          <p:cNvPr id="7" name="Process 57">
            <a:extLst>
              <a:ext uri="{FF2B5EF4-FFF2-40B4-BE49-F238E27FC236}">
                <a16:creationId xmlns:a16="http://schemas.microsoft.com/office/drawing/2014/main" id="{53BA7B69-8714-D84B-8FA6-E032C198E792}"/>
              </a:ext>
            </a:extLst>
          </p:cNvPr>
          <p:cNvSpPr/>
          <p:nvPr/>
        </p:nvSpPr>
        <p:spPr>
          <a:xfrm>
            <a:off x="105508" y="9493126"/>
            <a:ext cx="6646985" cy="211203"/>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References: SEL Treatment Access Policy 2022 (1)</a:t>
            </a:r>
          </a:p>
        </p:txBody>
      </p:sp>
      <p:graphicFrame>
        <p:nvGraphicFramePr>
          <p:cNvPr id="10" name="Table 9"/>
          <p:cNvGraphicFramePr>
            <a:graphicFrameLocks noGrp="1"/>
          </p:cNvGraphicFramePr>
          <p:nvPr>
            <p:extLst>
              <p:ext uri="{D42A27DB-BD31-4B8C-83A1-F6EECF244321}">
                <p14:modId xmlns:p14="http://schemas.microsoft.com/office/powerpoint/2010/main" val="2807691762"/>
              </p:ext>
            </p:extLst>
          </p:nvPr>
        </p:nvGraphicFramePr>
        <p:xfrm>
          <a:off x="100678" y="2478457"/>
          <a:ext cx="6656644" cy="1127760"/>
        </p:xfrm>
        <a:graphic>
          <a:graphicData uri="http://schemas.openxmlformats.org/drawingml/2006/table">
            <a:tbl>
              <a:tblPr firstRow="1" bandRow="1">
                <a:tableStyleId>{5C22544A-7EE6-4342-B048-85BDC9FD1C3A}</a:tableStyleId>
              </a:tblPr>
              <a:tblGrid>
                <a:gridCol w="6656644">
                  <a:extLst>
                    <a:ext uri="{9D8B030D-6E8A-4147-A177-3AD203B41FA5}">
                      <a16:colId xmlns:a16="http://schemas.microsoft.com/office/drawing/2014/main" val="1362177288"/>
                    </a:ext>
                  </a:extLst>
                </a:gridCol>
              </a:tblGrid>
              <a:tr h="0">
                <a:tc>
                  <a:txBody>
                    <a:bodyPr/>
                    <a:lstStyle/>
                    <a:p>
                      <a:pPr algn="ctr"/>
                      <a:r>
                        <a:rPr lang="en-GB" sz="1200" b="1" dirty="0">
                          <a:solidFill>
                            <a:schemeClr val="bg1"/>
                          </a:solidFill>
                          <a:latin typeface="Arial" panose="020B0604020202020204" pitchFamily="34" charset="0"/>
                          <a:cs typeface="Arial" panose="020B0604020202020204" pitchFamily="34" charset="0"/>
                        </a:rPr>
                        <a:t>RED</a:t>
                      </a:r>
                      <a:r>
                        <a:rPr lang="en-GB" sz="1200" b="1" baseline="0" dirty="0">
                          <a:solidFill>
                            <a:schemeClr val="bg1"/>
                          </a:solidFill>
                          <a:latin typeface="Arial" panose="020B0604020202020204" pitchFamily="34" charset="0"/>
                          <a:cs typeface="Arial" panose="020B0604020202020204" pitchFamily="34" charset="0"/>
                        </a:rPr>
                        <a:t> FLAGS</a:t>
                      </a:r>
                      <a:endParaRPr lang="en-GB" sz="1200" b="1" dirty="0">
                        <a:solidFill>
                          <a:schemeClr val="bg1"/>
                        </a:solidFill>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Septal </a:t>
                      </a:r>
                      <a:r>
                        <a:rPr lang="en-US" sz="1000" dirty="0" err="1">
                          <a:solidFill>
                            <a:schemeClr val="tx1"/>
                          </a:solidFill>
                          <a:latin typeface="Arial" panose="020B0604020202020204" pitchFamily="34" charset="0"/>
                          <a:cs typeface="Arial" panose="020B0604020202020204" pitchFamily="34" charset="0"/>
                        </a:rPr>
                        <a:t>haematoma</a:t>
                      </a:r>
                      <a:r>
                        <a:rPr lang="en-US" sz="1000" dirty="0">
                          <a:solidFill>
                            <a:schemeClr val="tx1"/>
                          </a:solidFill>
                          <a:latin typeface="Arial" panose="020B0604020202020204" pitchFamily="34" charset="0"/>
                          <a:cs typeface="Arial" panose="020B0604020202020204" pitchFamily="34" charset="0"/>
                        </a:rPr>
                        <a:t> (refer for same day ENT assessment via </a:t>
                      </a:r>
                      <a:r>
                        <a:rPr lang="en-US" sz="1000" b="1" dirty="0">
                          <a:solidFill>
                            <a:schemeClr val="tx1"/>
                          </a:solidFill>
                          <a:latin typeface="Arial" panose="020B0604020202020204" pitchFamily="34" charset="0"/>
                          <a:cs typeface="Arial" panose="020B0604020202020204" pitchFamily="34" charset="0"/>
                        </a:rPr>
                        <a:t>telephone</a:t>
                      </a:r>
                      <a:r>
                        <a:rPr lang="en-US" sz="10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Large volume of blood loss / </a:t>
                      </a:r>
                      <a:r>
                        <a:rPr lang="en-US" sz="1000" dirty="0" err="1">
                          <a:solidFill>
                            <a:schemeClr val="tx1"/>
                          </a:solidFill>
                          <a:latin typeface="Arial" panose="020B0604020202020204" pitchFamily="34" charset="0"/>
                          <a:cs typeface="Arial" panose="020B0604020202020204" pitchFamily="34" charset="0"/>
                        </a:rPr>
                        <a:t>haemodynamically</a:t>
                      </a:r>
                      <a:r>
                        <a:rPr lang="en-US" sz="1000" dirty="0">
                          <a:solidFill>
                            <a:schemeClr val="tx1"/>
                          </a:solidFill>
                          <a:latin typeface="Arial" panose="020B0604020202020204" pitchFamily="34" charset="0"/>
                          <a:cs typeface="Arial" panose="020B0604020202020204" pitchFamily="34" charset="0"/>
                        </a:rPr>
                        <a:t> unstable (refer to </a:t>
                      </a:r>
                      <a:r>
                        <a:rPr lang="en-US" sz="1000" b="1" dirty="0">
                          <a:solidFill>
                            <a:schemeClr val="tx1"/>
                          </a:solidFill>
                          <a:latin typeface="Arial" panose="020B0604020202020204" pitchFamily="34" charset="0"/>
                          <a:cs typeface="Arial" panose="020B0604020202020204" pitchFamily="34" charset="0"/>
                        </a:rPr>
                        <a:t>A&amp;E / 999 </a:t>
                      </a:r>
                      <a:r>
                        <a:rPr lang="en-US" sz="1000" dirty="0">
                          <a:solidFill>
                            <a:schemeClr val="tx1"/>
                          </a:solidFill>
                          <a:latin typeface="Arial" panose="020B0604020202020204" pitchFamily="34" charset="0"/>
                          <a:cs typeface="Arial" panose="020B0604020202020204" pitchFamily="34" charset="0"/>
                        </a:rPr>
                        <a:t>in an emergency)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Meeting NICE guidelines for CT Head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 other facial bone fractures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Major trauma (</a:t>
                      </a:r>
                      <a:r>
                        <a:rPr lang="en-US" sz="1000" b="1" dirty="0">
                          <a:solidFill>
                            <a:schemeClr val="tx1"/>
                          </a:solidFill>
                          <a:latin typeface="Arial" panose="020B0604020202020204" pitchFamily="34" charset="0"/>
                          <a:cs typeface="Arial" panose="020B0604020202020204" pitchFamily="34" charset="0"/>
                        </a:rPr>
                        <a:t>refer to A&amp;E</a:t>
                      </a:r>
                      <a:r>
                        <a:rPr lang="en-US" sz="1000" dirty="0">
                          <a:solidFill>
                            <a:schemeClr val="tx1"/>
                          </a:solidFill>
                          <a:latin typeface="Arial" panose="020B0604020202020204" pitchFamily="34" charset="0"/>
                          <a:cs typeface="Arial" panose="020B0604020202020204" pitchFamily="34" charset="0"/>
                        </a:rPr>
                        <a:t>)</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
        <p:nvSpPr>
          <p:cNvPr id="11" name="Title 1">
            <a:extLst>
              <a:ext uri="{FF2B5EF4-FFF2-40B4-BE49-F238E27FC236}">
                <a16:creationId xmlns:a16="http://schemas.microsoft.com/office/drawing/2014/main" id="{B1FC4047-0A83-F7ED-4475-6244FEAAD4FB}"/>
              </a:ext>
            </a:extLst>
          </p:cNvPr>
          <p:cNvSpPr txBox="1">
            <a:spLocks/>
          </p:cNvSpPr>
          <p:nvPr/>
        </p:nvSpPr>
        <p:spPr>
          <a:xfrm>
            <a:off x="103552" y="142615"/>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Broken Nose</a:t>
            </a:r>
          </a:p>
        </p:txBody>
      </p:sp>
    </p:spTree>
    <p:extLst>
      <p:ext uri="{BB962C8B-B14F-4D97-AF65-F5344CB8AC3E}">
        <p14:creationId xmlns:p14="http://schemas.microsoft.com/office/powerpoint/2010/main" val="57990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107311" y="822786"/>
            <a:ext cx="6641422" cy="1765474"/>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Sleep disordered breathing/OSA is very common (up to 1/10) in 2-6 year olds, most self-resolve by age 8</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Symptoms: chronic snoring (more than 3 months of continuous snoring, not just with colds); sleeping with head extended, disturbed sleep, daytime sleepiness or hyperactivity/</a:t>
            </a:r>
            <a:r>
              <a:rPr lang="en-US" sz="1100" dirty="0" err="1">
                <a:latin typeface="Arial" panose="020B0604020202020204" pitchFamily="34" charset="0"/>
                <a:cs typeface="Arial" panose="020B0604020202020204" pitchFamily="34" charset="0"/>
              </a:rPr>
              <a:t>behavioural</a:t>
            </a:r>
            <a:r>
              <a:rPr lang="en-US" sz="1100" dirty="0">
                <a:latin typeface="Arial" panose="020B0604020202020204" pitchFamily="34" charset="0"/>
                <a:cs typeface="Arial" panose="020B0604020202020204" pitchFamily="34" charset="0"/>
              </a:rPr>
              <a:t> issues, morning headaches/lethargy/decreased appetite, poor growth, poor school performance (due to poor concentration or </a:t>
            </a:r>
            <a:r>
              <a:rPr lang="en-US" sz="1100" dirty="0" err="1">
                <a:latin typeface="Arial" panose="020B0604020202020204" pitchFamily="34" charset="0"/>
                <a:cs typeface="Arial" panose="020B0604020202020204" pitchFamily="34" charset="0"/>
              </a:rPr>
              <a:t>behavioural</a:t>
            </a:r>
            <a:r>
              <a:rPr lang="en-US" sz="1100" dirty="0">
                <a:latin typeface="Arial" panose="020B0604020202020204" pitchFamily="34" charset="0"/>
                <a:cs typeface="Arial" panose="020B0604020202020204" pitchFamily="34" charset="0"/>
              </a:rPr>
              <a:t> difficulties)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children it is often due to enlarged tonsils/adenoids, it is seen in up to 25% of children with Down’s syndrome, obesity and sickle cell disease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Rhinitis can contribute – see rhinitis guidance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Treatment options: watchful waiting, medical management of rhinitis or operative management </a:t>
            </a:r>
          </a:p>
        </p:txBody>
      </p:sp>
      <p:sp>
        <p:nvSpPr>
          <p:cNvPr id="7" name="TextBox 6"/>
          <p:cNvSpPr txBox="1"/>
          <p:nvPr/>
        </p:nvSpPr>
        <p:spPr>
          <a:xfrm>
            <a:off x="632750" y="6184923"/>
            <a:ext cx="795879" cy="380480"/>
          </a:xfrm>
          <a:prstGeom prst="rect">
            <a:avLst/>
          </a:prstGeom>
          <a:solidFill>
            <a:schemeClr val="bg1"/>
          </a:solidFill>
          <a:ln w="34925">
            <a:solidFill>
              <a:srgbClr val="39BBED"/>
            </a:solidFill>
          </a:ln>
        </p:spPr>
        <p:txBody>
          <a:bodyPr wrap="square" lIns="36000" tIns="36000" rIns="36000" bIns="36000" rtlCol="0" anchor="ctr">
            <a:spAutoFit/>
          </a:bodyPr>
          <a:lstStyle/>
          <a:p>
            <a:pPr algn="ctr"/>
            <a:r>
              <a:rPr lang="en-US" sz="1000" dirty="0">
                <a:latin typeface="Arial" panose="020B0604020202020204" pitchFamily="34" charset="0"/>
                <a:cs typeface="Arial" panose="020B0604020202020204" pitchFamily="34" charset="0"/>
              </a:rPr>
              <a:t>Presentation of snoring </a:t>
            </a:r>
          </a:p>
        </p:txBody>
      </p:sp>
      <p:sp>
        <p:nvSpPr>
          <p:cNvPr id="8" name="TextBox 7"/>
          <p:cNvSpPr txBox="1"/>
          <p:nvPr/>
        </p:nvSpPr>
        <p:spPr>
          <a:xfrm>
            <a:off x="2221430" y="4799929"/>
            <a:ext cx="1776100" cy="3150469"/>
          </a:xfrm>
          <a:prstGeom prst="rect">
            <a:avLst/>
          </a:prstGeom>
          <a:noFill/>
          <a:ln w="34925">
            <a:solidFill>
              <a:srgbClr val="7030A0"/>
            </a:solidFill>
          </a:ln>
        </p:spPr>
        <p:txBody>
          <a:bodyPr wrap="square" lIns="36000" tIns="36000" rIns="36000" bIns="36000" rtlCol="0" anchor="ctr">
            <a:spAutoFit/>
          </a:bodyPr>
          <a:lstStyle/>
          <a:p>
            <a:r>
              <a:rPr lang="en-US" sz="1000" b="1" dirty="0">
                <a:latin typeface="Arial" panose="020B0604020202020204" pitchFamily="34" charset="0"/>
                <a:cs typeface="Arial" panose="020B0604020202020204" pitchFamily="34" charset="0"/>
              </a:rPr>
              <a:t>History</a:t>
            </a:r>
            <a:r>
              <a:rPr lang="en-US" sz="10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Onset, continuous or intermittent, any reported </a:t>
            </a:r>
            <a:r>
              <a:rPr lang="en-US" sz="1000" dirty="0" err="1">
                <a:latin typeface="Arial" panose="020B0604020202020204" pitchFamily="34" charset="0"/>
                <a:cs typeface="Arial" panose="020B0604020202020204" pitchFamily="34" charset="0"/>
              </a:rPr>
              <a:t>apnoeas</a:t>
            </a:r>
            <a:r>
              <a:rPr lang="en-US" sz="1000" dirty="0">
                <a:latin typeface="Arial" panose="020B0604020202020204" pitchFamily="34" charset="0"/>
                <a:cs typeface="Arial" panose="020B0604020202020204" pitchFamily="34" charset="0"/>
              </a:rPr>
              <a:t>  (ASK PARENTS TO FILM ON SMARTPHONE)</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Weight changes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Enuresis, night sweating (signs of OSA)</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Nasal symptoms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Impact on school / </a:t>
            </a:r>
            <a:r>
              <a:rPr lang="en-US" sz="1000" dirty="0" err="1">
                <a:latin typeface="Arial" panose="020B0604020202020204" pitchFamily="34" charset="0"/>
                <a:cs typeface="Arial" panose="020B0604020202020204" pitchFamily="34" charset="0"/>
              </a:rPr>
              <a:t>behaviour</a:t>
            </a:r>
            <a:endParaRPr lang="en-US"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a:p>
            <a:endParaRPr lang="en-US" sz="1000" dirty="0">
              <a:latin typeface="Arial" panose="020B0604020202020204" pitchFamily="34" charset="0"/>
              <a:cs typeface="Arial" panose="020B0604020202020204" pitchFamily="34" charset="0"/>
            </a:endParaRPr>
          </a:p>
          <a:p>
            <a:r>
              <a:rPr lang="en-US" sz="1000" b="1" dirty="0">
                <a:latin typeface="Arial" panose="020B0604020202020204" pitchFamily="34" charset="0"/>
                <a:cs typeface="Arial" panose="020B0604020202020204" pitchFamily="34" charset="0"/>
              </a:rPr>
              <a:t>Examination</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Nasal passages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Neck masses, enlarged tonsils</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BMI / growth charts – check for faltering growth </a:t>
            </a:r>
          </a:p>
        </p:txBody>
      </p:sp>
      <p:cxnSp>
        <p:nvCxnSpPr>
          <p:cNvPr id="12" name="Elbow Connector 36">
            <a:extLst>
              <a:ext uri="{FF2B5EF4-FFF2-40B4-BE49-F238E27FC236}">
                <a16:creationId xmlns:a16="http://schemas.microsoft.com/office/drawing/2014/main" id="{E014A60D-C403-6448-D3F5-D5858DC8865B}"/>
              </a:ext>
            </a:extLst>
          </p:cNvPr>
          <p:cNvCxnSpPr>
            <a:cxnSpLocks/>
          </p:cNvCxnSpPr>
          <p:nvPr/>
        </p:nvCxnSpPr>
        <p:spPr>
          <a:xfrm>
            <a:off x="1428629" y="6375163"/>
            <a:ext cx="792801" cy="1"/>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36">
            <a:extLst>
              <a:ext uri="{FF2B5EF4-FFF2-40B4-BE49-F238E27FC236}">
                <a16:creationId xmlns:a16="http://schemas.microsoft.com/office/drawing/2014/main" id="{E014A60D-C403-6448-D3F5-D5858DC8865B}"/>
              </a:ext>
            </a:extLst>
          </p:cNvPr>
          <p:cNvCxnSpPr>
            <a:cxnSpLocks/>
          </p:cNvCxnSpPr>
          <p:nvPr/>
        </p:nvCxnSpPr>
        <p:spPr>
          <a:xfrm>
            <a:off x="3997530" y="6375163"/>
            <a:ext cx="792802"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790332" y="4953817"/>
            <a:ext cx="1223901" cy="2842692"/>
          </a:xfrm>
          <a:prstGeom prst="rect">
            <a:avLst/>
          </a:prstGeom>
          <a:noFill/>
          <a:ln w="34925">
            <a:solidFill>
              <a:srgbClr val="ED8B00"/>
            </a:solidFill>
          </a:ln>
        </p:spPr>
        <p:txBody>
          <a:bodyPr wrap="square" lIns="36000" tIns="36000" rIns="36000" bIns="36000" rtlCol="0" anchor="ctr">
            <a:spAutoFit/>
          </a:bodyPr>
          <a:lstStyle/>
          <a:p>
            <a:r>
              <a:rPr lang="en-US" sz="1000" dirty="0">
                <a:latin typeface="Arial"/>
                <a:cs typeface="Arial"/>
              </a:rPr>
              <a:t>Consider </a:t>
            </a:r>
            <a:r>
              <a:rPr lang="en-US" sz="1000" b="1" dirty="0">
                <a:latin typeface="Arial"/>
                <a:cs typeface="Arial"/>
              </a:rPr>
              <a:t>routine ENT referral </a:t>
            </a:r>
            <a:r>
              <a:rPr lang="en-US" sz="1000" dirty="0">
                <a:latin typeface="Arial"/>
                <a:cs typeface="Arial"/>
              </a:rPr>
              <a:t>if significant impact on life / education and operative management would be considered (</a:t>
            </a:r>
            <a:r>
              <a:rPr lang="en-US" sz="1000" b="1" dirty="0">
                <a:latin typeface="Arial"/>
                <a:cs typeface="Arial"/>
              </a:rPr>
              <a:t>urgent referral if significant symptoms</a:t>
            </a:r>
            <a:r>
              <a:rPr lang="en-US" sz="1000" dirty="0">
                <a:latin typeface="Arial"/>
                <a:cs typeface="Arial"/>
              </a:rPr>
              <a:t>)</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Manage any co-morbidities such as allergic rhinitis </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Consider referral for obesity if appropriate</a:t>
            </a:r>
          </a:p>
        </p:txBody>
      </p:sp>
      <p:sp>
        <p:nvSpPr>
          <p:cNvPr id="18" name="Process 57">
            <a:extLst>
              <a:ext uri="{FF2B5EF4-FFF2-40B4-BE49-F238E27FC236}">
                <a16:creationId xmlns:a16="http://schemas.microsoft.com/office/drawing/2014/main" id="{3F16ABE6-8368-0846-9AC2-3EB347AA3C77}"/>
              </a:ext>
            </a:extLst>
          </p:cNvPr>
          <p:cNvSpPr/>
          <p:nvPr/>
        </p:nvSpPr>
        <p:spPr>
          <a:xfrm>
            <a:off x="105508" y="9493126"/>
            <a:ext cx="6646985" cy="211203"/>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References: Obstructive Sleep </a:t>
            </a:r>
            <a:r>
              <a:rPr lang="en-US" sz="900" dirty="0" err="1">
                <a:latin typeface="Arial" panose="020B0604020202020204" pitchFamily="34" charset="0"/>
                <a:cs typeface="Arial" panose="020B0604020202020204" pitchFamily="34" charset="0"/>
              </a:rPr>
              <a:t>Apnoea</a:t>
            </a:r>
            <a:r>
              <a:rPr lang="en-US" sz="900" dirty="0">
                <a:latin typeface="Arial" panose="020B0604020202020204" pitchFamily="34" charset="0"/>
                <a:cs typeface="Arial" panose="020B0604020202020204" pitchFamily="34" charset="0"/>
              </a:rPr>
              <a:t> in Children (12) </a:t>
            </a:r>
          </a:p>
        </p:txBody>
      </p:sp>
      <p:sp>
        <p:nvSpPr>
          <p:cNvPr id="15" name="Title 1">
            <a:extLst>
              <a:ext uri="{FF2B5EF4-FFF2-40B4-BE49-F238E27FC236}">
                <a16:creationId xmlns:a16="http://schemas.microsoft.com/office/drawing/2014/main" id="{B1FC4047-0A83-F7ED-4475-6244FEAAD4FB}"/>
              </a:ext>
            </a:extLst>
          </p:cNvPr>
          <p:cNvSpPr txBox="1">
            <a:spLocks/>
          </p:cNvSpPr>
          <p:nvPr/>
        </p:nvSpPr>
        <p:spPr>
          <a:xfrm>
            <a:off x="103552" y="142615"/>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Snoring/ OSA/ Sleep disordered breathing</a:t>
            </a:r>
          </a:p>
        </p:txBody>
      </p:sp>
      <p:graphicFrame>
        <p:nvGraphicFramePr>
          <p:cNvPr id="16" name="Table 15"/>
          <p:cNvGraphicFramePr>
            <a:graphicFrameLocks noGrp="1"/>
          </p:cNvGraphicFramePr>
          <p:nvPr>
            <p:extLst>
              <p:ext uri="{D42A27DB-BD31-4B8C-83A1-F6EECF244321}">
                <p14:modId xmlns:p14="http://schemas.microsoft.com/office/powerpoint/2010/main" val="3271384398"/>
              </p:ext>
            </p:extLst>
          </p:nvPr>
        </p:nvGraphicFramePr>
        <p:xfrm>
          <a:off x="118235" y="2821828"/>
          <a:ext cx="6619574" cy="1060143"/>
        </p:xfrm>
        <a:graphic>
          <a:graphicData uri="http://schemas.openxmlformats.org/drawingml/2006/table">
            <a:tbl>
              <a:tblPr firstRow="1" bandRow="1">
                <a:tableStyleId>{5C22544A-7EE6-4342-B048-85BDC9FD1C3A}</a:tableStyleId>
              </a:tblPr>
              <a:tblGrid>
                <a:gridCol w="6619574">
                  <a:extLst>
                    <a:ext uri="{9D8B030D-6E8A-4147-A177-3AD203B41FA5}">
                      <a16:colId xmlns:a16="http://schemas.microsoft.com/office/drawing/2014/main" val="1362177288"/>
                    </a:ext>
                  </a:extLst>
                </a:gridCol>
              </a:tblGrid>
              <a:tr h="0">
                <a:tc>
                  <a:txBody>
                    <a:bodyPr/>
                    <a:lstStyle/>
                    <a:p>
                      <a:pPr algn="ctr"/>
                      <a:r>
                        <a:rPr lang="en-GB" sz="1200" b="1" dirty="0">
                          <a:solidFill>
                            <a:schemeClr val="bg1"/>
                          </a:solidFill>
                          <a:latin typeface="Arial" panose="020B0604020202020204" pitchFamily="34" charset="0"/>
                          <a:cs typeface="Arial" panose="020B0604020202020204" pitchFamily="34" charset="0"/>
                        </a:rPr>
                        <a:t>RED</a:t>
                      </a:r>
                      <a:r>
                        <a:rPr lang="en-GB" sz="1200" b="1" baseline="0" dirty="0">
                          <a:solidFill>
                            <a:schemeClr val="bg1"/>
                          </a:solidFill>
                          <a:latin typeface="Arial" panose="020B0604020202020204" pitchFamily="34" charset="0"/>
                          <a:cs typeface="Arial" panose="020B0604020202020204" pitchFamily="34" charset="0"/>
                        </a:rPr>
                        <a:t> FLAGS</a:t>
                      </a:r>
                      <a:endParaRPr lang="en-GB" sz="1200" b="1" dirty="0">
                        <a:solidFill>
                          <a:schemeClr val="bg1"/>
                        </a:solidFill>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Acute difficulty in breathing/ cyanosis (</a:t>
                      </a:r>
                      <a:r>
                        <a:rPr lang="en-US" sz="1100" b="1" dirty="0">
                          <a:solidFill>
                            <a:schemeClr val="tx1"/>
                          </a:solidFill>
                          <a:latin typeface="Arial" panose="020B0604020202020204" pitchFamily="34" charset="0"/>
                          <a:cs typeface="Arial" panose="020B0604020202020204" pitchFamily="34" charset="0"/>
                        </a:rPr>
                        <a:t>999</a:t>
                      </a:r>
                      <a:r>
                        <a:rPr lang="en-US" sz="11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solidFill>
                            <a:schemeClr val="tx1"/>
                          </a:solidFill>
                          <a:latin typeface="Arial" panose="020B0604020202020204" pitchFamily="34" charset="0"/>
                          <a:cs typeface="Arial" panose="020B0604020202020204" pitchFamily="34" charset="0"/>
                        </a:rPr>
                        <a:t>History of sleep disordered breathing with evidence of daytime obstruction (noisy breathing - </a:t>
                      </a:r>
                      <a:r>
                        <a:rPr lang="en-US" sz="1100" dirty="0" err="1">
                          <a:solidFill>
                            <a:schemeClr val="tx1"/>
                          </a:solidFill>
                          <a:latin typeface="Arial" panose="020B0604020202020204" pitchFamily="34" charset="0"/>
                          <a:cs typeface="Arial" panose="020B0604020202020204" pitchFamily="34" charset="0"/>
                        </a:rPr>
                        <a:t>stertor</a:t>
                      </a:r>
                      <a:r>
                        <a:rPr lang="en-US" sz="1100" dirty="0">
                          <a:solidFill>
                            <a:schemeClr val="tx1"/>
                          </a:solidFill>
                          <a:latin typeface="Arial" panose="020B0604020202020204" pitchFamily="34" charset="0"/>
                          <a:cs typeface="Arial" panose="020B0604020202020204" pitchFamily="34" charset="0"/>
                        </a:rPr>
                        <a:t>) without signs URTI (</a:t>
                      </a:r>
                      <a:r>
                        <a:rPr lang="en-US" sz="1100" b="1" dirty="0">
                          <a:solidFill>
                            <a:schemeClr val="tx1"/>
                          </a:solidFill>
                          <a:latin typeface="Arial" panose="020B0604020202020204" pitchFamily="34" charset="0"/>
                          <a:cs typeface="Arial" panose="020B0604020202020204" pitchFamily="34" charset="0"/>
                        </a:rPr>
                        <a:t>urgent referral via ERS for consideration operative management)</a:t>
                      </a:r>
                      <a:endParaRPr lang="en-US" sz="1100" dirty="0">
                        <a:solidFill>
                          <a:schemeClr val="tx1"/>
                        </a:solidFill>
                        <a:latin typeface="Arial" panose="020B0604020202020204" pitchFamily="34" charset="0"/>
                        <a:cs typeface="Arial" panose="020B0604020202020204" pitchFamily="34" charset="0"/>
                      </a:endParaRP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1696362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108289" y="494168"/>
            <a:ext cx="6641422" cy="1180699"/>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Approx. 70% are viral and do not require or respond to antibiotics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Approx. 82% resolve within 1 week without antibiotics and pain is only reduced by 16 hours. </a:t>
            </a:r>
            <a:r>
              <a:rPr lang="en-US" sz="900" b="1" dirty="0">
                <a:latin typeface="Arial" panose="020B0604020202020204" pitchFamily="34" charset="0"/>
                <a:cs typeface="Arial" panose="020B0604020202020204" pitchFamily="34" charset="0"/>
              </a:rPr>
              <a:t>Complications are rare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Use </a:t>
            </a:r>
            <a:r>
              <a:rPr lang="en-US" sz="900" b="1" dirty="0" err="1">
                <a:latin typeface="Arial" panose="020B0604020202020204" pitchFamily="34" charset="0"/>
                <a:cs typeface="Arial" panose="020B0604020202020204" pitchFamily="34" charset="0"/>
              </a:rPr>
              <a:t>FeverPAIN</a:t>
            </a:r>
            <a:r>
              <a:rPr lang="en-US" sz="900" b="1" dirty="0">
                <a:latin typeface="Arial" panose="020B0604020202020204" pitchFamily="34" charset="0"/>
                <a:cs typeface="Arial" panose="020B0604020202020204" pitchFamily="34" charset="0"/>
              </a:rPr>
              <a:t> score </a:t>
            </a:r>
            <a:r>
              <a:rPr lang="en-US" sz="900" dirty="0">
                <a:latin typeface="Arial" panose="020B0604020202020204" pitchFamily="34" charset="0"/>
                <a:cs typeface="Arial" panose="020B0604020202020204" pitchFamily="34" charset="0"/>
              </a:rPr>
              <a:t>to decide if antibiotic prescription is necessary at all or if a delayed prescription can be considered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It is common for tonsils to be large in children, they normally shrink in the teenage years/early adulthood </a:t>
            </a:r>
          </a:p>
          <a:p>
            <a:pPr marL="171450" indent="-171450">
              <a:buFont typeface="Arial" panose="020B0604020202020204" pitchFamily="34" charset="0"/>
              <a:buChar char="•"/>
            </a:pPr>
            <a:r>
              <a:rPr lang="en-US" sz="900" dirty="0" err="1">
                <a:latin typeface="Arial" panose="020B0604020202020204" pitchFamily="34" charset="0"/>
                <a:cs typeface="Arial" panose="020B0604020202020204" pitchFamily="34" charset="0"/>
              </a:rPr>
              <a:t>Peri</a:t>
            </a:r>
            <a:r>
              <a:rPr lang="en-US" sz="900" dirty="0">
                <a:latin typeface="Arial" panose="020B0604020202020204" pitchFamily="34" charset="0"/>
                <a:cs typeface="Arial" panose="020B0604020202020204" pitchFamily="34" charset="0"/>
              </a:rPr>
              <a:t>-tonsillar abscess (Quinsy) can be a complication of tonsillitis or occur spontaneously – requires admission – fever, severe sore throat, usually unilateral, unable to open mouth fully (</a:t>
            </a:r>
            <a:r>
              <a:rPr lang="en-US" sz="900" dirty="0" err="1">
                <a:latin typeface="Arial" panose="020B0604020202020204" pitchFamily="34" charset="0"/>
                <a:cs typeface="Arial" panose="020B0604020202020204" pitchFamily="34" charset="0"/>
              </a:rPr>
              <a:t>trismus</a:t>
            </a:r>
            <a:r>
              <a:rPr lang="en-US" sz="900" dirty="0">
                <a:latin typeface="Arial" panose="020B0604020202020204" pitchFamily="34" charset="0"/>
                <a:cs typeface="Arial" panose="020B0604020202020204" pitchFamily="34" charset="0"/>
              </a:rPr>
              <a:t>), “hot potato” voice, in advanced cases can cause drooling and airway compromise. Examination: (can be difficult due to </a:t>
            </a:r>
            <a:r>
              <a:rPr lang="en-US" sz="900" dirty="0" err="1">
                <a:latin typeface="Arial" panose="020B0604020202020204" pitchFamily="34" charset="0"/>
                <a:cs typeface="Arial" panose="020B0604020202020204" pitchFamily="34" charset="0"/>
              </a:rPr>
              <a:t>trismus</a:t>
            </a:r>
            <a:r>
              <a:rPr lang="en-US" sz="900" dirty="0">
                <a:latin typeface="Arial" panose="020B0604020202020204" pitchFamily="34" charset="0"/>
                <a:cs typeface="Arial" panose="020B0604020202020204" pitchFamily="34" charset="0"/>
              </a:rPr>
              <a:t>) extensive erythema, soft palate swelling, uvula deviated away from swelling </a:t>
            </a:r>
          </a:p>
        </p:txBody>
      </p:sp>
      <p:sp>
        <p:nvSpPr>
          <p:cNvPr id="7" name="TextBox 6"/>
          <p:cNvSpPr txBox="1"/>
          <p:nvPr/>
        </p:nvSpPr>
        <p:spPr>
          <a:xfrm>
            <a:off x="193675" y="4026888"/>
            <a:ext cx="1254428" cy="211203"/>
          </a:xfrm>
          <a:prstGeom prst="rect">
            <a:avLst/>
          </a:prstGeom>
          <a:solidFill>
            <a:schemeClr val="bg1"/>
          </a:solidFill>
          <a:ln w="34925">
            <a:solidFill>
              <a:srgbClr val="39BBED"/>
            </a:solidFill>
          </a:ln>
        </p:spPr>
        <p:txBody>
          <a:bodyPr wrap="square" lIns="36000" tIns="36000" rIns="36000" bIns="36000" rtlCol="0" anchor="ctr">
            <a:spAutoFit/>
          </a:bodyPr>
          <a:lstStyle/>
          <a:p>
            <a:pPr algn="ctr"/>
            <a:r>
              <a:rPr lang="en-US" sz="900" b="1" dirty="0">
                <a:latin typeface="Arial" panose="020B0604020202020204" pitchFamily="34" charset="0"/>
                <a:cs typeface="Arial" panose="020B0604020202020204" pitchFamily="34" charset="0"/>
              </a:rPr>
              <a:t>Acute sore throat </a:t>
            </a:r>
          </a:p>
        </p:txBody>
      </p:sp>
      <p:cxnSp>
        <p:nvCxnSpPr>
          <p:cNvPr id="8" name="Elbow Connector 36">
            <a:extLst>
              <a:ext uri="{FF2B5EF4-FFF2-40B4-BE49-F238E27FC236}">
                <a16:creationId xmlns:a16="http://schemas.microsoft.com/office/drawing/2014/main" id="{E014A60D-C403-6448-D3F5-D5858DC8865B}"/>
              </a:ext>
            </a:extLst>
          </p:cNvPr>
          <p:cNvCxnSpPr>
            <a:cxnSpLocks/>
          </p:cNvCxnSpPr>
          <p:nvPr/>
        </p:nvCxnSpPr>
        <p:spPr>
          <a:xfrm>
            <a:off x="1448103" y="4132489"/>
            <a:ext cx="451370"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899473" y="3817506"/>
            <a:ext cx="1276431" cy="629966"/>
          </a:xfrm>
          <a:prstGeom prst="rect">
            <a:avLst/>
          </a:prstGeom>
          <a:noFill/>
          <a:ln w="349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4923" tIns="24923" rIns="24923" bIns="24923" rtlCol="0" anchor="ctr"/>
          <a:lstStyle/>
          <a:p>
            <a:r>
              <a:rPr lang="en-US" sz="900" dirty="0">
                <a:solidFill>
                  <a:schemeClr val="tx1"/>
                </a:solidFill>
                <a:latin typeface="Arial" panose="020B0604020202020204" pitchFamily="34" charset="0"/>
                <a:cs typeface="Arial" panose="020B0604020202020204" pitchFamily="34" charset="0"/>
              </a:rPr>
              <a:t>History, examination, </a:t>
            </a:r>
            <a:r>
              <a:rPr lang="en-US" sz="900" dirty="0" err="1">
                <a:solidFill>
                  <a:schemeClr val="tx1"/>
                </a:solidFill>
                <a:latin typeface="Arial" panose="020B0604020202020204" pitchFamily="34" charset="0"/>
                <a:cs typeface="Arial" panose="020B0604020202020204" pitchFamily="34" charset="0"/>
              </a:rPr>
              <a:t>FeverPAIN</a:t>
            </a:r>
            <a:r>
              <a:rPr lang="en-US" sz="900" dirty="0">
                <a:solidFill>
                  <a:schemeClr val="tx1"/>
                </a:solidFill>
                <a:latin typeface="Arial" panose="020B0604020202020204" pitchFamily="34" charset="0"/>
                <a:cs typeface="Arial" panose="020B0604020202020204" pitchFamily="34" charset="0"/>
              </a:rPr>
              <a:t> score, exclusion of </a:t>
            </a:r>
            <a:r>
              <a:rPr lang="en-US" sz="900" b="1" dirty="0">
                <a:solidFill>
                  <a:schemeClr val="tx1"/>
                </a:solidFill>
                <a:latin typeface="Arial" panose="020B0604020202020204" pitchFamily="34" charset="0"/>
                <a:cs typeface="Arial" panose="020B0604020202020204" pitchFamily="34" charset="0"/>
              </a:rPr>
              <a:t>red flags </a:t>
            </a:r>
          </a:p>
        </p:txBody>
      </p:sp>
      <p:sp>
        <p:nvSpPr>
          <p:cNvPr id="11" name="Rectangle 10"/>
          <p:cNvSpPr/>
          <p:nvPr/>
        </p:nvSpPr>
        <p:spPr>
          <a:xfrm>
            <a:off x="3627274" y="3809138"/>
            <a:ext cx="1371552" cy="646702"/>
          </a:xfrm>
          <a:prstGeom prst="rect">
            <a:avLst/>
          </a:prstGeom>
          <a:noFill/>
          <a:ln w="34925">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lIns="24923" tIns="24923" rIns="24923" bIns="24923" rtlCol="0" anchor="ctr"/>
          <a:lstStyle/>
          <a:p>
            <a:pPr algn="ctr"/>
            <a:r>
              <a:rPr lang="en-US" sz="900" dirty="0">
                <a:solidFill>
                  <a:schemeClr val="tx1"/>
                </a:solidFill>
                <a:latin typeface="Arial" panose="020B0604020202020204" pitchFamily="34" charset="0"/>
                <a:cs typeface="Arial" panose="020B0604020202020204" pitchFamily="34" charset="0"/>
              </a:rPr>
              <a:t>Advise all patients on self care measures* &amp; normal duration (10 days) and safety net advice </a:t>
            </a:r>
          </a:p>
        </p:txBody>
      </p:sp>
      <p:cxnSp>
        <p:nvCxnSpPr>
          <p:cNvPr id="12" name="Elbow Connector 36">
            <a:extLst>
              <a:ext uri="{FF2B5EF4-FFF2-40B4-BE49-F238E27FC236}">
                <a16:creationId xmlns:a16="http://schemas.microsoft.com/office/drawing/2014/main" id="{E014A60D-C403-6448-D3F5-D5858DC8865B}"/>
              </a:ext>
            </a:extLst>
          </p:cNvPr>
          <p:cNvCxnSpPr>
            <a:cxnSpLocks/>
          </p:cNvCxnSpPr>
          <p:nvPr/>
        </p:nvCxnSpPr>
        <p:spPr>
          <a:xfrm>
            <a:off x="6048240" y="4491011"/>
            <a:ext cx="0" cy="512504"/>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450196" y="3809137"/>
            <a:ext cx="1196088" cy="681873"/>
          </a:xfrm>
          <a:prstGeom prst="rect">
            <a:avLst/>
          </a:prstGeom>
          <a:noFill/>
          <a:ln w="34925">
            <a:solidFill>
              <a:srgbClr val="78BE20"/>
            </a:solidFill>
          </a:ln>
        </p:spPr>
        <p:style>
          <a:lnRef idx="2">
            <a:schemeClr val="accent1">
              <a:shade val="50000"/>
            </a:schemeClr>
          </a:lnRef>
          <a:fillRef idx="1">
            <a:schemeClr val="accent1"/>
          </a:fillRef>
          <a:effectRef idx="0">
            <a:schemeClr val="accent1"/>
          </a:effectRef>
          <a:fontRef idx="minor">
            <a:schemeClr val="lt1"/>
          </a:fontRef>
        </p:style>
        <p:txBody>
          <a:bodyPr lIns="24923" tIns="24923" rIns="24923" bIns="24923" rtlCol="0" anchor="ctr"/>
          <a:lstStyle/>
          <a:p>
            <a:pPr algn="ctr"/>
            <a:r>
              <a:rPr lang="en-US" sz="900" dirty="0">
                <a:solidFill>
                  <a:schemeClr val="tx1"/>
                </a:solidFill>
                <a:latin typeface="Arial" panose="020B0604020202020204" pitchFamily="34" charset="0"/>
                <a:cs typeface="Arial" panose="020B0604020202020204" pitchFamily="34" charset="0"/>
              </a:rPr>
              <a:t>Prescribe antibiotics** only if indicated by </a:t>
            </a:r>
            <a:r>
              <a:rPr lang="en-US" sz="900" dirty="0" err="1">
                <a:solidFill>
                  <a:schemeClr val="tx1"/>
                </a:solidFill>
                <a:latin typeface="Arial" panose="020B0604020202020204" pitchFamily="34" charset="0"/>
                <a:cs typeface="Arial" panose="020B0604020202020204" pitchFamily="34" charset="0"/>
              </a:rPr>
              <a:t>FeverPAIN</a:t>
            </a:r>
            <a:r>
              <a:rPr lang="en-US" sz="900" dirty="0">
                <a:solidFill>
                  <a:schemeClr val="tx1"/>
                </a:solidFill>
                <a:latin typeface="Arial" panose="020B0604020202020204" pitchFamily="34" charset="0"/>
                <a:cs typeface="Arial" panose="020B0604020202020204" pitchFamily="34" charset="0"/>
              </a:rPr>
              <a:t> score or the person is immunocompromised</a:t>
            </a:r>
          </a:p>
        </p:txBody>
      </p:sp>
      <p:sp>
        <p:nvSpPr>
          <p:cNvPr id="16" name="Rectangle 15"/>
          <p:cNvSpPr/>
          <p:nvPr/>
        </p:nvSpPr>
        <p:spPr>
          <a:xfrm>
            <a:off x="5450195" y="5009892"/>
            <a:ext cx="1196088" cy="1016528"/>
          </a:xfrm>
          <a:prstGeom prst="rect">
            <a:avLst/>
          </a:prstGeom>
          <a:noFill/>
          <a:ln w="349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4923" tIns="24923" rIns="24923" bIns="24923" rtlCol="0" anchor="ctr"/>
          <a:lstStyle/>
          <a:p>
            <a:pPr lvl="0" algn="ctr">
              <a:defRPr/>
            </a:pPr>
            <a:r>
              <a:rPr lang="en-US" sz="900" dirty="0">
                <a:solidFill>
                  <a:schemeClr val="tx1"/>
                </a:solidFill>
                <a:latin typeface="Arial" panose="020B0604020202020204" pitchFamily="34" charset="0"/>
                <a:cs typeface="Arial" panose="020B0604020202020204" pitchFamily="34" charset="0"/>
              </a:rPr>
              <a:t>Reassess for </a:t>
            </a:r>
            <a:r>
              <a:rPr lang="en-US" sz="900" b="1" dirty="0">
                <a:solidFill>
                  <a:schemeClr val="tx1"/>
                </a:solidFill>
                <a:latin typeface="Arial" panose="020B0604020202020204" pitchFamily="34" charset="0"/>
                <a:cs typeface="Arial" panose="020B0604020202020204" pitchFamily="34" charset="0"/>
              </a:rPr>
              <a:t>red flags</a:t>
            </a:r>
          </a:p>
          <a:p>
            <a:pPr lvl="0" algn="ctr">
              <a:defRPr/>
            </a:pPr>
            <a:r>
              <a:rPr lang="en-US" sz="900" dirty="0">
                <a:solidFill>
                  <a:schemeClr val="tx1"/>
                </a:solidFill>
                <a:latin typeface="Arial" panose="020B0604020202020204" pitchFamily="34" charset="0"/>
                <a:cs typeface="Arial" panose="020B0604020202020204" pitchFamily="34" charset="0"/>
              </a:rPr>
              <a:t>Send throat swab (standard charcoal swab for bacteria) for MCS +/- bloods for EBV IgM &amp; IgG</a:t>
            </a:r>
          </a:p>
        </p:txBody>
      </p:sp>
      <p:cxnSp>
        <p:nvCxnSpPr>
          <p:cNvPr id="17" name="Elbow Connector 36">
            <a:extLst>
              <a:ext uri="{FF2B5EF4-FFF2-40B4-BE49-F238E27FC236}">
                <a16:creationId xmlns:a16="http://schemas.microsoft.com/office/drawing/2014/main" id="{E014A60D-C403-6448-D3F5-D5858DC8865B}"/>
              </a:ext>
            </a:extLst>
          </p:cNvPr>
          <p:cNvCxnSpPr>
            <a:cxnSpLocks/>
          </p:cNvCxnSpPr>
          <p:nvPr/>
        </p:nvCxnSpPr>
        <p:spPr>
          <a:xfrm>
            <a:off x="4998826" y="4132489"/>
            <a:ext cx="451370"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Elbow Connector 36">
            <a:extLst>
              <a:ext uri="{FF2B5EF4-FFF2-40B4-BE49-F238E27FC236}">
                <a16:creationId xmlns:a16="http://schemas.microsoft.com/office/drawing/2014/main" id="{E014A60D-C403-6448-D3F5-D5858DC8865B}"/>
              </a:ext>
            </a:extLst>
          </p:cNvPr>
          <p:cNvCxnSpPr>
            <a:cxnSpLocks/>
            <a:stCxn id="9" idx="3"/>
          </p:cNvCxnSpPr>
          <p:nvPr/>
        </p:nvCxnSpPr>
        <p:spPr>
          <a:xfrm>
            <a:off x="3175904" y="4132489"/>
            <a:ext cx="451370"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Process 57">
            <a:extLst>
              <a:ext uri="{FF2B5EF4-FFF2-40B4-BE49-F238E27FC236}">
                <a16:creationId xmlns:a16="http://schemas.microsoft.com/office/drawing/2014/main" id="{0B35EBF7-65FB-9BE4-2355-52423ADE9A59}"/>
              </a:ext>
            </a:extLst>
          </p:cNvPr>
          <p:cNvSpPr/>
          <p:nvPr/>
        </p:nvSpPr>
        <p:spPr>
          <a:xfrm>
            <a:off x="105507" y="6083573"/>
            <a:ext cx="6646985" cy="2842692"/>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r>
              <a:rPr lang="en-GB" sz="900" b="1" u="sng" dirty="0">
                <a:solidFill>
                  <a:schemeClr val="tx1"/>
                </a:solidFill>
                <a:latin typeface="Arial" panose="020B0604020202020204" pitchFamily="34" charset="0"/>
                <a:cs typeface="Arial" panose="020B0604020202020204" pitchFamily="34" charset="0"/>
              </a:rPr>
              <a:t>Referrals for tonsillectomy for recurrent tonsillitis: </a:t>
            </a:r>
            <a:endParaRPr lang="en-GB" sz="900" dirty="0">
              <a:solidFill>
                <a:schemeClr val="tx1"/>
              </a:solidFill>
              <a:latin typeface="Arial" panose="020B0604020202020204" pitchFamily="34" charset="0"/>
              <a:cs typeface="Arial" panose="020B0604020202020204" pitchFamily="34" charset="0"/>
            </a:endParaRPr>
          </a:p>
          <a:p>
            <a:r>
              <a:rPr lang="en-GB" sz="900" dirty="0">
                <a:solidFill>
                  <a:schemeClr val="tx1"/>
                </a:solidFill>
                <a:latin typeface="Arial" panose="020B0604020202020204" pitchFamily="34" charset="0"/>
                <a:cs typeface="Arial" panose="020B0604020202020204" pitchFamily="34" charset="0"/>
              </a:rPr>
              <a:t>Please discuss tonsillectomy and if they wish to be put forward for surgery before you make a</a:t>
            </a:r>
          </a:p>
          <a:p>
            <a:r>
              <a:rPr lang="en-GB" sz="900" dirty="0">
                <a:solidFill>
                  <a:schemeClr val="tx1"/>
                </a:solidFill>
                <a:latin typeface="Arial" panose="020B0604020202020204" pitchFamily="34" charset="0"/>
                <a:cs typeface="Arial" panose="020B0604020202020204" pitchFamily="34" charset="0"/>
              </a:rPr>
              <a:t>referral and outline the risks and recovery period – Patient information available from ENT UK ***</a:t>
            </a:r>
          </a:p>
          <a:p>
            <a:endParaRPr lang="en-GB" sz="900" dirty="0">
              <a:solidFill>
                <a:schemeClr val="tx1"/>
              </a:solidFill>
              <a:latin typeface="Arial" panose="020B0604020202020204" pitchFamily="34" charset="0"/>
              <a:cs typeface="Arial" panose="020B0604020202020204" pitchFamily="34" charset="0"/>
            </a:endParaRPr>
          </a:p>
          <a:p>
            <a:r>
              <a:rPr lang="en-GB" sz="900" b="1" dirty="0">
                <a:solidFill>
                  <a:schemeClr val="tx1"/>
                </a:solidFill>
                <a:latin typeface="Arial" panose="020B0604020202020204" pitchFamily="34" charset="0"/>
                <a:cs typeface="Arial" panose="020B0604020202020204" pitchFamily="34" charset="0"/>
              </a:rPr>
              <a:t>The NHS does not routinely fund tonsillectomy for </a:t>
            </a:r>
            <a:r>
              <a:rPr lang="en-GB" sz="900" b="1" u="sng" dirty="0">
                <a:solidFill>
                  <a:schemeClr val="tx1"/>
                </a:solidFill>
                <a:latin typeface="Arial" panose="020B0604020202020204" pitchFamily="34" charset="0"/>
                <a:cs typeface="Arial" panose="020B0604020202020204" pitchFamily="34" charset="0"/>
              </a:rPr>
              <a:t>recurrent tonsillitis</a:t>
            </a:r>
            <a:r>
              <a:rPr lang="en-GB" sz="900" b="1" dirty="0">
                <a:solidFill>
                  <a:schemeClr val="tx1"/>
                </a:solidFill>
                <a:latin typeface="Arial" panose="020B0604020202020204" pitchFamily="34" charset="0"/>
                <a:cs typeface="Arial" panose="020B0604020202020204" pitchFamily="34" charset="0"/>
              </a:rPr>
              <a:t> except under the SIGN criteria: </a:t>
            </a:r>
          </a:p>
          <a:p>
            <a:pPr marL="228600" indent="-228600">
              <a:buAutoNum type="arabicPeriod"/>
            </a:pPr>
            <a:r>
              <a:rPr lang="en-GB" sz="900" dirty="0">
                <a:solidFill>
                  <a:schemeClr val="tx1"/>
                </a:solidFill>
                <a:latin typeface="Arial" panose="020B0604020202020204" pitchFamily="34" charset="0"/>
                <a:cs typeface="Arial" panose="020B0604020202020204" pitchFamily="34" charset="0"/>
              </a:rPr>
              <a:t>Sore throats are due to acute tonsillitis </a:t>
            </a:r>
          </a:p>
          <a:p>
            <a:pPr marL="228600" indent="-228600">
              <a:buAutoNum type="arabicPeriod"/>
            </a:pPr>
            <a:r>
              <a:rPr lang="en-GB" sz="900" dirty="0">
                <a:solidFill>
                  <a:schemeClr val="tx1"/>
                </a:solidFill>
                <a:latin typeface="Arial" panose="020B0604020202020204" pitchFamily="34" charset="0"/>
                <a:cs typeface="Arial" panose="020B0604020202020204" pitchFamily="34" charset="0"/>
              </a:rPr>
              <a:t>Episodes of sore throat are disabling and prevent normal functioning </a:t>
            </a:r>
          </a:p>
          <a:p>
            <a:pPr marL="228600" indent="-228600">
              <a:buAutoNum type="arabicPeriod"/>
            </a:pPr>
            <a:r>
              <a:rPr lang="en-GB" sz="900" dirty="0">
                <a:solidFill>
                  <a:schemeClr val="tx1"/>
                </a:solidFill>
                <a:latin typeface="Arial" panose="020B0604020202020204" pitchFamily="34" charset="0"/>
                <a:cs typeface="Arial" panose="020B0604020202020204" pitchFamily="34" charset="0"/>
              </a:rPr>
              <a:t>7 or more well documented episodes of significant sore throats in the preceding year (requiring treatment)</a:t>
            </a:r>
          </a:p>
          <a:p>
            <a:pPr marL="228600" indent="-228600">
              <a:buAutoNum type="arabicPeriod"/>
            </a:pPr>
            <a:r>
              <a:rPr lang="en-GB" sz="900" dirty="0">
                <a:solidFill>
                  <a:schemeClr val="tx1"/>
                </a:solidFill>
                <a:latin typeface="Arial" panose="020B0604020202020204" pitchFamily="34" charset="0"/>
                <a:cs typeface="Arial" panose="020B0604020202020204" pitchFamily="34" charset="0"/>
              </a:rPr>
              <a:t>or 5 or more such episodes in each of the preceding 2 years</a:t>
            </a:r>
          </a:p>
          <a:p>
            <a:pPr marL="228600" indent="-228600">
              <a:buAutoNum type="arabicPeriod"/>
            </a:pPr>
            <a:r>
              <a:rPr lang="en-GB" sz="900" dirty="0">
                <a:solidFill>
                  <a:schemeClr val="tx1"/>
                </a:solidFill>
                <a:latin typeface="Arial" panose="020B0604020202020204" pitchFamily="34" charset="0"/>
                <a:cs typeface="Arial" panose="020B0604020202020204" pitchFamily="34" charset="0"/>
              </a:rPr>
              <a:t>or 3 or more such episodes in each of the preceding 3 years</a:t>
            </a:r>
          </a:p>
          <a:p>
            <a:r>
              <a:rPr lang="en-GB" sz="900" b="1" dirty="0">
                <a:solidFill>
                  <a:schemeClr val="tx1"/>
                </a:solidFill>
                <a:latin typeface="Arial" panose="020B0604020202020204" pitchFamily="34" charset="0"/>
                <a:cs typeface="Arial" panose="020B0604020202020204" pitchFamily="34" charset="0"/>
              </a:rPr>
              <a:t>Tonsillectomy may be considered beneficial at a lower threshold </a:t>
            </a:r>
            <a:r>
              <a:rPr lang="en-GB" sz="900" dirty="0">
                <a:solidFill>
                  <a:schemeClr val="tx1"/>
                </a:solidFill>
                <a:latin typeface="Arial" panose="020B0604020202020204" pitchFamily="34" charset="0"/>
                <a:cs typeface="Arial" panose="020B0604020202020204" pitchFamily="34" charset="0"/>
              </a:rPr>
              <a:t>after specialist assessment for certain people for whom recurrent tonsillitis poses a significant risk to their health : </a:t>
            </a:r>
          </a:p>
          <a:p>
            <a:pPr marL="171450" indent="-171450">
              <a:buFont typeface="Arial" panose="020B0604020202020204" pitchFamily="34" charset="0"/>
              <a:buChar char="•"/>
            </a:pPr>
            <a:r>
              <a:rPr lang="en-GB" sz="900" dirty="0">
                <a:solidFill>
                  <a:schemeClr val="tx1"/>
                </a:solidFill>
                <a:latin typeface="Arial" panose="020B0604020202020204" pitchFamily="34" charset="0"/>
                <a:cs typeface="Arial" panose="020B0604020202020204" pitchFamily="34" charset="0"/>
              </a:rPr>
              <a:t>Acute and chronic renal disease resulting from acute bacterial tonsillitis</a:t>
            </a:r>
          </a:p>
          <a:p>
            <a:pPr marL="171450" indent="-171450">
              <a:buFont typeface="Arial" panose="020B0604020202020204" pitchFamily="34" charset="0"/>
              <a:buChar char="•"/>
            </a:pPr>
            <a:r>
              <a:rPr lang="en-GB" sz="900" dirty="0">
                <a:solidFill>
                  <a:schemeClr val="tx1"/>
                </a:solidFill>
                <a:latin typeface="Arial" panose="020B0604020202020204" pitchFamily="34" charset="0"/>
                <a:cs typeface="Arial" panose="020B0604020202020204" pitchFamily="34" charset="0"/>
              </a:rPr>
              <a:t>As part of the treatment of severe guttate psoriasis </a:t>
            </a:r>
          </a:p>
          <a:p>
            <a:pPr marL="171450" indent="-171450">
              <a:buFont typeface="Arial" panose="020B0604020202020204" pitchFamily="34" charset="0"/>
              <a:buChar char="•"/>
            </a:pPr>
            <a:r>
              <a:rPr lang="en-GB" sz="900" dirty="0">
                <a:solidFill>
                  <a:schemeClr val="tx1"/>
                </a:solidFill>
                <a:latin typeface="Arial" panose="020B0604020202020204" pitchFamily="34" charset="0"/>
                <a:cs typeface="Arial" panose="020B0604020202020204" pitchFamily="34" charset="0"/>
              </a:rPr>
              <a:t>Metabolic disorders where periods of reduced oral intake could be dangerous to health</a:t>
            </a:r>
          </a:p>
          <a:p>
            <a:pPr marL="171450" indent="-171450">
              <a:buFont typeface="Arial" panose="020B0604020202020204" pitchFamily="34" charset="0"/>
              <a:buChar char="•"/>
            </a:pPr>
            <a:r>
              <a:rPr lang="en-GB" sz="900" dirty="0">
                <a:solidFill>
                  <a:schemeClr val="tx1"/>
                </a:solidFill>
                <a:latin typeface="Arial" panose="020B0604020202020204" pitchFamily="34" charset="0"/>
                <a:cs typeface="Arial" panose="020B0604020202020204" pitchFamily="34" charset="0"/>
              </a:rPr>
              <a:t>PFAPA (Periodic fever, </a:t>
            </a:r>
            <a:r>
              <a:rPr lang="en-GB" sz="900" dirty="0" err="1">
                <a:solidFill>
                  <a:schemeClr val="tx1"/>
                </a:solidFill>
                <a:latin typeface="Arial" panose="020B0604020202020204" pitchFamily="34" charset="0"/>
                <a:cs typeface="Arial" panose="020B0604020202020204" pitchFamily="34" charset="0"/>
              </a:rPr>
              <a:t>Apthous</a:t>
            </a:r>
            <a:r>
              <a:rPr lang="en-GB" sz="900" dirty="0">
                <a:solidFill>
                  <a:schemeClr val="tx1"/>
                </a:solidFill>
                <a:latin typeface="Arial" panose="020B0604020202020204" pitchFamily="34" charset="0"/>
                <a:cs typeface="Arial" panose="020B0604020202020204" pitchFamily="34" charset="0"/>
              </a:rPr>
              <a:t> stomatitis, Pharyngitis, Cervical adenitis)</a:t>
            </a:r>
          </a:p>
          <a:p>
            <a:pPr marL="171450" indent="-171450">
              <a:buFont typeface="Arial" panose="020B0604020202020204" pitchFamily="34" charset="0"/>
              <a:buChar char="•"/>
            </a:pPr>
            <a:r>
              <a:rPr lang="en-GB" sz="900" dirty="0">
                <a:solidFill>
                  <a:schemeClr val="tx1"/>
                </a:solidFill>
                <a:latin typeface="Arial" panose="020B0604020202020204" pitchFamily="34" charset="0"/>
                <a:cs typeface="Arial" panose="020B0604020202020204" pitchFamily="34" charset="0"/>
              </a:rPr>
              <a:t>Severe immune deficiency that would make episodes of recurrent tonsillitis dangerous </a:t>
            </a:r>
          </a:p>
          <a:p>
            <a:r>
              <a:rPr lang="en-GB" sz="900" b="1" dirty="0">
                <a:solidFill>
                  <a:schemeClr val="tx1"/>
                </a:solidFill>
                <a:latin typeface="Arial" panose="020B0604020202020204" pitchFamily="34" charset="0"/>
                <a:cs typeface="Arial" panose="020B0604020202020204" pitchFamily="34" charset="0"/>
              </a:rPr>
              <a:t>Tonsillectomy is performed for </a:t>
            </a:r>
            <a:r>
              <a:rPr lang="en-GB" sz="900" b="1" u="sng" dirty="0">
                <a:solidFill>
                  <a:schemeClr val="tx1"/>
                </a:solidFill>
                <a:latin typeface="Arial" panose="020B0604020202020204" pitchFamily="34" charset="0"/>
                <a:cs typeface="Arial" panose="020B0604020202020204" pitchFamily="34" charset="0"/>
              </a:rPr>
              <a:t>other indications </a:t>
            </a:r>
            <a:r>
              <a:rPr lang="en-GB" sz="900" b="1" dirty="0">
                <a:solidFill>
                  <a:schemeClr val="tx1"/>
                </a:solidFill>
                <a:latin typeface="Arial" panose="020B0604020202020204" pitchFamily="34" charset="0"/>
                <a:cs typeface="Arial" panose="020B0604020202020204" pitchFamily="34" charset="0"/>
              </a:rPr>
              <a:t>without these restrictions </a:t>
            </a:r>
            <a:r>
              <a:rPr lang="en-GB" sz="900" dirty="0">
                <a:solidFill>
                  <a:schemeClr val="tx1"/>
                </a:solidFill>
                <a:latin typeface="Arial" panose="020B0604020202020204" pitchFamily="34" charset="0"/>
                <a:cs typeface="Arial" panose="020B0604020202020204" pitchFamily="34" charset="0"/>
              </a:rPr>
              <a:t>e.g. Sleep disordered breathing, sleep apnoea, febrile convulsions/ seizures/sickle crises (from recurrent tonsillitis), recurrent Quinsy/need for admission/IV antibiotics</a:t>
            </a:r>
          </a:p>
          <a:p>
            <a:endParaRPr lang="en-GB" sz="900" dirty="0">
              <a:solidFill>
                <a:schemeClr val="tx1"/>
              </a:solidFill>
              <a:latin typeface="Arial" panose="020B0604020202020204" pitchFamily="34" charset="0"/>
              <a:cs typeface="Arial" panose="020B0604020202020204" pitchFamily="34" charset="0"/>
            </a:endParaRPr>
          </a:p>
        </p:txBody>
      </p:sp>
      <p:sp>
        <p:nvSpPr>
          <p:cNvPr id="24" name="Process 57">
            <a:extLst>
              <a:ext uri="{FF2B5EF4-FFF2-40B4-BE49-F238E27FC236}">
                <a16:creationId xmlns:a16="http://schemas.microsoft.com/office/drawing/2014/main" id="{0B35EBF7-65FB-9BE4-2355-52423ADE9A59}"/>
              </a:ext>
            </a:extLst>
          </p:cNvPr>
          <p:cNvSpPr/>
          <p:nvPr/>
        </p:nvSpPr>
        <p:spPr>
          <a:xfrm>
            <a:off x="105507" y="8995779"/>
            <a:ext cx="6646985" cy="811367"/>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dirty="0"/>
              <a:t>*self care – OTC  paracetamol for pain/fever +/- ibuprofen, adequate fluid intake, there is some evidence for medicated lozenges, no evidence for non-medicated lozenges, mouthwashes or local </a:t>
            </a:r>
            <a:r>
              <a:rPr lang="en-US" sz="800" dirty="0" err="1"/>
              <a:t>anaesthetic</a:t>
            </a:r>
            <a:r>
              <a:rPr lang="en-US" sz="800" dirty="0"/>
              <a:t> spray on its own </a:t>
            </a:r>
          </a:p>
          <a:p>
            <a:pPr marL="171450" indent="-171450">
              <a:buFont typeface="Arial" panose="020B0604020202020204" pitchFamily="34" charset="0"/>
              <a:buChar char="•"/>
            </a:pPr>
            <a:r>
              <a:rPr lang="en-US" sz="800" dirty="0"/>
              <a:t>**Refer to NICE or </a:t>
            </a:r>
            <a:r>
              <a:rPr lang="en-US" sz="800" dirty="0">
                <a:hlinkClick r:id="rId2"/>
              </a:rPr>
              <a:t>local antibiotic guideline</a:t>
            </a:r>
            <a:endParaRPr lang="en-US" sz="800" dirty="0">
              <a:ea typeface="Calibri"/>
              <a:cs typeface="Calibri"/>
              <a:hlinkClick r:id="rId2"/>
            </a:endParaRPr>
          </a:p>
          <a:p>
            <a:pPr marL="171450" indent="-171450">
              <a:buFont typeface="Arial" panose="020B0604020202020204" pitchFamily="34" charset="0"/>
              <a:buChar char="•"/>
            </a:pPr>
            <a:r>
              <a:rPr lang="en-US" sz="800" dirty="0"/>
              <a:t>*** </a:t>
            </a:r>
            <a:r>
              <a:rPr lang="en-US" sz="800" dirty="0">
                <a:hlinkClick r:id="rId3"/>
              </a:rPr>
              <a:t>https://www.entuk.org/patients/conditions/59/tonsillectomy_taking_out_your_tonsils_because_of_repeated_infections_new</a:t>
            </a:r>
            <a:endParaRPr lang="en-US" sz="800" dirty="0"/>
          </a:p>
          <a:p>
            <a:pPr marL="171450" indent="-171450">
              <a:buFont typeface="Arial" panose="020B0604020202020204" pitchFamily="34" charset="0"/>
              <a:buChar char="•"/>
            </a:pPr>
            <a:r>
              <a:rPr lang="en-US" sz="800" dirty="0"/>
              <a:t>*** </a:t>
            </a:r>
            <a:r>
              <a:rPr lang="en-US" sz="800" dirty="0">
                <a:hlinkClick r:id="rId4"/>
              </a:rPr>
              <a:t>https://www.entuk.org/patients/conditions/63/helping_you_decide_about_tonsil_surgery_for_your_child_new</a:t>
            </a:r>
            <a:r>
              <a:rPr lang="en-US" sz="800" dirty="0"/>
              <a:t> </a:t>
            </a:r>
          </a:p>
          <a:p>
            <a:pPr marL="171450" indent="-171450">
              <a:buFont typeface="Arial" panose="020B0604020202020204" pitchFamily="34" charset="0"/>
              <a:buChar char="•"/>
            </a:pPr>
            <a:r>
              <a:rPr lang="en-US" sz="800" dirty="0"/>
              <a:t>References: NICE CKS Sore Throat 2023 (13), </a:t>
            </a:r>
            <a:r>
              <a:rPr lang="en-US" sz="800" dirty="0">
                <a:solidFill>
                  <a:schemeClr val="tx1"/>
                </a:solidFill>
                <a:latin typeface="Arial" panose="020B0604020202020204" pitchFamily="34" charset="0"/>
                <a:cs typeface="Arial" panose="020B0604020202020204" pitchFamily="34" charset="0"/>
              </a:rPr>
              <a:t>SEL CCG 2019 Antibiotic guidelines (2019) (6)</a:t>
            </a:r>
            <a:endParaRPr lang="en-US" sz="800" dirty="0"/>
          </a:p>
        </p:txBody>
      </p:sp>
      <p:sp>
        <p:nvSpPr>
          <p:cNvPr id="19" name="TextBox 18">
            <a:extLst>
              <a:ext uri="{FF2B5EF4-FFF2-40B4-BE49-F238E27FC236}">
                <a16:creationId xmlns:a16="http://schemas.microsoft.com/office/drawing/2014/main" id="{9F7A161E-6FC9-3845-A4D5-536F56A8E5AD}"/>
              </a:ext>
            </a:extLst>
          </p:cNvPr>
          <p:cNvSpPr txBox="1"/>
          <p:nvPr/>
        </p:nvSpPr>
        <p:spPr>
          <a:xfrm>
            <a:off x="5700421" y="4597944"/>
            <a:ext cx="695637"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sp>
        <p:nvSpPr>
          <p:cNvPr id="20" name="Title 1">
            <a:extLst>
              <a:ext uri="{FF2B5EF4-FFF2-40B4-BE49-F238E27FC236}">
                <a16:creationId xmlns:a16="http://schemas.microsoft.com/office/drawing/2014/main" id="{B1FC4047-0A83-F7ED-4475-6244FEAAD4FB}"/>
              </a:ext>
            </a:extLst>
          </p:cNvPr>
          <p:cNvSpPr txBox="1">
            <a:spLocks/>
          </p:cNvSpPr>
          <p:nvPr/>
        </p:nvSpPr>
        <p:spPr>
          <a:xfrm>
            <a:off x="0" y="117902"/>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Sore throat</a:t>
            </a:r>
          </a:p>
        </p:txBody>
      </p:sp>
      <p:graphicFrame>
        <p:nvGraphicFramePr>
          <p:cNvPr id="21" name="Table 20"/>
          <p:cNvGraphicFramePr>
            <a:graphicFrameLocks noGrp="1"/>
          </p:cNvGraphicFramePr>
          <p:nvPr>
            <p:extLst>
              <p:ext uri="{D42A27DB-BD31-4B8C-83A1-F6EECF244321}">
                <p14:modId xmlns:p14="http://schemas.microsoft.com/office/powerpoint/2010/main" val="3839686646"/>
              </p:ext>
            </p:extLst>
          </p:nvPr>
        </p:nvGraphicFramePr>
        <p:xfrm>
          <a:off x="113035" y="1751968"/>
          <a:ext cx="6631930" cy="1981200"/>
        </p:xfrm>
        <a:graphic>
          <a:graphicData uri="http://schemas.openxmlformats.org/drawingml/2006/table">
            <a:tbl>
              <a:tblPr firstRow="1" bandRow="1">
                <a:tableStyleId>{5C22544A-7EE6-4342-B048-85BDC9FD1C3A}</a:tableStyleId>
              </a:tblPr>
              <a:tblGrid>
                <a:gridCol w="6631930">
                  <a:extLst>
                    <a:ext uri="{9D8B030D-6E8A-4147-A177-3AD203B41FA5}">
                      <a16:colId xmlns:a16="http://schemas.microsoft.com/office/drawing/2014/main" val="1362177288"/>
                    </a:ext>
                  </a:extLst>
                </a:gridCol>
              </a:tblGrid>
              <a:tr h="0">
                <a:tc>
                  <a:txBody>
                    <a:bodyPr/>
                    <a:lstStyle/>
                    <a:p>
                      <a:pPr algn="ctr"/>
                      <a:r>
                        <a:rPr lang="en-GB" sz="1000" b="1" dirty="0">
                          <a:latin typeface="Arial" panose="020B0604020202020204" pitchFamily="34" charset="0"/>
                          <a:cs typeface="Arial" panose="020B0604020202020204" pitchFamily="34" charset="0"/>
                        </a:rPr>
                        <a:t>RED</a:t>
                      </a:r>
                      <a:r>
                        <a:rPr lang="en-GB" sz="1000" b="1" baseline="0" dirty="0">
                          <a:latin typeface="Arial" panose="020B0604020202020204" pitchFamily="34" charset="0"/>
                          <a:cs typeface="Arial" panose="020B0604020202020204" pitchFamily="34" charset="0"/>
                        </a:rPr>
                        <a:t> FLAGS</a:t>
                      </a:r>
                      <a:endParaRPr lang="en-GB" sz="10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Evidence of sepsis or difficulty in breathing (</a:t>
                      </a:r>
                      <a:r>
                        <a:rPr lang="en-US" sz="900" b="1" dirty="0">
                          <a:solidFill>
                            <a:schemeClr val="tx1"/>
                          </a:solidFill>
                          <a:latin typeface="Arial" panose="020B0604020202020204" pitchFamily="34" charset="0"/>
                          <a:cs typeface="Arial" panose="020B0604020202020204" pitchFamily="34" charset="0"/>
                        </a:rPr>
                        <a:t>999</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Unable to swallow any fluids (</a:t>
                      </a:r>
                      <a:r>
                        <a:rPr lang="en-US" sz="900" b="1" dirty="0">
                          <a:solidFill>
                            <a:schemeClr val="tx1"/>
                          </a:solidFill>
                          <a:latin typeface="Arial" panose="020B0604020202020204" pitchFamily="34" charset="0"/>
                          <a:cs typeface="Arial" panose="020B0604020202020204" pitchFamily="34" charset="0"/>
                        </a:rPr>
                        <a:t>refer to A&amp;E</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Immunocompromised (including diabetics) (consider immediate antibiotics, review at 48hrs or admission if appropriate)</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Evidence of </a:t>
                      </a:r>
                      <a:r>
                        <a:rPr lang="en-US" sz="900" dirty="0" err="1">
                          <a:solidFill>
                            <a:schemeClr val="tx1"/>
                          </a:solidFill>
                          <a:latin typeface="Arial" panose="020B0604020202020204" pitchFamily="34" charset="0"/>
                          <a:cs typeface="Arial" panose="020B0604020202020204" pitchFamily="34" charset="0"/>
                        </a:rPr>
                        <a:t>peri</a:t>
                      </a:r>
                      <a:r>
                        <a:rPr lang="en-US" sz="900" dirty="0">
                          <a:solidFill>
                            <a:schemeClr val="tx1"/>
                          </a:solidFill>
                          <a:latin typeface="Arial" panose="020B0604020202020204" pitchFamily="34" charset="0"/>
                          <a:cs typeface="Arial" panose="020B0604020202020204" pitchFamily="34" charset="0"/>
                        </a:rPr>
                        <a:t>-tonsillar abscess (refer to ENT same day assessment by </a:t>
                      </a:r>
                      <a:r>
                        <a:rPr lang="en-US" sz="900" b="1" dirty="0">
                          <a:solidFill>
                            <a:schemeClr val="tx1"/>
                          </a:solidFill>
                          <a:latin typeface="Arial" panose="020B0604020202020204" pitchFamily="34" charset="0"/>
                          <a:cs typeface="Arial" panose="020B0604020202020204" pitchFamily="34" charset="0"/>
                        </a:rPr>
                        <a:t>telephone</a:t>
                      </a:r>
                      <a:r>
                        <a:rPr lang="en-US" sz="900" dirty="0">
                          <a:solidFill>
                            <a:schemeClr val="tx1"/>
                          </a:solidFill>
                          <a:latin typeface="Arial" panose="020B0604020202020204" pitchFamily="34" charset="0"/>
                          <a:cs typeface="Arial" panose="020B0604020202020204" pitchFamily="34" charset="0"/>
                        </a:rPr>
                        <a:t>, if systemically unwell via </a:t>
                      </a:r>
                      <a:r>
                        <a:rPr lang="en-US" sz="900" b="1" dirty="0">
                          <a:solidFill>
                            <a:schemeClr val="tx1"/>
                          </a:solidFill>
                          <a:latin typeface="Arial" panose="020B0604020202020204" pitchFamily="34" charset="0"/>
                          <a:cs typeface="Arial" panose="020B0604020202020204" pitchFamily="34" charset="0"/>
                        </a:rPr>
                        <a:t>A&amp;E</a:t>
                      </a:r>
                      <a:r>
                        <a:rPr lang="en-US" sz="9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epiglottitis – sudden onset severe sore throat, stridor, drooling, systemically unwell (</a:t>
                      </a:r>
                      <a:r>
                        <a:rPr lang="en-US" sz="900" b="1" dirty="0">
                          <a:solidFill>
                            <a:schemeClr val="tx1"/>
                          </a:solidFill>
                          <a:latin typeface="Arial" panose="020B0604020202020204" pitchFamily="34" charset="0"/>
                          <a:cs typeface="Arial" panose="020B0604020202020204" pitchFamily="34" charset="0"/>
                        </a:rPr>
                        <a:t>Do not examine mouth, call 999</a:t>
                      </a:r>
                      <a:r>
                        <a:rPr lang="en-US" sz="900" dirty="0">
                          <a:solidFill>
                            <a:schemeClr val="tx1"/>
                          </a:solidFill>
                          <a:latin typeface="Arial" panose="020B0604020202020204" pitchFamily="34" charset="0"/>
                          <a:cs typeface="Arial" panose="020B0604020202020204" pitchFamily="34" charset="0"/>
                        </a:rPr>
                        <a:t>, </a:t>
                      </a:r>
                      <a:r>
                        <a:rPr lang="en-US" sz="900" dirty="0" err="1">
                          <a:solidFill>
                            <a:schemeClr val="tx1"/>
                          </a:solidFill>
                          <a:latin typeface="Arial" panose="020B0604020202020204" pitchFamily="34" charset="0"/>
                          <a:cs typeface="Arial" panose="020B0604020202020204" pitchFamily="34" charset="0"/>
                        </a:rPr>
                        <a:t>nebulised</a:t>
                      </a:r>
                      <a:r>
                        <a:rPr lang="en-US" sz="900" dirty="0">
                          <a:solidFill>
                            <a:schemeClr val="tx1"/>
                          </a:solidFill>
                          <a:latin typeface="Arial" panose="020B0604020202020204" pitchFamily="34" charset="0"/>
                          <a:cs typeface="Arial" panose="020B0604020202020204" pitchFamily="34" charset="0"/>
                        </a:rPr>
                        <a:t> adrenaline if available whilst waiting for ambulance)</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Suspected retropharyngeal abscess – sore throat, drooling, reduced neck movement (</a:t>
                      </a:r>
                      <a:r>
                        <a:rPr lang="en-US" sz="900" b="1" dirty="0">
                          <a:solidFill>
                            <a:schemeClr val="tx1"/>
                          </a:solidFill>
                          <a:latin typeface="Arial" panose="020B0604020202020204" pitchFamily="34" charset="0"/>
                          <a:cs typeface="Arial" panose="020B0604020202020204" pitchFamily="34" charset="0"/>
                        </a:rPr>
                        <a:t>A&amp;E</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Non-resolving symptoms, systemically unwell, neck stiffness, neck tenderness (signs of deep space neck infection, </a:t>
                      </a:r>
                      <a:r>
                        <a:rPr lang="en-US" sz="900" b="1" dirty="0">
                          <a:solidFill>
                            <a:schemeClr val="tx1"/>
                          </a:solidFill>
                          <a:latin typeface="Arial" panose="020B0604020202020204" pitchFamily="34" charset="0"/>
                          <a:cs typeface="Arial" panose="020B0604020202020204" pitchFamily="34" charset="0"/>
                        </a:rPr>
                        <a:t>refer to A&amp;E</a:t>
                      </a:r>
                      <a:r>
                        <a:rPr lang="en-US" sz="9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Atypical prolonged symptoms: tonsillar mass, tonsillar ulceration either without classic infective symptoms or not resolved after antibiotics (consider </a:t>
                      </a:r>
                      <a:r>
                        <a:rPr lang="en-US" sz="900" b="1" dirty="0">
                          <a:solidFill>
                            <a:schemeClr val="tx1"/>
                          </a:solidFill>
                          <a:latin typeface="Arial" panose="020B0604020202020204" pitchFamily="34" charset="0"/>
                          <a:cs typeface="Arial" panose="020B0604020202020204" pitchFamily="34" charset="0"/>
                        </a:rPr>
                        <a:t>urgent ERS referral </a:t>
                      </a:r>
                      <a:r>
                        <a:rPr lang="en-US" sz="900" dirty="0">
                          <a:solidFill>
                            <a:schemeClr val="tx1"/>
                          </a:solidFill>
                          <a:latin typeface="Arial" panose="020B0604020202020204" pitchFamily="34" charset="0"/>
                          <a:cs typeface="Arial" panose="020B0604020202020204" pitchFamily="34" charset="0"/>
                        </a:rPr>
                        <a:t>referral)</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Unexplained neck mass (see dedicated guideline)</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1936475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1FC4047-0A83-F7ED-4475-6244FEAAD4FB}"/>
              </a:ext>
            </a:extLst>
          </p:cNvPr>
          <p:cNvSpPr txBox="1">
            <a:spLocks/>
          </p:cNvSpPr>
          <p:nvPr/>
        </p:nvSpPr>
        <p:spPr>
          <a:xfrm>
            <a:off x="104258" y="169446"/>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panose="020B0604020202020204" pitchFamily="34" charset="0"/>
                <a:cs typeface="Arial" panose="020B0604020202020204" pitchFamily="34" charset="0"/>
              </a:rPr>
              <a:t>Swallowing / inhaled foreign bodies</a:t>
            </a:r>
          </a:p>
        </p:txBody>
      </p:sp>
      <p:graphicFrame>
        <p:nvGraphicFramePr>
          <p:cNvPr id="8" name="Table 7"/>
          <p:cNvGraphicFramePr>
            <a:graphicFrameLocks noGrp="1"/>
          </p:cNvGraphicFramePr>
          <p:nvPr>
            <p:extLst>
              <p:ext uri="{D42A27DB-BD31-4B8C-83A1-F6EECF244321}">
                <p14:modId xmlns:p14="http://schemas.microsoft.com/office/powerpoint/2010/main" val="982651264"/>
              </p:ext>
            </p:extLst>
          </p:nvPr>
        </p:nvGraphicFramePr>
        <p:xfrm>
          <a:off x="189000" y="936422"/>
          <a:ext cx="6480000" cy="1432560"/>
        </p:xfrm>
        <a:graphic>
          <a:graphicData uri="http://schemas.openxmlformats.org/drawingml/2006/table">
            <a:tbl>
              <a:tblPr firstRow="1" bandRow="1">
                <a:tableStyleId>{5C22544A-7EE6-4342-B048-85BDC9FD1C3A}</a:tableStyleId>
              </a:tblPr>
              <a:tblGrid>
                <a:gridCol w="6480000">
                  <a:extLst>
                    <a:ext uri="{9D8B030D-6E8A-4147-A177-3AD203B41FA5}">
                      <a16:colId xmlns:a16="http://schemas.microsoft.com/office/drawing/2014/main" val="1362177288"/>
                    </a:ext>
                  </a:extLst>
                </a:gridCol>
              </a:tblGrid>
              <a:tr h="0">
                <a:tc>
                  <a:txBody>
                    <a:bodyPr/>
                    <a:lstStyle/>
                    <a:p>
                      <a:pPr algn="ctr"/>
                      <a:r>
                        <a:rPr lang="en-GB" sz="1000" b="1" dirty="0">
                          <a:latin typeface="Arial" panose="020B0604020202020204" pitchFamily="34" charset="0"/>
                          <a:cs typeface="Arial" panose="020B0604020202020204" pitchFamily="34" charset="0"/>
                        </a:rPr>
                        <a:t>RED</a:t>
                      </a:r>
                      <a:r>
                        <a:rPr lang="en-GB" sz="1000" b="1" baseline="0" dirty="0">
                          <a:latin typeface="Arial" panose="020B0604020202020204" pitchFamily="34" charset="0"/>
                          <a:cs typeface="Arial" panose="020B0604020202020204" pitchFamily="34" charset="0"/>
                        </a:rPr>
                        <a:t> FLAGS</a:t>
                      </a:r>
                      <a:endParaRPr lang="en-GB" sz="10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200" dirty="0">
                          <a:solidFill>
                            <a:schemeClr val="tx1"/>
                          </a:solidFill>
                          <a:latin typeface="Arial"/>
                          <a:cs typeface="Arial"/>
                        </a:rPr>
                        <a:t>Acute swallowed foreign body - refer to A&amp;E  – </a:t>
                      </a:r>
                      <a:r>
                        <a:rPr lang="en-US" sz="1200" b="1" dirty="0">
                          <a:solidFill>
                            <a:schemeClr val="tx1"/>
                          </a:solidFill>
                          <a:latin typeface="Arial"/>
                          <a:cs typeface="Arial"/>
                        </a:rPr>
                        <a:t>call 999</a:t>
                      </a:r>
                      <a:r>
                        <a:rPr lang="en-US" sz="1200" dirty="0">
                          <a:solidFill>
                            <a:schemeClr val="tx1"/>
                          </a:solidFill>
                          <a:latin typeface="Arial"/>
                          <a:cs typeface="Arial"/>
                        </a:rPr>
                        <a:t>: </a:t>
                      </a:r>
                      <a:r>
                        <a:rPr lang="en-US" sz="1200" b="1" dirty="0">
                          <a:solidFill>
                            <a:schemeClr val="tx1"/>
                          </a:solidFill>
                          <a:latin typeface="Arial"/>
                          <a:cs typeface="Arial"/>
                        </a:rPr>
                        <a:t>batteries / difficulty breathing / drooling / significant chest pain / cardiovascular unstable. </a:t>
                      </a:r>
                    </a:p>
                    <a:p>
                      <a:pPr marL="171450" lvl="0" indent="-171450">
                        <a:buFont typeface="Arial" panose="020B0604020202020204" pitchFamily="34" charset="0"/>
                        <a:buChar char="•"/>
                      </a:pPr>
                      <a:r>
                        <a:rPr lang="en-US" sz="1200" b="1" i="0" u="none" strike="noStrike" noProof="0" dirty="0">
                          <a:solidFill>
                            <a:schemeClr val="tx1"/>
                          </a:solidFill>
                          <a:latin typeface="Arial"/>
                        </a:rPr>
                        <a:t>First aid for button batteries</a:t>
                      </a:r>
                      <a:r>
                        <a:rPr lang="en-US" sz="1200" b="0" i="0" u="none" strike="noStrike" noProof="0" dirty="0">
                          <a:solidFill>
                            <a:schemeClr val="tx1"/>
                          </a:solidFill>
                          <a:latin typeface="Arial"/>
                        </a:rPr>
                        <a:t> – swallow 10mls honey if available whilst waiting for ambulance, do not delay calling 999</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Suspected airway FB – history choking episode +/- respiratory distress or cyanosis. Ongoing cough or wheeze, rarely stridor (</a:t>
                      </a:r>
                      <a:r>
                        <a:rPr lang="en-US" sz="1200" b="1" dirty="0">
                          <a:solidFill>
                            <a:schemeClr val="tx1"/>
                          </a:solidFill>
                          <a:latin typeface="Arial" panose="020B0604020202020204" pitchFamily="34" charset="0"/>
                          <a:cs typeface="Arial" panose="020B0604020202020204" pitchFamily="34" charset="0"/>
                        </a:rPr>
                        <a:t>A&amp;E</a:t>
                      </a:r>
                      <a:r>
                        <a:rPr lang="en-US" sz="900" dirty="0">
                          <a:solidFill>
                            <a:schemeClr val="tx1"/>
                          </a:solidFill>
                        </a:rPr>
                        <a:t>)</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4040663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cess 57">
            <a:extLst>
              <a:ext uri="{FF2B5EF4-FFF2-40B4-BE49-F238E27FC236}">
                <a16:creationId xmlns:a16="http://schemas.microsoft.com/office/drawing/2014/main" id="{AF991DAF-9D3F-9C4E-B2BF-6D2883E79BDF}"/>
              </a:ext>
            </a:extLst>
          </p:cNvPr>
          <p:cNvSpPr/>
          <p:nvPr/>
        </p:nvSpPr>
        <p:spPr>
          <a:xfrm>
            <a:off x="89695" y="9493126"/>
            <a:ext cx="6646985" cy="211203"/>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References: NICE CKS Neck Lumps 2020 (14) </a:t>
            </a:r>
          </a:p>
        </p:txBody>
      </p:sp>
      <p:sp>
        <p:nvSpPr>
          <p:cNvPr id="9" name="Title 1">
            <a:extLst>
              <a:ext uri="{FF2B5EF4-FFF2-40B4-BE49-F238E27FC236}">
                <a16:creationId xmlns:a16="http://schemas.microsoft.com/office/drawing/2014/main" id="{F7AA3793-3943-6267-7388-3056D5A0261F}"/>
              </a:ext>
            </a:extLst>
          </p:cNvPr>
          <p:cNvSpPr txBox="1">
            <a:spLocks/>
          </p:cNvSpPr>
          <p:nvPr/>
        </p:nvSpPr>
        <p:spPr>
          <a:xfrm>
            <a:off x="104258" y="169446"/>
            <a:ext cx="6453187" cy="662782"/>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a:cs typeface="Arial"/>
              </a:rPr>
              <a:t>Neck Lumps</a:t>
            </a:r>
            <a:endParaRPr lang="en-GB" sz="2400" b="1" dirty="0">
              <a:solidFill>
                <a:srgbClr val="013C5B"/>
              </a:solidFill>
              <a:latin typeface="Arial" panose="020B0604020202020204" pitchFamily="34" charset="0"/>
              <a:cs typeface="Arial" panose="020B0604020202020204" pitchFamily="34" charset="0"/>
            </a:endParaRPr>
          </a:p>
        </p:txBody>
      </p:sp>
      <p:sp>
        <p:nvSpPr>
          <p:cNvPr id="11" name="Process 57">
            <a:extLst>
              <a:ext uri="{FF2B5EF4-FFF2-40B4-BE49-F238E27FC236}">
                <a16:creationId xmlns:a16="http://schemas.microsoft.com/office/drawing/2014/main" id="{02B98A5D-B09F-E939-7611-585FFC4D84A7}"/>
              </a:ext>
            </a:extLst>
          </p:cNvPr>
          <p:cNvSpPr/>
          <p:nvPr/>
        </p:nvSpPr>
        <p:spPr>
          <a:xfrm>
            <a:off x="108289" y="852975"/>
            <a:ext cx="6641422" cy="2411805"/>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Sans-Serif" panose="020B0604020202020204" pitchFamily="34" charset="0"/>
              <a:buChar char="•"/>
            </a:pPr>
            <a:r>
              <a:rPr lang="en-US" sz="1100" dirty="0">
                <a:latin typeface="Arial"/>
                <a:cs typeface="Arial"/>
              </a:rPr>
              <a:t>Common in children, most will be reactive lymph nodes however there is a wide differential diagnosis </a:t>
            </a:r>
          </a:p>
          <a:p>
            <a:pPr marL="171450" indent="-171450">
              <a:buFont typeface="Arial,Sans-Serif" panose="020B0604020202020204" pitchFamily="34" charset="0"/>
              <a:buChar char="•"/>
            </a:pPr>
            <a:r>
              <a:rPr lang="en-US" sz="1100" dirty="0">
                <a:latin typeface="Arial"/>
                <a:cs typeface="Arial"/>
              </a:rPr>
              <a:t>History/exam: onset, constant or fluctuates, one lump or multiple, anterior triangle/posterior triangle, any lumps in axillae, groins, any organomegaly spleen/liver, any illnesses (URTI/chest) or travel, any infected skin, any close contacts with TB, any B symptoms: night sweats, generalized itching, fatigue, weight loss, shortness of breath, petechial rash, </a:t>
            </a:r>
            <a:r>
              <a:rPr lang="en-US" sz="1100" dirty="0" err="1">
                <a:latin typeface="Arial"/>
                <a:cs typeface="Arial"/>
              </a:rPr>
              <a:t>hepato</a:t>
            </a:r>
            <a:r>
              <a:rPr lang="en-US" sz="1100" dirty="0">
                <a:latin typeface="Arial"/>
                <a:cs typeface="Arial"/>
              </a:rPr>
              <a:t>/splenomegaly</a:t>
            </a:r>
          </a:p>
          <a:p>
            <a:pPr marL="171450" indent="-171450">
              <a:buFont typeface="Arial,Sans-Serif" panose="020B0604020202020204" pitchFamily="34" charset="0"/>
              <a:buChar char="•"/>
            </a:pPr>
            <a:r>
              <a:rPr lang="en-US" sz="1100" dirty="0">
                <a:latin typeface="Arial"/>
                <a:cs typeface="Arial"/>
              </a:rPr>
              <a:t>Increased risk of malignancy: Persistent lymphadenopathy, single dominant node &gt; 6weeks, supraclavicular / posterior triangle nodes, B symptoms </a:t>
            </a:r>
          </a:p>
          <a:p>
            <a:pPr marL="171450" indent="-171450">
              <a:buFont typeface="Arial,Sans-Serif" panose="020B0604020202020204" pitchFamily="34" charset="0"/>
              <a:buChar char="•"/>
            </a:pPr>
            <a:r>
              <a:rPr lang="en-US" sz="1100" b="1" dirty="0">
                <a:latin typeface="Arial"/>
                <a:cs typeface="Arial"/>
              </a:rPr>
              <a:t>There is an existing SEL guideline from general </a:t>
            </a:r>
            <a:r>
              <a:rPr lang="en-US" sz="1100" b="1" dirty="0" err="1">
                <a:latin typeface="Arial"/>
                <a:cs typeface="Arial"/>
              </a:rPr>
              <a:t>paediatrics</a:t>
            </a:r>
            <a:r>
              <a:rPr lang="en-US" sz="1100" b="1" dirty="0">
                <a:latin typeface="Arial"/>
                <a:cs typeface="Arial"/>
              </a:rPr>
              <a:t> at the Evelina “General </a:t>
            </a:r>
            <a:r>
              <a:rPr lang="en-US" sz="1100" b="1" dirty="0" err="1">
                <a:latin typeface="Arial"/>
                <a:cs typeface="Arial"/>
              </a:rPr>
              <a:t>Paediatrics</a:t>
            </a:r>
            <a:r>
              <a:rPr lang="en-US" sz="1100" b="1" dirty="0">
                <a:latin typeface="Arial"/>
                <a:cs typeface="Arial"/>
              </a:rPr>
              <a:t> Management of Lymphadenopathy in Children” Please refer to this for lymphadenopathy </a:t>
            </a:r>
            <a:endParaRPr lang="en-US" sz="1100" dirty="0">
              <a:latin typeface="Arial"/>
              <a:cs typeface="Arial"/>
            </a:endParaRPr>
          </a:p>
          <a:p>
            <a:pPr marL="171450" indent="-171450">
              <a:buFont typeface="Arial,Sans-Serif" panose="020B0604020202020204" pitchFamily="34" charset="0"/>
              <a:buChar char="•"/>
            </a:pPr>
            <a:r>
              <a:rPr lang="en-US" sz="1100" b="1" dirty="0">
                <a:solidFill>
                  <a:schemeClr val="tx1"/>
                </a:solidFill>
                <a:latin typeface="Arial"/>
                <a:cs typeface="Arial"/>
              </a:rPr>
              <a:t>Please discuss with ENT</a:t>
            </a:r>
            <a:r>
              <a:rPr lang="en-US" sz="1100" b="1" dirty="0">
                <a:solidFill>
                  <a:srgbClr val="00B050"/>
                </a:solidFill>
                <a:latin typeface="Arial"/>
                <a:cs typeface="Arial"/>
              </a:rPr>
              <a:t> </a:t>
            </a:r>
            <a:r>
              <a:rPr lang="en-US" sz="1100" dirty="0">
                <a:latin typeface="Arial"/>
                <a:cs typeface="Arial"/>
              </a:rPr>
              <a:t>if the neck lump is not thought to be a lymph node e.g. congenital lesion (thyroglossal duct cyst / branchial cyst / vascular abnormality) or originating from the thyroid. We would recommend discussion before investigations are organized in primary care </a:t>
            </a:r>
          </a:p>
          <a:p>
            <a:pPr marL="171450" indent="-171450">
              <a:buFont typeface="Arial" panose="020B0604020202020204" pitchFamily="34" charset="0"/>
              <a:buChar char="•"/>
            </a:pPr>
            <a:endParaRPr lang="en-US" sz="900" b="1" dirty="0">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D4C99864-F820-42D1-24AA-41C890BCF5EE}"/>
              </a:ext>
            </a:extLst>
          </p:cNvPr>
          <p:cNvGraphicFramePr>
            <a:graphicFrameLocks noGrp="1"/>
          </p:cNvGraphicFramePr>
          <p:nvPr>
            <p:extLst>
              <p:ext uri="{D42A27DB-BD31-4B8C-83A1-F6EECF244321}">
                <p14:modId xmlns:p14="http://schemas.microsoft.com/office/powerpoint/2010/main" val="726091513"/>
              </p:ext>
            </p:extLst>
          </p:nvPr>
        </p:nvGraphicFramePr>
        <p:xfrm>
          <a:off x="95430" y="3353586"/>
          <a:ext cx="6662177" cy="2011680"/>
        </p:xfrm>
        <a:graphic>
          <a:graphicData uri="http://schemas.openxmlformats.org/drawingml/2006/table">
            <a:tbl>
              <a:tblPr firstRow="1" bandRow="1">
                <a:tableStyleId>{5C22544A-7EE6-4342-B048-85BDC9FD1C3A}</a:tableStyleId>
              </a:tblPr>
              <a:tblGrid>
                <a:gridCol w="6662177">
                  <a:extLst>
                    <a:ext uri="{9D8B030D-6E8A-4147-A177-3AD203B41FA5}">
                      <a16:colId xmlns:a16="http://schemas.microsoft.com/office/drawing/2014/main" val="1362177288"/>
                    </a:ext>
                  </a:extLst>
                </a:gridCol>
              </a:tblGrid>
              <a:tr h="0">
                <a:tc>
                  <a:txBody>
                    <a:bodyPr/>
                    <a:lstStyle/>
                    <a:p>
                      <a:pPr algn="ctr"/>
                      <a:r>
                        <a:rPr lang="en-GB" sz="1000" b="1" dirty="0">
                          <a:latin typeface="Arial" panose="020B0604020202020204" pitchFamily="34" charset="0"/>
                          <a:cs typeface="Arial" panose="020B0604020202020204" pitchFamily="34" charset="0"/>
                        </a:rPr>
                        <a:t>RED</a:t>
                      </a:r>
                      <a:r>
                        <a:rPr lang="en-GB" sz="1000" b="1" baseline="0" dirty="0">
                          <a:latin typeface="Arial" panose="020B0604020202020204" pitchFamily="34" charset="0"/>
                          <a:cs typeface="Arial" panose="020B0604020202020204" pitchFamily="34" charset="0"/>
                        </a:rPr>
                        <a:t> FLAGS</a:t>
                      </a:r>
                      <a:endParaRPr lang="en-GB" sz="10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marR="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Stridor, neck stiffness, drooling, trismus, systemically unwell/sepsis (</a:t>
                      </a:r>
                      <a:r>
                        <a:rPr lang="en-US" sz="1100" b="1" i="0" u="none" strike="noStrike" noProof="0" dirty="0">
                          <a:solidFill>
                            <a:schemeClr val="tx1"/>
                          </a:solidFill>
                          <a:latin typeface="Arial"/>
                        </a:rPr>
                        <a:t>999</a:t>
                      </a:r>
                      <a:r>
                        <a:rPr lang="en-US" sz="1100" b="0" i="0" u="none" strike="noStrike" noProof="0" dirty="0">
                          <a:solidFill>
                            <a:schemeClr val="tx1"/>
                          </a:solidFill>
                          <a:latin typeface="Arial"/>
                        </a:rPr>
                        <a:t>) </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Immunocompromised (including diabetics) (for infective pathology consider immediate antibiotics, review at 48hrs or admission via A&amp;E if appropriate)</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An unexplained lump in the neck i.e. of recent onset or a previously undiagnosed lump that has changed over a period of 3 – 6 weeks, especially if </a:t>
                      </a:r>
                      <a:r>
                        <a:rPr lang="en-US" sz="1100" b="0" i="0" u="none" strike="noStrike" noProof="0" dirty="0">
                          <a:solidFill>
                            <a:srgbClr val="000000"/>
                          </a:solidFill>
                          <a:latin typeface="Arial"/>
                        </a:rPr>
                        <a:t>B symptoms: night sweats, generalized itching, fatigue, weight loss, shortness of breath, petechial rash, organomegaly, household TB contact, any nodes &gt;2cm, organomegaly, rubbery nodes, axillary/supraclavicular nodes</a:t>
                      </a:r>
                      <a:r>
                        <a:rPr lang="en-US" sz="1100" b="0" i="0" u="none" strike="noStrike" noProof="0" dirty="0">
                          <a:solidFill>
                            <a:schemeClr val="tx1"/>
                          </a:solidFill>
                          <a:latin typeface="Arial"/>
                        </a:rPr>
                        <a:t> (</a:t>
                      </a:r>
                      <a:r>
                        <a:rPr lang="en-US" sz="1100" b="1" i="0" u="none" strike="noStrike" noProof="0" dirty="0">
                          <a:solidFill>
                            <a:schemeClr val="tx1"/>
                          </a:solidFill>
                          <a:latin typeface="Arial"/>
                        </a:rPr>
                        <a:t>Discuss with General </a:t>
                      </a:r>
                      <a:r>
                        <a:rPr lang="en-US" sz="1100" b="1" i="0" u="none" strike="noStrike" noProof="0" dirty="0" err="1">
                          <a:solidFill>
                            <a:schemeClr val="tx1"/>
                          </a:solidFill>
                          <a:latin typeface="Arial"/>
                        </a:rPr>
                        <a:t>Paediatrics</a:t>
                      </a:r>
                      <a:r>
                        <a:rPr lang="en-US" sz="1100" b="1" i="0" u="none" strike="noStrike" noProof="0" dirty="0">
                          <a:solidFill>
                            <a:schemeClr val="tx1"/>
                          </a:solidFill>
                          <a:latin typeface="Arial"/>
                        </a:rPr>
                        <a:t> for GSTT and KCH via Consultant Connect/switch, Lewisham &amp; PRUH via switch</a:t>
                      </a:r>
                      <a:r>
                        <a:rPr lang="en-US" sz="1100" b="0" i="0" u="none" strike="noStrike" noProof="0" dirty="0">
                          <a:solidFill>
                            <a:schemeClr val="tx1"/>
                          </a:solidFill>
                          <a:latin typeface="Arial"/>
                        </a:rPr>
                        <a:t>)</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Suspicious mass on imaging (refer to appropriate  specialism) </a:t>
                      </a:r>
                      <a:endParaRPr lang="en-US" dirty="0"/>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780944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18448" y="6038447"/>
            <a:ext cx="5714411" cy="2467308"/>
            <a:chOff x="345426" y="5436088"/>
            <a:chExt cx="5714411" cy="2467308"/>
          </a:xfrm>
        </p:grpSpPr>
        <p:sp>
          <p:nvSpPr>
            <p:cNvPr id="20" name="TextBox 19"/>
            <p:cNvSpPr txBox="1"/>
            <p:nvPr/>
          </p:nvSpPr>
          <p:spPr>
            <a:xfrm>
              <a:off x="345426" y="5436088"/>
              <a:ext cx="651443" cy="488201"/>
            </a:xfrm>
            <a:prstGeom prst="rect">
              <a:avLst/>
            </a:prstGeom>
            <a:noFill/>
            <a:ln w="34925">
              <a:solidFill>
                <a:srgbClr val="39BBED"/>
              </a:solidFill>
            </a:ln>
          </p:spPr>
          <p:txBody>
            <a:bodyPr wrap="square" lIns="36000" tIns="36000" rIns="36000" bIns="36000" rtlCol="0" anchor="ctr">
              <a:spAutoFit/>
            </a:bodyPr>
            <a:lstStyle/>
            <a:p>
              <a:pPr lvl="0" algn="ctr" defTabSz="914400">
                <a:defRPr/>
              </a:pPr>
              <a:r>
                <a:rPr lang="en-US" sz="900" b="1" dirty="0">
                  <a:latin typeface="Arial" panose="020B0604020202020204" pitchFamily="34" charset="0"/>
                  <a:cs typeface="Arial" panose="020B0604020202020204" pitchFamily="34" charset="0"/>
                </a:rPr>
                <a:t>Suspected bells palsy </a:t>
              </a:r>
            </a:p>
          </p:txBody>
        </p:sp>
        <p:sp>
          <p:nvSpPr>
            <p:cNvPr id="21" name="TextBox 20"/>
            <p:cNvSpPr txBox="1"/>
            <p:nvPr/>
          </p:nvSpPr>
          <p:spPr>
            <a:xfrm>
              <a:off x="1730882" y="5436088"/>
              <a:ext cx="906962" cy="903700"/>
            </a:xfrm>
            <a:prstGeom prst="rect">
              <a:avLst/>
            </a:prstGeom>
            <a:noFill/>
            <a:ln w="34925">
              <a:solidFill>
                <a:srgbClr val="39BBED"/>
              </a:solidFill>
            </a:ln>
          </p:spPr>
          <p:txBody>
            <a:bodyPr wrap="square" lIns="36000" tIns="36000" rIns="36000" bIns="36000" rtlCol="0" anchor="ctr">
              <a:spAutoFit/>
            </a:bodyPr>
            <a:lstStyle/>
            <a:p>
              <a:pPr lvl="0" algn="ctr" defTabSz="914400">
                <a:defRPr/>
              </a:pPr>
              <a:r>
                <a:rPr lang="en-US" sz="900" dirty="0">
                  <a:latin typeface="Arial" panose="020B0604020202020204" pitchFamily="34" charset="0"/>
                  <a:cs typeface="Arial" panose="020B0604020202020204" pitchFamily="34" charset="0"/>
                </a:rPr>
                <a:t>Typical examination, no additional features  </a:t>
              </a:r>
            </a:p>
            <a:p>
              <a:pPr lvl="0" algn="ctr" defTabSz="914400">
                <a:defRPr/>
              </a:pPr>
              <a:r>
                <a:rPr lang="en-US" sz="900" dirty="0">
                  <a:latin typeface="Arial" panose="020B0604020202020204" pitchFamily="34" charset="0"/>
                  <a:cs typeface="Arial" panose="020B0604020202020204" pitchFamily="34" charset="0"/>
                </a:rPr>
                <a:t>and no </a:t>
              </a:r>
              <a:r>
                <a:rPr lang="en-US" sz="900" b="1" dirty="0">
                  <a:solidFill>
                    <a:srgbClr val="FF0000"/>
                  </a:solidFill>
                  <a:latin typeface="Arial" panose="020B0604020202020204" pitchFamily="34" charset="0"/>
                  <a:cs typeface="Arial" panose="020B0604020202020204" pitchFamily="34" charset="0"/>
                </a:rPr>
                <a:t>red flags </a:t>
              </a:r>
            </a:p>
          </p:txBody>
        </p:sp>
        <p:cxnSp>
          <p:nvCxnSpPr>
            <p:cNvPr id="25" name="Elbow Connector 36">
              <a:extLst>
                <a:ext uri="{FF2B5EF4-FFF2-40B4-BE49-F238E27FC236}">
                  <a16:creationId xmlns:a16="http://schemas.microsoft.com/office/drawing/2014/main" id="{E014A60D-C403-6448-D3F5-D5858DC8865B}"/>
                </a:ext>
              </a:extLst>
            </p:cNvPr>
            <p:cNvCxnSpPr>
              <a:cxnSpLocks/>
            </p:cNvCxnSpPr>
            <p:nvPr/>
          </p:nvCxnSpPr>
          <p:spPr>
            <a:xfrm>
              <a:off x="1029163" y="5665834"/>
              <a:ext cx="701719"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90621" y="7276695"/>
              <a:ext cx="1187484" cy="626701"/>
            </a:xfrm>
            <a:prstGeom prst="rect">
              <a:avLst/>
            </a:prstGeom>
            <a:noFill/>
            <a:ln w="34925">
              <a:solidFill>
                <a:srgbClr val="DB281C"/>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Consider alternative diagnosis, refer to </a:t>
              </a:r>
              <a:r>
                <a:rPr lang="en-US" sz="900" b="1" dirty="0">
                  <a:solidFill>
                    <a:srgbClr val="FF0000"/>
                  </a:solidFill>
                  <a:latin typeface="Arial" panose="020B0604020202020204" pitchFamily="34" charset="0"/>
                  <a:cs typeface="Arial" panose="020B0604020202020204" pitchFamily="34" charset="0"/>
                </a:rPr>
                <a:t>A&amp;E </a:t>
              </a:r>
              <a:r>
                <a:rPr lang="en-US" sz="900" dirty="0">
                  <a:latin typeface="Arial" panose="020B0604020202020204" pitchFamily="34" charset="0"/>
                  <a:cs typeface="Arial" panose="020B0604020202020204" pitchFamily="34" charset="0"/>
                </a:rPr>
                <a:t>or discuss via </a:t>
              </a:r>
              <a:r>
                <a:rPr lang="en-US" sz="900" b="1" dirty="0">
                  <a:solidFill>
                    <a:srgbClr val="00B050"/>
                  </a:solidFill>
                  <a:latin typeface="Arial" panose="020B0604020202020204" pitchFamily="34" charset="0"/>
                  <a:cs typeface="Arial" panose="020B0604020202020204" pitchFamily="34" charset="0"/>
                </a:rPr>
                <a:t>telephone</a:t>
              </a:r>
            </a:p>
          </p:txBody>
        </p:sp>
        <p:sp>
          <p:nvSpPr>
            <p:cNvPr id="27" name="TextBox 26"/>
            <p:cNvSpPr txBox="1"/>
            <p:nvPr/>
          </p:nvSpPr>
          <p:spPr>
            <a:xfrm>
              <a:off x="3454427" y="5436088"/>
              <a:ext cx="2605410" cy="1596197"/>
            </a:xfrm>
            <a:prstGeom prst="rect">
              <a:avLst/>
            </a:prstGeom>
            <a:noFill/>
            <a:ln w="34925">
              <a:solidFill>
                <a:srgbClr val="78BE20"/>
              </a:solidFill>
            </a:ln>
          </p:spPr>
          <p:txBody>
            <a:bodyPr wrap="square" lIns="36000" tIns="36000" rIns="36000" bIns="36000" rtlCol="0" anchor="ctr">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Discuss ALL cases with </a:t>
              </a:r>
              <a:r>
                <a:rPr lang="en-US" sz="900" b="1" dirty="0">
                  <a:solidFill>
                    <a:srgbClr val="00B050"/>
                  </a:solidFill>
                  <a:latin typeface="Arial" panose="020B0604020202020204" pitchFamily="34" charset="0"/>
                  <a:cs typeface="Arial" panose="020B0604020202020204" pitchFamily="34" charset="0"/>
                </a:rPr>
                <a:t>ENT via telephone </a:t>
              </a:r>
              <a:r>
                <a:rPr lang="en-US" sz="900" dirty="0">
                  <a:latin typeface="Arial" panose="020B0604020202020204" pitchFamily="34" charset="0"/>
                  <a:cs typeface="Arial" panose="020B0604020202020204" pitchFamily="34" charset="0"/>
                </a:rPr>
                <a:t>and arrange urgent ENT review</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Reassure &amp; advise that most people have a full recovery within 3 months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Advise on eye care  and </a:t>
              </a:r>
              <a:r>
                <a:rPr lang="en-US" sz="900" dirty="0">
                  <a:solidFill>
                    <a:srgbClr val="FF0000"/>
                  </a:solidFill>
                  <a:latin typeface="Arial" panose="020B0604020202020204" pitchFamily="34" charset="0"/>
                  <a:cs typeface="Arial" panose="020B0604020202020204" pitchFamily="34" charset="0"/>
                </a:rPr>
                <a:t>red flags*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If presents within 72hours consider prednisolone (max 1mg/kg/OD  after discussion with ENT (need weight)**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Do NOT routinely prescribe antivirals. If Ramsay Hunt is suspected discuss via </a:t>
              </a:r>
              <a:r>
                <a:rPr lang="en-US" sz="900" b="1" dirty="0">
                  <a:solidFill>
                    <a:srgbClr val="00B050"/>
                  </a:solidFill>
                  <a:latin typeface="Arial" panose="020B0604020202020204" pitchFamily="34" charset="0"/>
                  <a:cs typeface="Arial" panose="020B0604020202020204" pitchFamily="34" charset="0"/>
                </a:rPr>
                <a:t>telephone</a:t>
              </a:r>
            </a:p>
          </p:txBody>
        </p:sp>
        <p:cxnSp>
          <p:nvCxnSpPr>
            <p:cNvPr id="29" name="Elbow Connector 36">
              <a:extLst>
                <a:ext uri="{FF2B5EF4-FFF2-40B4-BE49-F238E27FC236}">
                  <a16:creationId xmlns:a16="http://schemas.microsoft.com/office/drawing/2014/main" id="{E014A60D-C403-6448-D3F5-D5858DC8865B}"/>
                </a:ext>
              </a:extLst>
            </p:cNvPr>
            <p:cNvCxnSpPr>
              <a:cxnSpLocks/>
            </p:cNvCxnSpPr>
            <p:nvPr/>
          </p:nvCxnSpPr>
          <p:spPr>
            <a:xfrm>
              <a:off x="2637844" y="5665834"/>
              <a:ext cx="816583" cy="0"/>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836159" y="5559198"/>
              <a:ext cx="422063" cy="241980"/>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Yes</a:t>
              </a:r>
            </a:p>
          </p:txBody>
        </p:sp>
        <p:cxnSp>
          <p:nvCxnSpPr>
            <p:cNvPr id="48" name="Elbow Connector 36">
              <a:extLst>
                <a:ext uri="{FF2B5EF4-FFF2-40B4-BE49-F238E27FC236}">
                  <a16:creationId xmlns:a16="http://schemas.microsoft.com/office/drawing/2014/main" id="{E014A60D-C403-6448-D3F5-D5858DC8865B}"/>
                </a:ext>
              </a:extLst>
            </p:cNvPr>
            <p:cNvCxnSpPr>
              <a:cxnSpLocks/>
              <a:stCxn id="21" idx="2"/>
              <a:endCxn id="26" idx="0"/>
            </p:cNvCxnSpPr>
            <p:nvPr/>
          </p:nvCxnSpPr>
          <p:spPr>
            <a:xfrm>
              <a:off x="2184363" y="6339788"/>
              <a:ext cx="0" cy="936907"/>
            </a:xfrm>
            <a:prstGeom prst="straightConnector1">
              <a:avLst/>
            </a:prstGeom>
            <a:ln w="34925">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904562" y="6659886"/>
              <a:ext cx="609889" cy="211203"/>
            </a:xfrm>
            <a:prstGeom prst="rect">
              <a:avLst/>
            </a:prstGeom>
            <a:solidFill>
              <a:srgbClr val="39BBED"/>
            </a:solidFill>
            <a:ln w="34925">
              <a:solidFill>
                <a:srgbClr val="39BBED"/>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grpSp>
      <p:sp>
        <p:nvSpPr>
          <p:cNvPr id="54" name="Process 57">
            <a:extLst>
              <a:ext uri="{FF2B5EF4-FFF2-40B4-BE49-F238E27FC236}">
                <a16:creationId xmlns:a16="http://schemas.microsoft.com/office/drawing/2014/main" id="{0B35EBF7-65FB-9BE4-2355-52423ADE9A59}"/>
              </a:ext>
            </a:extLst>
          </p:cNvPr>
          <p:cNvSpPr/>
          <p:nvPr/>
        </p:nvSpPr>
        <p:spPr>
          <a:xfrm>
            <a:off x="84129" y="8866568"/>
            <a:ext cx="6646985" cy="934478"/>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*eye care: over the counter lubricating eye drops (such as hyaluronate 0.1% or </a:t>
            </a:r>
            <a:r>
              <a:rPr lang="en-US" sz="800" dirty="0" err="1">
                <a:solidFill>
                  <a:schemeClr val="tx1"/>
                </a:solidFill>
                <a:latin typeface="Arial" panose="020B0604020202020204" pitchFamily="34" charset="0"/>
                <a:cs typeface="Arial" panose="020B0604020202020204" pitchFamily="34" charset="0"/>
              </a:rPr>
              <a:t>carmellose</a:t>
            </a:r>
            <a:r>
              <a:rPr lang="en-US" sz="800" dirty="0">
                <a:solidFill>
                  <a:schemeClr val="tx1"/>
                </a:solidFill>
                <a:latin typeface="Arial" panose="020B0604020202020204" pitchFamily="34" charset="0"/>
                <a:cs typeface="Arial" panose="020B0604020202020204" pitchFamily="34" charset="0"/>
              </a:rPr>
              <a:t> 1% eye drops) every 2 hours or more if needed. At night apply lubricating eye ointment (such as paraffin based eye ointment) and tape the eye closed. Dry eye symptoms persisting, </a:t>
            </a:r>
            <a:r>
              <a:rPr lang="en-US" sz="800" b="1" dirty="0">
                <a:solidFill>
                  <a:schemeClr val="tx1"/>
                </a:solidFill>
                <a:latin typeface="Arial" panose="020B0604020202020204" pitchFamily="34" charset="0"/>
                <a:cs typeface="Arial" panose="020B0604020202020204" pitchFamily="34" charset="0"/>
              </a:rPr>
              <a:t>direct to local Minor Eye Condition Services (MECS)  </a:t>
            </a:r>
            <a:r>
              <a:rPr lang="en-US" sz="800" dirty="0">
                <a:solidFill>
                  <a:schemeClr val="tx1"/>
                </a:solidFill>
                <a:latin typeface="Arial" panose="020B0604020202020204" pitchFamily="34" charset="0"/>
                <a:cs typeface="Arial" panose="020B0604020202020204" pitchFamily="34" charset="0"/>
              </a:rPr>
              <a:t>Red Flags: red eye, painful eye, feeling something in eye, blurred vision, photophobia – advise to attend to </a:t>
            </a:r>
            <a:r>
              <a:rPr lang="en-US" sz="800" b="1" dirty="0">
                <a:solidFill>
                  <a:schemeClr val="tx1"/>
                </a:solidFill>
                <a:latin typeface="Arial" panose="020B0604020202020204" pitchFamily="34" charset="0"/>
                <a:cs typeface="Arial" panose="020B0604020202020204" pitchFamily="34" charset="0"/>
              </a:rPr>
              <a:t>eye casualty ?corneal ulcer </a:t>
            </a:r>
          </a:p>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 if no contraindications. the advice for this is less evidence based than for adults. </a:t>
            </a:r>
            <a:r>
              <a:rPr lang="en-US" sz="800" b="1" dirty="0">
                <a:solidFill>
                  <a:schemeClr val="tx1"/>
                </a:solidFill>
                <a:latin typeface="Arial" panose="020B0604020202020204" pitchFamily="34" charset="0"/>
                <a:cs typeface="Arial" panose="020B0604020202020204" pitchFamily="34" charset="0"/>
              </a:rPr>
              <a:t>Suggest discuss with ENT before starting. </a:t>
            </a:r>
            <a:r>
              <a:rPr lang="en-US" sz="800" dirty="0">
                <a:solidFill>
                  <a:schemeClr val="tx1"/>
                </a:solidFill>
                <a:latin typeface="Arial" panose="020B0604020202020204" pitchFamily="34" charset="0"/>
                <a:cs typeface="Arial" panose="020B0604020202020204" pitchFamily="34" charset="0"/>
              </a:rPr>
              <a:t>Suggested dose: 2mg/kg up to 40mg for 10 days</a:t>
            </a:r>
          </a:p>
          <a:p>
            <a:r>
              <a:rPr lang="en-US" sz="800" dirty="0">
                <a:solidFill>
                  <a:schemeClr val="tx1"/>
                </a:solidFill>
                <a:latin typeface="Arial" panose="020B0604020202020204" pitchFamily="34" charset="0"/>
                <a:cs typeface="Arial" panose="020B0604020202020204" pitchFamily="34" charset="0"/>
              </a:rPr>
              <a:t>References: NICE CKS Bells Palsy 2019 (15), NICE CKS Shingles 2023 (16)</a:t>
            </a:r>
          </a:p>
        </p:txBody>
      </p:sp>
      <p:sp>
        <p:nvSpPr>
          <p:cNvPr id="8" name="Title 1">
            <a:extLst>
              <a:ext uri="{FF2B5EF4-FFF2-40B4-BE49-F238E27FC236}">
                <a16:creationId xmlns:a16="http://schemas.microsoft.com/office/drawing/2014/main" id="{CD2BAB0A-79AD-3BA8-2E06-D45607411EB0}"/>
              </a:ext>
            </a:extLst>
          </p:cNvPr>
          <p:cNvSpPr txBox="1">
            <a:spLocks/>
          </p:cNvSpPr>
          <p:nvPr/>
        </p:nvSpPr>
        <p:spPr>
          <a:xfrm>
            <a:off x="104258" y="169446"/>
            <a:ext cx="6453187" cy="662782"/>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a:cs typeface="Arial"/>
              </a:rPr>
              <a:t>Facial Nerve/Bells Palsy</a:t>
            </a:r>
            <a:endParaRPr lang="en-GB" sz="2400" b="1" dirty="0">
              <a:solidFill>
                <a:srgbClr val="013C5B"/>
              </a:solidFill>
              <a:latin typeface="Arial" panose="020B0604020202020204" pitchFamily="34" charset="0"/>
              <a:cs typeface="Arial" panose="020B0604020202020204" pitchFamily="34" charset="0"/>
            </a:endParaRPr>
          </a:p>
        </p:txBody>
      </p:sp>
      <p:sp>
        <p:nvSpPr>
          <p:cNvPr id="12" name="Process 57">
            <a:extLst>
              <a:ext uri="{FF2B5EF4-FFF2-40B4-BE49-F238E27FC236}">
                <a16:creationId xmlns:a16="http://schemas.microsoft.com/office/drawing/2014/main" id="{EF2770CE-6E1A-74F8-B324-4B619B4CB33C}"/>
              </a:ext>
            </a:extLst>
          </p:cNvPr>
          <p:cNvSpPr/>
          <p:nvPr/>
        </p:nvSpPr>
        <p:spPr>
          <a:xfrm>
            <a:off x="108289" y="609385"/>
            <a:ext cx="6641422" cy="2411805"/>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Sans-Serif" panose="020B0604020202020204" pitchFamily="34" charset="0"/>
              <a:buChar char="•"/>
            </a:pPr>
            <a:r>
              <a:rPr lang="en-US" sz="1100" dirty="0">
                <a:latin typeface="Arial"/>
                <a:cs typeface="Arial"/>
              </a:rPr>
              <a:t>Common in children, most will be reactive lymph nodes however there is a wide differential diagnosis </a:t>
            </a:r>
          </a:p>
          <a:p>
            <a:pPr marL="171450" indent="-171450">
              <a:buFont typeface="Arial,Sans-Serif" panose="020B0604020202020204" pitchFamily="34" charset="0"/>
              <a:buChar char="•"/>
            </a:pPr>
            <a:r>
              <a:rPr lang="en-US" sz="1100" dirty="0">
                <a:latin typeface="Arial"/>
                <a:cs typeface="Arial"/>
              </a:rPr>
              <a:t>History/exam: onset, constant or fluctuates, one lump or multiple, anterior triangle/posterior triangle, any lumps in axillae, groins, any organomegaly spleen/liver, any illnesses (URTI/chest) or travel, any infected skin, any close contacts with TB, any B symptoms: night sweats, generalized itching, fatigue, weight loss, shortness of breath, petechial rash, </a:t>
            </a:r>
            <a:r>
              <a:rPr lang="en-US" sz="1100" dirty="0" err="1">
                <a:latin typeface="Arial"/>
                <a:cs typeface="Arial"/>
              </a:rPr>
              <a:t>hepato</a:t>
            </a:r>
            <a:r>
              <a:rPr lang="en-US" sz="1100" dirty="0">
                <a:latin typeface="Arial"/>
                <a:cs typeface="Arial"/>
              </a:rPr>
              <a:t>/splenomegaly</a:t>
            </a:r>
          </a:p>
          <a:p>
            <a:pPr marL="171450" indent="-171450">
              <a:buFont typeface="Arial,Sans-Serif" panose="020B0604020202020204" pitchFamily="34" charset="0"/>
              <a:buChar char="•"/>
            </a:pPr>
            <a:r>
              <a:rPr lang="en-US" sz="1100" dirty="0">
                <a:latin typeface="Arial"/>
                <a:cs typeface="Arial"/>
              </a:rPr>
              <a:t>Increased risk of malignancy: Persistent lymphadenopathy, single dominant node &gt; 6weeks, supraclavicular / posterior triangle nodes, B symptoms </a:t>
            </a:r>
          </a:p>
          <a:p>
            <a:pPr marL="171450" indent="-171450">
              <a:buFont typeface="Arial,Sans-Serif" panose="020B0604020202020204" pitchFamily="34" charset="0"/>
              <a:buChar char="•"/>
            </a:pPr>
            <a:r>
              <a:rPr lang="en-US" sz="1100" b="1" dirty="0">
                <a:latin typeface="Arial"/>
                <a:cs typeface="Arial"/>
              </a:rPr>
              <a:t>There is an existing SEL guideline from general </a:t>
            </a:r>
            <a:r>
              <a:rPr lang="en-US" sz="1100" b="1" dirty="0" err="1">
                <a:latin typeface="Arial"/>
                <a:cs typeface="Arial"/>
              </a:rPr>
              <a:t>paediatrics</a:t>
            </a:r>
            <a:r>
              <a:rPr lang="en-US" sz="1100" b="1" dirty="0">
                <a:latin typeface="Arial"/>
                <a:cs typeface="Arial"/>
              </a:rPr>
              <a:t> at the Evelina “General </a:t>
            </a:r>
            <a:r>
              <a:rPr lang="en-US" sz="1100" b="1" dirty="0" err="1">
                <a:latin typeface="Arial"/>
                <a:cs typeface="Arial"/>
              </a:rPr>
              <a:t>Paediatrics</a:t>
            </a:r>
            <a:r>
              <a:rPr lang="en-US" sz="1100" b="1" dirty="0">
                <a:latin typeface="Arial"/>
                <a:cs typeface="Arial"/>
              </a:rPr>
              <a:t> Management of Lymphadenopathy in Children” Please refer to this for lymphadenopathy </a:t>
            </a:r>
            <a:endParaRPr lang="en-US" sz="1100" dirty="0">
              <a:latin typeface="Arial"/>
              <a:cs typeface="Arial"/>
            </a:endParaRPr>
          </a:p>
          <a:p>
            <a:pPr marL="171450" indent="-171450">
              <a:buFont typeface="Arial,Sans-Serif" panose="020B0604020202020204" pitchFamily="34" charset="0"/>
              <a:buChar char="•"/>
            </a:pPr>
            <a:r>
              <a:rPr lang="en-US" sz="1100" b="1" dirty="0">
                <a:solidFill>
                  <a:schemeClr val="tx1"/>
                </a:solidFill>
                <a:latin typeface="Arial"/>
                <a:cs typeface="Arial"/>
              </a:rPr>
              <a:t>Please discuss with ENT</a:t>
            </a:r>
            <a:r>
              <a:rPr lang="en-US" sz="1100" b="1" dirty="0">
                <a:solidFill>
                  <a:srgbClr val="00B050"/>
                </a:solidFill>
                <a:latin typeface="Arial"/>
                <a:cs typeface="Arial"/>
              </a:rPr>
              <a:t> </a:t>
            </a:r>
            <a:r>
              <a:rPr lang="en-US" sz="1100" dirty="0">
                <a:latin typeface="Arial"/>
                <a:cs typeface="Arial"/>
              </a:rPr>
              <a:t>if the neck lump is not thought to be a lymph node e.g. congenital lesion (thyroglossal duct cyst / branchial cyst / vascular abnormality) or originating from the thyroid. We would recommend discussion before investigations are organized in primary care </a:t>
            </a:r>
          </a:p>
          <a:p>
            <a:pPr marL="171450" indent="-171450">
              <a:buFont typeface="Arial" panose="020B0604020202020204" pitchFamily="34" charset="0"/>
              <a:buChar char="•"/>
            </a:pPr>
            <a:endParaRPr lang="en-US" sz="900" b="1" dirty="0">
              <a:latin typeface="Arial" panose="020B0604020202020204" pitchFamily="34" charset="0"/>
              <a:cs typeface="Arial" panose="020B0604020202020204" pitchFamily="34" charset="0"/>
            </a:endParaRPr>
          </a:p>
        </p:txBody>
      </p:sp>
      <p:graphicFrame>
        <p:nvGraphicFramePr>
          <p:cNvPr id="14" name="Table 13">
            <a:extLst>
              <a:ext uri="{FF2B5EF4-FFF2-40B4-BE49-F238E27FC236}">
                <a16:creationId xmlns:a16="http://schemas.microsoft.com/office/drawing/2014/main" id="{C1443C75-77E8-EFBC-C16A-1D23824C79DA}"/>
              </a:ext>
            </a:extLst>
          </p:cNvPr>
          <p:cNvGraphicFramePr>
            <a:graphicFrameLocks noGrp="1"/>
          </p:cNvGraphicFramePr>
          <p:nvPr>
            <p:extLst>
              <p:ext uri="{D42A27DB-BD31-4B8C-83A1-F6EECF244321}">
                <p14:modId xmlns:p14="http://schemas.microsoft.com/office/powerpoint/2010/main" val="1683101691"/>
              </p:ext>
            </p:extLst>
          </p:nvPr>
        </p:nvGraphicFramePr>
        <p:xfrm>
          <a:off x="114144" y="3109996"/>
          <a:ext cx="6662176" cy="2682240"/>
        </p:xfrm>
        <a:graphic>
          <a:graphicData uri="http://schemas.openxmlformats.org/drawingml/2006/table">
            <a:tbl>
              <a:tblPr firstRow="1" bandRow="1">
                <a:tableStyleId>{5C22544A-7EE6-4342-B048-85BDC9FD1C3A}</a:tableStyleId>
              </a:tblPr>
              <a:tblGrid>
                <a:gridCol w="3331088">
                  <a:extLst>
                    <a:ext uri="{9D8B030D-6E8A-4147-A177-3AD203B41FA5}">
                      <a16:colId xmlns:a16="http://schemas.microsoft.com/office/drawing/2014/main" val="1362177288"/>
                    </a:ext>
                  </a:extLst>
                </a:gridCol>
                <a:gridCol w="3331088">
                  <a:extLst>
                    <a:ext uri="{9D8B030D-6E8A-4147-A177-3AD203B41FA5}">
                      <a16:colId xmlns:a16="http://schemas.microsoft.com/office/drawing/2014/main" val="1116027526"/>
                    </a:ext>
                  </a:extLst>
                </a:gridCol>
              </a:tblGrid>
              <a:tr h="226169">
                <a:tc>
                  <a:txBody>
                    <a:bodyPr/>
                    <a:lstStyle/>
                    <a:p>
                      <a:pPr algn="r"/>
                      <a:r>
                        <a:rPr lang="en-GB" sz="1000" b="1" dirty="0">
                          <a:latin typeface="Arial"/>
                          <a:cs typeface="Arial"/>
                        </a:rPr>
                        <a:t>  RED</a:t>
                      </a:r>
                      <a:r>
                        <a:rPr lang="en-GB" sz="1000" b="1" baseline="0" dirty="0">
                          <a:latin typeface="Arial"/>
                          <a:cs typeface="Arial"/>
                        </a:rPr>
                        <a:t> FLAGS</a:t>
                      </a:r>
                      <a:endParaRPr lang="en-GB" sz="1000" b="1" dirty="0">
                        <a:latin typeface="Arial"/>
                        <a:cs typeface="Arial"/>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tc>
                  <a:txBody>
                    <a:bodyPr/>
                    <a:lstStyle/>
                    <a:p>
                      <a:pPr lvl="0" algn="ctr">
                        <a:buNone/>
                      </a:pPr>
                      <a:endParaRPr lang="en-GB" sz="1000" b="1" baseline="0" dirty="0">
                        <a:latin typeface="Arial"/>
                        <a:cs typeface="Arial"/>
                      </a:endParaRPr>
                    </a:p>
                  </a:txBody>
                  <a:tcPr anchor="ctr">
                    <a:lnL w="28575">
                      <a:solidFill>
                        <a:srgbClr val="DB281C"/>
                      </a:solidFill>
                    </a:lnL>
                    <a:lnR w="28575">
                      <a:solidFill>
                        <a:srgbClr val="DB281C"/>
                      </a:solidFill>
                    </a:lnR>
                    <a:lnT w="28575">
                      <a:solidFill>
                        <a:srgbClr val="DB281C"/>
                      </a:solidFill>
                    </a:lnT>
                    <a:lnB w="28575">
                      <a:solidFill>
                        <a:srgbClr val="DB281C"/>
                      </a:solidFill>
                    </a:lnB>
                    <a:lnTlToBr w="0">
                      <a:noFill/>
                    </a:lnTlToBr>
                    <a:lnBlToTr w="0">
                      <a:noFill/>
                    </a:lnBlToTr>
                    <a:solidFill>
                      <a:srgbClr val="DB281C"/>
                    </a:solidFill>
                  </a:tcPr>
                </a:tc>
                <a:extLst>
                  <a:ext uri="{0D108BD9-81ED-4DB2-BD59-A6C34878D82A}">
                    <a16:rowId xmlns:a16="http://schemas.microsoft.com/office/drawing/2014/main" val="2545727617"/>
                  </a:ext>
                </a:extLst>
              </a:tr>
              <a:tr h="1997833">
                <a:tc>
                  <a:txBody>
                    <a:bodyPr/>
                    <a:lstStyle/>
                    <a:p>
                      <a:pPr marL="0" marR="0" indent="0" algn="l">
                        <a:lnSpc>
                          <a:spcPct val="100000"/>
                        </a:lnSpc>
                        <a:spcBef>
                          <a:spcPts val="0"/>
                        </a:spcBef>
                        <a:spcAft>
                          <a:spcPts val="0"/>
                        </a:spcAft>
                        <a:buClr>
                          <a:srgbClr val="000000"/>
                        </a:buClr>
                        <a:buNone/>
                      </a:pPr>
                      <a:r>
                        <a:rPr lang="en-US" sz="1100" b="1" i="0" u="none" strike="noStrike" noProof="0" dirty="0">
                          <a:solidFill>
                            <a:schemeClr val="tx1"/>
                          </a:solidFill>
                          <a:latin typeface="Arial"/>
                        </a:rPr>
                        <a:t>Discuss via telephone (ENT or Neurology)</a:t>
                      </a:r>
                      <a:endParaRPr lang="en-US" sz="1100" b="0" i="0" u="none" strike="noStrike" noProof="0" dirty="0">
                        <a:solidFill>
                          <a:schemeClr val="tx1"/>
                        </a:solidFill>
                        <a:latin typeface="Arial"/>
                      </a:endParaRPr>
                    </a:p>
                    <a:p>
                      <a:pPr marL="171450" marR="0" lvl="0" indent="-171450" algn="l">
                        <a:lnSpc>
                          <a:spcPct val="100000"/>
                        </a:lnSpc>
                        <a:spcBef>
                          <a:spcPts val="0"/>
                        </a:spcBef>
                        <a:spcAft>
                          <a:spcPts val="0"/>
                        </a:spcAft>
                        <a:buFont typeface="Arial"/>
                        <a:buChar char="•"/>
                      </a:pPr>
                      <a:r>
                        <a:rPr lang="en-US" sz="1100" b="0" i="0" u="none" strike="noStrike" noProof="0" dirty="0">
                          <a:solidFill>
                            <a:schemeClr val="tx1"/>
                          </a:solidFill>
                          <a:latin typeface="Arial"/>
                        </a:rPr>
                        <a:t>refer to </a:t>
                      </a:r>
                      <a:r>
                        <a:rPr lang="en-US" sz="1100" b="1" i="0" u="none" strike="noStrike" noProof="0" dirty="0">
                          <a:solidFill>
                            <a:schemeClr val="tx1"/>
                          </a:solidFill>
                          <a:latin typeface="Arial"/>
                        </a:rPr>
                        <a:t>A&amp;E or call 999</a:t>
                      </a:r>
                      <a:r>
                        <a:rPr lang="en-US" sz="1100" b="0" i="0" u="none" strike="noStrike" noProof="0" dirty="0">
                          <a:solidFill>
                            <a:schemeClr val="tx1"/>
                          </a:solidFill>
                          <a:latin typeface="Arial"/>
                        </a:rPr>
                        <a:t> if Nerve Palsy occurs after trauma or if an intracranial or systemic infection is suspected </a:t>
                      </a: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Unwell child </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rgbClr val="000000"/>
                          </a:solidFill>
                          <a:latin typeface="Arial"/>
                        </a:rPr>
                        <a:t>Otorrhea or signs of AOM on examination </a:t>
                      </a: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abnormalities examining the head/neck e.g. mastoiditis/masses </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trauma preceding (including surgical)</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additional neurological signs</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evidence of cancer</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chemeClr val="tx1"/>
                          </a:solidFill>
                          <a:latin typeface="Arial"/>
                        </a:rPr>
                        <a:t>gradual onset or gradual progression </a:t>
                      </a:r>
                      <a:endParaRPr lang="en-US" sz="1100" b="0" i="0" u="none" strike="noStrike" noProof="0" dirty="0">
                        <a:solidFill>
                          <a:srgbClr val="000000"/>
                        </a:solidFill>
                        <a:latin typeface="Arial"/>
                      </a:endParaRPr>
                    </a:p>
                    <a:p>
                      <a:pPr marL="171450" marR="0" lvl="0" indent="-171450" algn="l">
                        <a:lnSpc>
                          <a:spcPct val="100000"/>
                        </a:lnSpc>
                        <a:spcBef>
                          <a:spcPts val="0"/>
                        </a:spcBef>
                        <a:spcAft>
                          <a:spcPts val="0"/>
                        </a:spcAft>
                        <a:buClr>
                          <a:srgbClr val="000000"/>
                        </a:buClr>
                        <a:buFont typeface="Arial,Sans-Serif" panose="020B0604020202020204" pitchFamily="34" charset="0"/>
                        <a:buChar char="•"/>
                      </a:pPr>
                      <a:r>
                        <a:rPr lang="en-US" sz="1100" b="0" i="0" u="none" strike="noStrike" noProof="0" dirty="0">
                          <a:solidFill>
                            <a:srgbClr val="000000"/>
                          </a:solidFill>
                          <a:latin typeface="Arial"/>
                        </a:rPr>
                        <a:t>Known cancer </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a:lnSpc>
                          <a:spcPct val="100000"/>
                        </a:lnSpc>
                        <a:spcBef>
                          <a:spcPts val="0"/>
                        </a:spcBef>
                        <a:spcAft>
                          <a:spcPts val="0"/>
                        </a:spcAft>
                        <a:buClr>
                          <a:srgbClr val="000000"/>
                        </a:buClr>
                        <a:buFont typeface="Arial"/>
                        <a:buChar char="•"/>
                      </a:pPr>
                      <a:r>
                        <a:rPr lang="en-US" sz="1100" b="0" i="0" u="none" strike="noStrike" noProof="0" dirty="0">
                          <a:solidFill>
                            <a:srgbClr val="000000"/>
                          </a:solidFill>
                          <a:latin typeface="Arial"/>
                        </a:rPr>
                        <a:t>Vestibular or hearing abnormalities (other than hyperacusis)</a:t>
                      </a:r>
                      <a:endParaRPr lang="en-US" sz="1100" b="0" i="0" u="none" strike="noStrike" noProof="0" dirty="0">
                        <a:solidFill>
                          <a:schemeClr val="tx1"/>
                        </a:solidFill>
                        <a:latin typeface="Arial"/>
                      </a:endParaRP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Diplopia </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Bilateral signs (suspect Lyme disease or sarcoidosis)</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Head or neck mass</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Frequent relapses </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Forehead sparing (suspect upper neurological cause) </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Vesicular skin rash (suspect Ramsay Hunt)</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Confusion </a:t>
                      </a:r>
                    </a:p>
                    <a:p>
                      <a:pPr marL="171450" marR="0" lvl="0" indent="-171450" algn="l">
                        <a:lnSpc>
                          <a:spcPct val="100000"/>
                        </a:lnSpc>
                        <a:spcBef>
                          <a:spcPts val="0"/>
                        </a:spcBef>
                        <a:spcAft>
                          <a:spcPts val="0"/>
                        </a:spcAft>
                        <a:buClr>
                          <a:srgbClr val="000000"/>
                        </a:buClr>
                        <a:buFont typeface="Arial,Sans-Serif"/>
                        <a:buChar char="•"/>
                      </a:pPr>
                      <a:r>
                        <a:rPr lang="en-US" sz="1100" b="0" i="0" u="none" strike="noStrike" noProof="0" dirty="0">
                          <a:solidFill>
                            <a:srgbClr val="000000"/>
                          </a:solidFill>
                          <a:latin typeface="Arial"/>
                        </a:rPr>
                        <a:t>Evidence of cholesteatoma (foul smelling </a:t>
                      </a:r>
                      <a:r>
                        <a:rPr lang="en-US" sz="1100" b="0" i="0" u="none" strike="noStrike" noProof="0" dirty="0" err="1">
                          <a:solidFill>
                            <a:srgbClr val="000000"/>
                          </a:solidFill>
                          <a:latin typeface="Arial"/>
                        </a:rPr>
                        <a:t>otorrhoea</a:t>
                      </a:r>
                      <a:r>
                        <a:rPr lang="en-US" sz="1100" b="0" i="0" u="none" strike="noStrike" noProof="0" dirty="0">
                          <a:solidFill>
                            <a:srgbClr val="000000"/>
                          </a:solidFill>
                          <a:latin typeface="Arial"/>
                        </a:rPr>
                        <a:t> and hearing loss) </a:t>
                      </a:r>
                    </a:p>
                    <a:p>
                      <a:pPr marL="171450" lvl="0" indent="-171450" algn="l">
                        <a:lnSpc>
                          <a:spcPct val="100000"/>
                        </a:lnSpc>
                        <a:spcBef>
                          <a:spcPts val="0"/>
                        </a:spcBef>
                        <a:spcAft>
                          <a:spcPts val="0"/>
                        </a:spcAft>
                        <a:buFont typeface="Arial,Sans-Serif"/>
                        <a:buChar char="•"/>
                      </a:pPr>
                      <a:endParaRPr lang="en-US" sz="1100" b="0" i="0" u="none" strike="noStrike" noProof="0" dirty="0">
                        <a:solidFill>
                          <a:schemeClr val="tx1"/>
                        </a:solidFill>
                        <a:latin typeface="Arial"/>
                      </a:endParaRPr>
                    </a:p>
                  </a:txBody>
                  <a:tcPr>
                    <a:lnL w="28575">
                      <a:solidFill>
                        <a:srgbClr val="DB281C"/>
                      </a:solidFill>
                    </a:lnL>
                    <a:lnR w="28575">
                      <a:solidFill>
                        <a:srgbClr val="DB281C"/>
                      </a:solidFill>
                    </a:lnR>
                    <a:lnT w="28575">
                      <a:solidFill>
                        <a:srgbClr val="DB281C"/>
                      </a:solidFill>
                    </a:lnT>
                    <a:lnB w="28575">
                      <a:solidFill>
                        <a:srgbClr val="DB281C"/>
                      </a:solidFill>
                    </a:lnB>
                    <a:lnTlToBr w="0">
                      <a:noFill/>
                    </a:lnTlToBr>
                    <a:lnBlToTr w="0">
                      <a:noFill/>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420007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3592830" y="201295"/>
            <a:ext cx="3265170" cy="626110"/>
          </a:xfrm>
          <a:prstGeom prst="rect">
            <a:avLst/>
          </a:prstGeom>
        </p:spPr>
      </p:pic>
      <p:pic>
        <p:nvPicPr>
          <p:cNvPr id="12" name="Picture 11" descr="\\gstt.local\Users\10\KBEST\Desktop\sel_logo_primary_cmyk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000" y="290195"/>
            <a:ext cx="1233170" cy="537210"/>
          </a:xfrm>
          <a:prstGeom prst="rect">
            <a:avLst/>
          </a:prstGeom>
          <a:noFill/>
          <a:ln>
            <a:noFill/>
          </a:ln>
        </p:spPr>
      </p:pic>
      <p:sp>
        <p:nvSpPr>
          <p:cNvPr id="3" name="Rectangle 2"/>
          <p:cNvSpPr/>
          <p:nvPr/>
        </p:nvSpPr>
        <p:spPr>
          <a:xfrm>
            <a:off x="254000" y="1163781"/>
            <a:ext cx="6387638" cy="8881919"/>
          </a:xfrm>
          <a:prstGeom prst="rect">
            <a:avLst/>
          </a:prstGeom>
        </p:spPr>
        <p:txBody>
          <a:bodyPr wrap="square" lIns="91440" tIns="45720" rIns="91440" bIns="45720" anchor="t">
            <a:spAutoFit/>
          </a:bodyPr>
          <a:lstStyle/>
          <a:p>
            <a:pPr fontAlgn="auto">
              <a:spcAft>
                <a:spcPts val="0"/>
              </a:spcAft>
            </a:pPr>
            <a:r>
              <a:rPr lang="en-GB" sz="1200" b="1" dirty="0">
                <a:solidFill>
                  <a:srgbClr val="023D5B"/>
                </a:solidFill>
                <a:latin typeface="Arial"/>
                <a:ea typeface="Calibri" panose="020F0502020204030204" pitchFamily="34" charset="0"/>
                <a:cs typeface="Arial"/>
              </a:rPr>
              <a:t>Purpose:</a:t>
            </a:r>
          </a:p>
          <a:p>
            <a:pPr marL="285750" indent="-285750">
              <a:spcAft>
                <a:spcPts val="500"/>
              </a:spcAft>
              <a:buFont typeface="Arial" panose="020B0604020202020204" pitchFamily="34" charset="0"/>
              <a:buChar char="•"/>
            </a:pPr>
            <a:r>
              <a:rPr lang="en-GB" sz="1200" dirty="0">
                <a:latin typeface="Arial"/>
                <a:ea typeface="+mn-lt"/>
                <a:cs typeface="Arial"/>
              </a:rPr>
              <a:t>This Guideline has been produced utilising published guidance and in collaboration with clinical and non-clinical staff across South East London (SEL). It is intended to assist Primary and Secondary care colleagues in decision making and does not replace clinical judgement </a:t>
            </a:r>
          </a:p>
          <a:p>
            <a:pPr marL="285750" indent="-285750">
              <a:spcAft>
                <a:spcPts val="500"/>
              </a:spcAft>
              <a:buFont typeface="Arial" panose="020B0604020202020204" pitchFamily="34" charset="0"/>
              <a:buChar char="•"/>
            </a:pPr>
            <a:r>
              <a:rPr lang="en-GB" sz="1200" dirty="0">
                <a:latin typeface="Arial"/>
                <a:ea typeface="+mn-lt"/>
                <a:cs typeface="Arial"/>
              </a:rPr>
              <a:t>We</a:t>
            </a:r>
            <a:r>
              <a:rPr lang="en-GB" sz="1200" dirty="0">
                <a:latin typeface="Arial"/>
                <a:cs typeface="Arial"/>
              </a:rPr>
              <a:t> encourage users of this document to seek advice from primary or secondary care colleagues when they are unsure, the later using established communication channels such as Consultant Connect or advice and guidance (A&amp;G) (in some areas A&amp;G has been replaced by single point of referral on electronic referral system [ERS])</a:t>
            </a:r>
            <a:endParaRPr lang="en-GB" sz="1200" dirty="0"/>
          </a:p>
          <a:p>
            <a:pPr marL="285750" indent="-285750">
              <a:spcAft>
                <a:spcPts val="500"/>
              </a:spcAft>
              <a:buFont typeface="Arial" panose="020B0604020202020204" pitchFamily="34" charset="0"/>
              <a:buChar char="•"/>
            </a:pPr>
            <a:r>
              <a:rPr lang="en-GB" sz="1200" dirty="0">
                <a:latin typeface="Arial"/>
                <a:cs typeface="Arial"/>
              </a:rPr>
              <a:t>We suggest speaking with a local clinician via Consultant Connect or hospital switchboard</a:t>
            </a:r>
          </a:p>
          <a:p>
            <a:pPr>
              <a:spcAft>
                <a:spcPts val="500"/>
              </a:spcAft>
            </a:pPr>
            <a:r>
              <a:rPr lang="en-GB" sz="1200" b="1" dirty="0">
                <a:solidFill>
                  <a:srgbClr val="013C5B"/>
                </a:solidFill>
                <a:latin typeface="Arial"/>
                <a:cs typeface="Arial"/>
              </a:rPr>
              <a:t>Prescribing: </a:t>
            </a:r>
            <a:endParaRPr lang="en-GB" dirty="0">
              <a:latin typeface="Calibri" panose="020F0502020204030204"/>
              <a:ea typeface="Calibri" panose="020F0502020204030204"/>
              <a:cs typeface="Calibri" panose="020F0502020204030204"/>
            </a:endParaRPr>
          </a:p>
          <a:p>
            <a:pPr>
              <a:spcAft>
                <a:spcPts val="500"/>
              </a:spcAft>
            </a:pPr>
            <a:r>
              <a:rPr lang="en-GB" sz="1200" dirty="0">
                <a:latin typeface="Arial"/>
                <a:cs typeface="Arial"/>
              </a:rPr>
              <a:t>All prescribing should be in line with the SEL joint medicines formulary  - for paediatrics this is accessible through </a:t>
            </a:r>
            <a:r>
              <a:rPr lang="en-GB" sz="1200" dirty="0" err="1">
                <a:latin typeface="Arial"/>
                <a:cs typeface="Arial"/>
              </a:rPr>
              <a:t>Clinibee</a:t>
            </a:r>
            <a:r>
              <a:rPr lang="en-GB" sz="1200" dirty="0">
                <a:latin typeface="Arial"/>
                <a:cs typeface="Arial"/>
              </a:rPr>
              <a:t> – clinicians will have to create a log in. For paediatric prescribing dose and duration of treatment need to be checked in the </a:t>
            </a:r>
            <a:r>
              <a:rPr lang="en-GB" sz="1200" dirty="0" err="1">
                <a:latin typeface="Arial"/>
                <a:cs typeface="Arial"/>
              </a:rPr>
              <a:t>BNFc</a:t>
            </a:r>
            <a:r>
              <a:rPr lang="en-GB" sz="1200" dirty="0">
                <a:latin typeface="Arial"/>
                <a:cs typeface="Arial"/>
              </a:rPr>
              <a:t> / local antibiotic guidelines – for Bexley, Lewisham &amp; Greenwich this is </a:t>
            </a:r>
            <a:r>
              <a:rPr lang="en-GB" sz="1200" dirty="0">
                <a:latin typeface="Arial"/>
                <a:cs typeface="Arial"/>
                <a:hlinkClick r:id="rId4"/>
              </a:rPr>
              <a:t>Microguide</a:t>
            </a:r>
            <a:r>
              <a:rPr lang="en-GB" sz="1200" dirty="0">
                <a:latin typeface="Arial"/>
                <a:cs typeface="Arial"/>
              </a:rPr>
              <a:t> (planned to roll out across SEL). Many medications need a weight.</a:t>
            </a:r>
            <a:endParaRPr lang="en-GB" dirty="0">
              <a:ea typeface="Calibri" panose="020F0502020204030204"/>
              <a:cs typeface="Calibri" panose="020F0502020204030204"/>
            </a:endParaRPr>
          </a:p>
          <a:p>
            <a:pPr>
              <a:spcAft>
                <a:spcPts val="500"/>
              </a:spcAft>
            </a:pPr>
            <a:endParaRPr lang="en-GB" sz="1200" b="1" dirty="0">
              <a:solidFill>
                <a:srgbClr val="013C5B"/>
              </a:solidFill>
              <a:latin typeface="Arial"/>
              <a:cs typeface="Arial"/>
            </a:endParaRPr>
          </a:p>
          <a:p>
            <a:pPr>
              <a:spcAft>
                <a:spcPts val="500"/>
              </a:spcAft>
            </a:pPr>
            <a:r>
              <a:rPr lang="en-GB" sz="1200" b="1" dirty="0">
                <a:solidFill>
                  <a:srgbClr val="013C5B"/>
                </a:solidFill>
                <a:latin typeface="Arial"/>
                <a:cs typeface="Arial"/>
              </a:rPr>
              <a:t>Overview of Paediatric ENT services in SEL: </a:t>
            </a:r>
            <a:endParaRPr lang="en-GB" dirty="0"/>
          </a:p>
          <a:p>
            <a:pPr marL="285750" indent="-285750">
              <a:spcAft>
                <a:spcPts val="500"/>
              </a:spcAft>
              <a:buFont typeface="Arial" panose="020B0604020202020204" pitchFamily="34" charset="0"/>
              <a:buChar char="•"/>
            </a:pPr>
            <a:r>
              <a:rPr lang="en-GB" sz="1200" dirty="0">
                <a:latin typeface="Arial"/>
                <a:cs typeface="Arial"/>
              </a:rPr>
              <a:t>Lewisham Hospital ENT team covers paediatric and adult teams</a:t>
            </a:r>
            <a:endParaRPr lang="en-GB" sz="1200" dirty="0">
              <a:latin typeface="Arial" panose="020B0604020202020204" pitchFamily="34" charset="0"/>
              <a:cs typeface="Arial" panose="020B0604020202020204" pitchFamily="34" charset="0"/>
            </a:endParaRPr>
          </a:p>
          <a:p>
            <a:pPr marL="285750" indent="-285750">
              <a:spcAft>
                <a:spcPts val="500"/>
              </a:spcAft>
              <a:buFont typeface="Arial" panose="020B0604020202020204" pitchFamily="34" charset="0"/>
              <a:buChar char="•"/>
            </a:pPr>
            <a:r>
              <a:rPr lang="en-GB" sz="1200" dirty="0">
                <a:latin typeface="Arial"/>
                <a:cs typeface="Arial"/>
              </a:rPr>
              <a:t>Guys and St Thomas’ Hospital have a dedicated paediatric ENT team at the Evelina London Children’s Hospital</a:t>
            </a:r>
          </a:p>
          <a:p>
            <a:pPr marL="285750" indent="-285750">
              <a:spcAft>
                <a:spcPts val="500"/>
              </a:spcAft>
              <a:buFont typeface="Arial" panose="020B0604020202020204" pitchFamily="34" charset="0"/>
              <a:buChar char="•"/>
            </a:pPr>
            <a:r>
              <a:rPr lang="en-GB" sz="1200" dirty="0">
                <a:latin typeface="Arial"/>
                <a:cs typeface="Arial"/>
              </a:rPr>
              <a:t>Princess Royal University Hospital ENT team covers paediatrics and adults (please note at time of publication not accepting routine ERS referrals, however ongoing in-patient care, liaison with other specialisms &amp; telephone advice)</a:t>
            </a:r>
          </a:p>
          <a:p>
            <a:pPr marL="285750" indent="-285750">
              <a:spcAft>
                <a:spcPts val="500"/>
              </a:spcAft>
              <a:buFont typeface="Arial" panose="020B0604020202020204" pitchFamily="34" charset="0"/>
              <a:buChar char="•"/>
            </a:pPr>
            <a:r>
              <a:rPr lang="en-GB" sz="1200" dirty="0">
                <a:latin typeface="Arial"/>
                <a:cs typeface="Arial"/>
              </a:rPr>
              <a:t>Kings College Hospital does not have a dedicated ENT team – please contact next closest hospital with ENT teams </a:t>
            </a:r>
            <a:endParaRPr lang="en-GB" sz="1200" dirty="0"/>
          </a:p>
          <a:p>
            <a:pPr marL="285750" indent="-285750">
              <a:spcAft>
                <a:spcPts val="500"/>
              </a:spcAft>
              <a:buFont typeface="Arial" panose="020B0604020202020204" pitchFamily="34" charset="0"/>
              <a:buChar char="•"/>
            </a:pPr>
            <a:r>
              <a:rPr lang="en-GB" sz="1200" dirty="0">
                <a:latin typeface="Arial"/>
                <a:cs typeface="Arial"/>
              </a:rPr>
              <a:t>Primary care colleagues should refer to/contact their nearest hospital</a:t>
            </a:r>
          </a:p>
          <a:p>
            <a:pPr>
              <a:spcAft>
                <a:spcPts val="500"/>
              </a:spcAft>
            </a:pPr>
            <a:endParaRPr lang="en-GB" sz="1200" b="1" dirty="0">
              <a:solidFill>
                <a:srgbClr val="013C5B"/>
              </a:solidFill>
              <a:latin typeface="Arial"/>
              <a:ea typeface="+mn-lt"/>
              <a:cs typeface="Arial"/>
            </a:endParaRPr>
          </a:p>
          <a:p>
            <a:pPr>
              <a:spcAft>
                <a:spcPts val="500"/>
              </a:spcAft>
            </a:pPr>
            <a:r>
              <a:rPr lang="en-GB" sz="1200" b="1" dirty="0">
                <a:solidFill>
                  <a:srgbClr val="013C5B"/>
                </a:solidFill>
                <a:latin typeface="Arial"/>
                <a:ea typeface="+mn-lt"/>
                <a:cs typeface="Arial"/>
              </a:rPr>
              <a:t>Authors and Governance:</a:t>
            </a:r>
            <a:endParaRPr lang="en-GB" sz="1200" b="1" dirty="0">
              <a:solidFill>
                <a:srgbClr val="013C5B"/>
              </a:solidFill>
              <a:latin typeface="Arial" panose="020B0604020202020204" pitchFamily="34" charset="0"/>
              <a:ea typeface="+mn-lt"/>
              <a:cs typeface="Arial" panose="020B0604020202020204" pitchFamily="34" charset="0"/>
            </a:endParaRPr>
          </a:p>
          <a:p>
            <a:pPr>
              <a:spcAft>
                <a:spcPts val="500"/>
              </a:spcAft>
            </a:pPr>
            <a:r>
              <a:rPr lang="en-GB" sz="1200" dirty="0">
                <a:solidFill>
                  <a:srgbClr val="000000"/>
                </a:solidFill>
                <a:latin typeface="Arial"/>
                <a:ea typeface="+mn-lt"/>
                <a:cs typeface="+mn-lt"/>
              </a:rPr>
              <a:t>This guide was a collaborative effort, led by Dr Alexandra Armstrong (GP, SEL ICB Lead ENT) and Miss Victoria Possamai (ENT Consultant, Evelina Hospital) and Mr Antonio </a:t>
            </a:r>
            <a:r>
              <a:rPr lang="en-GB" sz="1200" err="1">
                <a:solidFill>
                  <a:srgbClr val="000000"/>
                </a:solidFill>
                <a:latin typeface="Arial"/>
                <a:ea typeface="+mn-lt"/>
                <a:cs typeface="+mn-lt"/>
              </a:rPr>
              <a:t>Aymat</a:t>
            </a:r>
            <a:r>
              <a:rPr lang="en-GB" sz="1200" dirty="0">
                <a:solidFill>
                  <a:srgbClr val="000000"/>
                </a:solidFill>
                <a:latin typeface="Arial"/>
                <a:ea typeface="+mn-lt"/>
                <a:cs typeface="+mn-lt"/>
              </a:rPr>
              <a:t> (ENT Consultant, SEL ICB Lead ENT). </a:t>
            </a:r>
          </a:p>
          <a:p>
            <a:pPr>
              <a:spcAft>
                <a:spcPts val="500"/>
              </a:spcAft>
            </a:pPr>
            <a:r>
              <a:rPr lang="en-GB" sz="1200" b="1" dirty="0">
                <a:solidFill>
                  <a:srgbClr val="013C5B"/>
                </a:solidFill>
                <a:latin typeface="Arial"/>
                <a:ea typeface="+mn-lt"/>
                <a:cs typeface="+mn-lt"/>
              </a:rPr>
              <a:t>This guide has been reviewed &amp; approved by: </a:t>
            </a:r>
          </a:p>
          <a:p>
            <a:pPr>
              <a:spcAft>
                <a:spcPts val="500"/>
              </a:spcAft>
            </a:pPr>
            <a:r>
              <a:rPr lang="en-GB" sz="1200" dirty="0">
                <a:solidFill>
                  <a:srgbClr val="000000"/>
                </a:solidFill>
                <a:latin typeface="Arial"/>
                <a:ea typeface="+mn-lt"/>
                <a:cs typeface="+mn-lt"/>
              </a:rPr>
              <a:t>- South East London ICB Board </a:t>
            </a:r>
            <a:endParaRPr lang="en-GB" sz="1200">
              <a:solidFill>
                <a:srgbClr val="000000"/>
              </a:solidFill>
              <a:latin typeface="Arial"/>
              <a:ea typeface="+mn-lt"/>
              <a:cs typeface="+mn-lt"/>
            </a:endParaRPr>
          </a:p>
          <a:p>
            <a:pPr>
              <a:spcAft>
                <a:spcPts val="500"/>
              </a:spcAft>
            </a:pPr>
            <a:r>
              <a:rPr lang="en-GB" sz="1200" dirty="0">
                <a:solidFill>
                  <a:srgbClr val="000000"/>
                </a:solidFill>
                <a:latin typeface="Arial"/>
                <a:ea typeface="+mn-lt"/>
                <a:cs typeface="+mn-lt"/>
              </a:rPr>
              <a:t>- The medicines and prescribing recommendations have been reviewed and approved by SEL integrated Medicines Optimisation Committee (IMOC) </a:t>
            </a:r>
            <a:endParaRPr lang="en-GB" sz="1200">
              <a:solidFill>
                <a:srgbClr val="000000"/>
              </a:solidFill>
              <a:latin typeface="Arial"/>
              <a:ea typeface="+mn-lt"/>
              <a:cs typeface="+mn-lt"/>
            </a:endParaRPr>
          </a:p>
          <a:p>
            <a:pPr>
              <a:spcAft>
                <a:spcPts val="500"/>
              </a:spcAft>
            </a:pPr>
            <a:r>
              <a:rPr lang="en-GB" sz="1200" dirty="0">
                <a:solidFill>
                  <a:srgbClr val="000000"/>
                </a:solidFill>
                <a:latin typeface="Arial"/>
                <a:ea typeface="+mn-lt"/>
                <a:cs typeface="+mn-lt"/>
              </a:rPr>
              <a:t>- Primary Care: LMC SLN, Planned Care Leads </a:t>
            </a:r>
            <a:endParaRPr lang="en-GB" sz="1200">
              <a:solidFill>
                <a:srgbClr val="000000"/>
              </a:solidFill>
              <a:latin typeface="Arial"/>
              <a:ea typeface="+mn-lt"/>
              <a:cs typeface="+mn-lt"/>
            </a:endParaRPr>
          </a:p>
          <a:p>
            <a:pPr>
              <a:spcAft>
                <a:spcPts val="500"/>
              </a:spcAft>
            </a:pPr>
            <a:r>
              <a:rPr lang="en-GB" sz="1200" dirty="0">
                <a:solidFill>
                  <a:srgbClr val="000000"/>
                </a:solidFill>
                <a:latin typeface="Arial"/>
                <a:ea typeface="+mn-lt"/>
                <a:cs typeface="+mn-lt"/>
              </a:rPr>
              <a:t>- Secondary Care: Consultants from Lewisham &amp; Greenwich NHS Trust, Kings College NHS Foundation Trust (Princess Royal University Hospital) and Guys &amp; St Thomas' NHS Foundation trust</a:t>
            </a:r>
            <a:endParaRPr lang="en-GB" sz="1200">
              <a:latin typeface="Arial"/>
              <a:cs typeface="Calibri"/>
            </a:endParaRPr>
          </a:p>
        </p:txBody>
      </p:sp>
      <p:sp>
        <p:nvSpPr>
          <p:cNvPr id="6" name="Title 2">
            <a:extLst>
              <a:ext uri="{FF2B5EF4-FFF2-40B4-BE49-F238E27FC236}">
                <a16:creationId xmlns:a16="http://schemas.microsoft.com/office/drawing/2014/main" id="{8A3593B0-F2DC-281C-3D5C-EAB7B79984C1}"/>
              </a:ext>
            </a:extLst>
          </p:cNvPr>
          <p:cNvSpPr txBox="1">
            <a:spLocks/>
          </p:cNvSpPr>
          <p:nvPr/>
        </p:nvSpPr>
        <p:spPr>
          <a:xfrm>
            <a:off x="254000" y="827405"/>
            <a:ext cx="6387638" cy="446768"/>
          </a:xfrm>
          <a:prstGeom prst="rect">
            <a:avLst/>
          </a:prstGeom>
        </p:spPr>
        <p:txBody>
          <a:bodyPr vert="horz" lIns="91440" tIns="45720" rIns="91440" bIns="45720" rtlCol="0" anchor="ctr">
            <a:noAutofit/>
          </a:bodyPr>
          <a:lstStyle>
            <a:lvl1pPr algn="l" defTabSz="914435" rtl="0" eaLnBrk="1" latinLnBrk="0" hangingPunct="1">
              <a:lnSpc>
                <a:spcPct val="90000"/>
              </a:lnSpc>
              <a:spcBef>
                <a:spcPct val="0"/>
              </a:spcBef>
              <a:buNone/>
              <a:defRPr sz="2000" b="1" kern="1200">
                <a:solidFill>
                  <a:schemeClr val="accent1"/>
                </a:solidFill>
                <a:latin typeface="+mn-lt"/>
                <a:ea typeface="+mj-ea"/>
                <a:cs typeface="+mj-cs"/>
              </a:defRPr>
            </a:lvl1pPr>
          </a:lstStyle>
          <a:p>
            <a:pPr lvl="0"/>
            <a:r>
              <a:rPr lang="en-GB" dirty="0">
                <a:solidFill>
                  <a:srgbClr val="023D5B"/>
                </a:solidFill>
                <a:latin typeface="Arial" panose="020B0604020202020204" pitchFamily="34" charset="0"/>
                <a:cs typeface="Arial" panose="020B0604020202020204" pitchFamily="34" charset="0"/>
              </a:rPr>
              <a:t>User information:</a:t>
            </a:r>
            <a:endParaRPr kumimoji="0" lang="en-GB" sz="2000" b="1" i="0" u="none" strike="noStrike" kern="1200" cap="none" spc="0" normalizeH="0" baseline="0" noProof="0" dirty="0">
              <a:ln>
                <a:noFill/>
              </a:ln>
              <a:solidFill>
                <a:srgbClr val="023D5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810790"/>
      </p:ext>
    </p:extLst>
  </p:cSld>
  <p:clrMapOvr>
    <a:masterClrMapping/>
  </p:clrMapOvr>
  <p:extLst>
    <p:ext uri="{6950BFC3-D8DA-4A85-94F7-54DA5524770B}">
      <p188:commentRel xmlns:p188="http://schemas.microsoft.com/office/powerpoint/2018/8/main" xmlns="" r:id="rId5"/>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F3F89B-88B0-F844-90E7-95558E2E1EF8}"/>
              </a:ext>
            </a:extLst>
          </p:cNvPr>
          <p:cNvSpPr/>
          <p:nvPr/>
        </p:nvSpPr>
        <p:spPr>
          <a:xfrm>
            <a:off x="89695" y="87850"/>
            <a:ext cx="6646985" cy="249231"/>
          </a:xfrm>
          <a:prstGeom prst="rect">
            <a:avLst/>
          </a:prstGeom>
          <a:solidFill>
            <a:srgbClr val="005EB8"/>
          </a:solid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References</a:t>
            </a:r>
          </a:p>
        </p:txBody>
      </p:sp>
      <p:sp>
        <p:nvSpPr>
          <p:cNvPr id="7" name="Rectangle 6">
            <a:extLst>
              <a:ext uri="{FF2B5EF4-FFF2-40B4-BE49-F238E27FC236}">
                <a16:creationId xmlns:a16="http://schemas.microsoft.com/office/drawing/2014/main" id="{1E49CA01-170D-D547-8AF9-CFBA17E6F649}"/>
              </a:ext>
            </a:extLst>
          </p:cNvPr>
          <p:cNvSpPr/>
          <p:nvPr/>
        </p:nvSpPr>
        <p:spPr>
          <a:xfrm>
            <a:off x="89695" y="344050"/>
            <a:ext cx="5381736" cy="225555"/>
          </a:xfrm>
          <a:prstGeom prst="rect">
            <a:avLst/>
          </a:prstGeom>
          <a:solidFill>
            <a:schemeClr val="bg1"/>
          </a:solid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9876" rtl="0" eaLnBrk="1" fontAlgn="auto" latinLnBrk="0" hangingPunct="1">
              <a:lnSpc>
                <a:spcPct val="100000"/>
              </a:lnSpc>
              <a:spcBef>
                <a:spcPts val="314"/>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South-East London </a:t>
            </a:r>
            <a:r>
              <a:rPr lang="en-GB" sz="1000" b="1" dirty="0">
                <a:solidFill>
                  <a:srgbClr val="005EB8"/>
                </a:solidFill>
                <a:latin typeface="Arial"/>
                <a:cs typeface="Arial"/>
              </a:rPr>
              <a:t>ENT</a:t>
            </a:r>
            <a:r>
              <a:rPr kumimoji="0" lang="en-GB" sz="1000" b="1" i="0" u="none" strike="noStrike" kern="1200" cap="none" spc="0" normalizeH="0" baseline="0" noProof="0" dirty="0">
                <a:ln>
                  <a:noFill/>
                </a:ln>
                <a:solidFill>
                  <a:srgbClr val="005EB8"/>
                </a:solidFill>
                <a:effectLst/>
                <a:uLnTx/>
                <a:uFillTx/>
                <a:latin typeface="Arial"/>
                <a:ea typeface="+mn-ea"/>
                <a:cs typeface="Arial"/>
              </a:rPr>
              <a:t> – Adult Primary Secondary Care Interface Guidelines </a:t>
            </a:r>
          </a:p>
        </p:txBody>
      </p:sp>
      <p:sp>
        <p:nvSpPr>
          <p:cNvPr id="8" name="Rectangle 7">
            <a:extLst>
              <a:ext uri="{FF2B5EF4-FFF2-40B4-BE49-F238E27FC236}">
                <a16:creationId xmlns:a16="http://schemas.microsoft.com/office/drawing/2014/main" id="{810B7360-CC0E-3C42-A831-757B0A44A570}"/>
              </a:ext>
            </a:extLst>
          </p:cNvPr>
          <p:cNvSpPr/>
          <p:nvPr/>
        </p:nvSpPr>
        <p:spPr>
          <a:xfrm>
            <a:off x="5465868" y="346524"/>
            <a:ext cx="1265249" cy="225555"/>
          </a:xfrm>
          <a:prstGeom prst="rect">
            <a:avLst/>
          </a:prstGeom>
          <a:solidFill>
            <a:schemeClr val="bg1"/>
          </a:solid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24923" rIns="24923" rtlCol="0" anchor="ctr"/>
          <a:lstStyle>
            <a:defPPr>
              <a:defRPr lang="en-US"/>
            </a:defPPr>
            <a:lvl1pPr marL="0" algn="l" defTabSz="839876" rtl="0" eaLnBrk="1" latinLnBrk="0" hangingPunct="1">
              <a:defRPr sz="1653" kern="1200">
                <a:solidFill>
                  <a:schemeClr val="lt1"/>
                </a:solidFill>
                <a:latin typeface="+mn-lt"/>
                <a:ea typeface="+mn-ea"/>
                <a:cs typeface="+mn-cs"/>
              </a:defRPr>
            </a:lvl1pPr>
            <a:lvl2pPr marL="419938" algn="l" defTabSz="839876" rtl="0" eaLnBrk="1" latinLnBrk="0" hangingPunct="1">
              <a:defRPr sz="1653" kern="1200">
                <a:solidFill>
                  <a:schemeClr val="lt1"/>
                </a:solidFill>
                <a:latin typeface="+mn-lt"/>
                <a:ea typeface="+mn-ea"/>
                <a:cs typeface="+mn-cs"/>
              </a:defRPr>
            </a:lvl2pPr>
            <a:lvl3pPr marL="839876" algn="l" defTabSz="839876" rtl="0" eaLnBrk="1" latinLnBrk="0" hangingPunct="1">
              <a:defRPr sz="1653" kern="1200">
                <a:solidFill>
                  <a:schemeClr val="lt1"/>
                </a:solidFill>
                <a:latin typeface="+mn-lt"/>
                <a:ea typeface="+mn-ea"/>
                <a:cs typeface="+mn-cs"/>
              </a:defRPr>
            </a:lvl3pPr>
            <a:lvl4pPr marL="1259815" algn="l" defTabSz="839876" rtl="0" eaLnBrk="1" latinLnBrk="0" hangingPunct="1">
              <a:defRPr sz="1653" kern="1200">
                <a:solidFill>
                  <a:schemeClr val="lt1"/>
                </a:solidFill>
                <a:latin typeface="+mn-lt"/>
                <a:ea typeface="+mn-ea"/>
                <a:cs typeface="+mn-cs"/>
              </a:defRPr>
            </a:lvl4pPr>
            <a:lvl5pPr marL="1679753" algn="l" defTabSz="839876" rtl="0" eaLnBrk="1" latinLnBrk="0" hangingPunct="1">
              <a:defRPr sz="1653" kern="1200">
                <a:solidFill>
                  <a:schemeClr val="lt1"/>
                </a:solidFill>
                <a:latin typeface="+mn-lt"/>
                <a:ea typeface="+mn-ea"/>
                <a:cs typeface="+mn-cs"/>
              </a:defRPr>
            </a:lvl5pPr>
            <a:lvl6pPr marL="2099691" algn="l" defTabSz="839876" rtl="0" eaLnBrk="1" latinLnBrk="0" hangingPunct="1">
              <a:defRPr sz="1653" kern="1200">
                <a:solidFill>
                  <a:schemeClr val="lt1"/>
                </a:solidFill>
                <a:latin typeface="+mn-lt"/>
                <a:ea typeface="+mn-ea"/>
                <a:cs typeface="+mn-cs"/>
              </a:defRPr>
            </a:lvl6pPr>
            <a:lvl7pPr marL="2519629" algn="l" defTabSz="839876" rtl="0" eaLnBrk="1" latinLnBrk="0" hangingPunct="1">
              <a:defRPr sz="1653" kern="1200">
                <a:solidFill>
                  <a:schemeClr val="lt1"/>
                </a:solidFill>
                <a:latin typeface="+mn-lt"/>
                <a:ea typeface="+mn-ea"/>
                <a:cs typeface="+mn-cs"/>
              </a:defRPr>
            </a:lvl7pPr>
            <a:lvl8pPr marL="2939567" algn="l" defTabSz="839876" rtl="0" eaLnBrk="1" latinLnBrk="0" hangingPunct="1">
              <a:defRPr sz="1653" kern="1200">
                <a:solidFill>
                  <a:schemeClr val="lt1"/>
                </a:solidFill>
                <a:latin typeface="+mn-lt"/>
                <a:ea typeface="+mn-ea"/>
                <a:cs typeface="+mn-cs"/>
              </a:defRPr>
            </a:lvl8pPr>
            <a:lvl9pPr marL="3359506" algn="l" defTabSz="839876" rtl="0" eaLnBrk="1" latinLnBrk="0" hangingPunct="1">
              <a:defRPr sz="1653" kern="1200">
                <a:solidFill>
                  <a:schemeClr val="lt1"/>
                </a:solidFill>
                <a:latin typeface="+mn-lt"/>
                <a:ea typeface="+mn-ea"/>
                <a:cs typeface="+mn-cs"/>
              </a:defRPr>
            </a:lvl9p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lang="en-GB" sz="700" b="1" dirty="0">
                <a:solidFill>
                  <a:srgbClr val="005EB8"/>
                </a:solidFill>
                <a:latin typeface="Arial" pitchFamily="34" charset="0"/>
                <a:cs typeface="Arial" pitchFamily="34" charset="0"/>
              </a:rPr>
              <a:t>Jun</a:t>
            </a:r>
            <a:r>
              <a:rPr kumimoji="0" lang="en-GB" sz="700" b="1" i="0" u="none" strike="noStrike" kern="1200" cap="none" spc="0" normalizeH="0" baseline="0" noProof="0" dirty="0">
                <a:ln>
                  <a:noFill/>
                </a:ln>
                <a:solidFill>
                  <a:srgbClr val="005EB8"/>
                </a:solidFill>
                <a:effectLst/>
                <a:uLnTx/>
                <a:uFillTx/>
                <a:latin typeface="Arial" pitchFamily="34" charset="0"/>
                <a:ea typeface="+mn-ea"/>
                <a:cs typeface="Arial" pitchFamily="34" charset="0"/>
              </a:rPr>
              <a:t> 23 for review </a:t>
            </a:r>
            <a:r>
              <a:rPr lang="en-GB" sz="700" b="1" noProof="0" dirty="0">
                <a:solidFill>
                  <a:srgbClr val="005EB8"/>
                </a:solidFill>
                <a:latin typeface="Arial" pitchFamily="34" charset="0"/>
                <a:cs typeface="Arial" pitchFamily="34" charset="0"/>
              </a:rPr>
              <a:t>J</a:t>
            </a:r>
            <a:r>
              <a:rPr lang="en-GB" sz="700" b="1" dirty="0">
                <a:solidFill>
                  <a:srgbClr val="005EB8"/>
                </a:solidFill>
                <a:latin typeface="Arial" pitchFamily="34" charset="0"/>
                <a:cs typeface="Arial" pitchFamily="34" charset="0"/>
              </a:rPr>
              <a:t>un 24</a:t>
            </a:r>
            <a:endParaRPr kumimoji="0" lang="en-GB" sz="700" b="1" i="0" u="none" strike="noStrike" kern="1200" cap="none" spc="0" normalizeH="0" baseline="0" noProof="0" dirty="0">
              <a:ln>
                <a:noFill/>
              </a:ln>
              <a:solidFill>
                <a:srgbClr val="005EB8"/>
              </a:solidFill>
              <a:effectLst/>
              <a:uLnTx/>
              <a:uFillTx/>
              <a:latin typeface="Arial" pitchFamily="34" charset="0"/>
              <a:ea typeface="+mn-ea"/>
              <a:cs typeface="Arial" pitchFamily="34" charset="0"/>
            </a:endParaRPr>
          </a:p>
        </p:txBody>
      </p:sp>
      <p:sp>
        <p:nvSpPr>
          <p:cNvPr id="9" name="Content Placeholder 5">
            <a:extLst>
              <a:ext uri="{FF2B5EF4-FFF2-40B4-BE49-F238E27FC236}">
                <a16:creationId xmlns:a16="http://schemas.microsoft.com/office/drawing/2014/main" id="{FDF66C0D-D863-BC4E-9334-88EDD29D3AD5}"/>
              </a:ext>
            </a:extLst>
          </p:cNvPr>
          <p:cNvSpPr txBox="1">
            <a:spLocks/>
          </p:cNvSpPr>
          <p:nvPr/>
        </p:nvSpPr>
        <p:spPr>
          <a:xfrm>
            <a:off x="144215" y="750357"/>
            <a:ext cx="5713660" cy="872225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US" sz="900" dirty="0"/>
          </a:p>
          <a:p>
            <a:pPr marL="342900" indent="-342900">
              <a:buFont typeface="Arial" panose="020B0604020202020204" pitchFamily="34" charset="0"/>
              <a:buAutoNum type="arabicParenR"/>
            </a:pPr>
            <a:endParaRPr lang="en-US" sz="900" dirty="0"/>
          </a:p>
          <a:p>
            <a:pPr marL="342900" indent="-342900">
              <a:buFont typeface="Arial" panose="020B0604020202020204" pitchFamily="34" charset="0"/>
              <a:buAutoNum type="arabicParenR"/>
            </a:pPr>
            <a:endParaRPr lang="en-US" sz="900" dirty="0"/>
          </a:p>
        </p:txBody>
      </p:sp>
      <p:sp>
        <p:nvSpPr>
          <p:cNvPr id="6" name="Content Placeholder 5">
            <a:extLst>
              <a:ext uri="{FF2B5EF4-FFF2-40B4-BE49-F238E27FC236}">
                <a16:creationId xmlns:a16="http://schemas.microsoft.com/office/drawing/2014/main" id="{C5A65811-CD88-1141-90CC-F51DE55E0F28}"/>
              </a:ext>
            </a:extLst>
          </p:cNvPr>
          <p:cNvSpPr txBox="1">
            <a:spLocks/>
          </p:cNvSpPr>
          <p:nvPr/>
        </p:nvSpPr>
        <p:spPr>
          <a:xfrm>
            <a:off x="144215" y="750357"/>
            <a:ext cx="6511378" cy="872225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spcBef>
                <a:spcPts val="100"/>
              </a:spcBef>
              <a:spcAft>
                <a:spcPts val="100"/>
              </a:spcAft>
              <a:buFont typeface="+mj-lt"/>
              <a:buAutoNum type="arabicParenR"/>
            </a:pPr>
            <a:r>
              <a:rPr lang="en-US" sz="1000" dirty="0">
                <a:solidFill>
                  <a:srgbClr val="013C5B"/>
                </a:solidFill>
              </a:rPr>
              <a:t>South East London ICB. South East London Treatment Access Policy. July 2022. Available from: </a:t>
            </a:r>
            <a:r>
              <a:rPr lang="en-US" sz="1000" dirty="0">
                <a:solidFill>
                  <a:srgbClr val="013C5B"/>
                </a:solidFill>
                <a:hlinkClick r:id="rId2">
                  <a:extLst>
                    <a:ext uri="{A12FA001-AC4F-418D-AE19-62706E023703}">
                      <ahyp:hlinkClr xmlns:ahyp="http://schemas.microsoft.com/office/drawing/2018/hyperlinkcolor" xmlns="" val="tx"/>
                    </a:ext>
                  </a:extLst>
                </a:hlinkClick>
              </a:rPr>
              <a:t>https://selondonccg.nhs.uk/wp-content/uploads/2023/04/SEL-Treatment-Access-Policy-Final-July-2022-v1.1-02.23-1.pdf</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Earwax. March 2021. Available from: </a:t>
            </a:r>
            <a:r>
              <a:rPr lang="en-US" sz="1000" dirty="0">
                <a:solidFill>
                  <a:srgbClr val="013C5B"/>
                </a:solidFill>
                <a:hlinkClick r:id="rId3">
                  <a:extLst>
                    <a:ext uri="{A12FA001-AC4F-418D-AE19-62706E023703}">
                      <ahyp:hlinkClr xmlns:ahyp="http://schemas.microsoft.com/office/drawing/2018/hyperlinkcolor" xmlns="" val="tx"/>
                    </a:ext>
                  </a:extLst>
                </a:hlinkClick>
              </a:rPr>
              <a:t>https://cks.nice.org.uk/topics/earwax/</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Otitis Externa. February 2022. Available from: </a:t>
            </a:r>
            <a:r>
              <a:rPr lang="en-US" sz="1000" dirty="0">
                <a:solidFill>
                  <a:srgbClr val="013C5B"/>
                </a:solidFill>
                <a:hlinkClick r:id="rId4">
                  <a:extLst>
                    <a:ext uri="{A12FA001-AC4F-418D-AE19-62706E023703}">
                      <ahyp:hlinkClr xmlns:ahyp="http://schemas.microsoft.com/office/drawing/2018/hyperlinkcolor" xmlns="" val="tx"/>
                    </a:ext>
                  </a:extLst>
                </a:hlinkClick>
              </a:rPr>
              <a:t>https://cks.nice.org.uk/topics/otitis-externa/</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Otitis media (acute): antimicrobial prescribing. 2022. Available from: </a:t>
            </a:r>
            <a:r>
              <a:rPr lang="en-US" sz="1000" dirty="0">
                <a:solidFill>
                  <a:srgbClr val="013C5B"/>
                </a:solidFill>
                <a:hlinkClick r:id="rId5">
                  <a:extLst>
                    <a:ext uri="{A12FA001-AC4F-418D-AE19-62706E023703}">
                      <ahyp:hlinkClr xmlns:ahyp="http://schemas.microsoft.com/office/drawing/2018/hyperlinkcolor" xmlns="" val="tx"/>
                    </a:ext>
                  </a:extLst>
                </a:hlinkClick>
              </a:rPr>
              <a:t>https://www.nice.org.uk/guidance/ng91/resources/visual-summary-pdf-4787282702</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Otitis media – acute. March 2022. Available from: </a:t>
            </a:r>
            <a:r>
              <a:rPr lang="en-US" sz="1000" dirty="0">
                <a:solidFill>
                  <a:srgbClr val="013C5B"/>
                </a:solidFill>
                <a:hlinkClick r:id="rId6">
                  <a:extLst>
                    <a:ext uri="{A12FA001-AC4F-418D-AE19-62706E023703}">
                      <ahyp:hlinkClr xmlns:ahyp="http://schemas.microsoft.com/office/drawing/2018/hyperlinkcolor" xmlns="" val="tx"/>
                    </a:ext>
                  </a:extLst>
                </a:hlinkClick>
              </a:rPr>
              <a:t>https://cks.nice.org.uk/topics/otitis-media-acute/</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NHS </a:t>
            </a:r>
            <a:r>
              <a:rPr lang="en-US" sz="1000" dirty="0" err="1">
                <a:solidFill>
                  <a:srgbClr val="013C5B"/>
                </a:solidFill>
              </a:rPr>
              <a:t>Southwark</a:t>
            </a:r>
            <a:r>
              <a:rPr lang="en-US" sz="1000" dirty="0">
                <a:solidFill>
                  <a:srgbClr val="013C5B"/>
                </a:solidFill>
              </a:rPr>
              <a:t> CCG, NHS Lambeth CCG. </a:t>
            </a:r>
            <a:r>
              <a:rPr lang="en-GB" sz="1000" dirty="0">
                <a:solidFill>
                  <a:srgbClr val="013C5B"/>
                </a:solidFill>
              </a:rPr>
              <a:t>Southwark and Lambeth Antibiotic Guideline for Primary Care 2019. 2019. Available from: </a:t>
            </a:r>
            <a:r>
              <a:rPr lang="en-GB" sz="1000" dirty="0">
                <a:solidFill>
                  <a:srgbClr val="013C5B"/>
                </a:solidFill>
                <a:hlinkClick r:id="rId7">
                  <a:extLst>
                    <a:ext uri="{A12FA001-AC4F-418D-AE19-62706E023703}">
                      <ahyp:hlinkClr xmlns:ahyp="http://schemas.microsoft.com/office/drawing/2018/hyperlinkcolor" xmlns="" val="tx"/>
                    </a:ext>
                  </a:extLst>
                </a:hlinkClick>
              </a:rPr>
              <a:t>https://selondonccg.nhs.uk/wp-content/uploads/dlm_uploads/2021/09/Antibiotic-guideline-final-October-2019-1.pdf</a:t>
            </a:r>
            <a:r>
              <a:rPr lang="en-GB"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GB" sz="1000" dirty="0">
                <a:solidFill>
                  <a:srgbClr val="013C5B"/>
                </a:solidFill>
              </a:rPr>
              <a:t>NICE Clinical Knowledge Summaries. Otitis Media with effusion. June 2021. Available from: </a:t>
            </a:r>
            <a:r>
              <a:rPr lang="en-GB" sz="1000" dirty="0">
                <a:solidFill>
                  <a:srgbClr val="013C5B"/>
                </a:solidFill>
                <a:hlinkClick r:id="rId8"/>
              </a:rPr>
              <a:t>https://cks.nice.org.uk/topics/otitis-media-with-effusion/</a:t>
            </a:r>
            <a:r>
              <a:rPr lang="en-GB"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GB" sz="1000" dirty="0">
                <a:solidFill>
                  <a:srgbClr val="013C5B"/>
                </a:solidFill>
              </a:rPr>
              <a:t>NICE Clinical Knowledge Summaries. Sinusitis. March 2021. Available from: </a:t>
            </a:r>
            <a:r>
              <a:rPr lang="en-GB" sz="1000" dirty="0">
                <a:solidFill>
                  <a:srgbClr val="013C5B"/>
                </a:solidFill>
                <a:hlinkClick r:id="rId9">
                  <a:extLst>
                    <a:ext uri="{A12FA001-AC4F-418D-AE19-62706E023703}">
                      <ahyp:hlinkClr xmlns:ahyp="http://schemas.microsoft.com/office/drawing/2018/hyperlinkcolor" xmlns="" val="tx"/>
                    </a:ext>
                  </a:extLst>
                </a:hlinkClick>
              </a:rPr>
              <a:t>https://cks.nice.org.uk/topics/sinusitis/</a:t>
            </a:r>
            <a:r>
              <a:rPr lang="en-GB"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South East London (SEL) Integrated Guideline for the Management of Allergic Rhinitis. 2019. Available from: </a:t>
            </a:r>
            <a:r>
              <a:rPr lang="en-US" sz="1000" dirty="0">
                <a:solidFill>
                  <a:srgbClr val="013C5B"/>
                </a:solidFill>
                <a:hlinkClick r:id="rId10">
                  <a:extLst>
                    <a:ext uri="{A12FA001-AC4F-418D-AE19-62706E023703}">
                      <ahyp:hlinkClr xmlns:ahyp="http://schemas.microsoft.com/office/drawing/2018/hyperlinkcolor" xmlns="" val="tx"/>
                    </a:ext>
                  </a:extLst>
                </a:hlinkClick>
              </a:rPr>
              <a:t>https://selondonccg.nhs.uk/wp-content/uploads/dlm_uploads/2021/09/Allergic-rhinitis-pathway-June-2019.pdf</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Pan-London Allergic Rhinitis Guidelines. 2023. </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Epistaxis. December 2022. Available from: </a:t>
            </a:r>
            <a:r>
              <a:rPr lang="en-US" sz="1000" dirty="0">
                <a:solidFill>
                  <a:srgbClr val="013C5B"/>
                </a:solidFill>
                <a:hlinkClick r:id="rId11">
                  <a:extLst>
                    <a:ext uri="{A12FA001-AC4F-418D-AE19-62706E023703}">
                      <ahyp:hlinkClr xmlns:ahyp="http://schemas.microsoft.com/office/drawing/2018/hyperlinkcolor" xmlns="" val="tx"/>
                    </a:ext>
                  </a:extLst>
                </a:hlinkClick>
              </a:rPr>
              <a:t>https://cks.nice.org.uk/topics/epistaxis-nosebleeds/</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Tidy, C. Obstructive Sleep </a:t>
            </a:r>
            <a:r>
              <a:rPr lang="en-US" sz="1000" dirty="0" err="1">
                <a:solidFill>
                  <a:srgbClr val="013C5B"/>
                </a:solidFill>
              </a:rPr>
              <a:t>Apnoea</a:t>
            </a:r>
            <a:r>
              <a:rPr lang="en-US" sz="1000" dirty="0">
                <a:solidFill>
                  <a:srgbClr val="013C5B"/>
                </a:solidFill>
              </a:rPr>
              <a:t> Syndrome in Children. Patient UK. Available from: </a:t>
            </a:r>
            <a:r>
              <a:rPr lang="en-US" sz="1000" dirty="0">
                <a:solidFill>
                  <a:srgbClr val="013C5B"/>
                </a:solidFill>
                <a:hlinkClick r:id="rId12">
                  <a:extLst>
                    <a:ext uri="{A12FA001-AC4F-418D-AE19-62706E023703}">
                      <ahyp:hlinkClr xmlns:ahyp="http://schemas.microsoft.com/office/drawing/2018/hyperlinkcolor" xmlns="" val="tx"/>
                    </a:ext>
                  </a:extLst>
                </a:hlinkClick>
              </a:rPr>
              <a:t>https://patient.info/doctor/obstructive-sleep-apnoea-syndrome-in-children</a:t>
            </a:r>
            <a:r>
              <a:rPr lang="en-US" sz="1000" dirty="0">
                <a:solidFill>
                  <a:srgbClr val="013C5B"/>
                </a:solidFill>
              </a:rPr>
              <a:t> [accessed 1/8/2023]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Sore throat – acute. January 2023. Available from: </a:t>
            </a:r>
            <a:r>
              <a:rPr lang="en-US" sz="1000" dirty="0">
                <a:solidFill>
                  <a:srgbClr val="013C5B"/>
                </a:solidFill>
                <a:hlinkClick r:id="rId13">
                  <a:extLst>
                    <a:ext uri="{A12FA001-AC4F-418D-AE19-62706E023703}">
                      <ahyp:hlinkClr xmlns:ahyp="http://schemas.microsoft.com/office/drawing/2018/hyperlinkcolor" xmlns="" val="tx"/>
                    </a:ext>
                  </a:extLst>
                </a:hlinkClick>
              </a:rPr>
              <a:t>https://cks.nice.org.uk/topics/sore-throat-acute/</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Neck Lump. October 2020. Available from: </a:t>
            </a:r>
            <a:r>
              <a:rPr lang="en-US" sz="1000" dirty="0">
                <a:solidFill>
                  <a:srgbClr val="013C5B"/>
                </a:solidFill>
                <a:hlinkClick r:id="rId14">
                  <a:extLst>
                    <a:ext uri="{A12FA001-AC4F-418D-AE19-62706E023703}">
                      <ahyp:hlinkClr xmlns:ahyp="http://schemas.microsoft.com/office/drawing/2018/hyperlinkcolor" xmlns="" val="tx"/>
                    </a:ext>
                  </a:extLst>
                </a:hlinkClick>
              </a:rPr>
              <a:t>https://cks.nice.org.uk/topics/neck-lump/</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Bell’s Palsy. May 2019. Available from: </a:t>
            </a:r>
            <a:r>
              <a:rPr lang="en-US" sz="1000" dirty="0">
                <a:solidFill>
                  <a:srgbClr val="013C5B"/>
                </a:solidFill>
                <a:hlinkClick r:id="rId15">
                  <a:extLst>
                    <a:ext uri="{A12FA001-AC4F-418D-AE19-62706E023703}">
                      <ahyp:hlinkClr xmlns:ahyp="http://schemas.microsoft.com/office/drawing/2018/hyperlinkcolor" xmlns="" val="tx"/>
                    </a:ext>
                  </a:extLst>
                </a:hlinkClick>
              </a:rPr>
              <a:t>https://cks.nice.org.uk/topics/bells-palsy/</a:t>
            </a:r>
            <a:r>
              <a:rPr lang="en-US" sz="1000" dirty="0">
                <a:solidFill>
                  <a:srgbClr val="013C5B"/>
                </a:solidFill>
              </a:rPr>
              <a:t> [accessed 16/5/2023]</a:t>
            </a:r>
          </a:p>
          <a:p>
            <a:pPr marL="342900" indent="-342900">
              <a:spcBef>
                <a:spcPts val="100"/>
              </a:spcBef>
              <a:spcAft>
                <a:spcPts val="100"/>
              </a:spcAft>
              <a:buFont typeface="Arial" panose="020B0604020202020204" pitchFamily="34" charset="0"/>
              <a:buAutoNum type="arabicParenR"/>
            </a:pPr>
            <a:r>
              <a:rPr lang="en-US" sz="1000" dirty="0">
                <a:solidFill>
                  <a:srgbClr val="013C5B"/>
                </a:solidFill>
              </a:rPr>
              <a:t>NICE Clinical Knowledge Summaries. Shingles. January 2023. Available from: </a:t>
            </a:r>
            <a:r>
              <a:rPr lang="en-US" sz="1000" dirty="0">
                <a:solidFill>
                  <a:srgbClr val="013C5B"/>
                </a:solidFill>
                <a:hlinkClick r:id="rId16">
                  <a:extLst>
                    <a:ext uri="{A12FA001-AC4F-418D-AE19-62706E023703}">
                      <ahyp:hlinkClr xmlns:ahyp="http://schemas.microsoft.com/office/drawing/2018/hyperlinkcolor" xmlns="" val="tx"/>
                    </a:ext>
                  </a:extLst>
                </a:hlinkClick>
              </a:rPr>
              <a:t>https://cks.nice.org.uk/topics/shingles/</a:t>
            </a:r>
            <a:r>
              <a:rPr lang="en-US" sz="1000" dirty="0">
                <a:solidFill>
                  <a:srgbClr val="013C5B"/>
                </a:solidFill>
              </a:rPr>
              <a:t>  </a:t>
            </a:r>
          </a:p>
          <a:p>
            <a:pPr marL="342900" indent="-342900">
              <a:spcBef>
                <a:spcPts val="100"/>
              </a:spcBef>
              <a:spcAft>
                <a:spcPts val="100"/>
              </a:spcAft>
              <a:buFont typeface="Arial" panose="020B0604020202020204" pitchFamily="34" charset="0"/>
              <a:buAutoNum type="arabicParenR"/>
            </a:pPr>
            <a:endParaRPr lang="en-GB" sz="1000" dirty="0">
              <a:solidFill>
                <a:schemeClr val="bg2">
                  <a:lumMod val="50000"/>
                </a:schemeClr>
              </a:solidFill>
            </a:endParaRPr>
          </a:p>
          <a:p>
            <a:pPr marL="342900" indent="-342900">
              <a:buFont typeface="Arial" panose="020B0604020202020204" pitchFamily="34" charset="0"/>
              <a:buAutoNum type="arabicParenR"/>
            </a:pPr>
            <a:endParaRPr lang="en-US" sz="1000" dirty="0">
              <a:solidFill>
                <a:schemeClr val="bg2">
                  <a:lumMod val="50000"/>
                </a:schemeClr>
              </a:solidFill>
            </a:endParaRPr>
          </a:p>
          <a:p>
            <a:pPr marL="342900" indent="-342900">
              <a:buFont typeface="Arial" panose="020B0604020202020204" pitchFamily="34" charset="0"/>
              <a:buAutoNum type="arabicParenR"/>
            </a:pPr>
            <a:endParaRPr lang="en-US" sz="1000" dirty="0">
              <a:solidFill>
                <a:schemeClr val="bg2">
                  <a:lumMod val="50000"/>
                </a:schemeClr>
              </a:solidFill>
            </a:endParaRPr>
          </a:p>
          <a:p>
            <a:pPr marL="342900" indent="-342900">
              <a:buFont typeface="Arial" panose="020B0604020202020204" pitchFamily="34" charset="0"/>
              <a:buAutoNum type="arabicParenR"/>
            </a:pPr>
            <a:endParaRPr lang="en-US" sz="1000" dirty="0">
              <a:solidFill>
                <a:schemeClr val="bg2">
                  <a:lumMod val="50000"/>
                </a:schemeClr>
              </a:solidFill>
            </a:endParaRPr>
          </a:p>
        </p:txBody>
      </p:sp>
    </p:spTree>
    <p:extLst>
      <p:ext uri="{BB962C8B-B14F-4D97-AF65-F5344CB8AC3E}">
        <p14:creationId xmlns:p14="http://schemas.microsoft.com/office/powerpoint/2010/main" val="3854245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8A3593B0-F2DC-281C-3D5C-EAB7B79984C1}"/>
              </a:ext>
            </a:extLst>
          </p:cNvPr>
          <p:cNvSpPr txBox="1">
            <a:spLocks/>
          </p:cNvSpPr>
          <p:nvPr/>
        </p:nvSpPr>
        <p:spPr>
          <a:xfrm>
            <a:off x="116571" y="395870"/>
            <a:ext cx="6387638" cy="348533"/>
          </a:xfrm>
          <a:prstGeom prst="rect">
            <a:avLst/>
          </a:prstGeom>
        </p:spPr>
        <p:txBody>
          <a:bodyPr vert="horz" lIns="91440" tIns="45720" rIns="91440" bIns="45720" rtlCol="0" anchor="ctr">
            <a:noAutofit/>
          </a:bodyPr>
          <a:lstStyle>
            <a:lvl1pPr algn="l" defTabSz="914435" rtl="0" eaLnBrk="1" latinLnBrk="0" hangingPunct="1">
              <a:lnSpc>
                <a:spcPct val="90000"/>
              </a:lnSpc>
              <a:spcBef>
                <a:spcPct val="0"/>
              </a:spcBef>
              <a:buNone/>
              <a:defRPr sz="2000" b="1" kern="1200">
                <a:solidFill>
                  <a:schemeClr val="accent1"/>
                </a:solidFill>
                <a:latin typeface="+mn-lt"/>
                <a:ea typeface="+mj-ea"/>
                <a:cs typeface="+mj-cs"/>
              </a:defRPr>
            </a:lvl1pPr>
          </a:lstStyle>
          <a:p>
            <a:pPr lvl="0" defTabSz="685800"/>
            <a:r>
              <a:rPr lang="en-GB" sz="2400" dirty="0">
                <a:solidFill>
                  <a:srgbClr val="013C5B"/>
                </a:solidFill>
                <a:latin typeface="Arial" panose="020B0604020202020204" pitchFamily="34" charset="0"/>
                <a:cs typeface="Arial" panose="020B0604020202020204" pitchFamily="34" charset="0"/>
              </a:rPr>
              <a:t>Table of Contents</a:t>
            </a:r>
          </a:p>
        </p:txBody>
      </p:sp>
      <p:sp>
        <p:nvSpPr>
          <p:cNvPr id="9" name="Content Placeholder 2">
            <a:extLst>
              <a:ext uri="{FF2B5EF4-FFF2-40B4-BE49-F238E27FC236}">
                <a16:creationId xmlns:a16="http://schemas.microsoft.com/office/drawing/2014/main" id="{7D36F6E2-4FA6-B278-2243-0CFEF5DE84F1}"/>
              </a:ext>
            </a:extLst>
          </p:cNvPr>
          <p:cNvSpPr txBox="1">
            <a:spLocks/>
          </p:cNvSpPr>
          <p:nvPr/>
        </p:nvSpPr>
        <p:spPr>
          <a:xfrm>
            <a:off x="254000" y="6815469"/>
            <a:ext cx="5915025" cy="413606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tabLst>
                <a:tab pos="801688" algn="l"/>
                <a:tab pos="5021263" algn="l"/>
              </a:tabLst>
            </a:pPr>
            <a:endParaRPr lang="en-GB" sz="1200" dirty="0"/>
          </a:p>
        </p:txBody>
      </p:sp>
      <p:graphicFrame>
        <p:nvGraphicFramePr>
          <p:cNvPr id="8" name="Content Placeholder 5"/>
          <p:cNvGraphicFramePr>
            <a:graphicFrameLocks/>
          </p:cNvGraphicFramePr>
          <p:nvPr>
            <p:extLst>
              <p:ext uri="{D42A27DB-BD31-4B8C-83A1-F6EECF244321}">
                <p14:modId xmlns:p14="http://schemas.microsoft.com/office/powerpoint/2010/main" val="2605129849"/>
              </p:ext>
            </p:extLst>
          </p:nvPr>
        </p:nvGraphicFramePr>
        <p:xfrm>
          <a:off x="218440" y="1081530"/>
          <a:ext cx="6421120" cy="4953040"/>
        </p:xfrm>
        <a:graphic>
          <a:graphicData uri="http://schemas.openxmlformats.org/drawingml/2006/table">
            <a:tbl>
              <a:tblPr firstRow="1" bandRow="1"/>
              <a:tblGrid>
                <a:gridCol w="534622">
                  <a:extLst>
                    <a:ext uri="{9D8B030D-6E8A-4147-A177-3AD203B41FA5}">
                      <a16:colId xmlns:a16="http://schemas.microsoft.com/office/drawing/2014/main" val="4003867825"/>
                    </a:ext>
                  </a:extLst>
                </a:gridCol>
                <a:gridCol w="144442">
                  <a:extLst>
                    <a:ext uri="{9D8B030D-6E8A-4147-A177-3AD203B41FA5}">
                      <a16:colId xmlns:a16="http://schemas.microsoft.com/office/drawing/2014/main" val="2716714279"/>
                    </a:ext>
                  </a:extLst>
                </a:gridCol>
                <a:gridCol w="5742056">
                  <a:extLst>
                    <a:ext uri="{9D8B030D-6E8A-4147-A177-3AD203B41FA5}">
                      <a16:colId xmlns:a16="http://schemas.microsoft.com/office/drawing/2014/main" val="1702807203"/>
                    </a:ext>
                  </a:extLst>
                </a:gridCol>
              </a:tblGrid>
              <a:tr h="309565">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rowSpan="7">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lvl="0" indent="0" algn="l" defTabSz="685800" rtl="0" eaLnBrk="1" fontAlgn="b" latinLnBrk="0" hangingPunct="1">
                        <a:lnSpc>
                          <a:spcPct val="100000"/>
                        </a:lnSpc>
                        <a:spcBef>
                          <a:spcPts val="0"/>
                        </a:spcBef>
                        <a:spcAft>
                          <a:spcPts val="0"/>
                        </a:spcAft>
                        <a:buClrTx/>
                        <a:buSzTx/>
                        <a:buFontTx/>
                        <a:buNone/>
                        <a:tabLst/>
                        <a:defRPr/>
                      </a:pP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Arial" panose="020B0604020202020204" pitchFamily="34" charset="0"/>
                          <a:ea typeface="+mn-ea"/>
                          <a:cs typeface="Arial" panose="020B0604020202020204" pitchFamily="34" charset="0"/>
                          <a:hlinkClick r:id="rId2" action="ppaction://hlinksldjump"/>
                        </a:rPr>
                        <a:t>Ear Wax</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1743921522"/>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2</a:t>
                      </a: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p>
                      <a:endParaRPr lang="en-GB"/>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Arial" panose="020B0604020202020204" pitchFamily="34" charset="0"/>
                          <a:ea typeface="+mn-ea"/>
                          <a:cs typeface="Arial" panose="020B0604020202020204" pitchFamily="34" charset="0"/>
                          <a:hlinkClick r:id="rId3" action="ppaction://hlinksldjump"/>
                        </a:rPr>
                        <a:t>Foreign Body (Ear or nose)</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2483399577"/>
                  </a:ext>
                </a:extLst>
              </a:tr>
              <a:tr h="309565">
                <a:tc>
                  <a:txBody>
                    <a:body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3</a:t>
                      </a: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vMerge="1">
                  <a:txBody>
                    <a:bodyPr/>
                    <a:lstStyle/>
                    <a:p>
                      <a:endParaRPr lang="en-US"/>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Arial" panose="020B0604020202020204" pitchFamily="34" charset="0"/>
                          <a:ea typeface="+mn-ea"/>
                          <a:cs typeface="Arial" panose="020B0604020202020204" pitchFamily="34" charset="0"/>
                          <a:hlinkClick r:id="rId4" action="ppaction://hlinksldjump"/>
                        </a:rPr>
                        <a:t>Tympanic Membrane perforation</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55779569"/>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4</a:t>
                      </a: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p>
                      <a:endParaRPr lang="en-GB"/>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Arial" panose="020B0604020202020204" pitchFamily="34" charset="0"/>
                          <a:ea typeface="+mn-ea"/>
                          <a:cs typeface="Arial" panose="020B0604020202020204" pitchFamily="34" charset="0"/>
                          <a:hlinkClick r:id="rId5" action="ppaction://hlinksldjump"/>
                        </a:rPr>
                        <a:t>Ear Discharge &amp; Otitis Externa</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1424030005"/>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5</a:t>
                      </a: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p>
                      <a:endParaRPr lang="en-GB"/>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Arial" panose="020B0604020202020204" pitchFamily="34" charset="0"/>
                          <a:ea typeface="+mn-ea"/>
                          <a:cs typeface="Arial" panose="020B0604020202020204" pitchFamily="34" charset="0"/>
                          <a:hlinkClick r:id="rId6" action="ppaction://hlinksldjump"/>
                        </a:rPr>
                        <a:t>Acute &amp; Recurrent Otitis Media</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2592095535"/>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6</a:t>
                      </a:r>
                    </a:p>
                  </a:txBody>
                  <a:tcPr marL="6350" marR="6350" marT="635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7" action="ppaction://hlinksldjump"/>
                        </a:rPr>
                        <a:t>Chronic Otitis Media with Effusion (Glue Ear)</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2878150705"/>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7</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8" action="ppaction://hlinksldjump"/>
                        </a:rPr>
                        <a:t>Nasal Congestion / </a:t>
                      </a:r>
                      <a:r>
                        <a:rPr lang="en-GB" sz="1400" b="0" kern="1200" dirty="0" err="1">
                          <a:solidFill>
                            <a:schemeClr val="tx1"/>
                          </a:solidFill>
                          <a:latin typeface="Arial" panose="020B0604020202020204" pitchFamily="34" charset="0"/>
                          <a:ea typeface="+mn-ea"/>
                          <a:cs typeface="Arial" panose="020B0604020202020204" pitchFamily="34" charset="0"/>
                          <a:hlinkClick r:id="rId8" action="ppaction://hlinksldjump"/>
                        </a:rPr>
                        <a:t>Rhinnorhoea</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2108672609"/>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8</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rowSpan="8">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10000"/>
                        <a:lumOff val="90000"/>
                      </a:scheme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9" action="ppaction://hlinksldjump"/>
                        </a:rPr>
                        <a:t>Allergic Rhinitis</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258406546"/>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9</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0" action="ppaction://hlinksldjump"/>
                        </a:rPr>
                        <a:t>Epistaxis</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3775040678"/>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10</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1" action="ppaction://hlinksldjump"/>
                        </a:rPr>
                        <a:t>Broken Nose</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1803989276"/>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11</a:t>
                      </a:r>
                    </a:p>
                  </a:txBody>
                  <a:tcPr marL="6350" marR="6350" marT="635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2" action="ppaction://hlinksldjump"/>
                        </a:rPr>
                        <a:t>Snoring / OSA / Sleep Disordered Breathing</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33561734"/>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12</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3" action="ppaction://hlinksldjump"/>
                        </a:rPr>
                        <a:t>Sore Throat</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662566435"/>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13</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4" action="ppaction://hlinksldjump"/>
                        </a:rPr>
                        <a:t>Swallowed / Inhaled Foreign Bodies</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3442561276"/>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14</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5" action="ppaction://hlinksldjump"/>
                        </a:rPr>
                        <a:t>Neck Lumps</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1428298069"/>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15</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vMerge="1">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i="0" u="none" strike="noStrike" dirty="0">
                        <a:solidFill>
                          <a:schemeClr val="tx1"/>
                        </a:solidFill>
                        <a:effectLst/>
                        <a:latin typeface="Calibri" panose="020F050202020403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23D5B"/>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6" action="ppaction://hlinksldjump"/>
                        </a:rPr>
                        <a:t>Facial Nerve/Bells Palsy</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6F1FE"/>
                    </a:solidFill>
                  </a:tcPr>
                </a:tc>
                <a:extLst>
                  <a:ext uri="{0D108BD9-81ED-4DB2-BD59-A6C34878D82A}">
                    <a16:rowId xmlns:a16="http://schemas.microsoft.com/office/drawing/2014/main" val="1101222781"/>
                  </a:ext>
                </a:extLst>
              </a:tr>
              <a:tr h="30956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r" fontAlgn="b"/>
                      <a:r>
                        <a:rPr lang="en-GB" sz="1400" b="0" kern="1200" dirty="0">
                          <a:solidFill>
                            <a:schemeClr val="tx1"/>
                          </a:solidFill>
                          <a:latin typeface="Arial" panose="020B0604020202020204" pitchFamily="34" charset="0"/>
                          <a:ea typeface="+mn-ea"/>
                          <a:cs typeface="Arial" panose="020B0604020202020204" pitchFamily="34" charset="0"/>
                        </a:rPr>
                        <a:t>16</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algn="l" fontAlgn="b"/>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indent="0">
                        <a:spcBef>
                          <a:spcPts val="0"/>
                        </a:spcBef>
                        <a:buNone/>
                      </a:pPr>
                      <a:r>
                        <a:rPr lang="en-GB" sz="1400" b="0" kern="1200" dirty="0">
                          <a:solidFill>
                            <a:schemeClr val="tx1"/>
                          </a:solidFill>
                          <a:latin typeface="Arial" panose="020B0604020202020204" pitchFamily="34" charset="0"/>
                          <a:ea typeface="+mn-ea"/>
                          <a:cs typeface="Arial" panose="020B0604020202020204" pitchFamily="34" charset="0"/>
                          <a:hlinkClick r:id="rId17" action="ppaction://hlinksldjump"/>
                        </a:rPr>
                        <a:t>References</a:t>
                      </a:r>
                      <a:endParaRPr lang="en-GB" sz="1400" b="0" kern="1200" dirty="0">
                        <a:solidFill>
                          <a:schemeClr val="tx1"/>
                        </a:solidFill>
                        <a:latin typeface="Arial" panose="020B0604020202020204" pitchFamily="34" charset="0"/>
                        <a:ea typeface="+mn-ea"/>
                        <a:cs typeface="Arial" panose="020B0604020202020204" pitchFamily="34"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10000"/>
                        <a:lumOff val="90000"/>
                      </a:schemeClr>
                    </a:solidFill>
                  </a:tcPr>
                </a:tc>
                <a:extLst>
                  <a:ext uri="{0D108BD9-81ED-4DB2-BD59-A6C34878D82A}">
                    <a16:rowId xmlns:a16="http://schemas.microsoft.com/office/drawing/2014/main" val="977852170"/>
                  </a:ext>
                </a:extLst>
              </a:tr>
            </a:tbl>
          </a:graphicData>
        </a:graphic>
      </p:graphicFrame>
      <p:sp>
        <p:nvSpPr>
          <p:cNvPr id="13" name="Process 57">
            <a:extLst>
              <a:ext uri="{FF2B5EF4-FFF2-40B4-BE49-F238E27FC236}">
                <a16:creationId xmlns:a16="http://schemas.microsoft.com/office/drawing/2014/main" id="{0B35EBF7-65FB-9BE4-2355-52423ADE9A59}"/>
              </a:ext>
            </a:extLst>
          </p:cNvPr>
          <p:cNvSpPr/>
          <p:nvPr/>
        </p:nvSpPr>
        <p:spPr>
          <a:xfrm>
            <a:off x="218440" y="6129247"/>
            <a:ext cx="6421120" cy="1673141"/>
          </a:xfrm>
          <a:prstGeom prst="flowChartProcess">
            <a:avLst/>
          </a:prstGeom>
          <a:solidFill>
            <a:schemeClr val="accent1"/>
          </a:solidFill>
          <a:ln>
            <a:no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t" anchorCtr="0">
            <a:spAutoFit/>
          </a:bodyPr>
          <a:lstStyle/>
          <a:p>
            <a:r>
              <a:rPr lang="en-GB" sz="1300" dirty="0">
                <a:solidFill>
                  <a:schemeClr val="lt1"/>
                </a:solidFill>
                <a:latin typeface="Arial" panose="020B0604020202020204" pitchFamily="34" charset="0"/>
                <a:cs typeface="Arial" panose="020B0604020202020204" pitchFamily="34" charset="0"/>
              </a:rPr>
              <a:t>This guide has been produced utilising published guidance and in collaboration with clinical and non-clinical staff across the South East London. It is intended to be a guide to assist Primary care colleagues in decision making and does not replace clinical judgement. </a:t>
            </a:r>
          </a:p>
          <a:p>
            <a:r>
              <a:rPr lang="en-GB" sz="1300" dirty="0">
                <a:solidFill>
                  <a:schemeClr val="lt1"/>
                </a:solidFill>
                <a:latin typeface="Arial" panose="020B0604020202020204" pitchFamily="34" charset="0"/>
                <a:cs typeface="Arial" panose="020B0604020202020204" pitchFamily="34" charset="0"/>
              </a:rPr>
              <a:t/>
            </a:r>
            <a:br>
              <a:rPr lang="en-GB" sz="1300" dirty="0">
                <a:solidFill>
                  <a:schemeClr val="lt1"/>
                </a:solidFill>
                <a:latin typeface="Arial" panose="020B0604020202020204" pitchFamily="34" charset="0"/>
                <a:cs typeface="Arial" panose="020B0604020202020204" pitchFamily="34" charset="0"/>
              </a:rPr>
            </a:br>
            <a:r>
              <a:rPr lang="en-GB" sz="1300" dirty="0">
                <a:solidFill>
                  <a:schemeClr val="lt1"/>
                </a:solidFill>
                <a:latin typeface="Arial" panose="020B0604020202020204" pitchFamily="34" charset="0"/>
                <a:cs typeface="Arial" panose="020B0604020202020204" pitchFamily="34" charset="0"/>
              </a:rPr>
              <a:t>We encourage users of this document to seek advice from primary or secondary care colleagues when they are unsure, the latter using established communication channels (e.g. Consultant Connect and e-RS Advice and Guidance).</a:t>
            </a:r>
          </a:p>
        </p:txBody>
      </p:sp>
      <p:graphicFrame>
        <p:nvGraphicFramePr>
          <p:cNvPr id="14" name="Table 7">
            <a:extLst>
              <a:ext uri="{FF2B5EF4-FFF2-40B4-BE49-F238E27FC236}">
                <a16:creationId xmlns:a16="http://schemas.microsoft.com/office/drawing/2014/main" id="{1BB5D568-15C0-58B6-69FA-ACCD19B12D3C}"/>
              </a:ext>
            </a:extLst>
          </p:cNvPr>
          <p:cNvGraphicFramePr>
            <a:graphicFrameLocks noGrp="1"/>
          </p:cNvGraphicFramePr>
          <p:nvPr>
            <p:extLst>
              <p:ext uri="{D42A27DB-BD31-4B8C-83A1-F6EECF244321}">
                <p14:modId xmlns:p14="http://schemas.microsoft.com/office/powerpoint/2010/main" val="235089158"/>
              </p:ext>
            </p:extLst>
          </p:nvPr>
        </p:nvGraphicFramePr>
        <p:xfrm>
          <a:off x="237728" y="8910501"/>
          <a:ext cx="6382544" cy="868680"/>
        </p:xfrm>
        <a:graphic>
          <a:graphicData uri="http://schemas.openxmlformats.org/drawingml/2006/table">
            <a:tbl>
              <a:tblPr firstRow="1" bandRow="1">
                <a:tableStyleId>{5C22544A-7EE6-4342-B048-85BDC9FD1C3A}</a:tableStyleId>
              </a:tblPr>
              <a:tblGrid>
                <a:gridCol w="1134864">
                  <a:extLst>
                    <a:ext uri="{9D8B030D-6E8A-4147-A177-3AD203B41FA5}">
                      <a16:colId xmlns:a16="http://schemas.microsoft.com/office/drawing/2014/main" val="410818033"/>
                    </a:ext>
                  </a:extLst>
                </a:gridCol>
                <a:gridCol w="2623840">
                  <a:extLst>
                    <a:ext uri="{9D8B030D-6E8A-4147-A177-3AD203B41FA5}">
                      <a16:colId xmlns:a16="http://schemas.microsoft.com/office/drawing/2014/main" val="2154441341"/>
                    </a:ext>
                  </a:extLst>
                </a:gridCol>
                <a:gridCol w="2623840">
                  <a:extLst>
                    <a:ext uri="{9D8B030D-6E8A-4147-A177-3AD203B41FA5}">
                      <a16:colId xmlns:a16="http://schemas.microsoft.com/office/drawing/2014/main" val="3143316282"/>
                    </a:ext>
                  </a:extLst>
                </a:gridCol>
              </a:tblGrid>
              <a:tr h="152832">
                <a:tc>
                  <a:txBody>
                    <a:bodyPr/>
                    <a:lstStyle/>
                    <a:p>
                      <a:r>
                        <a:rPr lang="en-GB" sz="1100" b="1" kern="1200" dirty="0">
                          <a:solidFill>
                            <a:schemeClr val="bg1"/>
                          </a:solidFill>
                          <a:latin typeface="Arial" panose="020B0604020202020204" pitchFamily="34" charset="0"/>
                          <a:ea typeface="+mn-ea"/>
                          <a:cs typeface="Arial" panose="020B0604020202020204" pitchFamily="34" charset="0"/>
                        </a:rPr>
                        <a:t>Version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r>
                        <a:rPr lang="en-GB" sz="1100" b="1" kern="1200" dirty="0">
                          <a:solidFill>
                            <a:schemeClr val="bg1"/>
                          </a:solidFill>
                          <a:latin typeface="Arial" panose="020B0604020202020204" pitchFamily="34" charset="0"/>
                          <a:ea typeface="+mn-ea"/>
                          <a:cs typeface="Arial" panose="020B0604020202020204" pitchFamily="34" charset="0"/>
                        </a:rPr>
                        <a:t>Date signed off</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tc>
                  <a:txBody>
                    <a:bodyPr/>
                    <a:lstStyle/>
                    <a:p>
                      <a:r>
                        <a:rPr lang="en-GB" sz="1100" b="1" kern="1200" dirty="0">
                          <a:solidFill>
                            <a:schemeClr val="bg1"/>
                          </a:solidFill>
                          <a:latin typeface="Arial" panose="020B0604020202020204" pitchFamily="34" charset="0"/>
                          <a:ea typeface="+mn-ea"/>
                          <a:cs typeface="Arial" panose="020B0604020202020204" pitchFamily="34" charset="0"/>
                        </a:rPr>
                        <a:t>Date of next review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530425499"/>
                  </a:ext>
                </a:extLst>
              </a:tr>
              <a:tr h="152832">
                <a:tc>
                  <a:txBody>
                    <a:bodyPr/>
                    <a:lstStyle/>
                    <a:p>
                      <a:pPr algn="ctr"/>
                      <a:r>
                        <a:rPr lang="en-GB" sz="1400" dirty="0">
                          <a:solidFill>
                            <a:sysClr val="windowText" lastClr="000000"/>
                          </a:solidFill>
                          <a:latin typeface="Arial" panose="020B0604020202020204" pitchFamily="34" charset="0"/>
                          <a:cs typeface="Arial" panose="020B0604020202020204" pitchFamily="34" charset="0"/>
                        </a:rPr>
                        <a:t>V0.1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extLst>
                  <a:ext uri="{0D108BD9-81ED-4DB2-BD59-A6C34878D82A}">
                    <a16:rowId xmlns:a16="http://schemas.microsoft.com/office/drawing/2014/main" val="1170135281"/>
                  </a:ext>
                </a:extLst>
              </a:tr>
              <a:tr h="152832">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tc>
                  <a:txBody>
                    <a:bodyPr/>
                    <a:lstStyle/>
                    <a:p>
                      <a:pPr algn="ctr"/>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tc>
                  <a:txBody>
                    <a:bodyPr/>
                    <a:lstStyle/>
                    <a:p>
                      <a:endParaRPr lang="en-GB" sz="140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F1FE"/>
                    </a:solidFill>
                  </a:tcPr>
                </a:tc>
                <a:extLst>
                  <a:ext uri="{0D108BD9-81ED-4DB2-BD59-A6C34878D82A}">
                    <a16:rowId xmlns:a16="http://schemas.microsoft.com/office/drawing/2014/main" val="763718148"/>
                  </a:ext>
                </a:extLst>
              </a:tr>
            </a:tbl>
          </a:graphicData>
        </a:graphic>
      </p:graphicFrame>
    </p:spTree>
    <p:extLst>
      <p:ext uri="{BB962C8B-B14F-4D97-AF65-F5344CB8AC3E}">
        <p14:creationId xmlns:p14="http://schemas.microsoft.com/office/powerpoint/2010/main" val="1406898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202785" y="728478"/>
            <a:ext cx="6468644" cy="580534"/>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algn="ctr"/>
            <a:r>
              <a:rPr lang="en-US" sz="1100" dirty="0">
                <a:solidFill>
                  <a:prstClr val="black"/>
                </a:solidFill>
                <a:latin typeface="Arial" panose="020B0604020202020204" pitchFamily="34" charset="0"/>
                <a:cs typeface="Arial" panose="020B0604020202020204" pitchFamily="34" charset="0"/>
              </a:rPr>
              <a:t>Ear wax only needs to be removed if causing symptoms or if the tympanic membrane needs to be </a:t>
            </a:r>
            <a:r>
              <a:rPr lang="en-US" sz="1100" dirty="0" err="1">
                <a:solidFill>
                  <a:prstClr val="black"/>
                </a:solidFill>
                <a:latin typeface="Arial" panose="020B0604020202020204" pitchFamily="34" charset="0"/>
                <a:cs typeface="Arial" panose="020B0604020202020204" pitchFamily="34" charset="0"/>
              </a:rPr>
              <a:t>visualised</a:t>
            </a:r>
            <a:r>
              <a:rPr lang="en-US" sz="1100" dirty="0">
                <a:solidFill>
                  <a:prstClr val="black"/>
                </a:solidFill>
                <a:latin typeface="Arial" panose="020B0604020202020204" pitchFamily="34" charset="0"/>
                <a:cs typeface="Arial" panose="020B0604020202020204" pitchFamily="34" charset="0"/>
              </a:rPr>
              <a:t> </a:t>
            </a:r>
          </a:p>
          <a:p>
            <a:pPr algn="ctr"/>
            <a:r>
              <a:rPr lang="en-US" sz="1100" dirty="0">
                <a:solidFill>
                  <a:prstClr val="black"/>
                </a:solidFill>
                <a:latin typeface="Arial" panose="020B0604020202020204" pitchFamily="34" charset="0"/>
                <a:cs typeface="Arial" panose="020B0604020202020204" pitchFamily="34" charset="0"/>
              </a:rPr>
              <a:t>Advise not to use cotton buds, to avoid recurrence continue olive oil drops twice weekly</a:t>
            </a:r>
          </a:p>
        </p:txBody>
      </p:sp>
      <p:sp>
        <p:nvSpPr>
          <p:cNvPr id="47" name="Process 57">
            <a:extLst>
              <a:ext uri="{FF2B5EF4-FFF2-40B4-BE49-F238E27FC236}">
                <a16:creationId xmlns:a16="http://schemas.microsoft.com/office/drawing/2014/main" id="{0B35EBF7-65FB-9BE4-2355-52423ADE9A59}"/>
              </a:ext>
            </a:extLst>
          </p:cNvPr>
          <p:cNvSpPr/>
          <p:nvPr/>
        </p:nvSpPr>
        <p:spPr>
          <a:xfrm>
            <a:off x="209799" y="8115516"/>
            <a:ext cx="6452432" cy="719857"/>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algn="ctr"/>
            <a:r>
              <a:rPr lang="en-US" sz="1100" dirty="0">
                <a:solidFill>
                  <a:prstClr val="black"/>
                </a:solidFill>
                <a:latin typeface="Arial" panose="020B0604020202020204" pitchFamily="34" charset="0"/>
                <a:cs typeface="Arial" panose="020B0604020202020204" pitchFamily="34" charset="0"/>
              </a:rPr>
              <a:t>*Ear drop choice: Olive oil TDS for 3-5 days. Olive oil may take up to 2 weeks to soften. Possible side effects: transient hearing loss, discomfort, dizziness, skin irritation</a:t>
            </a:r>
          </a:p>
          <a:p>
            <a:r>
              <a:rPr lang="en-US" sz="1100" dirty="0">
                <a:solidFill>
                  <a:prstClr val="black"/>
                </a:solidFill>
                <a:latin typeface="Arial" panose="020B0604020202020204" pitchFamily="34" charset="0"/>
                <a:cs typeface="Arial" panose="020B0604020202020204" pitchFamily="34" charset="0"/>
              </a:rPr>
              <a:t>References: SEL Treatment Access Policy 2022 (1), NICE CKS Ear Wax 2021 (2)</a:t>
            </a:r>
          </a:p>
          <a:p>
            <a:endParaRPr lang="en-US" sz="800" dirty="0">
              <a:latin typeface="Arial" panose="020B0604020202020204" pitchFamily="34" charset="0"/>
              <a:cs typeface="Arial" panose="020B0604020202020204" pitchFamily="34" charset="0"/>
            </a:endParaRPr>
          </a:p>
        </p:txBody>
      </p:sp>
      <p:grpSp>
        <p:nvGrpSpPr>
          <p:cNvPr id="7" name="Group 6"/>
          <p:cNvGrpSpPr/>
          <p:nvPr/>
        </p:nvGrpSpPr>
        <p:grpSpPr>
          <a:xfrm>
            <a:off x="645841" y="2393385"/>
            <a:ext cx="5553958" cy="4076169"/>
            <a:chOff x="652021" y="2393385"/>
            <a:chExt cx="5553958" cy="4076169"/>
          </a:xfrm>
        </p:grpSpPr>
        <p:sp>
          <p:nvSpPr>
            <p:cNvPr id="6" name="TextBox 5"/>
            <p:cNvSpPr txBox="1"/>
            <p:nvPr/>
          </p:nvSpPr>
          <p:spPr>
            <a:xfrm>
              <a:off x="652021" y="3249585"/>
              <a:ext cx="1634273" cy="411257"/>
            </a:xfrm>
            <a:prstGeom prst="rect">
              <a:avLst/>
            </a:prstGeom>
            <a:noFill/>
            <a:ln w="34925" cmpd="sng">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Evidence of additional</a:t>
              </a:r>
              <a:r>
                <a:rPr lang="en-GB" sz="1100" dirty="0">
                  <a:solidFill>
                    <a:prstClr val="black"/>
                  </a:solidFill>
                  <a:latin typeface="Arial" panose="020B0604020202020204" pitchFamily="34" charset="0"/>
                  <a:cs typeface="Arial" panose="020B0604020202020204" pitchFamily="34" charset="0"/>
                </a:rPr>
                <a:t> pathology</a:t>
              </a:r>
              <a:endParaRPr kumimoji="0" lang="en-GB" sz="11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6A57878-6F4C-2B62-1E57-E9002DA032B0}"/>
                </a:ext>
              </a:extLst>
            </p:cNvPr>
            <p:cNvSpPr txBox="1"/>
            <p:nvPr/>
          </p:nvSpPr>
          <p:spPr>
            <a:xfrm>
              <a:off x="5071648" y="3167357"/>
              <a:ext cx="1134331" cy="575713"/>
            </a:xfrm>
            <a:prstGeom prst="rect">
              <a:avLst/>
            </a:prstGeom>
            <a:noFill/>
            <a:ln w="34925" cmpd="sng">
              <a:solidFill>
                <a:srgbClr val="78BE20"/>
              </a:solidFill>
            </a:ln>
          </p:spPr>
          <p:txBody>
            <a:bodyPr wrap="square" lIns="36000" tIns="36000" rIns="36000" bIns="36000" rtlCol="0" anchor="ctr">
              <a:no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1100" b="1" dirty="0">
                  <a:solidFill>
                    <a:prstClr val="black"/>
                  </a:solidFill>
                  <a:latin typeface="Arial" panose="020B0604020202020204" pitchFamily="34" charset="0"/>
                  <a:cs typeface="Arial" panose="020B0604020202020204" pitchFamily="34" charset="0"/>
                </a:rPr>
                <a:t>Manage and Review</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13" name="Elbow Connector 36"/>
            <p:cNvCxnSpPr>
              <a:cxnSpLocks/>
              <a:stCxn id="6" idx="2"/>
              <a:endCxn id="19" idx="0"/>
            </p:cNvCxnSpPr>
            <p:nvPr/>
          </p:nvCxnSpPr>
          <p:spPr>
            <a:xfrm>
              <a:off x="1469158" y="3660842"/>
              <a:ext cx="0" cy="1710531"/>
            </a:xfrm>
            <a:prstGeom prst="straightConnector1">
              <a:avLst/>
            </a:prstGeom>
            <a:ln w="34925" cmpd="sng">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272500" y="2393385"/>
              <a:ext cx="1102086" cy="2123658"/>
            </a:xfrm>
            <a:prstGeom prst="rect">
              <a:avLst/>
            </a:prstGeom>
            <a:solidFill>
              <a:schemeClr val="bg1"/>
            </a:solidFill>
            <a:ln w="34925" cmpd="sng">
              <a:solidFill>
                <a:schemeClr val="accent2"/>
              </a:solidFill>
            </a:ln>
          </p:spPr>
          <p:txBody>
            <a:bodyPr wrap="square" lIns="91440" tIns="45720" rIns="91440" bIns="45720" rtlCol="0" anchor="ctr">
              <a:spAutoFit/>
            </a:bodyPr>
            <a:lstStyle/>
            <a:p>
              <a:pPr marL="171450" indent="-171450">
                <a:buFont typeface="Arial" panose="020B0604020202020204" pitchFamily="34" charset="0"/>
                <a:buChar char="•"/>
              </a:pPr>
              <a:endParaRPr lang="en-US" sz="1100" dirty="0">
                <a:latin typeface="Arial"/>
                <a:cs typeface="Arial"/>
              </a:endParaRPr>
            </a:p>
            <a:p>
              <a:pPr marL="171450" indent="-171450">
                <a:buFont typeface="Arial" panose="020B0604020202020204" pitchFamily="34" charset="0"/>
                <a:buChar char="•"/>
              </a:pPr>
              <a:r>
                <a:rPr lang="en-US" sz="1100" dirty="0">
                  <a:latin typeface="Arial"/>
                  <a:cs typeface="Arial"/>
                </a:rPr>
                <a:t>Otitis Media </a:t>
              </a:r>
              <a:endParaRPr lang="en-US" dirty="0"/>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Acute Otitis Externa</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Dermatitis of the Ear Canal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Perforation</a:t>
              </a:r>
            </a:p>
            <a:p>
              <a:pPr marL="171450" indent="-171450">
                <a:buClr>
                  <a:srgbClr val="415462"/>
                </a:buClr>
                <a:buFont typeface="Arial" panose="020B0604020202020204" pitchFamily="34" charset="0"/>
                <a:buChar char="•"/>
              </a:pPr>
              <a:r>
                <a:rPr lang="en-US" sz="1100" dirty="0">
                  <a:solidFill>
                    <a:srgbClr val="FF0000"/>
                  </a:solidFill>
                  <a:latin typeface="Arial" panose="020B0604020202020204" pitchFamily="34" charset="0"/>
                  <a:cs typeface="Arial" panose="020B0604020202020204" pitchFamily="34" charset="0"/>
                </a:rPr>
                <a:t>Foreign body</a:t>
              </a:r>
            </a:p>
            <a:p>
              <a:pPr marL="171450" indent="-171450">
                <a:buClr>
                  <a:srgbClr val="415462"/>
                </a:buClr>
                <a:buFont typeface="Arial" panose="020B0604020202020204" pitchFamily="34" charset="0"/>
                <a:buChar char="•"/>
              </a:pPr>
              <a:endParaRPr lang="en-US" sz="1100" dirty="0">
                <a:solidFill>
                  <a:srgbClr val="FF0000"/>
                </a:solidFill>
                <a:latin typeface="Arial" panose="020B0604020202020204" pitchFamily="34" charset="0"/>
                <a:cs typeface="Arial" panose="020B0604020202020204" pitchFamily="34" charset="0"/>
              </a:endParaRPr>
            </a:p>
          </p:txBody>
        </p:sp>
        <p:sp>
          <p:nvSpPr>
            <p:cNvPr id="19" name="TextBox 18"/>
            <p:cNvSpPr txBox="1"/>
            <p:nvPr/>
          </p:nvSpPr>
          <p:spPr>
            <a:xfrm>
              <a:off x="652021" y="5371373"/>
              <a:ext cx="1634273" cy="580534"/>
            </a:xfrm>
            <a:prstGeom prst="rect">
              <a:avLst/>
            </a:prstGeom>
            <a:noFill/>
            <a:ln w="34925" cmpd="sng">
              <a:solidFill>
                <a:srgbClr val="78BE20"/>
              </a:solidFill>
            </a:ln>
          </p:spPr>
          <p:txBody>
            <a:bodyPr wrap="square" lIns="36000" tIns="36000" rIns="36000" bIns="36000" rtlCol="0" anchor="ctr">
              <a:spAutoFit/>
            </a:bodyPr>
            <a:lstStyle/>
            <a:p>
              <a:pPr algn="ctr"/>
              <a:r>
                <a:rPr lang="en-US" sz="1100" dirty="0">
                  <a:latin typeface="Arial" panose="020B0604020202020204" pitchFamily="34" charset="0"/>
                  <a:cs typeface="Arial" panose="020B0604020202020204" pitchFamily="34" charset="0"/>
                </a:rPr>
                <a:t>Advise OTC olive oil drops * &amp; review at 2 weeks</a:t>
              </a:r>
            </a:p>
          </p:txBody>
        </p:sp>
        <p:cxnSp>
          <p:nvCxnSpPr>
            <p:cNvPr id="20" name="Elbow Connector 36"/>
            <p:cNvCxnSpPr>
              <a:cxnSpLocks/>
            </p:cNvCxnSpPr>
            <p:nvPr/>
          </p:nvCxnSpPr>
          <p:spPr>
            <a:xfrm>
              <a:off x="2286043" y="5660666"/>
              <a:ext cx="954896" cy="1948"/>
            </a:xfrm>
            <a:prstGeom prst="straightConnector1">
              <a:avLst/>
            </a:prstGeom>
            <a:ln w="34925" cmpd="sng">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8E577D9-C099-14E8-5AB4-08516D0F9433}"/>
                </a:ext>
              </a:extLst>
            </p:cNvPr>
            <p:cNvSpPr txBox="1"/>
            <p:nvPr/>
          </p:nvSpPr>
          <p:spPr>
            <a:xfrm>
              <a:off x="5071648" y="5147112"/>
              <a:ext cx="1134331" cy="1029056"/>
            </a:xfrm>
            <a:prstGeom prst="rect">
              <a:avLst/>
            </a:prstGeom>
            <a:noFill/>
            <a:ln w="34925" cmpd="sng">
              <a:solidFill>
                <a:srgbClr val="ED8B00"/>
              </a:solidFill>
            </a:ln>
          </p:spPr>
          <p:txBody>
            <a:bodyPr wrap="square" lIns="36000" tIns="36000" rIns="36000" bIns="36000" rtlCol="0" anchor="ctr">
              <a:noAutofit/>
            </a:bodyPr>
            <a:lstStyle>
              <a:defPPr>
                <a:defRPr lang="en-US"/>
              </a:defPPr>
              <a:lvl1pPr marR="0" lvl="0" indent="0" algn="ctr" defTabSz="839876" fontAlgn="auto">
                <a:lnSpc>
                  <a:spcPct val="100000"/>
                </a:lnSpc>
                <a:spcBef>
                  <a:spcPts val="0"/>
                </a:spcBef>
                <a:spcAft>
                  <a:spcPts val="0"/>
                </a:spcAft>
                <a:buClrTx/>
                <a:buSzTx/>
                <a:buFontTx/>
                <a:buNone/>
                <a:tabLst/>
                <a:defRPr sz="1100" b="1">
                  <a:solidFill>
                    <a:prstClr val="black"/>
                  </a:solidFill>
                  <a:latin typeface="Arial" panose="020B0604020202020204" pitchFamily="34" charset="0"/>
                  <a:cs typeface="Arial" panose="020B0604020202020204" pitchFamily="34" charset="0"/>
                </a:defRPr>
              </a:lvl1pPr>
            </a:lstStyle>
            <a:p>
              <a:r>
                <a:rPr lang="en-US" dirty="0">
                  <a:solidFill>
                    <a:schemeClr val="tx1"/>
                  </a:solidFill>
                </a:rPr>
                <a:t>Refer routinely via ERS (except for foreign body – telephone referral)</a:t>
              </a:r>
            </a:p>
          </p:txBody>
        </p:sp>
        <p:sp>
          <p:nvSpPr>
            <p:cNvPr id="29" name="TextBox 28"/>
            <p:cNvSpPr txBox="1"/>
            <p:nvPr/>
          </p:nvSpPr>
          <p:spPr>
            <a:xfrm>
              <a:off x="1164213" y="4490989"/>
              <a:ext cx="609889" cy="241980"/>
            </a:xfrm>
            <a:prstGeom prst="rect">
              <a:avLst/>
            </a:prstGeom>
            <a:solidFill>
              <a:schemeClr val="accent2"/>
            </a:solidFill>
            <a:ln w="34925" cmpd="sng">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cxnSp>
          <p:nvCxnSpPr>
            <p:cNvPr id="36" name="Elbow Connector 36"/>
            <p:cNvCxnSpPr>
              <a:cxnSpLocks/>
            </p:cNvCxnSpPr>
            <p:nvPr/>
          </p:nvCxnSpPr>
          <p:spPr>
            <a:xfrm>
              <a:off x="2280984" y="3451009"/>
              <a:ext cx="969127" cy="8409"/>
            </a:xfrm>
            <a:prstGeom prst="straightConnector1">
              <a:avLst/>
            </a:prstGeom>
            <a:ln w="34925" cmpd="sng">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Elbow Connector 36"/>
            <p:cNvCxnSpPr>
              <a:cxnSpLocks/>
            </p:cNvCxnSpPr>
            <p:nvPr/>
          </p:nvCxnSpPr>
          <p:spPr>
            <a:xfrm flipV="1">
              <a:off x="4391269" y="3451009"/>
              <a:ext cx="680379" cy="3230"/>
            </a:xfrm>
            <a:prstGeom prst="straightConnector1">
              <a:avLst/>
            </a:prstGeom>
            <a:ln w="34925" cmpd="sng">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Elbow Connector 36"/>
            <p:cNvCxnSpPr>
              <a:cxnSpLocks/>
            </p:cNvCxnSpPr>
            <p:nvPr/>
          </p:nvCxnSpPr>
          <p:spPr>
            <a:xfrm>
              <a:off x="4377212" y="5659693"/>
              <a:ext cx="704898" cy="3895"/>
            </a:xfrm>
            <a:prstGeom prst="straightConnector1">
              <a:avLst/>
            </a:prstGeom>
            <a:ln w="34925" cmpd="sng">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8A7672-67BF-F44F-A9D6-1DB669FAEE9F}"/>
                </a:ext>
              </a:extLst>
            </p:cNvPr>
            <p:cNvSpPr txBox="1"/>
            <p:nvPr/>
          </p:nvSpPr>
          <p:spPr>
            <a:xfrm>
              <a:off x="2421890" y="3334223"/>
              <a:ext cx="609889" cy="241980"/>
            </a:xfrm>
            <a:prstGeom prst="rect">
              <a:avLst/>
            </a:prstGeom>
            <a:solidFill>
              <a:schemeClr val="accent2"/>
            </a:solidFill>
            <a:ln w="34925" cmpd="sng">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1100" b="1" dirty="0">
                  <a:solidFill>
                    <a:prstClr val="white"/>
                  </a:solidFill>
                  <a:latin typeface="Arial" panose="020B0604020202020204" pitchFamily="34" charset="0"/>
                  <a:cs typeface="Arial" panose="020B0604020202020204" pitchFamily="34" charset="0"/>
                </a:rPr>
                <a:t>Yes</a:t>
              </a:r>
              <a:endParaRPr kumimoji="0" lang="en-GB"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68A7672-67BF-F44F-A9D6-1DB669FAEE9F}"/>
                </a:ext>
              </a:extLst>
            </p:cNvPr>
            <p:cNvSpPr txBox="1"/>
            <p:nvPr/>
          </p:nvSpPr>
          <p:spPr>
            <a:xfrm>
              <a:off x="2412392" y="5540650"/>
              <a:ext cx="609889" cy="241980"/>
            </a:xfrm>
            <a:prstGeom prst="rect">
              <a:avLst/>
            </a:prstGeom>
            <a:solidFill>
              <a:schemeClr val="accent2"/>
            </a:solidFill>
            <a:ln w="34925" cmpd="sng">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lang="en-GB" sz="1100" b="1" dirty="0">
                  <a:solidFill>
                    <a:prstClr val="white"/>
                  </a:solidFill>
                  <a:latin typeface="Arial" panose="020B0604020202020204" pitchFamily="34" charset="0"/>
                  <a:cs typeface="Arial" panose="020B0604020202020204" pitchFamily="34" charset="0"/>
                </a:rPr>
                <a:t>Yes</a:t>
              </a:r>
              <a:endParaRPr kumimoji="0" lang="en-GB"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8" name="TextBox 27"/>
            <p:cNvSpPr txBox="1"/>
            <p:nvPr/>
          </p:nvSpPr>
          <p:spPr>
            <a:xfrm>
              <a:off x="3250111" y="4853727"/>
              <a:ext cx="1102086" cy="1615827"/>
            </a:xfrm>
            <a:prstGeom prst="rect">
              <a:avLst/>
            </a:prstGeom>
            <a:solidFill>
              <a:srgbClr val="ED8B00"/>
            </a:solidFill>
            <a:ln w="34925" cmpd="sng">
              <a:solidFill>
                <a:srgbClr val="ED8B00"/>
              </a:solidFill>
            </a:ln>
          </p:spPr>
          <p:txBody>
            <a:bodyPr wrap="square" rtlCol="0" anchor="ctr">
              <a:spAutoFit/>
            </a:bodyPr>
            <a:lstStyle/>
            <a:p>
              <a:pPr algn="ctr"/>
              <a:r>
                <a:rPr lang="en-US" sz="1100" b="1" dirty="0">
                  <a:latin typeface="Arial" panose="020B0604020202020204" pitchFamily="34" charset="0"/>
                  <a:cs typeface="Arial" panose="020B0604020202020204" pitchFamily="34" charset="0"/>
                </a:rPr>
                <a:t>Ongoing symptomatic  wax (wax that is not causing symptoms does not need to be removed)</a:t>
              </a:r>
            </a:p>
          </p:txBody>
        </p:sp>
      </p:grpSp>
      <p:sp>
        <p:nvSpPr>
          <p:cNvPr id="22"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panose="020B0604020202020204" pitchFamily="34" charset="0"/>
                <a:cs typeface="Arial" panose="020B0604020202020204" pitchFamily="34" charset="0"/>
              </a:rPr>
              <a:t>Ear Wax</a:t>
            </a:r>
          </a:p>
        </p:txBody>
      </p:sp>
    </p:spTree>
    <p:extLst>
      <p:ext uri="{BB962C8B-B14F-4D97-AF65-F5344CB8AC3E}">
        <p14:creationId xmlns:p14="http://schemas.microsoft.com/office/powerpoint/2010/main" val="975598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79576965"/>
              </p:ext>
            </p:extLst>
          </p:nvPr>
        </p:nvGraphicFramePr>
        <p:xfrm>
          <a:off x="189000" y="892775"/>
          <a:ext cx="6480000" cy="1645920"/>
        </p:xfrm>
        <a:graphic>
          <a:graphicData uri="http://schemas.openxmlformats.org/drawingml/2006/table">
            <a:tbl>
              <a:tblPr firstRow="1" bandRow="1">
                <a:tableStyleId>{5C22544A-7EE6-4342-B048-85BDC9FD1C3A}</a:tableStyleId>
              </a:tblPr>
              <a:tblGrid>
                <a:gridCol w="6480000">
                  <a:extLst>
                    <a:ext uri="{9D8B030D-6E8A-4147-A177-3AD203B41FA5}">
                      <a16:colId xmlns:a16="http://schemas.microsoft.com/office/drawing/2014/main" val="1362177288"/>
                    </a:ext>
                  </a:extLst>
                </a:gridCol>
              </a:tblGrid>
              <a:tr h="131874">
                <a:tc>
                  <a:txBody>
                    <a:bodyPr/>
                    <a:lstStyle/>
                    <a:p>
                      <a:pPr algn="ctr"/>
                      <a:r>
                        <a:rPr lang="en-GB" sz="1200" b="1" dirty="0">
                          <a:latin typeface="Arial" panose="020B0604020202020204" pitchFamily="34" charset="0"/>
                          <a:cs typeface="Arial" panose="020B0604020202020204" pitchFamily="34" charset="0"/>
                        </a:rPr>
                        <a:t>RED</a:t>
                      </a:r>
                      <a:r>
                        <a:rPr lang="en-GB" sz="1200" b="1" baseline="0" dirty="0">
                          <a:latin typeface="Arial" panose="020B0604020202020204" pitchFamily="34" charset="0"/>
                          <a:cs typeface="Arial" panose="020B0604020202020204" pitchFamily="34" charset="0"/>
                        </a:rPr>
                        <a:t> FLAGS</a:t>
                      </a:r>
                      <a:endParaRPr lang="en-GB" sz="12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487752">
                <a:tc>
                  <a:txBody>
                    <a:bodyPr/>
                    <a:lstStyle/>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Foreign Body in Ear </a:t>
                      </a:r>
                      <a:r>
                        <a:rPr lang="en-US" sz="1200" b="1" dirty="0">
                          <a:solidFill>
                            <a:schemeClr val="tx1"/>
                          </a:solidFill>
                          <a:latin typeface="Arial" panose="020B0604020202020204" pitchFamily="34" charset="0"/>
                          <a:cs typeface="Arial" panose="020B0604020202020204" pitchFamily="34" charset="0"/>
                        </a:rPr>
                        <a:t>: A&amp;E as an emergency for batteries (999) or if evidence of severe infection requiring IV antibiotics, telephone referral for other materials</a:t>
                      </a:r>
                      <a:r>
                        <a:rPr lang="en-US" sz="1200" kern="1200" dirty="0">
                          <a:solidFill>
                            <a:schemeClr val="tx1"/>
                          </a:solidFill>
                          <a:latin typeface="Arial"/>
                          <a:ea typeface="+mn-ea"/>
                          <a:cs typeface="Arial"/>
                        </a:rPr>
                        <a:t> do </a:t>
                      </a:r>
                      <a:r>
                        <a:rPr lang="en-US" sz="1200" dirty="0">
                          <a:solidFill>
                            <a:schemeClr val="tx1"/>
                          </a:solidFill>
                          <a:latin typeface="Arial" panose="020B0604020202020204" pitchFamily="34" charset="0"/>
                          <a:cs typeface="Arial" panose="020B0604020202020204" pitchFamily="34" charset="0"/>
                        </a:rPr>
                        <a:t>not try and manipulate without specialist equipment or training</a:t>
                      </a:r>
                    </a:p>
                    <a:p>
                      <a:pPr marL="171450" indent="-171450">
                        <a:buFont typeface="Arial" panose="020B0604020202020204" pitchFamily="34" charset="0"/>
                        <a:buChar char="•"/>
                      </a:pPr>
                      <a:r>
                        <a:rPr lang="en-US" sz="1200" dirty="0">
                          <a:solidFill>
                            <a:schemeClr val="tx1"/>
                          </a:solidFill>
                          <a:latin typeface="Arial"/>
                          <a:cs typeface="Arial"/>
                        </a:rPr>
                        <a:t>Foreign body in Nose </a:t>
                      </a:r>
                      <a:r>
                        <a:rPr lang="en-US" sz="1200" u="sng" dirty="0">
                          <a:solidFill>
                            <a:schemeClr val="tx1"/>
                          </a:solidFill>
                          <a:latin typeface="Arial"/>
                          <a:cs typeface="Arial"/>
                        </a:rPr>
                        <a:t>(is an airway)</a:t>
                      </a:r>
                      <a:r>
                        <a:rPr lang="en-US" sz="1200" dirty="0">
                          <a:solidFill>
                            <a:schemeClr val="tx1"/>
                          </a:solidFill>
                          <a:latin typeface="Arial"/>
                          <a:cs typeface="Arial"/>
                        </a:rPr>
                        <a:t>-  </a:t>
                      </a:r>
                      <a:r>
                        <a:rPr lang="en-US" sz="1200" b="1" dirty="0">
                          <a:solidFill>
                            <a:schemeClr val="tx1"/>
                          </a:solidFill>
                          <a:latin typeface="Arial"/>
                          <a:cs typeface="Arial"/>
                        </a:rPr>
                        <a:t>A&amp;E as an emergency (999 for batteries)</a:t>
                      </a:r>
                      <a:r>
                        <a:rPr lang="en-US" sz="1200" b="1" dirty="0">
                          <a:solidFill>
                            <a:srgbClr val="FF0000"/>
                          </a:solidFill>
                          <a:latin typeface="Arial"/>
                          <a:cs typeface="Arial"/>
                        </a:rPr>
                        <a:t> </a:t>
                      </a:r>
                      <a:r>
                        <a:rPr lang="en-US" sz="1200" dirty="0">
                          <a:solidFill>
                            <a:schemeClr val="tx1"/>
                          </a:solidFill>
                          <a:latin typeface="Arial"/>
                          <a:cs typeface="Arial"/>
                        </a:rPr>
                        <a:t>do not try and manipulate without specialist equipment or training</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Cover with oral antibiotics if evidence of cellulitis whilst waiting to be seen as per local antibiotic guidelines </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
        <p:nvSpPr>
          <p:cNvPr id="7"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Foreign Body of the Ear or Nose</a:t>
            </a:r>
          </a:p>
        </p:txBody>
      </p:sp>
    </p:spTree>
    <p:extLst>
      <p:ext uri="{BB962C8B-B14F-4D97-AF65-F5344CB8AC3E}">
        <p14:creationId xmlns:p14="http://schemas.microsoft.com/office/powerpoint/2010/main" val="1870316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s 57">
            <a:extLst>
              <a:ext uri="{FF2B5EF4-FFF2-40B4-BE49-F238E27FC236}">
                <a16:creationId xmlns:a16="http://schemas.microsoft.com/office/drawing/2014/main" id="{0B35EBF7-65FB-9BE4-2355-52423ADE9A59}"/>
              </a:ext>
            </a:extLst>
          </p:cNvPr>
          <p:cNvSpPr/>
          <p:nvPr/>
        </p:nvSpPr>
        <p:spPr>
          <a:xfrm>
            <a:off x="105508" y="611399"/>
            <a:ext cx="6484858" cy="1365365"/>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Sans-Serif" panose="020B0604020202020204" pitchFamily="34" charset="0"/>
              <a:buChar char="•"/>
            </a:pPr>
            <a:r>
              <a:rPr lang="en-US" sz="1200" dirty="0">
                <a:solidFill>
                  <a:schemeClr val="tx1"/>
                </a:solidFill>
                <a:latin typeface="Arial"/>
                <a:cs typeface="Arial"/>
              </a:rPr>
              <a:t>Secondary to Otitis Media, Trauma, Barotrauma, Surgical (</a:t>
            </a:r>
            <a:r>
              <a:rPr lang="en-US" sz="1200" dirty="0" err="1">
                <a:solidFill>
                  <a:schemeClr val="tx1"/>
                </a:solidFill>
                <a:latin typeface="Arial"/>
                <a:cs typeface="Arial"/>
              </a:rPr>
              <a:t>e.g</a:t>
            </a:r>
            <a:r>
              <a:rPr lang="en-US" sz="1200" dirty="0">
                <a:solidFill>
                  <a:schemeClr val="tx1"/>
                </a:solidFill>
                <a:latin typeface="Arial"/>
                <a:cs typeface="Arial"/>
              </a:rPr>
              <a:t> after grommets)</a:t>
            </a:r>
            <a:endParaRPr lang="en-US" sz="1200" dirty="0">
              <a:solidFill>
                <a:schemeClr val="tx1"/>
              </a:solidFill>
              <a:latin typeface="Arial" panose="020B0604020202020204" pitchFamily="34" charset="0"/>
              <a:cs typeface="Arial" panose="020B0604020202020204" pitchFamily="34" charset="0"/>
            </a:endParaRPr>
          </a:p>
          <a:p>
            <a:pPr marL="171450" indent="-171450">
              <a:buFont typeface="Arial,Sans-Serif" panose="020B0604020202020204" pitchFamily="34" charset="0"/>
              <a:buChar char="•"/>
            </a:pPr>
            <a:r>
              <a:rPr lang="en-US" sz="1200" b="1" dirty="0">
                <a:solidFill>
                  <a:schemeClr val="tx1"/>
                </a:solidFill>
                <a:latin typeface="Arial"/>
                <a:cs typeface="Arial"/>
              </a:rPr>
              <a:t>&gt;90% heal within 4 weeks</a:t>
            </a:r>
            <a:r>
              <a:rPr lang="en-US" sz="1200" dirty="0">
                <a:solidFill>
                  <a:schemeClr val="tx1"/>
                </a:solidFill>
                <a:latin typeface="Arial"/>
                <a:cs typeface="Arial"/>
              </a:rPr>
              <a:t> &amp; Hearing loss usually recovers once healed</a:t>
            </a:r>
          </a:p>
          <a:p>
            <a:pPr marL="171450" indent="-171450">
              <a:buFont typeface="Arial,Sans-Serif" panose="020B0604020202020204" pitchFamily="34" charset="0"/>
              <a:buChar char="•"/>
            </a:pPr>
            <a:r>
              <a:rPr lang="en-US" sz="1200" dirty="0">
                <a:solidFill>
                  <a:schemeClr val="tx1"/>
                </a:solidFill>
                <a:latin typeface="Arial"/>
                <a:cs typeface="Arial"/>
              </a:rPr>
              <a:t>Antibiotics are not necessary in the vast majority of cases. Exceptions are those children at high risk of secondary middle ear infection or high risk complications from infection prescribe a topical antibiotic (non-ototoxic) until healed </a:t>
            </a:r>
          </a:p>
          <a:p>
            <a:pPr marL="171450" indent="-171450">
              <a:buFont typeface="Arial,Sans-Serif" panose="020B0604020202020204" pitchFamily="34" charset="0"/>
              <a:buChar char="•"/>
            </a:pPr>
            <a:r>
              <a:rPr lang="en-US" sz="1200" dirty="0">
                <a:solidFill>
                  <a:schemeClr val="tx1"/>
                </a:solidFill>
                <a:latin typeface="Arial"/>
                <a:cs typeface="Arial"/>
              </a:rPr>
              <a:t>Chronic Tympanic Membrane perforation (e.g. non-healed post grommets) – refer routinely to ENT </a:t>
            </a:r>
            <a:endParaRPr lang="en-US" sz="1200" dirty="0">
              <a:solidFill>
                <a:schemeClr val="tx1"/>
              </a:solidFill>
              <a:latin typeface="Arial" panose="020B0604020202020204" pitchFamily="34" charset="0"/>
              <a:cs typeface="Arial" panose="020B0604020202020204" pitchFamily="34" charset="0"/>
            </a:endParaRPr>
          </a:p>
        </p:txBody>
      </p:sp>
      <p:sp>
        <p:nvSpPr>
          <p:cNvPr id="7" name="Process 57">
            <a:extLst>
              <a:ext uri="{FF2B5EF4-FFF2-40B4-BE49-F238E27FC236}">
                <a16:creationId xmlns:a16="http://schemas.microsoft.com/office/drawing/2014/main" id="{0B35EBF7-65FB-9BE4-2355-52423ADE9A59}"/>
              </a:ext>
            </a:extLst>
          </p:cNvPr>
          <p:cNvSpPr/>
          <p:nvPr/>
        </p:nvSpPr>
        <p:spPr>
          <a:xfrm>
            <a:off x="256855" y="7302141"/>
            <a:ext cx="6322729" cy="1550031"/>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88900" indent="-88900">
              <a:buFont typeface="Arial,Sans-Serif" panose="020B0604020202020204" pitchFamily="34" charset="0"/>
              <a:buChar char="•"/>
            </a:pPr>
            <a:r>
              <a:rPr lang="en-US" sz="1200" u="sng" dirty="0">
                <a:solidFill>
                  <a:schemeClr val="tx1"/>
                </a:solidFill>
                <a:latin typeface="Arial"/>
                <a:cs typeface="Arial"/>
              </a:rPr>
              <a:t>*Self care advice </a:t>
            </a:r>
            <a:r>
              <a:rPr lang="en-US" sz="1200" dirty="0">
                <a:solidFill>
                  <a:schemeClr val="tx1"/>
                </a:solidFill>
                <a:latin typeface="Arial"/>
                <a:cs typeface="Arial"/>
              </a:rPr>
              <a:t>to try and stop secondary infection of the inner ear: keep it dry, particularly no shampoo/soap to enter ear canal. Ear plugs or coat cotton wool in petroleum jelly before bathing. Use hairdryer on low heat to dry ears after bathing:</a:t>
            </a:r>
            <a:endParaRPr lang="en-US" sz="1200" dirty="0">
              <a:latin typeface="Arial"/>
              <a:cs typeface="Arial"/>
            </a:endParaRPr>
          </a:p>
          <a:p>
            <a:pPr marL="285750" indent="-285750">
              <a:buFont typeface="Arial" panose="020B0604020202020204" pitchFamily="34" charset="0"/>
              <a:buChar char="•"/>
            </a:pPr>
            <a:r>
              <a:rPr lang="en-US" sz="1200" b="1" dirty="0">
                <a:latin typeface="Arial"/>
                <a:cs typeface="Arial"/>
                <a:hlinkClick r:id="rId2"/>
              </a:rPr>
              <a:t>https://www.selondonics.org/icb/your-health/medicines/sel-imoc/sel-imoc-self-care/ </a:t>
            </a:r>
            <a:endParaRPr lang="en-US" sz="1200" dirty="0">
              <a:latin typeface="Arial"/>
              <a:cs typeface="Arial"/>
            </a:endParaRPr>
          </a:p>
          <a:p>
            <a:pPr marL="88900" indent="-88900">
              <a:buFont typeface="Arial,Sans-Serif" panose="020B0604020202020204" pitchFamily="34" charset="0"/>
              <a:buChar char="•"/>
            </a:pPr>
            <a:r>
              <a:rPr lang="en-US" sz="1200" dirty="0">
                <a:solidFill>
                  <a:schemeClr val="tx1"/>
                </a:solidFill>
                <a:latin typeface="Arial"/>
                <a:cs typeface="Arial"/>
              </a:rPr>
              <a:t>**ensure no allergies. Note this is off-label usage and the </a:t>
            </a:r>
            <a:r>
              <a:rPr lang="en-US" sz="1200" dirty="0">
                <a:latin typeface="Arial"/>
                <a:cs typeface="Arial"/>
                <a:hlinkClick r:id="rId3"/>
              </a:rPr>
              <a:t>BNF</a:t>
            </a:r>
            <a:r>
              <a:rPr lang="en-US" sz="1200" dirty="0">
                <a:solidFill>
                  <a:schemeClr val="tx1"/>
                </a:solidFill>
                <a:latin typeface="Arial"/>
                <a:cs typeface="Arial"/>
              </a:rPr>
              <a:t> / </a:t>
            </a:r>
            <a:r>
              <a:rPr lang="en-US" sz="1200" dirty="0">
                <a:latin typeface="Arial"/>
                <a:cs typeface="Arial"/>
                <a:hlinkClick r:id="rId4"/>
              </a:rPr>
              <a:t>SPC</a:t>
            </a:r>
            <a:r>
              <a:rPr lang="en-US" sz="1200" dirty="0">
                <a:solidFill>
                  <a:schemeClr val="tx1"/>
                </a:solidFill>
                <a:latin typeface="Arial"/>
                <a:cs typeface="Arial"/>
              </a:rPr>
              <a:t> advises caution in perforation. If otitis externa develops consider swabbing (gently care not to come in contact with tympanic membrane) and rationalizing treatment based on results </a:t>
            </a:r>
            <a:endParaRPr lang="en-US" dirty="0">
              <a:solidFill>
                <a:schemeClr val="tx1"/>
              </a:solidFill>
            </a:endParaRPr>
          </a:p>
        </p:txBody>
      </p:sp>
      <p:sp>
        <p:nvSpPr>
          <p:cNvPr id="8"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b="1" dirty="0">
                <a:solidFill>
                  <a:srgbClr val="013C5B"/>
                </a:solidFill>
                <a:latin typeface="Arial" panose="020B0604020202020204" pitchFamily="34" charset="0"/>
                <a:cs typeface="Arial" panose="020B0604020202020204" pitchFamily="34" charset="0"/>
              </a:rPr>
              <a:t>Tympanic Membrane Perforation</a:t>
            </a:r>
          </a:p>
        </p:txBody>
      </p:sp>
      <p:cxnSp>
        <p:nvCxnSpPr>
          <p:cNvPr id="2" name="Elbow Connector 36">
            <a:extLst>
              <a:ext uri="{FF2B5EF4-FFF2-40B4-BE49-F238E27FC236}">
                <a16:creationId xmlns:a16="http://schemas.microsoft.com/office/drawing/2014/main" id="{FA4FB338-2AF4-2DC2-402E-7F092D84BA8C}"/>
              </a:ext>
            </a:extLst>
          </p:cNvPr>
          <p:cNvCxnSpPr>
            <a:cxnSpLocks/>
            <a:endCxn id="36" idx="1"/>
          </p:cNvCxnSpPr>
          <p:nvPr/>
        </p:nvCxnSpPr>
        <p:spPr>
          <a:xfrm flipV="1">
            <a:off x="1251843" y="4951052"/>
            <a:ext cx="468673" cy="638"/>
          </a:xfrm>
          <a:prstGeom prst="straightConnector1">
            <a:avLst/>
          </a:prstGeom>
          <a:ln w="34925" cmpd="sng">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 name="Elbow Connector 36">
            <a:extLst>
              <a:ext uri="{FF2B5EF4-FFF2-40B4-BE49-F238E27FC236}">
                <a16:creationId xmlns:a16="http://schemas.microsoft.com/office/drawing/2014/main" id="{917191B4-B2B5-DE65-962A-BAE00DF5F46D}"/>
              </a:ext>
            </a:extLst>
          </p:cNvPr>
          <p:cNvCxnSpPr>
            <a:cxnSpLocks/>
          </p:cNvCxnSpPr>
          <p:nvPr/>
        </p:nvCxnSpPr>
        <p:spPr>
          <a:xfrm>
            <a:off x="3806832" y="4896013"/>
            <a:ext cx="1273592" cy="1"/>
          </a:xfrm>
          <a:prstGeom prst="straightConnector1">
            <a:avLst/>
          </a:prstGeom>
          <a:ln w="34925" cmpd="sng">
            <a:solidFill>
              <a:srgbClr val="39BBED"/>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FE78CC8-74B1-9FAF-1CA4-267631F48BEE}"/>
              </a:ext>
            </a:extLst>
          </p:cNvPr>
          <p:cNvSpPr txBox="1"/>
          <p:nvPr/>
        </p:nvSpPr>
        <p:spPr>
          <a:xfrm>
            <a:off x="105505" y="4627888"/>
            <a:ext cx="1146338" cy="646331"/>
          </a:xfrm>
          <a:prstGeom prst="rect">
            <a:avLst/>
          </a:prstGeom>
          <a:solidFill>
            <a:schemeClr val="bg1"/>
          </a:solidFill>
          <a:ln w="34925" cmpd="sng">
            <a:solidFill>
              <a:srgbClr val="39BBED"/>
            </a:solidFill>
          </a:ln>
        </p:spPr>
        <p:txBody>
          <a:bodyPr wrap="square" lIns="91440" tIns="45720" rIns="91440" bIns="4572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dirty="0">
                <a:latin typeface="Arial"/>
                <a:cs typeface="Arial"/>
              </a:rPr>
              <a:t>Perforated tympanic membrane </a:t>
            </a:r>
            <a:endParaRPr lang="en-US" sz="1200" dirty="0">
              <a:latin typeface="Arial" panose="020B0604020202020204" pitchFamily="34" charset="0"/>
              <a:cs typeface="Arial" panose="020B0604020202020204" pitchFamily="34" charset="0"/>
            </a:endParaRPr>
          </a:p>
        </p:txBody>
      </p:sp>
      <p:sp>
        <p:nvSpPr>
          <p:cNvPr id="6" name="TextBox 4">
            <a:extLst>
              <a:ext uri="{FF2B5EF4-FFF2-40B4-BE49-F238E27FC236}">
                <a16:creationId xmlns:a16="http://schemas.microsoft.com/office/drawing/2014/main" id="{4C60A00B-32E2-4B19-65A9-F46CE78E3016}"/>
              </a:ext>
            </a:extLst>
          </p:cNvPr>
          <p:cNvSpPr txBox="1"/>
          <p:nvPr/>
        </p:nvSpPr>
        <p:spPr>
          <a:xfrm>
            <a:off x="1607027" y="3519891"/>
            <a:ext cx="2143376" cy="2862322"/>
          </a:xfrm>
          <a:prstGeom prst="rect">
            <a:avLst/>
          </a:prstGeom>
          <a:solidFill>
            <a:schemeClr val="bg1"/>
          </a:solidFill>
          <a:ln w="34925" cmpd="sng">
            <a:solidFill>
              <a:srgbClr val="78BE20"/>
            </a:solidFill>
          </a:ln>
        </p:spPr>
        <p:txBody>
          <a:bodyPr wrap="square" lIns="91440" tIns="45720" rIns="91440" bIns="4572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en-US" sz="1200" dirty="0">
                <a:latin typeface="Arial"/>
                <a:cs typeface="Arial"/>
              </a:rPr>
              <a:t>Treat any ongoing otitis media / otitis externa </a:t>
            </a:r>
            <a:endParaRPr lang="en-US" dirty="0"/>
          </a:p>
          <a:p>
            <a:pPr marL="171450" indent="-171450">
              <a:buFont typeface="Arial" panose="020B0604020202020204" pitchFamily="34" charset="0"/>
              <a:buChar char="•"/>
            </a:pPr>
            <a:r>
              <a:rPr lang="en-US" sz="1200" dirty="0">
                <a:latin typeface="Arial"/>
                <a:cs typeface="Arial"/>
              </a:rPr>
              <a:t>Advise on self care measures* to avoid secondary infection </a:t>
            </a: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latin typeface="Arial"/>
                <a:cs typeface="Arial"/>
              </a:rPr>
              <a:t>Safety net re. seeking review if symptoms of infection</a:t>
            </a:r>
          </a:p>
          <a:p>
            <a:pPr marL="171450" indent="-171450">
              <a:buFont typeface="Arial" panose="020B0604020202020204" pitchFamily="34" charset="0"/>
              <a:buChar char="•"/>
            </a:pPr>
            <a:r>
              <a:rPr lang="en-US" sz="1200" dirty="0">
                <a:latin typeface="Arial"/>
                <a:cs typeface="Arial"/>
              </a:rPr>
              <a:t>If high risk for secondary middle ear infection or high risk complications from infection prescribe a topical antibiotic (non-ototoxic) </a:t>
            </a:r>
            <a:r>
              <a:rPr lang="en-US" sz="1200" dirty="0" err="1">
                <a:latin typeface="Arial"/>
                <a:cs typeface="Arial"/>
              </a:rPr>
              <a:t>e.g</a:t>
            </a:r>
            <a:r>
              <a:rPr lang="en-US" sz="1200" dirty="0">
                <a:latin typeface="Arial"/>
                <a:cs typeface="Arial"/>
              </a:rPr>
              <a:t> </a:t>
            </a:r>
            <a:r>
              <a:rPr lang="en-US" sz="1200" dirty="0">
                <a:latin typeface="Arial"/>
                <a:cs typeface="Arial"/>
                <a:hlinkClick r:id="rId5"/>
              </a:rPr>
              <a:t>ciprofloxacin 0.2%</a:t>
            </a:r>
            <a:r>
              <a:rPr lang="en-US" sz="1200" dirty="0">
                <a:latin typeface="Arial"/>
                <a:cs typeface="Arial"/>
              </a:rPr>
              <a:t> ** BD until healed </a:t>
            </a:r>
            <a:endParaRPr lang="en-US" sz="1200" dirty="0">
              <a:latin typeface="Arial" panose="020B0604020202020204" pitchFamily="34" charset="0"/>
              <a:cs typeface="Arial" panose="020B0604020202020204" pitchFamily="34" charset="0"/>
            </a:endParaRPr>
          </a:p>
        </p:txBody>
      </p:sp>
      <p:sp>
        <p:nvSpPr>
          <p:cNvPr id="9" name="TextBox 5">
            <a:extLst>
              <a:ext uri="{FF2B5EF4-FFF2-40B4-BE49-F238E27FC236}">
                <a16:creationId xmlns:a16="http://schemas.microsoft.com/office/drawing/2014/main" id="{7040DA1F-7FF4-5A83-6FF4-1C112D2E2A2F}"/>
              </a:ext>
            </a:extLst>
          </p:cNvPr>
          <p:cNvSpPr txBox="1"/>
          <p:nvPr/>
        </p:nvSpPr>
        <p:spPr>
          <a:xfrm>
            <a:off x="3950869" y="4754785"/>
            <a:ext cx="747428" cy="211203"/>
          </a:xfrm>
          <a:prstGeom prst="rect">
            <a:avLst/>
          </a:prstGeom>
          <a:solidFill>
            <a:srgbClr val="39BBED"/>
          </a:solidFill>
          <a:ln w="34925">
            <a:solidFill>
              <a:srgbClr val="39BBED"/>
            </a:solidFill>
          </a:ln>
        </p:spPr>
        <p:txBody>
          <a:bodyPr wrap="square" lIns="36000" tIns="36000" rIns="36000" bIns="36000"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sp>
        <p:nvSpPr>
          <p:cNvPr id="10" name="TextBox 1">
            <a:extLst>
              <a:ext uri="{FF2B5EF4-FFF2-40B4-BE49-F238E27FC236}">
                <a16:creationId xmlns:a16="http://schemas.microsoft.com/office/drawing/2014/main" id="{8C4CA74A-C0DB-CFEF-D0BE-20D5BF5ADE05}"/>
              </a:ext>
            </a:extLst>
          </p:cNvPr>
          <p:cNvSpPr txBox="1"/>
          <p:nvPr/>
        </p:nvSpPr>
        <p:spPr>
          <a:xfrm>
            <a:off x="5137482" y="3828056"/>
            <a:ext cx="1225901" cy="2278420"/>
          </a:xfrm>
          <a:prstGeom prst="rect">
            <a:avLst/>
          </a:prstGeom>
          <a:solidFill>
            <a:srgbClr val="ED8B00"/>
          </a:solidFill>
          <a:ln w="34925" cmpd="sng">
            <a:solidFill>
              <a:srgbClr val="ED8B00"/>
            </a:solidFill>
          </a:ln>
        </p:spPr>
        <p:txBody>
          <a:bodyPr wrap="square" lIns="36000" tIns="36000" rIns="36000" bIns="360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b="0" dirty="0">
                <a:solidFill>
                  <a:schemeClr val="tx1"/>
                </a:solidFill>
                <a:latin typeface="Arial" panose="020B0604020202020204" pitchFamily="34" charset="0"/>
                <a:cs typeface="Arial" panose="020B0604020202020204" pitchFamily="34" charset="0"/>
              </a:rPr>
              <a:t>Review after 4 weeks and if not healed</a:t>
            </a:r>
          </a:p>
          <a:p>
            <a:r>
              <a:rPr lang="en-US" sz="1200" dirty="0">
                <a:solidFill>
                  <a:schemeClr val="tx1"/>
                </a:solidFill>
                <a:latin typeface="Arial" panose="020B0604020202020204" pitchFamily="34" charset="0"/>
                <a:cs typeface="Arial" panose="020B0604020202020204" pitchFamily="34" charset="0"/>
              </a:rPr>
              <a:t>Refer routinely to secondary care via e-RS </a:t>
            </a:r>
          </a:p>
          <a:p>
            <a:endParaRPr lang="en-US" sz="1200" dirty="0">
              <a:latin typeface="Arial"/>
              <a:cs typeface="Arial"/>
            </a:endParaRPr>
          </a:p>
          <a:p>
            <a:r>
              <a:rPr lang="en-US" sz="1200" b="0" dirty="0">
                <a:latin typeface="Arial"/>
                <a:cs typeface="Arial"/>
              </a:rPr>
              <a:t>Continue self care while waiting to be seen</a:t>
            </a:r>
            <a:endParaRPr lang="en-US">
              <a:latin typeface="Arial"/>
              <a:cs typeface="Arial"/>
            </a:endParaRPr>
          </a:p>
        </p:txBody>
      </p:sp>
    </p:spTree>
    <p:extLst>
      <p:ext uri="{BB962C8B-B14F-4D97-AF65-F5344CB8AC3E}">
        <p14:creationId xmlns:p14="http://schemas.microsoft.com/office/powerpoint/2010/main" val="125078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13036" y="5578484"/>
            <a:ext cx="640080" cy="507831"/>
          </a:xfrm>
          <a:prstGeom prst="rect">
            <a:avLst/>
          </a:prstGeom>
          <a:solidFill>
            <a:schemeClr val="bg1"/>
          </a:solidFill>
          <a:ln w="34925">
            <a:solidFill>
              <a:schemeClr val="accent2"/>
            </a:solidFill>
          </a:ln>
        </p:spPr>
        <p:txBody>
          <a:bodyPr wrap="square" lIns="0" rtlCol="0" anchor="ctr">
            <a:spAutoFit/>
          </a:bodyPr>
          <a:lstStyle/>
          <a:p>
            <a:pPr algn="ctr"/>
            <a:r>
              <a:rPr lang="en-US" sz="900" b="1" dirty="0">
                <a:latin typeface="Arial" panose="020B0604020202020204" pitchFamily="34" charset="0"/>
                <a:cs typeface="Arial" panose="020B0604020202020204" pitchFamily="34" charset="0"/>
              </a:rPr>
              <a:t>Acute Otitis Externa</a:t>
            </a:r>
          </a:p>
        </p:txBody>
      </p:sp>
      <p:sp>
        <p:nvSpPr>
          <p:cNvPr id="16" name="TextBox 15"/>
          <p:cNvSpPr txBox="1"/>
          <p:nvPr/>
        </p:nvSpPr>
        <p:spPr>
          <a:xfrm>
            <a:off x="1017230" y="5352500"/>
            <a:ext cx="1320339" cy="903700"/>
          </a:xfrm>
          <a:prstGeom prst="rect">
            <a:avLst/>
          </a:prstGeom>
          <a:noFill/>
          <a:ln w="34925">
            <a:solidFill>
              <a:schemeClr val="accent2"/>
            </a:solidFill>
          </a:ln>
        </p:spPr>
        <p:txBody>
          <a:bodyPr wrap="square" lIns="36000" tIns="36000" rIns="36000" bIns="36000" rtlCol="0" anchor="ctr">
            <a:spAutoFit/>
          </a:bodyPr>
          <a:lstStyle/>
          <a:p>
            <a:pPr algn="ctr"/>
            <a:endParaRPr lang="en-US" sz="900" b="1" dirty="0">
              <a:solidFill>
                <a:srgbClr val="FF0000"/>
              </a:solidFill>
              <a:latin typeface="Arial" panose="020B0604020202020204" pitchFamily="34" charset="0"/>
              <a:cs typeface="Arial" panose="020B0604020202020204" pitchFamily="34" charset="0"/>
            </a:endParaRPr>
          </a:p>
          <a:p>
            <a:pPr algn="ctr"/>
            <a:r>
              <a:rPr lang="en-US" sz="900" b="1" dirty="0">
                <a:latin typeface="Arial" panose="020B0604020202020204" pitchFamily="34" charset="0"/>
                <a:cs typeface="Arial" panose="020B0604020202020204" pitchFamily="34" charset="0"/>
              </a:rPr>
              <a:t>RED FLAGS</a:t>
            </a:r>
          </a:p>
          <a:p>
            <a:pPr algn="ctr"/>
            <a:r>
              <a:rPr lang="en-US" sz="900" dirty="0">
                <a:latin typeface="Arial" panose="020B0604020202020204" pitchFamily="34" charset="0"/>
                <a:cs typeface="Arial" panose="020B0604020202020204" pitchFamily="34" charset="0"/>
              </a:rPr>
              <a:t>Systemically unwell? severe infection? Immunocompromised</a:t>
            </a:r>
          </a:p>
          <a:p>
            <a:pPr algn="ctr"/>
            <a:endParaRPr lang="en-US" sz="900" dirty="0">
              <a:latin typeface="Arial" panose="020B0604020202020204" pitchFamily="34" charset="0"/>
              <a:cs typeface="Arial" panose="020B0604020202020204" pitchFamily="34" charset="0"/>
            </a:endParaRPr>
          </a:p>
        </p:txBody>
      </p:sp>
      <p:cxnSp>
        <p:nvCxnSpPr>
          <p:cNvPr id="21" name="Elbow Connector 36">
            <a:extLst>
              <a:ext uri="{FF2B5EF4-FFF2-40B4-BE49-F238E27FC236}">
                <a16:creationId xmlns:a16="http://schemas.microsoft.com/office/drawing/2014/main" id="{FC7FEE9B-1A5D-3F43-B9FA-165FDBB97987}"/>
              </a:ext>
            </a:extLst>
          </p:cNvPr>
          <p:cNvCxnSpPr>
            <a:cxnSpLocks/>
          </p:cNvCxnSpPr>
          <p:nvPr/>
        </p:nvCxnSpPr>
        <p:spPr>
          <a:xfrm>
            <a:off x="1677400" y="6256199"/>
            <a:ext cx="0" cy="584815"/>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375816" y="6468184"/>
            <a:ext cx="609889"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Yes</a:t>
            </a:r>
          </a:p>
        </p:txBody>
      </p:sp>
      <p:sp>
        <p:nvSpPr>
          <p:cNvPr id="23" name="TextBox 22"/>
          <p:cNvSpPr txBox="1"/>
          <p:nvPr/>
        </p:nvSpPr>
        <p:spPr>
          <a:xfrm>
            <a:off x="3205976" y="5380536"/>
            <a:ext cx="2915868" cy="903700"/>
          </a:xfrm>
          <a:prstGeom prst="rect">
            <a:avLst/>
          </a:prstGeom>
          <a:solidFill>
            <a:schemeClr val="bg1"/>
          </a:solidFill>
          <a:ln w="34925">
            <a:solidFill>
              <a:srgbClr val="78BE20"/>
            </a:solidFill>
          </a:ln>
        </p:spPr>
        <p:txBody>
          <a:bodyPr wrap="square" lIns="36000" tIns="36000" rIns="36000" bIns="36000" rtlCol="0" anchor="ctr">
            <a:spAutoFit/>
          </a:bodyPr>
          <a:lstStyle/>
          <a:p>
            <a:pPr algn="ctr"/>
            <a:r>
              <a:rPr lang="en-US" sz="900" b="1" dirty="0">
                <a:latin typeface="Arial" panose="020B0604020202020204" pitchFamily="34" charset="0"/>
                <a:ea typeface="+mn-lt"/>
                <a:cs typeface="Arial" panose="020B0604020202020204" pitchFamily="34" charset="0"/>
              </a:rPr>
              <a:t>Mild cases </a:t>
            </a:r>
            <a:r>
              <a:rPr lang="en-US" sz="900" dirty="0" err="1">
                <a:latin typeface="Arial" panose="020B0604020202020204" pitchFamily="34" charset="0"/>
                <a:ea typeface="+mn-lt"/>
                <a:cs typeface="Arial" panose="020B0604020202020204" pitchFamily="34" charset="0"/>
              </a:rPr>
              <a:t>e.g</a:t>
            </a:r>
            <a:r>
              <a:rPr lang="en-US" sz="900" dirty="0">
                <a:latin typeface="Arial" panose="020B0604020202020204" pitchFamily="34" charset="0"/>
                <a:ea typeface="+mn-lt"/>
                <a:cs typeface="Arial" panose="020B0604020202020204" pitchFamily="34" charset="0"/>
              </a:rPr>
              <a:t>, minimal erythema, no significant discharge or canal narrowing: OTC acetic acid 2% </a:t>
            </a:r>
            <a:endParaRPr lang="en-US" dirty="0">
              <a:latin typeface="Arial" panose="020B0604020202020204" pitchFamily="34" charset="0"/>
              <a:ea typeface="+mn-lt"/>
              <a:cs typeface="Arial" panose="020B0604020202020204" pitchFamily="34" charset="0"/>
            </a:endParaRPr>
          </a:p>
          <a:p>
            <a:pPr algn="ctr"/>
            <a:r>
              <a:rPr lang="en-US" sz="900" b="1" dirty="0">
                <a:latin typeface="Arial" panose="020B0604020202020204" pitchFamily="34" charset="0"/>
                <a:ea typeface="+mn-lt"/>
                <a:cs typeface="Arial" panose="020B0604020202020204" pitchFamily="34" charset="0"/>
              </a:rPr>
              <a:t>Moderate cases </a:t>
            </a:r>
            <a:r>
              <a:rPr lang="en-US" sz="900" dirty="0">
                <a:latin typeface="Arial" panose="020B0604020202020204" pitchFamily="34" charset="0"/>
                <a:ea typeface="+mn-lt"/>
                <a:cs typeface="Arial" panose="020B0604020202020204" pitchFamily="34" charset="0"/>
              </a:rPr>
              <a:t>e.g. erythema, discharge: Topical Antibiotics* Canal narrowing or significant itch/pain: Combination treatment: Topical Antibiotics + topical steroid</a:t>
            </a:r>
            <a:r>
              <a:rPr lang="en-US" sz="900" dirty="0">
                <a:ea typeface="+mn-lt"/>
                <a:cs typeface="+mn-lt"/>
              </a:rPr>
              <a:t>*</a:t>
            </a:r>
            <a:endParaRPr lang="en-US" dirty="0">
              <a:ea typeface="+mn-lt"/>
              <a:cs typeface="+mn-lt"/>
            </a:endParaRPr>
          </a:p>
        </p:txBody>
      </p:sp>
      <p:cxnSp>
        <p:nvCxnSpPr>
          <p:cNvPr id="29" name="Elbow Connector 36">
            <a:extLst>
              <a:ext uri="{FF2B5EF4-FFF2-40B4-BE49-F238E27FC236}">
                <a16:creationId xmlns:a16="http://schemas.microsoft.com/office/drawing/2014/main" id="{316828E1-C674-134A-8BC2-9270DCAEE445}"/>
              </a:ext>
            </a:extLst>
          </p:cNvPr>
          <p:cNvCxnSpPr>
            <a:cxnSpLocks/>
          </p:cNvCxnSpPr>
          <p:nvPr/>
        </p:nvCxnSpPr>
        <p:spPr>
          <a:xfrm>
            <a:off x="4659531" y="6252196"/>
            <a:ext cx="1115" cy="563337"/>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202608" y="6827294"/>
            <a:ext cx="2916295" cy="1457698"/>
          </a:xfrm>
          <a:prstGeom prst="rect">
            <a:avLst/>
          </a:prstGeom>
          <a:noFill/>
          <a:ln w="34925">
            <a:solidFill>
              <a:srgbClr val="78BE20"/>
            </a:solidFill>
          </a:ln>
        </p:spPr>
        <p:txBody>
          <a:bodyPr wrap="square" lIns="36000" tIns="36000" rIns="36000" bIns="36000" rtlCol="0" anchor="ctr">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Reassess for features of severe infection or </a:t>
            </a:r>
            <a:r>
              <a:rPr lang="en-US" sz="900" b="1" dirty="0">
                <a:latin typeface="Arial" panose="020B0604020202020204" pitchFamily="34" charset="0"/>
                <a:cs typeface="Arial" panose="020B0604020202020204" pitchFamily="34" charset="0"/>
              </a:rPr>
              <a:t>red flags</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Send Swabs x 2 (standard wound swabs) – MCS and Mycology &amp; </a:t>
            </a:r>
            <a:r>
              <a:rPr lang="en-US" sz="900" dirty="0" err="1">
                <a:latin typeface="Arial" panose="020B0604020202020204" pitchFamily="34" charset="0"/>
                <a:cs typeface="Arial" panose="020B0604020202020204" pitchFamily="34" charset="0"/>
              </a:rPr>
              <a:t>rationalise</a:t>
            </a:r>
            <a:r>
              <a:rPr lang="en-US" sz="900" dirty="0">
                <a:latin typeface="Arial" panose="020B0604020202020204" pitchFamily="34" charset="0"/>
                <a:cs typeface="Arial" panose="020B0604020202020204" pitchFamily="34" charset="0"/>
              </a:rPr>
              <a:t> treatment</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Consider discussion with ENT via </a:t>
            </a:r>
            <a:r>
              <a:rPr lang="en-US" sz="900" b="1" dirty="0">
                <a:latin typeface="Arial" panose="020B0604020202020204" pitchFamily="34" charset="0"/>
                <a:cs typeface="Arial" panose="020B0604020202020204" pitchFamily="34" charset="0"/>
              </a:rPr>
              <a:t>telephone </a:t>
            </a:r>
            <a:r>
              <a:rPr lang="en-US" sz="900" dirty="0">
                <a:latin typeface="Arial" panose="020B0604020202020204" pitchFamily="34" charset="0"/>
                <a:cs typeface="Arial" panose="020B0604020202020204" pitchFamily="34" charset="0"/>
              </a:rPr>
              <a:t>if would benefit from </a:t>
            </a:r>
            <a:r>
              <a:rPr lang="en-US" sz="900" dirty="0" err="1">
                <a:latin typeface="Arial" panose="020B0604020202020204" pitchFamily="34" charset="0"/>
                <a:cs typeface="Arial" panose="020B0604020202020204" pitchFamily="34" charset="0"/>
              </a:rPr>
              <a:t>microsuction</a:t>
            </a:r>
            <a:r>
              <a:rPr lang="en-US" sz="9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900" dirty="0">
                <a:latin typeface="Arial"/>
                <a:cs typeface="Arial"/>
              </a:rPr>
              <a:t>Consider </a:t>
            </a:r>
            <a:r>
              <a:rPr lang="en-US" sz="900" b="1" dirty="0">
                <a:latin typeface="Arial"/>
                <a:cs typeface="Arial"/>
                <a:hlinkClick r:id="rId2"/>
              </a:rPr>
              <a:t>necrotising otitis externa</a:t>
            </a:r>
            <a:r>
              <a:rPr lang="en-US" sz="900" b="1" dirty="0">
                <a:latin typeface="Arial"/>
                <a:cs typeface="Arial"/>
              </a:rPr>
              <a:t> </a:t>
            </a:r>
            <a:r>
              <a:rPr lang="en-US" sz="900" dirty="0">
                <a:latin typeface="Arial"/>
                <a:cs typeface="Arial"/>
              </a:rPr>
              <a:t>(very rare) </a:t>
            </a:r>
            <a:endParaRPr lang="en-US" sz="9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900" b="1" dirty="0">
                <a:latin typeface="Arial"/>
                <a:cs typeface="Arial"/>
              </a:rPr>
              <a:t>Review adherence</a:t>
            </a:r>
            <a:r>
              <a:rPr lang="en-US" sz="900" dirty="0">
                <a:latin typeface="Arial"/>
                <a:cs typeface="Arial"/>
              </a:rPr>
              <a:t> and consider changing formulation e.g. if difficulty administering drops, consider spray</a:t>
            </a:r>
          </a:p>
        </p:txBody>
      </p:sp>
      <p:cxnSp>
        <p:nvCxnSpPr>
          <p:cNvPr id="25" name="Elbow Connector 36"/>
          <p:cNvCxnSpPr>
            <a:cxnSpLocks/>
          </p:cNvCxnSpPr>
          <p:nvPr/>
        </p:nvCxnSpPr>
        <p:spPr>
          <a:xfrm>
            <a:off x="2337569" y="5797936"/>
            <a:ext cx="868406" cy="12828"/>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508830" y="5698749"/>
            <a:ext cx="441658"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cxnSp>
        <p:nvCxnSpPr>
          <p:cNvPr id="37" name="Elbow Connector 36"/>
          <p:cNvCxnSpPr>
            <a:cxnSpLocks/>
          </p:cNvCxnSpPr>
          <p:nvPr/>
        </p:nvCxnSpPr>
        <p:spPr>
          <a:xfrm flipV="1">
            <a:off x="747046" y="5803902"/>
            <a:ext cx="298260" cy="894"/>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AA0E2AC-2BFC-F538-424C-2145DB75618E}"/>
              </a:ext>
            </a:extLst>
          </p:cNvPr>
          <p:cNvSpPr txBox="1"/>
          <p:nvPr/>
        </p:nvSpPr>
        <p:spPr>
          <a:xfrm>
            <a:off x="4226320" y="6350977"/>
            <a:ext cx="887241"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algn="ctr" defTabSz="839876">
              <a:defRPr/>
            </a:pPr>
            <a:r>
              <a:rPr lang="en-GB" sz="900" b="1" dirty="0">
                <a:solidFill>
                  <a:prstClr val="white"/>
                </a:solidFill>
                <a:latin typeface="Arial"/>
                <a:cs typeface="Arial"/>
              </a:rPr>
              <a:t>Unresolved </a:t>
            </a:r>
            <a:endPar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 name="Process 57">
            <a:extLst>
              <a:ext uri="{FF2B5EF4-FFF2-40B4-BE49-F238E27FC236}">
                <a16:creationId xmlns:a16="http://schemas.microsoft.com/office/drawing/2014/main" id="{0B35EBF7-65FB-9BE4-2355-52423ADE9A59}"/>
              </a:ext>
            </a:extLst>
          </p:cNvPr>
          <p:cNvSpPr/>
          <p:nvPr/>
        </p:nvSpPr>
        <p:spPr>
          <a:xfrm>
            <a:off x="105508" y="909776"/>
            <a:ext cx="6646985" cy="161158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000" dirty="0">
                <a:solidFill>
                  <a:schemeClr val="tx1"/>
                </a:solidFill>
                <a:latin typeface="Arial"/>
                <a:cs typeface="Arial"/>
              </a:rPr>
              <a:t>Discharge can be: discharging wax (normal), discharging ear drops, infection – pus/mucous/blood (otitis externa or media +perforation), </a:t>
            </a:r>
            <a:r>
              <a:rPr lang="en-US" sz="1000" b="1" dirty="0">
                <a:solidFill>
                  <a:schemeClr val="tx1"/>
                </a:solidFill>
                <a:latin typeface="Arial"/>
                <a:cs typeface="Arial"/>
              </a:rPr>
              <a:t>CSF Leak </a:t>
            </a:r>
            <a:r>
              <a:rPr lang="en-US" sz="1000" dirty="0">
                <a:solidFill>
                  <a:schemeClr val="tx1"/>
                </a:solidFill>
                <a:latin typeface="Arial"/>
                <a:cs typeface="Arial"/>
              </a:rPr>
              <a:t>– clear/blood stained (trauma or surgery), </a:t>
            </a:r>
            <a:r>
              <a:rPr lang="en-US" sz="1000" b="1" dirty="0">
                <a:solidFill>
                  <a:schemeClr val="tx1"/>
                </a:solidFill>
                <a:latin typeface="Arial"/>
                <a:cs typeface="Arial"/>
              </a:rPr>
              <a:t>Cholesteatoma </a:t>
            </a:r>
            <a:r>
              <a:rPr lang="en-US" sz="1000" dirty="0">
                <a:solidFill>
                  <a:schemeClr val="tx1"/>
                </a:solidFill>
                <a:latin typeface="Arial"/>
                <a:cs typeface="Arial"/>
              </a:rPr>
              <a:t>(</a:t>
            </a:r>
            <a:r>
              <a:rPr lang="en-US" sz="1000" u="sng" dirty="0">
                <a:solidFill>
                  <a:schemeClr val="tx1"/>
                </a:solidFill>
                <a:latin typeface="Arial"/>
                <a:cs typeface="Arial"/>
              </a:rPr>
              <a:t>rare in children</a:t>
            </a:r>
            <a:r>
              <a:rPr lang="en-US" sz="1000" dirty="0">
                <a:solidFill>
                  <a:schemeClr val="tx1"/>
                </a:solidFill>
                <a:latin typeface="Arial"/>
                <a:cs typeface="Arial"/>
              </a:rPr>
              <a:t>. Can be congenital. Can occur after repeated ear infections)</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Otitis Externa can be: Acute or Chronic (more than 6 weeks). Bacterial or Fungal. </a:t>
            </a:r>
            <a:r>
              <a:rPr lang="en-US" sz="1000" b="1" u="sng" dirty="0">
                <a:solidFill>
                  <a:schemeClr val="tx1"/>
                </a:solidFill>
                <a:latin typeface="Arial" panose="020B0604020202020204" pitchFamily="34" charset="0"/>
                <a:cs typeface="Arial" panose="020B0604020202020204" pitchFamily="34" charset="0"/>
              </a:rPr>
              <a:t>Less common than in adults</a:t>
            </a:r>
            <a:r>
              <a:rPr lang="en-US" sz="1000" dirty="0">
                <a:solidFill>
                  <a:schemeClr val="tx1"/>
                </a:solidFill>
                <a:latin typeface="Arial" panose="020B0604020202020204" pitchFamily="34" charset="0"/>
                <a:cs typeface="Arial" panose="020B0604020202020204" pitchFamily="34" charset="0"/>
              </a:rPr>
              <a:t>. Can occur as a secondary infection from otitis media.</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Risk Factors for Otitis Externa: Swimming, dry skin conditions, diabetes/immunosuppression, trauma (ear buds/scratching), hearing aids/in-ear headphones</a:t>
            </a:r>
          </a:p>
          <a:p>
            <a:pPr marL="171450" indent="-171450">
              <a:buFont typeface="Arial" panose="020B0604020202020204" pitchFamily="34" charset="0"/>
              <a:buChar char="•"/>
            </a:pPr>
            <a:r>
              <a:rPr lang="en-US" sz="1000" b="1" u="sng" dirty="0">
                <a:solidFill>
                  <a:schemeClr val="tx1"/>
                </a:solidFill>
                <a:latin typeface="Arial"/>
                <a:cs typeface="Arial"/>
              </a:rPr>
              <a:t>Self care</a:t>
            </a:r>
            <a:r>
              <a:rPr lang="en-US" sz="1000" dirty="0">
                <a:solidFill>
                  <a:schemeClr val="tx1"/>
                </a:solidFill>
                <a:latin typeface="Arial"/>
                <a:cs typeface="Arial"/>
              </a:rPr>
              <a:t>: keep ears dry (ear plugs/swim cap/ cotton wool coated in petroleum jelly), blow dry on low heat after bathing, OTC Acetic acid after swimming </a:t>
            </a:r>
            <a:r>
              <a:rPr lang="en-US" sz="1000" dirty="0">
                <a:solidFill>
                  <a:schemeClr val="tx1"/>
                </a:solidFill>
                <a:ea typeface="+mn-lt"/>
                <a:cs typeface="+mn-lt"/>
                <a:hlinkClick r:id="rId3">
                  <a:extLst>
                    <a:ext uri="{A12FA001-AC4F-418D-AE19-62706E023703}">
                      <ahyp:hlinkClr xmlns:ahyp="http://schemas.microsoft.com/office/drawing/2018/hyperlinkcolor" xmlns="" val="tx"/>
                    </a:ext>
                  </a:extLst>
                </a:hlinkClick>
              </a:rPr>
              <a:t>https://www.selondonics.org/icb/your-health/medicines/sel-imoc/sel-imoc-self-care/</a:t>
            </a:r>
            <a:r>
              <a:rPr lang="en-US" sz="1000" dirty="0">
                <a:solidFill>
                  <a:schemeClr val="tx1"/>
                </a:solidFill>
                <a:ea typeface="+mn-lt"/>
                <a:cs typeface="+mn-lt"/>
              </a:rPr>
              <a:t> </a:t>
            </a:r>
            <a:endParaRPr lang="en-US" sz="1000" dirty="0">
              <a:solidFill>
                <a:schemeClr val="tx1"/>
              </a:solidFill>
              <a:latin typeface="Arial" panose="020B0604020202020204" pitchFamily="34" charset="0"/>
              <a:cs typeface="Arial" panose="020B0604020202020204" pitchFamily="34" charset="0"/>
            </a:endParaRPr>
          </a:p>
        </p:txBody>
      </p:sp>
      <p:sp>
        <p:nvSpPr>
          <p:cNvPr id="6" name="Process 57">
            <a:extLst>
              <a:ext uri="{FF2B5EF4-FFF2-40B4-BE49-F238E27FC236}">
                <a16:creationId xmlns:a16="http://schemas.microsoft.com/office/drawing/2014/main" id="{0B35EBF7-65FB-9BE4-2355-52423ADE9A59}"/>
              </a:ext>
            </a:extLst>
          </p:cNvPr>
          <p:cNvSpPr/>
          <p:nvPr/>
        </p:nvSpPr>
        <p:spPr>
          <a:xfrm>
            <a:off x="105508" y="8929601"/>
            <a:ext cx="6646985" cy="56514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dirty="0">
                <a:solidFill>
                  <a:schemeClr val="tx1"/>
                </a:solidFill>
                <a:latin typeface="Arial"/>
                <a:ea typeface="+mn-lt"/>
                <a:cs typeface="Arial"/>
              </a:rPr>
              <a:t>*Follow NICE or </a:t>
            </a:r>
            <a:r>
              <a:rPr lang="en-US" sz="800" dirty="0">
                <a:solidFill>
                  <a:schemeClr val="tx1"/>
                </a:solidFill>
                <a:latin typeface="Arial"/>
                <a:ea typeface="+mn-lt"/>
                <a:cs typeface="Arial"/>
                <a:hlinkClick r:id="rId4">
                  <a:extLst>
                    <a:ext uri="{A12FA001-AC4F-418D-AE19-62706E023703}">
                      <ahyp:hlinkClr xmlns:ahyp="http://schemas.microsoft.com/office/drawing/2018/hyperlinkcolor" xmlns="" val="tx"/>
                    </a:ext>
                  </a:extLst>
                </a:hlinkClick>
              </a:rPr>
              <a:t>local antibiotic guidelines</a:t>
            </a:r>
            <a:r>
              <a:rPr lang="en-US" sz="800" dirty="0">
                <a:solidFill>
                  <a:schemeClr val="tx1"/>
                </a:solidFill>
                <a:latin typeface="Arial"/>
                <a:ea typeface="+mn-lt"/>
                <a:cs typeface="Arial"/>
              </a:rPr>
              <a:t> </a:t>
            </a:r>
            <a:endParaRPr lang="en-US" dirty="0">
              <a:solidFill>
                <a:schemeClr val="tx1"/>
              </a:solidFill>
              <a:latin typeface="Arial" panose="020B0604020202020204" pitchFamily="34" charset="0"/>
              <a:ea typeface="+mn-lt"/>
              <a:cs typeface="Arial" panose="020B0604020202020204" pitchFamily="34" charset="0"/>
            </a:endParaRPr>
          </a:p>
          <a:p>
            <a:pPr marL="171450" indent="-171450">
              <a:buFont typeface="Arial" panose="020B0604020202020204" pitchFamily="34" charset="0"/>
              <a:buChar char="•"/>
            </a:pPr>
            <a:r>
              <a:rPr lang="en-US" sz="800" dirty="0">
                <a:solidFill>
                  <a:schemeClr val="tx1"/>
                </a:solidFill>
                <a:latin typeface="Arial" panose="020B0604020202020204" pitchFamily="34" charset="0"/>
                <a:ea typeface="+mn-lt"/>
                <a:cs typeface="Arial" panose="020B0604020202020204" pitchFamily="34" charset="0"/>
              </a:rPr>
              <a:t>Prescribe a non-ototoxic preparation if the person has a known or suspected perforation of the tympanic membrane, including a tympanostomy tube in situ </a:t>
            </a:r>
            <a:endParaRPr lang="en-US" dirty="0">
              <a:solidFill>
                <a:schemeClr val="tx1"/>
              </a:solidFill>
              <a:latin typeface="Arial" panose="020B0604020202020204" pitchFamily="34" charset="0"/>
              <a:ea typeface="+mn-lt"/>
              <a:cs typeface="Arial" panose="020B0604020202020204" pitchFamily="34" charset="0"/>
            </a:endParaRPr>
          </a:p>
          <a:p>
            <a:pPr marL="171450" indent="-171450">
              <a:buFont typeface="Arial" panose="020B0604020202020204" pitchFamily="34" charset="0"/>
              <a:buChar char="•"/>
            </a:pPr>
            <a:r>
              <a:rPr lang="en-US" sz="800" dirty="0">
                <a:solidFill>
                  <a:schemeClr val="tx1"/>
                </a:solidFill>
                <a:latin typeface="Arial" panose="020B0604020202020204" pitchFamily="34" charset="0"/>
                <a:ea typeface="+mn-lt"/>
                <a:cs typeface="Arial" panose="020B0604020202020204" pitchFamily="34" charset="0"/>
              </a:rPr>
              <a:t>References: NICE CKS Otitis Externa (3)</a:t>
            </a:r>
            <a:endParaRPr lang="en-US" dirty="0">
              <a:solidFill>
                <a:schemeClr val="tx1"/>
              </a:solidFill>
              <a:latin typeface="Arial" panose="020B0604020202020204" pitchFamily="34" charset="0"/>
              <a:ea typeface="+mn-lt"/>
              <a:cs typeface="Arial" panose="020B0604020202020204" pitchFamily="34" charset="0"/>
            </a:endParaRPr>
          </a:p>
        </p:txBody>
      </p:sp>
      <p:sp>
        <p:nvSpPr>
          <p:cNvPr id="47" name="TextBox 46"/>
          <p:cNvSpPr txBox="1"/>
          <p:nvPr/>
        </p:nvSpPr>
        <p:spPr>
          <a:xfrm>
            <a:off x="653738" y="6830824"/>
            <a:ext cx="2069758" cy="1319198"/>
          </a:xfrm>
          <a:prstGeom prst="rect">
            <a:avLst/>
          </a:prstGeom>
          <a:noFill/>
          <a:ln w="34925">
            <a:solidFill>
              <a:srgbClr val="DB281C"/>
            </a:solidFill>
          </a:ln>
        </p:spPr>
        <p:txBody>
          <a:bodyPr wrap="square" lIns="36000" tIns="36000" rIns="36000" bIns="36000" rtlCol="0" anchor="ctr">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If </a:t>
            </a:r>
            <a:r>
              <a:rPr lang="en-US" sz="900" b="1" dirty="0">
                <a:latin typeface="Arial" panose="020B0604020202020204" pitchFamily="34" charset="0"/>
                <a:cs typeface="Arial" panose="020B0604020202020204" pitchFamily="34" charset="0"/>
              </a:rPr>
              <a:t>Red Flags: </a:t>
            </a:r>
            <a:r>
              <a:rPr lang="en-US" sz="900" dirty="0">
                <a:latin typeface="Arial" panose="020B0604020202020204" pitchFamily="34" charset="0"/>
                <a:cs typeface="Arial" panose="020B0604020202020204" pitchFamily="34" charset="0"/>
              </a:rPr>
              <a:t>manage as per box</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Take swabs (standard wound swabs) x2 and send for MCS &amp; Mycology </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Start oral antibiotics*</a:t>
            </a:r>
            <a:r>
              <a:rPr lang="en-US" sz="900" b="1" dirty="0">
                <a:latin typeface="Arial" panose="020B0604020202020204" pitchFamily="34" charset="0"/>
                <a:cs typeface="Arial" panose="020B0604020202020204" pitchFamily="34" charset="0"/>
              </a:rPr>
              <a:t> </a:t>
            </a:r>
            <a:r>
              <a:rPr lang="en-US" sz="900" dirty="0">
                <a:latin typeface="Arial" panose="020B0604020202020204" pitchFamily="34" charset="0"/>
                <a:cs typeface="Arial" panose="020B0604020202020204" pitchFamily="34" charset="0"/>
              </a:rPr>
              <a:t>in those with </a:t>
            </a:r>
            <a:r>
              <a:rPr lang="en-US" sz="900" dirty="0" err="1">
                <a:latin typeface="Arial" panose="020B0604020202020204" pitchFamily="34" charset="0"/>
                <a:cs typeface="Arial" panose="020B0604020202020204" pitchFamily="34" charset="0"/>
              </a:rPr>
              <a:t>peri</a:t>
            </a:r>
            <a:r>
              <a:rPr lang="en-US" sz="900" dirty="0">
                <a:latin typeface="Arial" panose="020B0604020202020204" pitchFamily="34" charset="0"/>
                <a:cs typeface="Arial" panose="020B0604020202020204" pitchFamily="34" charset="0"/>
              </a:rPr>
              <a:t>-aural cellulitis, severe infection or immunocompromised</a:t>
            </a:r>
          </a:p>
          <a:p>
            <a:pPr marL="171450" indent="-171450">
              <a:buFont typeface="Arial" panose="020B0604020202020204" pitchFamily="34" charset="0"/>
              <a:buChar char="•"/>
            </a:pPr>
            <a:r>
              <a:rPr lang="en-US" sz="900" b="1" dirty="0">
                <a:latin typeface="Arial" panose="020B0604020202020204" pitchFamily="34" charset="0"/>
                <a:cs typeface="Arial" panose="020B0604020202020204" pitchFamily="34" charset="0"/>
              </a:rPr>
              <a:t>Consider admission </a:t>
            </a:r>
            <a:r>
              <a:rPr lang="en-US" sz="900" dirty="0">
                <a:latin typeface="Arial" panose="020B0604020202020204" pitchFamily="34" charset="0"/>
                <a:cs typeface="Arial" panose="020B0604020202020204" pitchFamily="34" charset="0"/>
              </a:rPr>
              <a:t>as per any unwell child/ diabetic crisis </a:t>
            </a:r>
          </a:p>
        </p:txBody>
      </p:sp>
      <p:sp>
        <p:nvSpPr>
          <p:cNvPr id="27" name="Title 1">
            <a:extLst>
              <a:ext uri="{FF2B5EF4-FFF2-40B4-BE49-F238E27FC236}">
                <a16:creationId xmlns:a16="http://schemas.microsoft.com/office/drawing/2014/main" id="{B1FC4047-0A83-F7ED-4475-6244FEAAD4FB}"/>
              </a:ext>
            </a:extLst>
          </p:cNvPr>
          <p:cNvSpPr txBox="1">
            <a:spLocks/>
          </p:cNvSpPr>
          <p:nvPr/>
        </p:nvSpPr>
        <p:spPr>
          <a:xfrm>
            <a:off x="110966" y="151380"/>
            <a:ext cx="6453187" cy="662782"/>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a:cs typeface="Arial"/>
              </a:rPr>
              <a:t>Ear Discharge &amp; Otitis Externa 1 of 2 (Acute Otitis Externa)</a:t>
            </a:r>
            <a:endParaRPr lang="en-US" sz="2400" b="1" dirty="0">
              <a:solidFill>
                <a:srgbClr val="013C5B"/>
              </a:solidFill>
              <a:latin typeface="Arial" panose="020B0604020202020204" pitchFamily="34" charset="0"/>
              <a:cs typeface="Arial" panose="020B0604020202020204" pitchFamily="34" charset="0"/>
            </a:endParaRPr>
          </a:p>
        </p:txBody>
      </p:sp>
      <p:graphicFrame>
        <p:nvGraphicFramePr>
          <p:cNvPr id="34" name="Table 33"/>
          <p:cNvGraphicFramePr>
            <a:graphicFrameLocks noGrp="1"/>
          </p:cNvGraphicFramePr>
          <p:nvPr>
            <p:extLst>
              <p:ext uri="{D42A27DB-BD31-4B8C-83A1-F6EECF244321}">
                <p14:modId xmlns:p14="http://schemas.microsoft.com/office/powerpoint/2010/main" val="1995178871"/>
              </p:ext>
            </p:extLst>
          </p:nvPr>
        </p:nvGraphicFramePr>
        <p:xfrm>
          <a:off x="113036" y="2616977"/>
          <a:ext cx="6631929" cy="2301240"/>
        </p:xfrm>
        <a:graphic>
          <a:graphicData uri="http://schemas.openxmlformats.org/drawingml/2006/table">
            <a:tbl>
              <a:tblPr firstRow="1" bandRow="1">
                <a:tableStyleId>{5C22544A-7EE6-4342-B048-85BDC9FD1C3A}</a:tableStyleId>
              </a:tblPr>
              <a:tblGrid>
                <a:gridCol w="6631929">
                  <a:extLst>
                    <a:ext uri="{9D8B030D-6E8A-4147-A177-3AD203B41FA5}">
                      <a16:colId xmlns:a16="http://schemas.microsoft.com/office/drawing/2014/main" val="1362177288"/>
                    </a:ext>
                  </a:extLst>
                </a:gridCol>
              </a:tblGrid>
              <a:tr h="0">
                <a:tc>
                  <a:txBody>
                    <a:bodyPr/>
                    <a:lstStyle/>
                    <a:p>
                      <a:pPr algn="ctr"/>
                      <a:r>
                        <a:rPr lang="en-GB" sz="900" b="1" dirty="0">
                          <a:latin typeface="Arial" panose="020B0604020202020204" pitchFamily="34" charset="0"/>
                          <a:cs typeface="Arial" panose="020B0604020202020204" pitchFamily="34" charset="0"/>
                        </a:rPr>
                        <a:t>RED</a:t>
                      </a:r>
                      <a:r>
                        <a:rPr lang="en-GB" sz="900" b="1" baseline="0" dirty="0">
                          <a:latin typeface="Arial" panose="020B0604020202020204" pitchFamily="34" charset="0"/>
                          <a:cs typeface="Arial" panose="020B0604020202020204" pitchFamily="34" charset="0"/>
                        </a:rPr>
                        <a:t> FLAGS</a:t>
                      </a:r>
                      <a:endParaRPr lang="en-GB" sz="9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Suspected </a:t>
                      </a:r>
                      <a:r>
                        <a:rPr lang="en-US" sz="1000" dirty="0" err="1">
                          <a:latin typeface="Arial" panose="020B0604020202020204" pitchFamily="34" charset="0"/>
                          <a:cs typeface="Arial" panose="020B0604020202020204" pitchFamily="34" charset="0"/>
                        </a:rPr>
                        <a:t>necrotising</a:t>
                      </a:r>
                      <a:r>
                        <a:rPr lang="en-US" sz="1000" dirty="0">
                          <a:latin typeface="Arial" panose="020B0604020202020204" pitchFamily="34" charset="0"/>
                          <a:cs typeface="Arial" panose="020B0604020202020204" pitchFamily="34" charset="0"/>
                        </a:rPr>
                        <a:t> otitis externa: very rare in children. Usually child is immunocompromised (including diabetes) presenting with Otitis externa +/- severe ear pain +/- Cranial Nerve Palsy +/- offensive discharge +/- failed treatment x2 for otitis externa +/- </a:t>
                      </a:r>
                      <a:r>
                        <a:rPr lang="en-US" sz="1000" dirty="0" err="1">
                          <a:latin typeface="Arial" panose="020B0604020202020204" pitchFamily="34" charset="0"/>
                          <a:cs typeface="Arial" panose="020B0604020202020204" pitchFamily="34" charset="0"/>
                        </a:rPr>
                        <a:t>peri</a:t>
                      </a:r>
                      <a:r>
                        <a:rPr lang="en-US" sz="1000" dirty="0">
                          <a:latin typeface="Arial" panose="020B0604020202020204" pitchFamily="34" charset="0"/>
                          <a:cs typeface="Arial" panose="020B0604020202020204" pitchFamily="34" charset="0"/>
                        </a:rPr>
                        <a:t>-aural </a:t>
                      </a:r>
                      <a:r>
                        <a:rPr lang="en-US" sz="1000" dirty="0">
                          <a:solidFill>
                            <a:schemeClr val="tx1"/>
                          </a:solidFill>
                          <a:latin typeface="Arial" panose="020B0604020202020204" pitchFamily="34" charset="0"/>
                          <a:cs typeface="Arial" panose="020B0604020202020204" pitchFamily="34" charset="0"/>
                        </a:rPr>
                        <a:t>cellulitis/mastoiditis (</a:t>
                      </a:r>
                      <a:r>
                        <a:rPr lang="en-US" sz="1000" b="1" dirty="0">
                          <a:solidFill>
                            <a:schemeClr val="tx1"/>
                          </a:solidFill>
                          <a:latin typeface="Arial" panose="020B0604020202020204" pitchFamily="34" charset="0"/>
                          <a:cs typeface="Arial" panose="020B0604020202020204" pitchFamily="34" charset="0"/>
                        </a:rPr>
                        <a:t>telephone referral </a:t>
                      </a:r>
                      <a:r>
                        <a:rPr lang="en-US" sz="1000" dirty="0">
                          <a:latin typeface="Arial" panose="020B0604020202020204" pitchFamily="34" charset="0"/>
                          <a:cs typeface="Arial" panose="020B0604020202020204" pitchFamily="34" charset="0"/>
                        </a:rPr>
                        <a:t>same day advice and to arrange urgent review +/- admission) </a:t>
                      </a:r>
                      <a:endParaRPr lang="en-US" sz="10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Discharge following head trauma or cranial surgery (</a:t>
                      </a:r>
                      <a:r>
                        <a:rPr lang="en-US" sz="1000" b="1" dirty="0">
                          <a:solidFill>
                            <a:schemeClr val="tx1"/>
                          </a:solidFill>
                          <a:latin typeface="Arial" panose="020B0604020202020204" pitchFamily="34" charset="0"/>
                          <a:cs typeface="Arial" panose="020B0604020202020204" pitchFamily="34" charset="0"/>
                        </a:rPr>
                        <a:t>refer to A&amp;E </a:t>
                      </a:r>
                      <a:r>
                        <a:rPr lang="en-US" sz="1000" dirty="0">
                          <a:solidFill>
                            <a:schemeClr val="tx1"/>
                          </a:solidFill>
                          <a:latin typeface="Arial" panose="020B0604020202020204" pitchFamily="34" charset="0"/>
                          <a:cs typeface="Arial" panose="020B0604020202020204" pitchFamily="34" charset="0"/>
                        </a:rPr>
                        <a:t>for consideration CT Head)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Foreign Body in Ear/Nose (</a:t>
                      </a:r>
                      <a:r>
                        <a:rPr lang="en-US" sz="1000" b="1" dirty="0">
                          <a:solidFill>
                            <a:schemeClr val="tx1"/>
                          </a:solidFill>
                          <a:latin typeface="Arial" panose="020B0604020202020204" pitchFamily="34" charset="0"/>
                          <a:cs typeface="Arial" panose="020B0604020202020204" pitchFamily="34" charset="0"/>
                        </a:rPr>
                        <a:t>A&amp;E as an emergency: for nose, for batteries (999), or if evidence of severe infection requiring IV antibiotics</a:t>
                      </a:r>
                      <a:r>
                        <a:rPr lang="en-US" sz="100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telephone referral for other materials </a:t>
                      </a:r>
                      <a:r>
                        <a:rPr lang="en-US" sz="1000" dirty="0">
                          <a:solidFill>
                            <a:schemeClr val="tx1"/>
                          </a:solidFill>
                          <a:latin typeface="Arial" panose="020B0604020202020204" pitchFamily="34" charset="0"/>
                          <a:cs typeface="Arial" panose="020B0604020202020204" pitchFamily="34" charset="0"/>
                        </a:rPr>
                        <a:t>do not try and manipulate without specialist equipment or training) Cover with oral antibiotics if evidence of cellulitis whilst waiting to be seen as per local antibiotic guidelines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Suspected </a:t>
                      </a:r>
                      <a:r>
                        <a:rPr lang="en-US" sz="1000" dirty="0" err="1">
                          <a:latin typeface="Arial" panose="020B0604020202020204" pitchFamily="34" charset="0"/>
                          <a:cs typeface="Arial" panose="020B0604020202020204" pitchFamily="34" charset="0"/>
                        </a:rPr>
                        <a:t>Cholesteatoma</a:t>
                      </a:r>
                      <a:r>
                        <a:rPr lang="en-US" sz="1000" dirty="0">
                          <a:latin typeface="Arial" panose="020B0604020202020204" pitchFamily="34" charset="0"/>
                          <a:cs typeface="Arial" panose="020B0604020202020204" pitchFamily="34" charset="0"/>
                        </a:rPr>
                        <a:t>: very rare in children, can be congenital or after repeated infections. Chronic unilateral offensive discharge with hearing loss or typical tympanic membrane - Usually originates at the top, inner edge of the tympanic membrane as a retraction/keratinous build up +/- discharge into the canal (</a:t>
                      </a:r>
                      <a:r>
                        <a:rPr lang="en-US" sz="1000" b="1" dirty="0">
                          <a:solidFill>
                            <a:schemeClr val="accent4">
                              <a:lumMod val="75000"/>
                            </a:schemeClr>
                          </a:solidFill>
                          <a:latin typeface="Arial" panose="020B0604020202020204" pitchFamily="34" charset="0"/>
                          <a:cs typeface="Arial" panose="020B0604020202020204" pitchFamily="34" charset="0"/>
                        </a:rPr>
                        <a:t>Urgent: referral to ENT via ERS</a:t>
                      </a:r>
                      <a:r>
                        <a:rPr lang="en-US" sz="1000" dirty="0">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Tree>
    <p:extLst>
      <p:ext uri="{BB962C8B-B14F-4D97-AF65-F5344CB8AC3E}">
        <p14:creationId xmlns:p14="http://schemas.microsoft.com/office/powerpoint/2010/main" val="16720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E94B966-0F29-6A9C-A052-660A89C19296}"/>
              </a:ext>
            </a:extLst>
          </p:cNvPr>
          <p:cNvSpPr txBox="1">
            <a:spLocks/>
          </p:cNvSpPr>
          <p:nvPr/>
        </p:nvSpPr>
        <p:spPr>
          <a:xfrm>
            <a:off x="110966" y="193454"/>
            <a:ext cx="6453187" cy="662782"/>
          </a:xfrm>
          <a:prstGeom prst="rect">
            <a:avLst/>
          </a:prstGeom>
        </p:spPr>
        <p:txBody>
          <a:bodyPr lIns="91440" tIns="45720" rIns="91440" bIns="45720" anchor="t"/>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a:cs typeface="Arial"/>
              </a:rPr>
              <a:t>Ear Discharge &amp; Otitis Externa 2 of 2 (Chronic Otitis Externa)</a:t>
            </a:r>
            <a:endParaRPr lang="en-US" sz="2400" b="1" dirty="0">
              <a:solidFill>
                <a:srgbClr val="013C5B"/>
              </a:solidFill>
              <a:latin typeface="Arial" panose="020B0604020202020204" pitchFamily="34" charset="0"/>
              <a:cs typeface="Arial" panose="020B0604020202020204" pitchFamily="34" charset="0"/>
            </a:endParaRPr>
          </a:p>
        </p:txBody>
      </p:sp>
      <p:sp>
        <p:nvSpPr>
          <p:cNvPr id="5" name="Process 57">
            <a:extLst>
              <a:ext uri="{FF2B5EF4-FFF2-40B4-BE49-F238E27FC236}">
                <a16:creationId xmlns:a16="http://schemas.microsoft.com/office/drawing/2014/main" id="{27184A95-CF02-AAE4-24C1-CB0CDC4AAAF3}"/>
              </a:ext>
            </a:extLst>
          </p:cNvPr>
          <p:cNvSpPr/>
          <p:nvPr/>
        </p:nvSpPr>
        <p:spPr>
          <a:xfrm>
            <a:off x="109272" y="1006293"/>
            <a:ext cx="6646985" cy="161158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000" dirty="0">
                <a:solidFill>
                  <a:schemeClr val="tx1"/>
                </a:solidFill>
                <a:latin typeface="Arial"/>
                <a:cs typeface="Arial"/>
              </a:rPr>
              <a:t>Discharge can be: discharging wax (normal), discharging ear drops, infection – pus/mucous/blood (otitis externa or media +perforation), </a:t>
            </a:r>
            <a:r>
              <a:rPr lang="en-US" sz="1000" b="1" dirty="0">
                <a:solidFill>
                  <a:schemeClr val="tx1"/>
                </a:solidFill>
                <a:latin typeface="Arial"/>
                <a:cs typeface="Arial"/>
              </a:rPr>
              <a:t>CSF Leak </a:t>
            </a:r>
            <a:r>
              <a:rPr lang="en-US" sz="1000" dirty="0">
                <a:solidFill>
                  <a:schemeClr val="tx1"/>
                </a:solidFill>
                <a:latin typeface="Arial"/>
                <a:cs typeface="Arial"/>
              </a:rPr>
              <a:t>– clear/blood stained (trauma or surgery), </a:t>
            </a:r>
            <a:r>
              <a:rPr lang="en-US" sz="1000" b="1" dirty="0">
                <a:solidFill>
                  <a:schemeClr val="tx1"/>
                </a:solidFill>
                <a:latin typeface="Arial"/>
                <a:cs typeface="Arial"/>
              </a:rPr>
              <a:t>Cholesteatoma </a:t>
            </a:r>
            <a:r>
              <a:rPr lang="en-US" sz="1000" dirty="0">
                <a:solidFill>
                  <a:schemeClr val="tx1"/>
                </a:solidFill>
                <a:latin typeface="Arial"/>
                <a:cs typeface="Arial"/>
              </a:rPr>
              <a:t>(</a:t>
            </a:r>
            <a:r>
              <a:rPr lang="en-US" sz="1000" u="sng" dirty="0">
                <a:solidFill>
                  <a:schemeClr val="tx1"/>
                </a:solidFill>
                <a:latin typeface="Arial"/>
                <a:cs typeface="Arial"/>
              </a:rPr>
              <a:t>rare in children</a:t>
            </a:r>
            <a:r>
              <a:rPr lang="en-US" sz="1000" dirty="0">
                <a:solidFill>
                  <a:schemeClr val="tx1"/>
                </a:solidFill>
                <a:latin typeface="Arial"/>
                <a:cs typeface="Arial"/>
              </a:rPr>
              <a:t>. Can be congenital. Can occur after repeated ear infections)</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Otitis Externa can be: Acute or Chronic (more than 6 weeks). Bacterial or Fungal. </a:t>
            </a:r>
            <a:r>
              <a:rPr lang="en-US" sz="1000" b="1" u="sng" dirty="0">
                <a:solidFill>
                  <a:schemeClr val="tx1"/>
                </a:solidFill>
                <a:latin typeface="Arial" panose="020B0604020202020204" pitchFamily="34" charset="0"/>
                <a:cs typeface="Arial" panose="020B0604020202020204" pitchFamily="34" charset="0"/>
              </a:rPr>
              <a:t>Less common than in adults</a:t>
            </a:r>
            <a:r>
              <a:rPr lang="en-US" sz="1000" dirty="0">
                <a:solidFill>
                  <a:schemeClr val="tx1"/>
                </a:solidFill>
                <a:latin typeface="Arial" panose="020B0604020202020204" pitchFamily="34" charset="0"/>
                <a:cs typeface="Arial" panose="020B0604020202020204" pitchFamily="34" charset="0"/>
              </a:rPr>
              <a:t>. Can occur as a secondary infection from otitis media.</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Risk Factors for Otitis Externa: Swimming, dry skin conditions, diabetes/immunosuppression, trauma (ear buds/scratching), hearing aids/in-ear headphones</a:t>
            </a:r>
          </a:p>
          <a:p>
            <a:pPr marL="171450" indent="-171450">
              <a:buFont typeface="Arial" panose="020B0604020202020204" pitchFamily="34" charset="0"/>
              <a:buChar char="•"/>
            </a:pPr>
            <a:r>
              <a:rPr lang="en-US" sz="1000" b="1" u="sng" dirty="0">
                <a:solidFill>
                  <a:schemeClr val="tx1"/>
                </a:solidFill>
                <a:latin typeface="Arial"/>
                <a:cs typeface="Arial"/>
              </a:rPr>
              <a:t>Self care</a:t>
            </a:r>
            <a:r>
              <a:rPr lang="en-US" sz="1000" dirty="0">
                <a:solidFill>
                  <a:schemeClr val="tx1"/>
                </a:solidFill>
                <a:latin typeface="Arial"/>
                <a:cs typeface="Arial"/>
              </a:rPr>
              <a:t>: keep ears dry (ear plugs/swim cap/ cotton wool coated in petroleum jelly), blow dry on low heat after bathing, OTC Acetic acid after swimming </a:t>
            </a:r>
            <a:r>
              <a:rPr lang="en-US" sz="1000" dirty="0">
                <a:solidFill>
                  <a:schemeClr val="tx1"/>
                </a:solidFill>
                <a:ea typeface="+mn-lt"/>
                <a:cs typeface="+mn-lt"/>
                <a:hlinkClick r:id="rId2">
                  <a:extLst>
                    <a:ext uri="{A12FA001-AC4F-418D-AE19-62706E023703}">
                      <ahyp:hlinkClr xmlns:ahyp="http://schemas.microsoft.com/office/drawing/2018/hyperlinkcolor" xmlns="" val="tx"/>
                    </a:ext>
                  </a:extLst>
                </a:hlinkClick>
              </a:rPr>
              <a:t>https://www.selondonics.org/icb/your-health/medicines/sel-imoc/sel-imoc-self-care/</a:t>
            </a:r>
            <a:r>
              <a:rPr lang="en-US" sz="1000" dirty="0">
                <a:solidFill>
                  <a:schemeClr val="tx1"/>
                </a:solidFill>
                <a:ea typeface="+mn-lt"/>
                <a:cs typeface="+mn-lt"/>
              </a:rPr>
              <a:t> </a:t>
            </a:r>
            <a:endParaRPr lang="en-US" sz="1000" dirty="0">
              <a:solidFill>
                <a:schemeClr val="tx1"/>
              </a:solidFill>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3BD01BEE-B9D7-1595-95C5-BF2E5B555DC6}"/>
              </a:ext>
            </a:extLst>
          </p:cNvPr>
          <p:cNvGraphicFramePr>
            <a:graphicFrameLocks noGrp="1"/>
          </p:cNvGraphicFramePr>
          <p:nvPr>
            <p:extLst>
              <p:ext uri="{D42A27DB-BD31-4B8C-83A1-F6EECF244321}">
                <p14:modId xmlns:p14="http://schemas.microsoft.com/office/powerpoint/2010/main" val="3253286940"/>
              </p:ext>
            </p:extLst>
          </p:nvPr>
        </p:nvGraphicFramePr>
        <p:xfrm>
          <a:off x="116800" y="2767936"/>
          <a:ext cx="6631929" cy="2316480"/>
        </p:xfrm>
        <a:graphic>
          <a:graphicData uri="http://schemas.openxmlformats.org/drawingml/2006/table">
            <a:tbl>
              <a:tblPr firstRow="1" bandRow="1">
                <a:tableStyleId>{5C22544A-7EE6-4342-B048-85BDC9FD1C3A}</a:tableStyleId>
              </a:tblPr>
              <a:tblGrid>
                <a:gridCol w="6631929">
                  <a:extLst>
                    <a:ext uri="{9D8B030D-6E8A-4147-A177-3AD203B41FA5}">
                      <a16:colId xmlns:a16="http://schemas.microsoft.com/office/drawing/2014/main" val="1362177288"/>
                    </a:ext>
                  </a:extLst>
                </a:gridCol>
              </a:tblGrid>
              <a:tr h="0">
                <a:tc>
                  <a:txBody>
                    <a:bodyPr/>
                    <a:lstStyle/>
                    <a:p>
                      <a:pPr algn="ctr"/>
                      <a:r>
                        <a:rPr lang="en-GB" sz="1000" b="1" dirty="0">
                          <a:latin typeface="Arial" panose="020B0604020202020204" pitchFamily="34" charset="0"/>
                          <a:cs typeface="Arial" panose="020B0604020202020204" pitchFamily="34" charset="0"/>
                        </a:rPr>
                        <a:t>RED</a:t>
                      </a:r>
                      <a:r>
                        <a:rPr lang="en-GB" sz="1000" b="1" baseline="0" dirty="0">
                          <a:latin typeface="Arial" panose="020B0604020202020204" pitchFamily="34" charset="0"/>
                          <a:cs typeface="Arial" panose="020B0604020202020204" pitchFamily="34" charset="0"/>
                        </a:rPr>
                        <a:t> FLAGS</a:t>
                      </a:r>
                      <a:endParaRPr lang="en-GB" sz="10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Suspected </a:t>
                      </a:r>
                      <a:r>
                        <a:rPr lang="en-US" sz="1000" dirty="0" err="1">
                          <a:latin typeface="Arial" panose="020B0604020202020204" pitchFamily="34" charset="0"/>
                          <a:cs typeface="Arial" panose="020B0604020202020204" pitchFamily="34" charset="0"/>
                        </a:rPr>
                        <a:t>necrotising</a:t>
                      </a:r>
                      <a:r>
                        <a:rPr lang="en-US" sz="1000" dirty="0">
                          <a:latin typeface="Arial" panose="020B0604020202020204" pitchFamily="34" charset="0"/>
                          <a:cs typeface="Arial" panose="020B0604020202020204" pitchFamily="34" charset="0"/>
                        </a:rPr>
                        <a:t> otitis externa: very rare in children. Usually child is immunocompromised (including diabetes) presenting with Otitis externa +/- severe ear pain +/- Cranial Nerve Palsy +/- offensive discharge +/- failed treatment x2 for otitis externa +/- </a:t>
                      </a:r>
                      <a:r>
                        <a:rPr lang="en-US" sz="1000" dirty="0" err="1">
                          <a:latin typeface="Arial" panose="020B0604020202020204" pitchFamily="34" charset="0"/>
                          <a:cs typeface="Arial" panose="020B0604020202020204" pitchFamily="34" charset="0"/>
                        </a:rPr>
                        <a:t>peri</a:t>
                      </a:r>
                      <a:r>
                        <a:rPr lang="en-US" sz="1000" dirty="0">
                          <a:latin typeface="Arial" panose="020B0604020202020204" pitchFamily="34" charset="0"/>
                          <a:cs typeface="Arial" panose="020B0604020202020204" pitchFamily="34" charset="0"/>
                        </a:rPr>
                        <a:t>-aural </a:t>
                      </a:r>
                      <a:r>
                        <a:rPr lang="en-US" sz="1000" dirty="0">
                          <a:solidFill>
                            <a:schemeClr val="tx1"/>
                          </a:solidFill>
                          <a:latin typeface="Arial" panose="020B0604020202020204" pitchFamily="34" charset="0"/>
                          <a:cs typeface="Arial" panose="020B0604020202020204" pitchFamily="34" charset="0"/>
                        </a:rPr>
                        <a:t>cellulitis/mastoiditis (</a:t>
                      </a:r>
                      <a:r>
                        <a:rPr lang="en-US" sz="1000" b="1" dirty="0">
                          <a:solidFill>
                            <a:schemeClr val="tx1"/>
                          </a:solidFill>
                          <a:latin typeface="Arial" panose="020B0604020202020204" pitchFamily="34" charset="0"/>
                          <a:cs typeface="Arial" panose="020B0604020202020204" pitchFamily="34" charset="0"/>
                        </a:rPr>
                        <a:t>telephone referral </a:t>
                      </a:r>
                      <a:r>
                        <a:rPr lang="en-US" sz="1000" dirty="0">
                          <a:latin typeface="Arial" panose="020B0604020202020204" pitchFamily="34" charset="0"/>
                          <a:cs typeface="Arial" panose="020B0604020202020204" pitchFamily="34" charset="0"/>
                        </a:rPr>
                        <a:t>same day advice and to arrange urgent review +/- admission) </a:t>
                      </a:r>
                      <a:endParaRPr lang="en-US" sz="10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Discharge following head trauma or cranial surgery (</a:t>
                      </a:r>
                      <a:r>
                        <a:rPr lang="en-US" sz="1000" b="1" dirty="0">
                          <a:solidFill>
                            <a:schemeClr val="tx1"/>
                          </a:solidFill>
                          <a:latin typeface="Arial" panose="020B0604020202020204" pitchFamily="34" charset="0"/>
                          <a:cs typeface="Arial" panose="020B0604020202020204" pitchFamily="34" charset="0"/>
                        </a:rPr>
                        <a:t>refer to A&amp;E </a:t>
                      </a:r>
                      <a:r>
                        <a:rPr lang="en-US" sz="1000" dirty="0">
                          <a:solidFill>
                            <a:schemeClr val="tx1"/>
                          </a:solidFill>
                          <a:latin typeface="Arial" panose="020B0604020202020204" pitchFamily="34" charset="0"/>
                          <a:cs typeface="Arial" panose="020B0604020202020204" pitchFamily="34" charset="0"/>
                        </a:rPr>
                        <a:t>for consideration CT Head) </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Foreign Body in Ear/Nose (</a:t>
                      </a:r>
                      <a:r>
                        <a:rPr lang="en-US" sz="1000" b="1" dirty="0">
                          <a:solidFill>
                            <a:schemeClr val="tx1"/>
                          </a:solidFill>
                          <a:latin typeface="Arial" panose="020B0604020202020204" pitchFamily="34" charset="0"/>
                          <a:cs typeface="Arial" panose="020B0604020202020204" pitchFamily="34" charset="0"/>
                        </a:rPr>
                        <a:t>A&amp;E as an emergency: for nose, for batteries (999), or if evidence of severe infection requiring IV antibiotics</a:t>
                      </a:r>
                      <a:r>
                        <a:rPr lang="en-US" sz="100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telephone referral for other materials </a:t>
                      </a:r>
                      <a:r>
                        <a:rPr lang="en-US" sz="1000" dirty="0">
                          <a:solidFill>
                            <a:schemeClr val="tx1"/>
                          </a:solidFill>
                          <a:latin typeface="Arial" panose="020B0604020202020204" pitchFamily="34" charset="0"/>
                          <a:cs typeface="Arial" panose="020B0604020202020204" pitchFamily="34" charset="0"/>
                        </a:rPr>
                        <a:t>do not try and manipulate without specialist equipment or training) Cover with oral antibiotics if evidence of cellulitis whilst waiting to be seen as per local antibiotic guidelines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Suspected </a:t>
                      </a:r>
                      <a:r>
                        <a:rPr lang="en-US" sz="1000" dirty="0" err="1">
                          <a:latin typeface="Arial" panose="020B0604020202020204" pitchFamily="34" charset="0"/>
                          <a:cs typeface="Arial" panose="020B0604020202020204" pitchFamily="34" charset="0"/>
                        </a:rPr>
                        <a:t>Cholesteatoma</a:t>
                      </a:r>
                      <a:r>
                        <a:rPr lang="en-US" sz="1000" dirty="0">
                          <a:latin typeface="Arial" panose="020B0604020202020204" pitchFamily="34" charset="0"/>
                          <a:cs typeface="Arial" panose="020B0604020202020204" pitchFamily="34" charset="0"/>
                        </a:rPr>
                        <a:t>: very rare in children, can be congenital or after repeated infections. Chronic unilateral offensive discharge with hearing loss or typical tympanic membrane - Usually originates at the top, inner edge of the tympanic membrane as a retraction/keratinous build up +/- discharge into the canal (</a:t>
                      </a:r>
                      <a:r>
                        <a:rPr lang="en-US" sz="1000" b="1" dirty="0">
                          <a:solidFill>
                            <a:schemeClr val="accent4">
                              <a:lumMod val="75000"/>
                            </a:schemeClr>
                          </a:solidFill>
                          <a:latin typeface="Arial" panose="020B0604020202020204" pitchFamily="34" charset="0"/>
                          <a:cs typeface="Arial" panose="020B0604020202020204" pitchFamily="34" charset="0"/>
                        </a:rPr>
                        <a:t>Urgent: referral to ENT via ERS</a:t>
                      </a:r>
                      <a:r>
                        <a:rPr lang="en-US" sz="1000" dirty="0">
                          <a:latin typeface="Arial" panose="020B0604020202020204" pitchFamily="34" charset="0"/>
                          <a:cs typeface="Arial" panose="020B0604020202020204" pitchFamily="34" charset="0"/>
                        </a:rPr>
                        <a:t>)</a:t>
                      </a:r>
                      <a:endParaRPr lang="en-US" sz="1000" dirty="0">
                        <a:solidFill>
                          <a:schemeClr val="tx1"/>
                        </a:solidFill>
                        <a:latin typeface="Arial" panose="020B0604020202020204" pitchFamily="34" charset="0"/>
                        <a:cs typeface="Arial" panose="020B0604020202020204" pitchFamily="34" charset="0"/>
                      </a:endParaRP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
        <p:nvSpPr>
          <p:cNvPr id="9" name="Process 57">
            <a:extLst>
              <a:ext uri="{FF2B5EF4-FFF2-40B4-BE49-F238E27FC236}">
                <a16:creationId xmlns:a16="http://schemas.microsoft.com/office/drawing/2014/main" id="{9B595871-C703-9937-D256-ADD70FD7EB87}"/>
              </a:ext>
            </a:extLst>
          </p:cNvPr>
          <p:cNvSpPr/>
          <p:nvPr/>
        </p:nvSpPr>
        <p:spPr>
          <a:xfrm>
            <a:off x="1015690" y="5820857"/>
            <a:ext cx="3569661" cy="1457698"/>
          </a:xfrm>
          <a:prstGeom prst="flowChartProcess">
            <a:avLst/>
          </a:prstGeom>
          <a:noFill/>
          <a:ln w="22225">
            <a:solidFill>
              <a:schemeClr val="accent1">
                <a:lumMod val="50000"/>
                <a:lumOff val="50000"/>
              </a:schemeClr>
            </a:solidFill>
          </a:ln>
        </p:spPr>
        <p:style>
          <a:lnRef idx="2">
            <a:schemeClr val="accent1"/>
          </a:lnRef>
          <a:fillRef idx="1">
            <a:schemeClr val="lt1"/>
          </a:fillRef>
          <a:effectRef idx="0">
            <a:schemeClr val="accent1"/>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900" b="1" dirty="0">
                <a:ln w="0"/>
                <a:solidFill>
                  <a:schemeClr val="tx1"/>
                </a:solidFill>
                <a:latin typeface="Arial"/>
                <a:cs typeface="Arial"/>
              </a:rPr>
              <a:t>Unusual in Children </a:t>
            </a:r>
            <a:r>
              <a:rPr lang="en-US" sz="900" dirty="0">
                <a:ln w="0"/>
                <a:solidFill>
                  <a:schemeClr val="tx1"/>
                </a:solidFill>
                <a:latin typeface="Arial"/>
                <a:cs typeface="Arial"/>
              </a:rPr>
              <a:t>– consider </a:t>
            </a:r>
            <a:r>
              <a:rPr lang="en-US" sz="900" b="1" dirty="0">
                <a:ln w="0"/>
                <a:solidFill>
                  <a:schemeClr val="tx1"/>
                </a:solidFill>
                <a:latin typeface="Arial"/>
                <a:cs typeface="Arial"/>
              </a:rPr>
              <a:t>early advice &amp; guidance and testing for any co-morbidities, managing co-existing dermatological conditions</a:t>
            </a:r>
            <a:endParaRPr lang="en-US" sz="900" b="1" dirty="0">
              <a:ln w="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900" dirty="0">
                <a:ln w="0"/>
                <a:solidFill>
                  <a:schemeClr val="tx1"/>
                </a:solidFill>
                <a:latin typeface="Arial"/>
                <a:cs typeface="Arial"/>
              </a:rPr>
              <a:t>Consider Fungal Infection, especially if intense itch, swab and discuss with micro if positive. </a:t>
            </a:r>
          </a:p>
          <a:p>
            <a:pPr marL="171450" indent="-171450">
              <a:buFont typeface="Arial" panose="020B0604020202020204" pitchFamily="34" charset="0"/>
              <a:buChar char="•"/>
            </a:pPr>
            <a:r>
              <a:rPr lang="en-US" sz="900" dirty="0">
                <a:ln w="0"/>
                <a:solidFill>
                  <a:schemeClr val="tx1"/>
                </a:solidFill>
                <a:latin typeface="Arial"/>
                <a:cs typeface="Arial"/>
              </a:rPr>
              <a:t>Manage any Risk Factors e.g. swimming, dry skin conditions, in ear headphones / ear plugs </a:t>
            </a:r>
            <a:endParaRPr lang="en-US" dirty="0">
              <a:solidFill>
                <a:schemeClr val="tx1"/>
              </a:solidFill>
            </a:endParaRPr>
          </a:p>
          <a:p>
            <a:pPr marL="171450" indent="-171450">
              <a:buFont typeface="Arial" panose="020B0604020202020204" pitchFamily="34" charset="0"/>
              <a:buChar char="•"/>
            </a:pPr>
            <a:r>
              <a:rPr lang="en-US" sz="900" dirty="0">
                <a:ln w="0"/>
                <a:solidFill>
                  <a:schemeClr val="tx1"/>
                </a:solidFill>
                <a:latin typeface="Arial" panose="020B0604020202020204" pitchFamily="34" charset="0"/>
                <a:cs typeface="Arial" panose="020B0604020202020204" pitchFamily="34" charset="0"/>
              </a:rPr>
              <a:t>Consider testing for diabetes</a:t>
            </a:r>
          </a:p>
          <a:p>
            <a:pPr marL="171450" indent="-171450">
              <a:buFont typeface="Arial" panose="020B0604020202020204" pitchFamily="34" charset="0"/>
              <a:buChar char="•"/>
            </a:pPr>
            <a:r>
              <a:rPr lang="en-US" sz="900" dirty="0">
                <a:ln w="0"/>
                <a:solidFill>
                  <a:schemeClr val="tx1"/>
                </a:solidFill>
                <a:latin typeface="Arial" panose="020B0604020202020204" pitchFamily="34" charset="0"/>
                <a:cs typeface="Arial" panose="020B0604020202020204" pitchFamily="34" charset="0"/>
              </a:rPr>
              <a:t>Manage skin conditions &amp; consider referral to Dermatology </a:t>
            </a:r>
          </a:p>
          <a:p>
            <a:pPr marL="171450" indent="-171450">
              <a:buFont typeface="Arial" panose="020B0604020202020204" pitchFamily="34" charset="0"/>
              <a:buChar char="•"/>
            </a:pPr>
            <a:r>
              <a:rPr lang="en-US" sz="900" dirty="0">
                <a:ln w="0"/>
                <a:solidFill>
                  <a:schemeClr val="tx1"/>
                </a:solidFill>
                <a:latin typeface="Arial" panose="020B0604020202020204" pitchFamily="34" charset="0"/>
                <a:cs typeface="Arial" panose="020B0604020202020204" pitchFamily="34" charset="0"/>
              </a:rPr>
              <a:t>Consider </a:t>
            </a:r>
            <a:r>
              <a:rPr lang="en-US" sz="900" b="1" dirty="0">
                <a:ln w="0"/>
                <a:solidFill>
                  <a:schemeClr val="tx1"/>
                </a:solidFill>
                <a:latin typeface="Arial" panose="020B0604020202020204" pitchFamily="34" charset="0"/>
                <a:cs typeface="Arial" panose="020B0604020202020204" pitchFamily="34" charset="0"/>
              </a:rPr>
              <a:t>Cholesteatoma </a:t>
            </a:r>
            <a:r>
              <a:rPr lang="en-US" sz="900" dirty="0">
                <a:ln w="0"/>
                <a:solidFill>
                  <a:schemeClr val="tx1"/>
                </a:solidFill>
                <a:latin typeface="Arial" panose="020B0604020202020204" pitchFamily="34" charset="0"/>
                <a:cs typeface="Arial" panose="020B0604020202020204" pitchFamily="34" charset="0"/>
              </a:rPr>
              <a:t>(rare in children, can be congenital)</a:t>
            </a:r>
          </a:p>
        </p:txBody>
      </p:sp>
      <p:cxnSp>
        <p:nvCxnSpPr>
          <p:cNvPr id="11" name="Elbow Connector 36">
            <a:extLst>
              <a:ext uri="{FF2B5EF4-FFF2-40B4-BE49-F238E27FC236}">
                <a16:creationId xmlns:a16="http://schemas.microsoft.com/office/drawing/2014/main" id="{4AF932EF-1181-3F05-0E21-F118816BFE44}"/>
              </a:ext>
            </a:extLst>
          </p:cNvPr>
          <p:cNvCxnSpPr>
            <a:cxnSpLocks/>
          </p:cNvCxnSpPr>
          <p:nvPr/>
        </p:nvCxnSpPr>
        <p:spPr>
          <a:xfrm>
            <a:off x="763913" y="6503694"/>
            <a:ext cx="219258" cy="0"/>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Elbow Connector 36">
            <a:extLst>
              <a:ext uri="{FF2B5EF4-FFF2-40B4-BE49-F238E27FC236}">
                <a16:creationId xmlns:a16="http://schemas.microsoft.com/office/drawing/2014/main" id="{96EB1D80-DFDE-BA09-842C-DC89FE05A391}"/>
              </a:ext>
            </a:extLst>
          </p:cNvPr>
          <p:cNvCxnSpPr>
            <a:cxnSpLocks/>
          </p:cNvCxnSpPr>
          <p:nvPr/>
        </p:nvCxnSpPr>
        <p:spPr>
          <a:xfrm>
            <a:off x="4599389" y="6499236"/>
            <a:ext cx="266012" cy="0"/>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C9CD751-4172-770C-DFFA-E8D6EC9DD0A7}"/>
              </a:ext>
            </a:extLst>
          </p:cNvPr>
          <p:cNvSpPr txBox="1"/>
          <p:nvPr/>
        </p:nvSpPr>
        <p:spPr>
          <a:xfrm>
            <a:off x="116800" y="6249779"/>
            <a:ext cx="640080" cy="507831"/>
          </a:xfrm>
          <a:prstGeom prst="rect">
            <a:avLst/>
          </a:prstGeom>
          <a:solidFill>
            <a:schemeClr val="bg1"/>
          </a:solidFill>
          <a:ln w="34925">
            <a:solidFill>
              <a:schemeClr val="accent2"/>
            </a:solidFill>
          </a:ln>
        </p:spPr>
        <p:txBody>
          <a:bodyPr wrap="square" lIns="0" rtlCol="0" anchor="ctr">
            <a:spAutoFit/>
          </a:bodyPr>
          <a:lstStyle/>
          <a:p>
            <a:pPr algn="ctr"/>
            <a:r>
              <a:rPr lang="en-US" sz="900" b="1" dirty="0">
                <a:latin typeface="Arial" panose="020B0604020202020204" pitchFamily="34" charset="0"/>
                <a:cs typeface="Arial" panose="020B0604020202020204" pitchFamily="34" charset="0"/>
              </a:rPr>
              <a:t>Chronic Otitis Externa</a:t>
            </a:r>
          </a:p>
        </p:txBody>
      </p:sp>
      <p:sp>
        <p:nvSpPr>
          <p:cNvPr id="17" name="TextBox 16">
            <a:extLst>
              <a:ext uri="{FF2B5EF4-FFF2-40B4-BE49-F238E27FC236}">
                <a16:creationId xmlns:a16="http://schemas.microsoft.com/office/drawing/2014/main" id="{B48087E9-D878-5BC9-AA2A-CF7D0EDA7BE3}"/>
              </a:ext>
            </a:extLst>
          </p:cNvPr>
          <p:cNvSpPr txBox="1"/>
          <p:nvPr/>
        </p:nvSpPr>
        <p:spPr>
          <a:xfrm>
            <a:off x="4872237" y="5681748"/>
            <a:ext cx="1443417" cy="1734697"/>
          </a:xfrm>
          <a:prstGeom prst="rect">
            <a:avLst/>
          </a:prstGeom>
          <a:noFill/>
          <a:ln w="34925">
            <a:solidFill>
              <a:srgbClr val="78BE20"/>
            </a:solidFill>
          </a:ln>
        </p:spPr>
        <p:txBody>
          <a:bodyPr wrap="square" lIns="36000" tIns="36000" rIns="36000" bIns="36000" rtlCol="0" anchor="ctr">
            <a:spAutoFit/>
          </a:bodyPr>
          <a:lstStyle/>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Consider </a:t>
            </a:r>
            <a:r>
              <a:rPr lang="en-US" sz="900" b="1" dirty="0">
                <a:ln w="0"/>
                <a:latin typeface="Arial" panose="020B0604020202020204" pitchFamily="34" charset="0"/>
                <a:cs typeface="Arial" panose="020B0604020202020204" pitchFamily="34" charset="0"/>
              </a:rPr>
              <a:t>seeking advice and guidance +/- routine referral via ERS </a:t>
            </a:r>
            <a:r>
              <a:rPr lang="en-US" sz="900" dirty="0">
                <a:ln w="0"/>
                <a:latin typeface="Arial" panose="020B0604020202020204" pitchFamily="34" charset="0"/>
                <a:cs typeface="Arial" panose="020B0604020202020204" pitchFamily="34" charset="0"/>
              </a:rPr>
              <a:t>if no red flags, does not require urgent treatment, not more appropriate to refer to Dermatology and if there is a failure to respond to bacterial / fungal treatment in Primary care </a:t>
            </a:r>
          </a:p>
        </p:txBody>
      </p:sp>
      <p:sp>
        <p:nvSpPr>
          <p:cNvPr id="19" name="Process 57">
            <a:extLst>
              <a:ext uri="{FF2B5EF4-FFF2-40B4-BE49-F238E27FC236}">
                <a16:creationId xmlns:a16="http://schemas.microsoft.com/office/drawing/2014/main" id="{29FA0FD2-F587-4876-4811-CD2A06225847}"/>
              </a:ext>
            </a:extLst>
          </p:cNvPr>
          <p:cNvSpPr/>
          <p:nvPr/>
        </p:nvSpPr>
        <p:spPr>
          <a:xfrm>
            <a:off x="105508" y="8929601"/>
            <a:ext cx="6646985" cy="56514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a:buChar char="•"/>
            </a:pPr>
            <a:r>
              <a:rPr lang="en-US" sz="800" dirty="0">
                <a:solidFill>
                  <a:schemeClr val="tx1"/>
                </a:solidFill>
                <a:latin typeface="Arial"/>
                <a:ea typeface="+mn-lt"/>
                <a:cs typeface="Arial"/>
              </a:rPr>
              <a:t>If Otitis Media with perforation is suspected (acute pain which is suddenly relieved followed by ear discharge) treat as per dedicated guidelines (slide 9) and then review Prescribe a non-ototoxic preparation if the person has a known or suspected perforation of the tympanic membrane, including a tympanostomy tube in situ </a:t>
            </a:r>
            <a:endParaRPr lang="en-US">
              <a:solidFill>
                <a:schemeClr val="tx1"/>
              </a:solidFill>
              <a:latin typeface="Arial"/>
              <a:cs typeface="Arial"/>
            </a:endParaRPr>
          </a:p>
          <a:p>
            <a:pPr marL="171450" indent="-171450">
              <a:buFont typeface="Arial" panose="020B0604020202020204" pitchFamily="34" charset="0"/>
              <a:buChar char="•"/>
            </a:pPr>
            <a:r>
              <a:rPr lang="en-US" sz="800" dirty="0">
                <a:solidFill>
                  <a:schemeClr val="tx1"/>
                </a:solidFill>
                <a:latin typeface="Arial" panose="020B0604020202020204" pitchFamily="34" charset="0"/>
                <a:ea typeface="+mn-lt"/>
                <a:cs typeface="Arial" panose="020B0604020202020204" pitchFamily="34" charset="0"/>
              </a:rPr>
              <a:t>References: NICE CKS Otitis Externa (3)</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454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cess 57">
            <a:extLst>
              <a:ext uri="{FF2B5EF4-FFF2-40B4-BE49-F238E27FC236}">
                <a16:creationId xmlns:a16="http://schemas.microsoft.com/office/drawing/2014/main" id="{0B35EBF7-65FB-9BE4-2355-52423ADE9A59}"/>
              </a:ext>
            </a:extLst>
          </p:cNvPr>
          <p:cNvSpPr/>
          <p:nvPr/>
        </p:nvSpPr>
        <p:spPr>
          <a:xfrm>
            <a:off x="146356" y="615291"/>
            <a:ext cx="6646985" cy="1765474"/>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1000" b="1" dirty="0">
                <a:latin typeface="Arial" panose="020B0604020202020204" pitchFamily="34" charset="0"/>
                <a:cs typeface="Arial" panose="020B0604020202020204" pitchFamily="34" charset="0"/>
              </a:rPr>
              <a:t>Acute otitis media: </a:t>
            </a:r>
            <a:r>
              <a:rPr lang="en-US" sz="1000" dirty="0">
                <a:latin typeface="Arial" panose="020B0604020202020204" pitchFamily="34" charset="0"/>
                <a:cs typeface="Arial" panose="020B0604020202020204" pitchFamily="34" charset="0"/>
              </a:rPr>
              <a:t>acute onset of unilateral pain and infective symptoms with characteristic abnormal tympanic membrane: red / bulging / effusion +/- perforation. May be viral (approx. 2/3 of cases) or bacterial. Consider no/delayed script of antibiotics in those who are systemically well without diabetes or otherwise immunocompromised. Advise on natural course: 3-7 days &amp; on regular simple analgesia (ibuprofen preferable if no contraindications)</a:t>
            </a:r>
          </a:p>
          <a:p>
            <a:pPr marL="171450" indent="-171450">
              <a:buFont typeface="Arial" panose="020B0604020202020204" pitchFamily="34" charset="0"/>
              <a:buChar char="•"/>
            </a:pPr>
            <a:r>
              <a:rPr lang="en-US" sz="1000" b="1" dirty="0">
                <a:latin typeface="Arial" panose="020B0604020202020204" pitchFamily="34" charset="0"/>
                <a:cs typeface="Arial" panose="020B0604020202020204" pitchFamily="34" charset="0"/>
              </a:rPr>
              <a:t>Complications are rare</a:t>
            </a:r>
            <a:r>
              <a:rPr lang="en-US" sz="1000" dirty="0">
                <a:latin typeface="Arial" panose="020B0604020202020204" pitchFamily="34" charset="0"/>
                <a:cs typeface="Arial" panose="020B0604020202020204" pitchFamily="34" charset="0"/>
              </a:rPr>
              <a:t>: chronic </a:t>
            </a:r>
            <a:r>
              <a:rPr lang="en-US" sz="1000" dirty="0" err="1">
                <a:latin typeface="Arial" panose="020B0604020202020204" pitchFamily="34" charset="0"/>
                <a:cs typeface="Arial" panose="020B0604020202020204" pitchFamily="34" charset="0"/>
              </a:rPr>
              <a:t>suppurative</a:t>
            </a:r>
            <a:r>
              <a:rPr lang="en-US" sz="1000" dirty="0">
                <a:latin typeface="Arial" panose="020B0604020202020204" pitchFamily="34" charset="0"/>
                <a:cs typeface="Arial" panose="020B0604020202020204" pitchFamily="34" charset="0"/>
              </a:rPr>
              <a:t> otitis media, hearing loss (no evidence that antibiotics prevent), perforation, mastoiditis, meningitis, intracranial abscesses, sinus thrombosis, facial nerve palsy</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Risk Factors: Household smokers</a:t>
            </a:r>
          </a:p>
          <a:p>
            <a:pPr marL="171450" indent="-171450">
              <a:buFont typeface="Arial" panose="020B0604020202020204" pitchFamily="34" charset="0"/>
              <a:buChar char="•"/>
            </a:pPr>
            <a:r>
              <a:rPr lang="en-US" sz="1000" b="1" dirty="0">
                <a:latin typeface="Arial" panose="020B0604020202020204" pitchFamily="34" charset="0"/>
                <a:cs typeface="Arial" panose="020B0604020202020204" pitchFamily="34" charset="0"/>
              </a:rPr>
              <a:t>Otitis Media with Effusion</a:t>
            </a:r>
            <a:r>
              <a:rPr lang="en-US" sz="1000" dirty="0">
                <a:latin typeface="Arial" panose="020B0604020202020204" pitchFamily="34" charset="0"/>
                <a:cs typeface="Arial" panose="020B0604020202020204" pitchFamily="34" charset="0"/>
              </a:rPr>
              <a:t>: pressure, popping/clicking sensation +/- conductive hearing loss. TM dull/fluid level/non-motile. Causes: persistent inflammation post infection, low grade ongoing infection, impaired Eustachian tube function, allergic rhinitis</a:t>
            </a:r>
          </a:p>
        </p:txBody>
      </p:sp>
      <p:sp>
        <p:nvSpPr>
          <p:cNvPr id="28" name="Process 57">
            <a:extLst>
              <a:ext uri="{FF2B5EF4-FFF2-40B4-BE49-F238E27FC236}">
                <a16:creationId xmlns:a16="http://schemas.microsoft.com/office/drawing/2014/main" id="{F46C3DAD-8FE2-264B-B038-96BFEE1E979D}"/>
              </a:ext>
            </a:extLst>
          </p:cNvPr>
          <p:cNvSpPr/>
          <p:nvPr/>
        </p:nvSpPr>
        <p:spPr>
          <a:xfrm>
            <a:off x="97717" y="9016642"/>
            <a:ext cx="6646985" cy="688256"/>
          </a:xfrm>
          <a:prstGeom prst="flowChartProcess">
            <a:avLst/>
          </a:prstGeom>
          <a:noFill/>
          <a:ln w="34925">
            <a:solidFill>
              <a:srgbClr val="39BBED"/>
            </a:solidFill>
          </a:ln>
        </p:spPr>
        <p:style>
          <a:lnRef idx="1">
            <a:schemeClr val="accent3"/>
          </a:lnRef>
          <a:fillRef idx="2">
            <a:schemeClr val="accent3"/>
          </a:fillRef>
          <a:effectRef idx="1">
            <a:schemeClr val="accent3"/>
          </a:effectRef>
          <a:fontRef idx="minor">
            <a:schemeClr val="dk1"/>
          </a:fontRef>
        </p:style>
        <p:txBody>
          <a:bodyPr wrap="square" lIns="36000" tIns="36000" rIns="36000" bIns="36000" rtlCol="0" anchor="ctr" anchorCtr="0">
            <a:spAutoFit/>
          </a:bodyPr>
          <a:lstStyle/>
          <a:p>
            <a:pPr marL="171450" indent="-171450">
              <a:buFont typeface="Arial" panose="020B0604020202020204" pitchFamily="34" charset="0"/>
              <a:buChar char="•"/>
            </a:pPr>
            <a:r>
              <a:rPr lang="en-US" sz="800">
                <a:latin typeface="Arial"/>
                <a:cs typeface="Arial"/>
              </a:rPr>
              <a:t>**Follow NICE or </a:t>
            </a:r>
            <a:r>
              <a:rPr lang="en-US" sz="800" dirty="0">
                <a:latin typeface="Arial"/>
                <a:cs typeface="Arial"/>
                <a:hlinkClick r:id="rId3"/>
              </a:rPr>
              <a:t>local Antibiotic Guidelines</a:t>
            </a:r>
            <a:endParaRPr lang="en-US" dirty="0">
              <a:latin typeface="Arial"/>
              <a:cs typeface="Arial"/>
            </a:endParaRPr>
          </a:p>
          <a:p>
            <a:pPr marL="171450" indent="-171450">
              <a:buFont typeface="Arial" panose="020B0604020202020204" pitchFamily="34" charset="0"/>
              <a:buChar char="•"/>
            </a:pPr>
            <a:r>
              <a:rPr lang="en-US" sz="800" dirty="0">
                <a:ea typeface="+mn-lt"/>
                <a:cs typeface="+mn-lt"/>
                <a:hlinkClick r:id="rId4"/>
              </a:rPr>
              <a:t>https://www.selondonics.org/icb/your-health/medicines/sel-imoc/sel-imoc-self-care/</a:t>
            </a:r>
            <a:r>
              <a:rPr lang="en-US" sz="800" dirty="0">
                <a:ea typeface="+mn-lt"/>
                <a:cs typeface="+mn-lt"/>
              </a:rPr>
              <a:t> </a:t>
            </a:r>
            <a:endParaRPr lang="en-US" sz="800" dirty="0">
              <a:latin typeface="Arial"/>
              <a:cs typeface="Arial"/>
            </a:endParaRPr>
          </a:p>
          <a:p>
            <a:pPr marL="171450" indent="-171450">
              <a:buFont typeface="Arial" panose="020B0604020202020204" pitchFamily="34" charset="0"/>
              <a:buChar char="•"/>
            </a:pPr>
            <a:endParaRPr lang="en-US" sz="800" dirty="0">
              <a:latin typeface="Arial"/>
              <a:cs typeface="Arial"/>
            </a:endParaRPr>
          </a:p>
          <a:p>
            <a:pPr marL="171450" indent="-171450">
              <a:buFont typeface="Arial" panose="020B0604020202020204" pitchFamily="34" charset="0"/>
              <a:buChar char="•"/>
            </a:pPr>
            <a:r>
              <a:rPr lang="en-US" sz="800" dirty="0">
                <a:latin typeface="Arial"/>
                <a:cs typeface="Arial"/>
              </a:rPr>
              <a:t>References: </a:t>
            </a:r>
            <a:r>
              <a:rPr lang="en-US" sz="800" dirty="0">
                <a:solidFill>
                  <a:schemeClr val="tx1"/>
                </a:solidFill>
                <a:latin typeface="Arial"/>
                <a:cs typeface="Arial"/>
              </a:rPr>
              <a:t>NICE Otitis media (acute): antimicrobial prescribing (4); NICE Otitis Media (acute) (5); SEL CCG 2019 Antibiotic guidelines (2019) (6)</a:t>
            </a:r>
            <a:endParaRPr lang="en-US" sz="800" dirty="0">
              <a:solidFill>
                <a:schemeClr val="tx1"/>
              </a:solidFill>
              <a:latin typeface="Arial" panose="020B0604020202020204" pitchFamily="34" charset="0"/>
              <a:cs typeface="Arial" panose="020B0604020202020204" pitchFamily="34" charset="0"/>
            </a:endParaRPr>
          </a:p>
        </p:txBody>
      </p:sp>
      <p:sp>
        <p:nvSpPr>
          <p:cNvPr id="33" name="TextBox 32"/>
          <p:cNvSpPr txBox="1"/>
          <p:nvPr/>
        </p:nvSpPr>
        <p:spPr>
          <a:xfrm>
            <a:off x="142578" y="4399282"/>
            <a:ext cx="1160909" cy="211203"/>
          </a:xfrm>
          <a:prstGeom prst="rect">
            <a:avLst/>
          </a:prstGeom>
          <a:solidFill>
            <a:schemeClr val="bg1"/>
          </a:solidFill>
          <a:ln w="34925">
            <a:solidFill>
              <a:schemeClr val="accent2"/>
            </a:solidFill>
          </a:ln>
        </p:spPr>
        <p:txBody>
          <a:bodyPr wrap="square" lIns="36000" tIns="36000" rIns="36000" bIns="36000" rtlCol="0" anchor="ctr">
            <a:spAutoFit/>
          </a:bodyPr>
          <a:lstStyle/>
          <a:p>
            <a:pPr algn="ctr"/>
            <a:r>
              <a:rPr lang="en-US" sz="900" b="1" dirty="0">
                <a:latin typeface="Arial" panose="020B0604020202020204" pitchFamily="34" charset="0"/>
                <a:cs typeface="Arial" panose="020B0604020202020204" pitchFamily="34" charset="0"/>
              </a:rPr>
              <a:t>Acute Otitis Media</a:t>
            </a:r>
          </a:p>
        </p:txBody>
      </p:sp>
      <p:sp>
        <p:nvSpPr>
          <p:cNvPr id="34" name="TextBox 33"/>
          <p:cNvSpPr txBox="1"/>
          <p:nvPr/>
        </p:nvSpPr>
        <p:spPr>
          <a:xfrm>
            <a:off x="1499510" y="4191533"/>
            <a:ext cx="1559595" cy="626701"/>
          </a:xfrm>
          <a:prstGeom prst="rect">
            <a:avLst/>
          </a:prstGeom>
          <a:noFill/>
          <a:ln w="34925">
            <a:solidFill>
              <a:schemeClr val="accent2"/>
            </a:solidFill>
          </a:ln>
        </p:spPr>
        <p:txBody>
          <a:bodyPr wrap="square" lIns="36000" tIns="36000" rIns="36000" bIns="36000" rtlCol="0" anchor="ctr">
            <a:spAutoFit/>
          </a:bodyPr>
          <a:lstStyle/>
          <a:p>
            <a:pPr algn="ctr"/>
            <a:r>
              <a:rPr lang="en-US" sz="900" b="1" dirty="0">
                <a:latin typeface="Arial" panose="020B0604020202020204" pitchFamily="34" charset="0"/>
                <a:cs typeface="Arial" panose="020B0604020202020204" pitchFamily="34" charset="0"/>
              </a:rPr>
              <a:t>RED FLAGS</a:t>
            </a:r>
          </a:p>
          <a:p>
            <a:pPr algn="ctr"/>
            <a:r>
              <a:rPr lang="en-US" sz="900" dirty="0">
                <a:latin typeface="Arial" panose="020B0604020202020204" pitchFamily="34" charset="0"/>
                <a:cs typeface="Arial" panose="020B0604020202020204" pitchFamily="34" charset="0"/>
              </a:rPr>
              <a:t>Systemically unwell? severe infection? Immunocompromised</a:t>
            </a:r>
          </a:p>
        </p:txBody>
      </p:sp>
      <p:cxnSp>
        <p:nvCxnSpPr>
          <p:cNvPr id="35" name="Elbow Connector 36"/>
          <p:cNvCxnSpPr>
            <a:cxnSpLocks/>
          </p:cNvCxnSpPr>
          <p:nvPr/>
        </p:nvCxnSpPr>
        <p:spPr>
          <a:xfrm>
            <a:off x="1321675" y="4522665"/>
            <a:ext cx="266900" cy="32"/>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560204" y="5358290"/>
            <a:ext cx="1559596" cy="903700"/>
          </a:xfrm>
          <a:prstGeom prst="rect">
            <a:avLst/>
          </a:prstGeom>
          <a:noFill/>
          <a:ln w="34925">
            <a:solidFill>
              <a:srgbClr val="DB281C"/>
            </a:solidFill>
          </a:ln>
        </p:spPr>
        <p:txBody>
          <a:bodyPr wrap="square" lIns="36000" tIns="36000" rIns="36000" bIns="36000" rtlCol="0" anchor="ctr">
            <a:spAutoFit/>
          </a:bodyPr>
          <a:lstStyle/>
          <a:p>
            <a:r>
              <a:rPr lang="en-US" sz="900" b="1" dirty="0">
                <a:latin typeface="Arial" panose="020B0604020202020204" pitchFamily="34" charset="0"/>
                <a:cs typeface="Arial" panose="020B0604020202020204" pitchFamily="34" charset="0"/>
              </a:rPr>
              <a:t>Red Flags: </a:t>
            </a:r>
            <a:r>
              <a:rPr lang="en-US" sz="900" dirty="0">
                <a:latin typeface="Arial" panose="020B0604020202020204" pitchFamily="34" charset="0"/>
                <a:cs typeface="Arial" panose="020B0604020202020204" pitchFamily="34" charset="0"/>
              </a:rPr>
              <a:t>see box</a:t>
            </a:r>
          </a:p>
          <a:p>
            <a:r>
              <a:rPr lang="en-US" sz="900" b="1" dirty="0">
                <a:latin typeface="Arial" panose="020B0604020202020204" pitchFamily="34" charset="0"/>
                <a:cs typeface="Arial" panose="020B0604020202020204" pitchFamily="34" charset="0"/>
              </a:rPr>
              <a:t>Immediate script oral antibiotics*</a:t>
            </a:r>
            <a:endParaRPr lang="en-US" sz="900" dirty="0">
              <a:latin typeface="Arial" panose="020B0604020202020204" pitchFamily="34" charset="0"/>
              <a:cs typeface="Arial" panose="020B0604020202020204" pitchFamily="34" charset="0"/>
            </a:endParaRPr>
          </a:p>
          <a:p>
            <a:r>
              <a:rPr lang="en-US" sz="900" b="1" dirty="0">
                <a:latin typeface="Arial" panose="020B0604020202020204" pitchFamily="34" charset="0"/>
                <a:cs typeface="Arial" panose="020B0604020202020204" pitchFamily="34" charset="0"/>
              </a:rPr>
              <a:t>Consider admission </a:t>
            </a:r>
            <a:r>
              <a:rPr lang="en-US" sz="900" dirty="0">
                <a:latin typeface="Arial" panose="020B0604020202020204" pitchFamily="34" charset="0"/>
                <a:cs typeface="Arial" panose="020B0604020202020204" pitchFamily="34" charset="0"/>
              </a:rPr>
              <a:t>as per any unwell  child/ diabetic crisis </a:t>
            </a:r>
          </a:p>
        </p:txBody>
      </p:sp>
      <p:sp>
        <p:nvSpPr>
          <p:cNvPr id="37" name="TextBox 36"/>
          <p:cNvSpPr txBox="1"/>
          <p:nvPr/>
        </p:nvSpPr>
        <p:spPr>
          <a:xfrm>
            <a:off x="3613927" y="4242969"/>
            <a:ext cx="788823" cy="488201"/>
          </a:xfrm>
          <a:prstGeom prst="rect">
            <a:avLst/>
          </a:prstGeom>
          <a:noFill/>
          <a:ln w="34925">
            <a:solidFill>
              <a:schemeClr val="accent2"/>
            </a:solidFill>
          </a:ln>
        </p:spPr>
        <p:txBody>
          <a:bodyPr wrap="square" lIns="36000" tIns="36000" rIns="36000" bIns="36000" rtlCol="0" anchor="ctr">
            <a:spAutoFit/>
          </a:bodyPr>
          <a:lstStyle/>
          <a:p>
            <a:pPr algn="ctr"/>
            <a:r>
              <a:rPr lang="en-US" sz="900" dirty="0">
                <a:latin typeface="Arial" panose="020B0604020202020204" pitchFamily="34" charset="0"/>
                <a:cs typeface="Arial" panose="020B0604020202020204" pitchFamily="34" charset="0"/>
              </a:rPr>
              <a:t>Perforated tympanic membrane</a:t>
            </a:r>
          </a:p>
        </p:txBody>
      </p:sp>
      <p:cxnSp>
        <p:nvCxnSpPr>
          <p:cNvPr id="39" name="Elbow Connector 38"/>
          <p:cNvCxnSpPr>
            <a:cxnSpLocks/>
          </p:cNvCxnSpPr>
          <p:nvPr/>
        </p:nvCxnSpPr>
        <p:spPr>
          <a:xfrm flipV="1">
            <a:off x="4404730" y="4474660"/>
            <a:ext cx="861753" cy="30819"/>
          </a:xfrm>
          <a:prstGeom prst="bentConnector3">
            <a:avLst>
              <a:gd name="adj1" fmla="val 50000"/>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461300" y="4370704"/>
            <a:ext cx="609889"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cxnSp>
        <p:nvCxnSpPr>
          <p:cNvPr id="44" name="Elbow Connector 36"/>
          <p:cNvCxnSpPr>
            <a:cxnSpLocks/>
          </p:cNvCxnSpPr>
          <p:nvPr/>
        </p:nvCxnSpPr>
        <p:spPr>
          <a:xfrm flipH="1">
            <a:off x="2345944" y="4811885"/>
            <a:ext cx="9230" cy="543294"/>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264767" y="8252783"/>
            <a:ext cx="4406836" cy="626701"/>
          </a:xfrm>
          <a:prstGeom prst="rect">
            <a:avLst/>
          </a:prstGeom>
          <a:noFill/>
          <a:ln w="34925">
            <a:solidFill>
              <a:srgbClr val="ED8B00"/>
            </a:solidFill>
          </a:ln>
        </p:spPr>
        <p:txBody>
          <a:bodyPr wrap="square" lIns="36000" tIns="36000" rIns="36000" bIns="36000" rtlCol="0" anchor="ctr">
            <a:spAutoFit/>
          </a:bodyPr>
          <a:lstStyle/>
          <a:p>
            <a:r>
              <a:rPr lang="en-US" sz="900" dirty="0">
                <a:ln w="0"/>
                <a:latin typeface="Arial" panose="020B0604020202020204" pitchFamily="34" charset="0"/>
                <a:cs typeface="Arial" panose="020B0604020202020204" pitchFamily="34" charset="0"/>
              </a:rPr>
              <a:t>Consider </a:t>
            </a:r>
            <a:r>
              <a:rPr lang="en-US" sz="900" b="1" dirty="0">
                <a:ln w="0"/>
                <a:latin typeface="Arial" panose="020B0604020202020204" pitchFamily="34" charset="0"/>
                <a:cs typeface="Arial" panose="020B0604020202020204" pitchFamily="34" charset="0"/>
              </a:rPr>
              <a:t>seeking advice and guidance +/- routine referral </a:t>
            </a:r>
            <a:r>
              <a:rPr lang="en-US" sz="900" dirty="0">
                <a:ln w="0"/>
                <a:latin typeface="Arial" panose="020B0604020202020204" pitchFamily="34" charset="0"/>
                <a:cs typeface="Arial" panose="020B0604020202020204" pitchFamily="34" charset="0"/>
              </a:rPr>
              <a:t>if there is a craniofacial abnormality, if episodes are distressing or unexplained, if there have been 3 or more episodes &lt; 6 months or 4 or more &lt; 1 year</a:t>
            </a:r>
          </a:p>
          <a:p>
            <a:r>
              <a:rPr lang="en-US" sz="900" dirty="0">
                <a:ln w="0"/>
                <a:latin typeface="Arial" panose="020B0604020202020204" pitchFamily="34" charset="0"/>
                <a:cs typeface="Arial" panose="020B0604020202020204" pitchFamily="34" charset="0"/>
              </a:rPr>
              <a:t>Seek advice via </a:t>
            </a:r>
            <a:r>
              <a:rPr lang="en-US" sz="900" b="1" dirty="0">
                <a:ln w="0"/>
                <a:latin typeface="Arial" panose="020B0604020202020204" pitchFamily="34" charset="0"/>
                <a:cs typeface="Arial" panose="020B0604020202020204" pitchFamily="34" charset="0"/>
              </a:rPr>
              <a:t>telephone </a:t>
            </a:r>
            <a:r>
              <a:rPr lang="en-US" sz="900" dirty="0">
                <a:ln w="0"/>
                <a:latin typeface="Arial" panose="020B0604020202020204" pitchFamily="34" charset="0"/>
                <a:cs typeface="Arial" panose="020B0604020202020204" pitchFamily="34" charset="0"/>
              </a:rPr>
              <a:t>if tympanostomy tube in situ and send MCS swab </a:t>
            </a:r>
          </a:p>
        </p:txBody>
      </p:sp>
      <p:sp>
        <p:nvSpPr>
          <p:cNvPr id="49" name="TextBox 48"/>
          <p:cNvSpPr txBox="1"/>
          <p:nvPr/>
        </p:nvSpPr>
        <p:spPr>
          <a:xfrm>
            <a:off x="5271279" y="6002018"/>
            <a:ext cx="1367000" cy="1180699"/>
          </a:xfrm>
          <a:prstGeom prst="rect">
            <a:avLst/>
          </a:prstGeom>
          <a:noFill/>
          <a:ln w="34925">
            <a:solidFill>
              <a:srgbClr val="ED8B00"/>
            </a:solidFill>
          </a:ln>
        </p:spPr>
        <p:txBody>
          <a:bodyPr wrap="square" lIns="36000" tIns="36000" rIns="36000" bIns="36000" rtlCol="0" anchor="ctr">
            <a:spAutoFit/>
          </a:bodyPr>
          <a:lstStyle/>
          <a:p>
            <a:pPr marL="171450" indent="-171450">
              <a:buFont typeface="Arial"/>
              <a:buChar char="•"/>
            </a:pPr>
            <a:r>
              <a:rPr lang="en-US" sz="900" dirty="0">
                <a:latin typeface="Arial" panose="020B0604020202020204" pitchFamily="34" charset="0"/>
                <a:cs typeface="Arial" panose="020B0604020202020204" pitchFamily="34" charset="0"/>
              </a:rPr>
              <a:t>Prescribe antibiotic or escalate antibiotics to second line </a:t>
            </a:r>
            <a:endParaRPr lang="en-US" dirty="0"/>
          </a:p>
          <a:p>
            <a:pPr marL="171450" indent="-171450">
              <a:buFont typeface="Arial"/>
              <a:buChar char="•"/>
            </a:pPr>
            <a:r>
              <a:rPr lang="en-US" sz="900" dirty="0">
                <a:latin typeface="Arial" panose="020B0604020202020204" pitchFamily="34" charset="0"/>
                <a:cs typeface="Arial" panose="020B0604020202020204" pitchFamily="34" charset="0"/>
              </a:rPr>
              <a:t>Re-assess for evidence of severe infection or </a:t>
            </a:r>
            <a:r>
              <a:rPr lang="en-US" sz="900" b="1" dirty="0">
                <a:latin typeface="Arial" panose="020B0604020202020204" pitchFamily="34" charset="0"/>
                <a:cs typeface="Arial" panose="020B0604020202020204" pitchFamily="34" charset="0"/>
              </a:rPr>
              <a:t>Red Flags</a:t>
            </a:r>
          </a:p>
          <a:p>
            <a:pPr marL="171450" indent="-171450">
              <a:buFont typeface="Arial"/>
              <a:buChar char="•"/>
            </a:pPr>
            <a:r>
              <a:rPr lang="en-US" sz="900" b="1" dirty="0">
                <a:latin typeface="Arial"/>
                <a:cs typeface="Arial"/>
              </a:rPr>
              <a:t>Review diagnosis</a:t>
            </a:r>
            <a:endParaRPr lang="en-US" sz="900" b="1" dirty="0">
              <a:latin typeface="Arial" panose="020B0604020202020204" pitchFamily="34" charset="0"/>
              <a:cs typeface="Arial" panose="020B0604020202020204" pitchFamily="34" charset="0"/>
            </a:endParaRPr>
          </a:p>
        </p:txBody>
      </p:sp>
      <p:sp>
        <p:nvSpPr>
          <p:cNvPr id="54" name="TextBox 53"/>
          <p:cNvSpPr txBox="1"/>
          <p:nvPr/>
        </p:nvSpPr>
        <p:spPr>
          <a:xfrm>
            <a:off x="2045615" y="4907747"/>
            <a:ext cx="609889"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Yes</a:t>
            </a:r>
          </a:p>
        </p:txBody>
      </p:sp>
      <p:cxnSp>
        <p:nvCxnSpPr>
          <p:cNvPr id="50" name="Elbow Connector 36"/>
          <p:cNvCxnSpPr>
            <a:cxnSpLocks/>
          </p:cNvCxnSpPr>
          <p:nvPr/>
        </p:nvCxnSpPr>
        <p:spPr>
          <a:xfrm flipV="1">
            <a:off x="3054490" y="4487070"/>
            <a:ext cx="595063" cy="3850"/>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Elbow Connector 36"/>
          <p:cNvCxnSpPr>
            <a:cxnSpLocks/>
          </p:cNvCxnSpPr>
          <p:nvPr/>
        </p:nvCxnSpPr>
        <p:spPr>
          <a:xfrm>
            <a:off x="5901649" y="5701075"/>
            <a:ext cx="16213" cy="297259"/>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117407" y="4383069"/>
            <a:ext cx="349586"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No</a:t>
            </a:r>
          </a:p>
        </p:txBody>
      </p:sp>
      <p:sp>
        <p:nvSpPr>
          <p:cNvPr id="57" name="TextBox 56"/>
          <p:cNvSpPr txBox="1"/>
          <p:nvPr/>
        </p:nvSpPr>
        <p:spPr>
          <a:xfrm>
            <a:off x="5274694" y="3863620"/>
            <a:ext cx="1351185" cy="1734697"/>
          </a:xfrm>
          <a:prstGeom prst="rect">
            <a:avLst/>
          </a:prstGeom>
          <a:noFill/>
          <a:ln w="34925">
            <a:solidFill>
              <a:srgbClr val="78BE20"/>
            </a:solidFill>
          </a:ln>
        </p:spPr>
        <p:txBody>
          <a:bodyPr wrap="square" lIns="36000" tIns="36000" rIns="36000" bIns="36000" rtlCol="0" anchor="ctr">
            <a:spAutoFit/>
          </a:bodyPr>
          <a:lstStyle/>
          <a:p>
            <a:r>
              <a:rPr lang="en-US" sz="900" dirty="0">
                <a:latin typeface="Arial"/>
                <a:cs typeface="Arial"/>
              </a:rPr>
              <a:t>Prescribing topical </a:t>
            </a:r>
            <a:r>
              <a:rPr lang="en-US" sz="900" dirty="0">
                <a:latin typeface="Arial"/>
                <a:ea typeface="+mn-lt"/>
                <a:cs typeface="+mn-lt"/>
              </a:rPr>
              <a:t>phenazone 40mg/lidocaine hydrochloride 10mg/g (</a:t>
            </a:r>
            <a:r>
              <a:rPr lang="en-US" sz="900" dirty="0" err="1">
                <a:latin typeface="Arial"/>
                <a:ea typeface="+mn-lt"/>
                <a:cs typeface="+mn-lt"/>
              </a:rPr>
              <a:t>Otigo</a:t>
            </a:r>
            <a:r>
              <a:rPr lang="en-US" sz="900" dirty="0">
                <a:latin typeface="Arial"/>
                <a:ea typeface="+mn-lt"/>
                <a:cs typeface="+mn-lt"/>
              </a:rPr>
              <a:t>) is advised by NICE for analgesia. Parents can use in conjunction with oral simple analgesia if needed </a:t>
            </a:r>
            <a:endParaRPr lang="en-US" sz="900" dirty="0">
              <a:latin typeface="Arial"/>
              <a:cs typeface="Arial"/>
            </a:endParaRPr>
          </a:p>
          <a:p>
            <a:r>
              <a:rPr lang="en-US" sz="900" dirty="0">
                <a:latin typeface="Arial"/>
                <a:cs typeface="Arial"/>
              </a:rPr>
              <a:t>Consider a delayed script of oral antibiotics*</a:t>
            </a:r>
          </a:p>
        </p:txBody>
      </p:sp>
      <p:sp>
        <p:nvSpPr>
          <p:cNvPr id="58" name="TextBox 57">
            <a:extLst>
              <a:ext uri="{FF2B5EF4-FFF2-40B4-BE49-F238E27FC236}">
                <a16:creationId xmlns:a16="http://schemas.microsoft.com/office/drawing/2014/main" id="{4AA0E2AC-2BFC-F538-424C-2145DB75618E}"/>
              </a:ext>
            </a:extLst>
          </p:cNvPr>
          <p:cNvSpPr txBox="1"/>
          <p:nvPr/>
        </p:nvSpPr>
        <p:spPr>
          <a:xfrm>
            <a:off x="5494859" y="5647195"/>
            <a:ext cx="910857"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Unresolved </a:t>
            </a:r>
          </a:p>
        </p:txBody>
      </p:sp>
      <p:cxnSp>
        <p:nvCxnSpPr>
          <p:cNvPr id="59" name="Elbow Connector 36"/>
          <p:cNvCxnSpPr>
            <a:cxnSpLocks/>
          </p:cNvCxnSpPr>
          <p:nvPr/>
        </p:nvCxnSpPr>
        <p:spPr>
          <a:xfrm flipH="1">
            <a:off x="4057162" y="4763596"/>
            <a:ext cx="9230" cy="543294"/>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712995" y="4887010"/>
            <a:ext cx="609889" cy="211203"/>
          </a:xfrm>
          <a:prstGeom prst="rect">
            <a:avLst/>
          </a:prstGeom>
          <a:solidFill>
            <a:schemeClr val="accent2"/>
          </a:solidFill>
          <a:ln w="34925">
            <a:solidFill>
              <a:schemeClr val="accent2"/>
            </a:solidFill>
          </a:ln>
        </p:spPr>
        <p:txBody>
          <a:bodyPr wrap="square" lIns="36000" tIns="36000" rIns="36000" bIns="36000" rtlCol="0" anchor="ctr">
            <a:spAutoFit/>
          </a:bodyPr>
          <a:lstStyle/>
          <a:p>
            <a:pPr marL="0" marR="0" lvl="0" indent="0" algn="ctr" defTabSz="839876"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Yes</a:t>
            </a:r>
          </a:p>
        </p:txBody>
      </p:sp>
      <p:sp>
        <p:nvSpPr>
          <p:cNvPr id="61" name="TextBox 60"/>
          <p:cNvSpPr txBox="1"/>
          <p:nvPr/>
        </p:nvSpPr>
        <p:spPr>
          <a:xfrm>
            <a:off x="3613927" y="5289950"/>
            <a:ext cx="788823" cy="626701"/>
          </a:xfrm>
          <a:prstGeom prst="rect">
            <a:avLst/>
          </a:prstGeom>
          <a:noFill/>
          <a:ln w="34925">
            <a:solidFill>
              <a:schemeClr val="accent2"/>
            </a:solidFill>
          </a:ln>
        </p:spPr>
        <p:txBody>
          <a:bodyPr wrap="square" lIns="36000" tIns="36000" rIns="36000" bIns="36000" rtlCol="0" anchor="ctr">
            <a:spAutoFit/>
          </a:bodyPr>
          <a:lstStyle/>
          <a:p>
            <a:pPr algn="ctr"/>
            <a:r>
              <a:rPr lang="en-US" sz="900" dirty="0">
                <a:latin typeface="Arial"/>
                <a:cs typeface="Arial"/>
              </a:rPr>
              <a:t>See dedicated guideline slide 6 </a:t>
            </a:r>
            <a:endParaRPr lang="en-US" sz="900" dirty="0">
              <a:latin typeface="Arial" panose="020B0604020202020204" pitchFamily="34" charset="0"/>
              <a:cs typeface="Arial" panose="020B0604020202020204" pitchFamily="34" charset="0"/>
            </a:endParaRPr>
          </a:p>
        </p:txBody>
      </p:sp>
      <p:sp>
        <p:nvSpPr>
          <p:cNvPr id="62" name="TextBox 61"/>
          <p:cNvSpPr txBox="1"/>
          <p:nvPr/>
        </p:nvSpPr>
        <p:spPr>
          <a:xfrm>
            <a:off x="202785" y="8358858"/>
            <a:ext cx="1160909" cy="349702"/>
          </a:xfrm>
          <a:prstGeom prst="rect">
            <a:avLst/>
          </a:prstGeom>
          <a:solidFill>
            <a:schemeClr val="bg1"/>
          </a:solidFill>
          <a:ln w="34925">
            <a:solidFill>
              <a:schemeClr val="accent2"/>
            </a:solidFill>
          </a:ln>
        </p:spPr>
        <p:txBody>
          <a:bodyPr wrap="square" lIns="36000" tIns="36000" rIns="36000" bIns="36000" rtlCol="0" anchor="ctr">
            <a:spAutoFit/>
          </a:bodyPr>
          <a:lstStyle/>
          <a:p>
            <a:pPr algn="ctr"/>
            <a:r>
              <a:rPr lang="en-US" sz="900" b="1" dirty="0">
                <a:latin typeface="Arial" panose="020B0604020202020204" pitchFamily="34" charset="0"/>
                <a:cs typeface="Arial" panose="020B0604020202020204" pitchFamily="34" charset="0"/>
              </a:rPr>
              <a:t>Recurrent Acute Otitis Media</a:t>
            </a:r>
          </a:p>
        </p:txBody>
      </p:sp>
      <p:cxnSp>
        <p:nvCxnSpPr>
          <p:cNvPr id="63" name="Elbow Connector 36"/>
          <p:cNvCxnSpPr>
            <a:cxnSpLocks/>
          </p:cNvCxnSpPr>
          <p:nvPr/>
        </p:nvCxnSpPr>
        <p:spPr>
          <a:xfrm>
            <a:off x="1352282" y="8528908"/>
            <a:ext cx="931688" cy="0"/>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B1FC4047-0A83-F7ED-4475-6244FEAAD4FB}"/>
              </a:ext>
            </a:extLst>
          </p:cNvPr>
          <p:cNvSpPr txBox="1">
            <a:spLocks/>
          </p:cNvSpPr>
          <p:nvPr/>
        </p:nvSpPr>
        <p:spPr>
          <a:xfrm>
            <a:off x="202406" y="167328"/>
            <a:ext cx="6453187" cy="66278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dirty="0">
                <a:solidFill>
                  <a:srgbClr val="013C5B"/>
                </a:solidFill>
                <a:latin typeface="Arial" panose="020B0604020202020204" pitchFamily="34" charset="0"/>
                <a:cs typeface="Arial" panose="020B0604020202020204" pitchFamily="34" charset="0"/>
              </a:rPr>
              <a:t>Acute and Recurrent Otitis Media</a:t>
            </a:r>
          </a:p>
        </p:txBody>
      </p:sp>
      <p:graphicFrame>
        <p:nvGraphicFramePr>
          <p:cNvPr id="38" name="Table 37"/>
          <p:cNvGraphicFramePr>
            <a:graphicFrameLocks noGrp="1"/>
          </p:cNvGraphicFramePr>
          <p:nvPr>
            <p:extLst>
              <p:ext uri="{D42A27DB-BD31-4B8C-83A1-F6EECF244321}">
                <p14:modId xmlns:p14="http://schemas.microsoft.com/office/powerpoint/2010/main" val="3683684757"/>
              </p:ext>
            </p:extLst>
          </p:nvPr>
        </p:nvGraphicFramePr>
        <p:xfrm>
          <a:off x="150486" y="2377402"/>
          <a:ext cx="6628281" cy="1402080"/>
        </p:xfrm>
        <a:graphic>
          <a:graphicData uri="http://schemas.openxmlformats.org/drawingml/2006/table">
            <a:tbl>
              <a:tblPr firstRow="1" bandRow="1">
                <a:tableStyleId>{5C22544A-7EE6-4342-B048-85BDC9FD1C3A}</a:tableStyleId>
              </a:tblPr>
              <a:tblGrid>
                <a:gridCol w="6628281">
                  <a:extLst>
                    <a:ext uri="{9D8B030D-6E8A-4147-A177-3AD203B41FA5}">
                      <a16:colId xmlns:a16="http://schemas.microsoft.com/office/drawing/2014/main" val="1362177288"/>
                    </a:ext>
                  </a:extLst>
                </a:gridCol>
              </a:tblGrid>
              <a:tr h="0">
                <a:tc>
                  <a:txBody>
                    <a:bodyPr/>
                    <a:lstStyle/>
                    <a:p>
                      <a:pPr algn="ctr"/>
                      <a:r>
                        <a:rPr lang="en-GB" sz="1000" b="1" dirty="0">
                          <a:latin typeface="Arial" panose="020B0604020202020204" pitchFamily="34" charset="0"/>
                          <a:cs typeface="Arial" panose="020B0604020202020204" pitchFamily="34" charset="0"/>
                        </a:rPr>
                        <a:t>RED</a:t>
                      </a:r>
                      <a:r>
                        <a:rPr lang="en-GB" sz="1000" b="1" baseline="0" dirty="0">
                          <a:latin typeface="Arial" panose="020B0604020202020204" pitchFamily="34" charset="0"/>
                          <a:cs typeface="Arial" panose="020B0604020202020204" pitchFamily="34" charset="0"/>
                        </a:rPr>
                        <a:t> FLAGS</a:t>
                      </a:r>
                      <a:endParaRPr lang="en-GB" sz="1000" b="1" dirty="0">
                        <a:latin typeface="Arial" panose="020B0604020202020204" pitchFamily="34" charset="0"/>
                        <a:cs typeface="Arial" panose="020B0604020202020204" pitchFamily="34" charset="0"/>
                      </a:endParaRPr>
                    </a:p>
                  </a:txBody>
                  <a:tcPr anchor="ct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rgbClr val="DB281C"/>
                    </a:solidFill>
                  </a:tcPr>
                </a:tc>
                <a:extLst>
                  <a:ext uri="{0D108BD9-81ED-4DB2-BD59-A6C34878D82A}">
                    <a16:rowId xmlns:a16="http://schemas.microsoft.com/office/drawing/2014/main" val="2545727617"/>
                  </a:ext>
                </a:extLst>
              </a:tr>
              <a:tr h="785823">
                <a:tc>
                  <a:txBody>
                    <a:bodyPr/>
                    <a:lstStyle/>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Mastoiditis: Mastoid swelling/erythema/tenderness/bogginess (refer to ENT via </a:t>
                      </a:r>
                      <a:r>
                        <a:rPr lang="en-US" sz="1000" b="1" dirty="0">
                          <a:solidFill>
                            <a:schemeClr val="tx1"/>
                          </a:solidFill>
                          <a:latin typeface="Arial" panose="020B0604020202020204" pitchFamily="34" charset="0"/>
                          <a:cs typeface="Arial" panose="020B0604020202020204" pitchFamily="34" charset="0"/>
                        </a:rPr>
                        <a:t>telephone referral </a:t>
                      </a:r>
                      <a:r>
                        <a:rPr lang="en-US" sz="1000" dirty="0">
                          <a:solidFill>
                            <a:schemeClr val="tx1"/>
                          </a:solidFill>
                          <a:latin typeface="Arial" panose="020B0604020202020204" pitchFamily="34" charset="0"/>
                          <a:cs typeface="Arial" panose="020B0604020202020204" pitchFamily="34" charset="0"/>
                        </a:rPr>
                        <a:t>for same day assessment </a:t>
                      </a:r>
                      <a:r>
                        <a:rPr lang="en-US" sz="1000" b="1" dirty="0">
                          <a:solidFill>
                            <a:schemeClr val="tx1"/>
                          </a:solidFill>
                          <a:latin typeface="Arial" panose="020B0604020202020204" pitchFamily="34" charset="0"/>
                          <a:cs typeface="Arial" panose="020B0604020202020204" pitchFamily="34" charset="0"/>
                        </a:rPr>
                        <a:t>or via A&amp;E </a:t>
                      </a:r>
                      <a:r>
                        <a:rPr lang="en-US" sz="1000" dirty="0">
                          <a:solidFill>
                            <a:schemeClr val="tx1"/>
                          </a:solidFill>
                          <a:latin typeface="Arial" panose="020B0604020202020204" pitchFamily="34" charset="0"/>
                          <a:cs typeface="Arial" panose="020B0604020202020204" pitchFamily="34" charset="0"/>
                        </a:rPr>
                        <a:t>if unwell)</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complications: severe pain/headache, </a:t>
                      </a:r>
                      <a:r>
                        <a:rPr lang="en-US" sz="1000" dirty="0" err="1">
                          <a:solidFill>
                            <a:schemeClr val="tx1"/>
                          </a:solidFill>
                          <a:latin typeface="Arial" panose="020B0604020202020204" pitchFamily="34" charset="0"/>
                          <a:cs typeface="Arial" panose="020B0604020202020204" pitchFamily="34" charset="0"/>
                        </a:rPr>
                        <a:t>meningism</a:t>
                      </a:r>
                      <a:r>
                        <a:rPr lang="en-US" sz="1000" dirty="0">
                          <a:solidFill>
                            <a:schemeClr val="tx1"/>
                          </a:solidFill>
                          <a:latin typeface="Arial" panose="020B0604020202020204" pitchFamily="34" charset="0"/>
                          <a:cs typeface="Arial" panose="020B0604020202020204" pitchFamily="34" charset="0"/>
                        </a:rPr>
                        <a:t>, evidence of sepsis, facial nerve palsy or abnormal neurological examination (</a:t>
                      </a:r>
                      <a:r>
                        <a:rPr lang="en-US" sz="1000" b="1" dirty="0">
                          <a:solidFill>
                            <a:schemeClr val="tx1"/>
                          </a:solidFill>
                          <a:latin typeface="Arial" panose="020B0604020202020204" pitchFamily="34" charset="0"/>
                          <a:cs typeface="Arial" panose="020B0604020202020204" pitchFamily="34" charset="0"/>
                        </a:rPr>
                        <a:t>refer to A&amp;E </a:t>
                      </a:r>
                      <a:r>
                        <a:rPr lang="en-US" sz="1000" dirty="0">
                          <a:solidFill>
                            <a:schemeClr val="tx1"/>
                          </a:solidFill>
                          <a:latin typeface="Arial" panose="020B0604020202020204" pitchFamily="34" charset="0"/>
                          <a:cs typeface="Arial" panose="020B0604020202020204" pitchFamily="34" charset="0"/>
                        </a:rPr>
                        <a:t>for consideration of IV antibiotics and Imaging)</a:t>
                      </a:r>
                    </a:p>
                    <a:p>
                      <a:pPr marL="171450" indent="-171450">
                        <a:buFont typeface="Arial" panose="020B0604020202020204" pitchFamily="34" charset="0"/>
                        <a:buChar char="•"/>
                      </a:pPr>
                      <a:r>
                        <a:rPr lang="en-US" sz="1000" dirty="0">
                          <a:solidFill>
                            <a:schemeClr val="tx1"/>
                          </a:solidFill>
                          <a:latin typeface="Arial" panose="020B0604020202020204" pitchFamily="34" charset="0"/>
                          <a:cs typeface="Arial" panose="020B0604020202020204" pitchFamily="34" charset="0"/>
                        </a:rPr>
                        <a:t>Suspected </a:t>
                      </a:r>
                      <a:r>
                        <a:rPr lang="en-US" sz="1000" dirty="0" err="1">
                          <a:solidFill>
                            <a:schemeClr val="tx1"/>
                          </a:solidFill>
                          <a:latin typeface="Arial" panose="020B0604020202020204" pitchFamily="34" charset="0"/>
                          <a:cs typeface="Arial" panose="020B0604020202020204" pitchFamily="34" charset="0"/>
                        </a:rPr>
                        <a:t>Cholesteatoma</a:t>
                      </a:r>
                      <a:r>
                        <a:rPr lang="en-US" sz="1000" dirty="0">
                          <a:solidFill>
                            <a:schemeClr val="tx1"/>
                          </a:solidFill>
                          <a:latin typeface="Arial" panose="020B0604020202020204" pitchFamily="34" charset="0"/>
                          <a:cs typeface="Arial" panose="020B0604020202020204" pitchFamily="34" charset="0"/>
                        </a:rPr>
                        <a:t>: very rare in children, can be congenital or after repeated infections. Usually  originates at the top, inner edge of the tympanic membrane as a retraction/keratinous build up +/- discharge into the canal (</a:t>
                      </a:r>
                      <a:r>
                        <a:rPr lang="en-US" sz="1000" b="1" dirty="0">
                          <a:solidFill>
                            <a:schemeClr val="tx1"/>
                          </a:solidFill>
                          <a:latin typeface="Arial" panose="020B0604020202020204" pitchFamily="34" charset="0"/>
                          <a:cs typeface="Arial" panose="020B0604020202020204" pitchFamily="34" charset="0"/>
                        </a:rPr>
                        <a:t>Urgent referral via ERS</a:t>
                      </a:r>
                      <a:r>
                        <a:rPr lang="en-US" sz="1000" dirty="0">
                          <a:solidFill>
                            <a:schemeClr val="tx1"/>
                          </a:solidFill>
                          <a:latin typeface="Arial" panose="020B0604020202020204" pitchFamily="34" charset="0"/>
                          <a:cs typeface="Arial" panose="020B0604020202020204" pitchFamily="34" charset="0"/>
                        </a:rPr>
                        <a:t>)</a:t>
                      </a:r>
                    </a:p>
                  </a:txBody>
                  <a:tcPr>
                    <a:lnL w="28575" cap="flat" cmpd="sng" algn="ctr">
                      <a:solidFill>
                        <a:srgbClr val="DB281C"/>
                      </a:solidFill>
                      <a:prstDash val="solid"/>
                      <a:round/>
                      <a:headEnd type="none" w="med" len="med"/>
                      <a:tailEnd type="none" w="med" len="med"/>
                    </a:lnL>
                    <a:lnR w="28575" cap="flat" cmpd="sng" algn="ctr">
                      <a:solidFill>
                        <a:srgbClr val="DB281C"/>
                      </a:solidFill>
                      <a:prstDash val="solid"/>
                      <a:round/>
                      <a:headEnd type="none" w="med" len="med"/>
                      <a:tailEnd type="none" w="med" len="med"/>
                    </a:lnR>
                    <a:lnT w="28575" cap="flat" cmpd="sng" algn="ctr">
                      <a:solidFill>
                        <a:srgbClr val="DB281C"/>
                      </a:solidFill>
                      <a:prstDash val="solid"/>
                      <a:round/>
                      <a:headEnd type="none" w="med" len="med"/>
                      <a:tailEnd type="none" w="med" len="med"/>
                    </a:lnT>
                    <a:lnB w="28575" cap="flat" cmpd="sng" algn="ctr">
                      <a:solidFill>
                        <a:srgbClr val="DB281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80019"/>
                  </a:ext>
                </a:extLst>
              </a:tr>
            </a:tbl>
          </a:graphicData>
        </a:graphic>
      </p:graphicFrame>
      <p:sp>
        <p:nvSpPr>
          <p:cNvPr id="40" name="TextBox 39"/>
          <p:cNvSpPr txBox="1"/>
          <p:nvPr/>
        </p:nvSpPr>
        <p:spPr>
          <a:xfrm>
            <a:off x="5256627" y="7335965"/>
            <a:ext cx="1359244" cy="765200"/>
          </a:xfrm>
          <a:prstGeom prst="rect">
            <a:avLst/>
          </a:prstGeom>
          <a:solidFill>
            <a:srgbClr val="ED8B00"/>
          </a:solidFill>
          <a:ln w="34925">
            <a:solidFill>
              <a:srgbClr val="ED8B00"/>
            </a:solidFill>
          </a:ln>
        </p:spPr>
        <p:txBody>
          <a:bodyPr wrap="square" lIns="36000" tIns="36000" rIns="36000" bIns="36000" rtlCol="0" anchor="ctr">
            <a:spAutoFit/>
          </a:bodyPr>
          <a:lstStyle/>
          <a:p>
            <a:r>
              <a:rPr lang="en-US" sz="900" b="1" dirty="0">
                <a:latin typeface="Arial"/>
                <a:cs typeface="Arial"/>
              </a:rPr>
              <a:t>Consider </a:t>
            </a:r>
            <a:r>
              <a:rPr lang="en-US" sz="900" b="1" dirty="0">
                <a:ln w="0"/>
                <a:latin typeface="Arial"/>
                <a:cs typeface="Arial"/>
              </a:rPr>
              <a:t>seeking advice and guidance +/- routine referral </a:t>
            </a:r>
            <a:r>
              <a:rPr lang="en-US" sz="900" b="1" dirty="0">
                <a:latin typeface="Arial"/>
                <a:cs typeface="Arial"/>
              </a:rPr>
              <a:t>if ongoing &gt; 6 weeks or hearing loss </a:t>
            </a:r>
            <a:endParaRPr lang="en-US" dirty="0"/>
          </a:p>
        </p:txBody>
      </p:sp>
      <p:cxnSp>
        <p:nvCxnSpPr>
          <p:cNvPr id="42" name="Elbow Connector 36"/>
          <p:cNvCxnSpPr>
            <a:cxnSpLocks/>
          </p:cNvCxnSpPr>
          <p:nvPr/>
        </p:nvCxnSpPr>
        <p:spPr>
          <a:xfrm>
            <a:off x="5901648" y="7197537"/>
            <a:ext cx="16213" cy="171375"/>
          </a:xfrm>
          <a:prstGeom prst="straightConnector1">
            <a:avLst/>
          </a:prstGeom>
          <a:ln w="3492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124986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023D5B"/>
      </a:accent1>
      <a:accent2>
        <a:srgbClr val="00A8D7"/>
      </a:accent2>
      <a:accent3>
        <a:srgbClr val="FFED00"/>
      </a:accent3>
      <a:accent4>
        <a:srgbClr val="023F85"/>
      </a:accent4>
      <a:accent5>
        <a:srgbClr val="6A5BA4"/>
      </a:accent5>
      <a:accent6>
        <a:srgbClr val="474843"/>
      </a:accent6>
      <a:hlink>
        <a:srgbClr val="023D5B"/>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0504 DRAFT Guidelines guide v2 (005) [Read-Only]" id="{48F07318-3AF7-4D01-A034-CAE162F3A624}" vid="{A7BED676-3095-4A5A-BC27-C5EDA73622D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83DBE112D91C44A560962C4E6FB7BA" ma:contentTypeVersion="16" ma:contentTypeDescription="Create a new document." ma:contentTypeScope="" ma:versionID="2095d7465ffa0d3dee11a6a9eaacda4e">
  <xsd:schema xmlns:xsd="http://www.w3.org/2001/XMLSchema" xmlns:xs="http://www.w3.org/2001/XMLSchema" xmlns:p="http://schemas.microsoft.com/office/2006/metadata/properties" xmlns:ns2="0d345265-2227-448e-aea9-a2880d31f7a5" xmlns:ns3="81fd7594-a736-45c1-ac84-a28864337fed" targetNamespace="http://schemas.microsoft.com/office/2006/metadata/properties" ma:root="true" ma:fieldsID="b2b3921da42d7885680dd00436a180aa" ns2:_="" ns3:_="">
    <xsd:import namespace="0d345265-2227-448e-aea9-a2880d31f7a5"/>
    <xsd:import namespace="81fd7594-a736-45c1-ac84-a28864337fe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345265-2227-448e-aea9-a2880d31f7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fd7594-a736-45c1-ac84-a28864337fe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804bcf3-241e-4951-a15a-6e65e2b515e5}" ma:internalName="TaxCatchAll" ma:showField="CatchAllData" ma:web="81fd7594-a736-45c1-ac84-a28864337f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1fd7594-a736-45c1-ac84-a28864337fed" xsi:nil="true"/>
    <lcf76f155ced4ddcb4097134ff3c332f xmlns="0d345265-2227-448e-aea9-a2880d31f7a5">
      <Terms xmlns="http://schemas.microsoft.com/office/infopath/2007/PartnerControls"/>
    </lcf76f155ced4ddcb4097134ff3c332f>
    <SharedWithUsers xmlns="81fd7594-a736-45c1-ac84-a28864337fed">
      <UserInfo>
        <DisplayName>Lucy Butterworth (NHS South East London ICB)</DisplayName>
        <AccountId>6144</AccountId>
        <AccountType/>
      </UserInfo>
    </SharedWithUsers>
  </documentManagement>
</p:properties>
</file>

<file path=customXml/itemProps1.xml><?xml version="1.0" encoding="utf-8"?>
<ds:datastoreItem xmlns:ds="http://schemas.openxmlformats.org/officeDocument/2006/customXml" ds:itemID="{3A270790-83F3-4CC4-A6D1-A2F7A85EC4B3}">
  <ds:schemaRefs>
    <ds:schemaRef ds:uri="http://schemas.microsoft.com/sharepoint/v3/contenttype/forms"/>
  </ds:schemaRefs>
</ds:datastoreItem>
</file>

<file path=customXml/itemProps2.xml><?xml version="1.0" encoding="utf-8"?>
<ds:datastoreItem xmlns:ds="http://schemas.openxmlformats.org/officeDocument/2006/customXml" ds:itemID="{3E773272-3C7E-4D0A-9A73-9DD8042C77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345265-2227-448e-aea9-a2880d31f7a5"/>
    <ds:schemaRef ds:uri="81fd7594-a736-45c1-ac84-a28864337f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D7C357-4DC4-438C-862B-8E2C6C63DDB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0d345265-2227-448e-aea9-a2880d31f7a5"/>
    <ds:schemaRef ds:uri="http://schemas.openxmlformats.org/package/2006/metadata/core-properties"/>
    <ds:schemaRef ds:uri="http://purl.org/dc/terms/"/>
    <ds:schemaRef ds:uri="81fd7594-a736-45c1-ac84-a28864337fe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230504 DRAFT Guidelines guide v2 (005)</Template>
  <TotalTime>4136</TotalTime>
  <Words>7316</Words>
  <Application>Microsoft Office PowerPoint</Application>
  <PresentationFormat>A4 Paper (210x297 mm)</PresentationFormat>
  <Paragraphs>525</Paragraphs>
  <Slides>20</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Arial,Sans-Serif</vt:lpstr>
      <vt:lpstr>Calibri</vt:lpstr>
      <vt:lpstr>Calibri Light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King's College Hospital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Barcellona, Roberto</dc:creator>
  <cp:lastModifiedBy>Barcellona, Roberto</cp:lastModifiedBy>
  <cp:revision>926</cp:revision>
  <dcterms:created xsi:type="dcterms:W3CDTF">2023-06-21T08:21:38Z</dcterms:created>
  <dcterms:modified xsi:type="dcterms:W3CDTF">2024-03-26T12:46:05Z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0x010100FC83DBE112D91C44A560962C4E6FB7BA</vt:lpwstr>
  </property>
  <property fmtid="{D5CDD505-2E9C-101B-9397-08002B2CF9AE}" pid="3" name="MediaServiceImageTags">
    <vt:lpwstr/>
  </property>
</Properties>
</file>