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6" r:id="rId5"/>
    <p:sldId id="267" r:id="rId6"/>
    <p:sldId id="269" r:id="rId7"/>
    <p:sldId id="268" r:id="rId8"/>
    <p:sldId id="270" r:id="rId9"/>
    <p:sldId id="271" r:id="rId10"/>
    <p:sldId id="272" r:id="rId11"/>
    <p:sldId id="266" r:id="rId12"/>
    <p:sldId id="260" r:id="rId13"/>
    <p:sldId id="261" r:id="rId14"/>
    <p:sldId id="262" r:id="rId15"/>
    <p:sldId id="263" r:id="rId16"/>
    <p:sldId id="264" r:id="rId17"/>
    <p:sldId id="265" r:id="rId18"/>
    <p:sldId id="273" r:id="rId19"/>
    <p:sldId id="274" r:id="rId20"/>
    <p:sldId id="279" r:id="rId21"/>
    <p:sldId id="278" r:id="rId22"/>
    <p:sldId id="277" r:id="rId23"/>
    <p:sldId id="280" r:id="rId24"/>
    <p:sldId id="281" r:id="rId25"/>
    <p:sldId id="282" r:id="rId26"/>
    <p:sldId id="287" r:id="rId27"/>
    <p:sldId id="283" r:id="rId28"/>
    <p:sldId id="284" r:id="rId29"/>
    <p:sldId id="285" r:id="rId30"/>
    <p:sldId id="286" r:id="rId31"/>
    <p:sldId id="275" r:id="rId32"/>
    <p:sldId id="289" r:id="rId33"/>
    <p:sldId id="276" r:id="rId34"/>
    <p:sldId id="288" r:id="rId35"/>
    <p:sldId id="290" r:id="rId36"/>
    <p:sldId id="291" r:id="rId37"/>
    <p:sldId id="292" r:id="rId38"/>
    <p:sldId id="294" r:id="rId39"/>
    <p:sldId id="295" r:id="rId40"/>
    <p:sldId id="2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A56ABA-5245-4431-8066-B1DCDAF2037B}" v="6482" dt="2024-12-11T12:51:32.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680" autoAdjust="0"/>
    <p:restoredTop sz="86469" autoAdjust="0"/>
  </p:normalViewPr>
  <p:slideViewPr>
    <p:cSldViewPr snapToGrid="0">
      <p:cViewPr varScale="1">
        <p:scale>
          <a:sx n="69" d="100"/>
          <a:sy n="69" d="100"/>
        </p:scale>
        <p:origin x="605" y="5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Shenow" userId="665b8f5a-7f94-401c-b07f-b84d7d248848" providerId="ADAL" clId="{96E239DA-E396-4476-9A6B-71B2DACA763D}"/>
    <pc:docChg chg="modSld">
      <pc:chgData name="Sarah Shenow" userId="665b8f5a-7f94-401c-b07f-b84d7d248848" providerId="ADAL" clId="{96E239DA-E396-4476-9A6B-71B2DACA763D}" dt="2024-08-07T16:26:48.839" v="0" actId="179"/>
      <pc:docMkLst>
        <pc:docMk/>
      </pc:docMkLst>
      <pc:sldChg chg="modSp mod">
        <pc:chgData name="Sarah Shenow" userId="665b8f5a-7f94-401c-b07f-b84d7d248848" providerId="ADAL" clId="{96E239DA-E396-4476-9A6B-71B2DACA763D}" dt="2024-08-07T16:26:48.839" v="0" actId="179"/>
        <pc:sldMkLst>
          <pc:docMk/>
          <pc:sldMk cId="1285744556" sldId="256"/>
        </pc:sldMkLst>
        <pc:spChg chg="mod">
          <ac:chgData name="Sarah Shenow" userId="665b8f5a-7f94-401c-b07f-b84d7d248848" providerId="ADAL" clId="{96E239DA-E396-4476-9A6B-71B2DACA763D}" dt="2024-08-07T16:26:48.839" v="0" actId="179"/>
          <ac:spMkLst>
            <pc:docMk/>
            <pc:sldMk cId="1285744556" sldId="256"/>
            <ac:spMk id="3" creationId="{2E8131EA-4001-A2E0-65B8-24826DBBC717}"/>
          </ac:spMkLst>
        </pc:spChg>
      </pc:sldChg>
    </pc:docChg>
  </pc:docChgLst>
  <pc:docChgLst>
    <pc:chgData name="Jem Roberts" userId="b5a66481-cede-4c58-b050-147e4b929b4b" providerId="ADAL" clId="{5872C235-8ABD-924B-BB16-A7F31F13CDCA}"/>
    <pc:docChg chg="undo custSel modSld">
      <pc:chgData name="Jem Roberts" userId="b5a66481-cede-4c58-b050-147e4b929b4b" providerId="ADAL" clId="{5872C235-8ABD-924B-BB16-A7F31F13CDCA}" dt="2024-05-31T14:55:05.834" v="445" actId="1076"/>
      <pc:docMkLst>
        <pc:docMk/>
      </pc:docMkLst>
      <pc:sldChg chg="addSp delSp modSp mod">
        <pc:chgData name="Jem Roberts" userId="b5a66481-cede-4c58-b050-147e4b929b4b" providerId="ADAL" clId="{5872C235-8ABD-924B-BB16-A7F31F13CDCA}" dt="2024-05-31T14:51:25.378" v="386" actId="1076"/>
        <pc:sldMkLst>
          <pc:docMk/>
          <pc:sldMk cId="3021514316" sldId="260"/>
        </pc:sldMkLst>
        <pc:picChg chg="add del mod">
          <ac:chgData name="Jem Roberts" userId="b5a66481-cede-4c58-b050-147e4b929b4b" providerId="ADAL" clId="{5872C235-8ABD-924B-BB16-A7F31F13CDCA}" dt="2024-05-31T14:49:58.753" v="348" actId="478"/>
          <ac:picMkLst>
            <pc:docMk/>
            <pc:sldMk cId="3021514316" sldId="260"/>
            <ac:picMk id="3" creationId="{8653A0BB-A7F6-C014-3FC7-B56540102777}"/>
          </ac:picMkLst>
        </pc:picChg>
        <pc:picChg chg="del mod">
          <ac:chgData name="Jem Roberts" userId="b5a66481-cede-4c58-b050-147e4b929b4b" providerId="ADAL" clId="{5872C235-8ABD-924B-BB16-A7F31F13CDCA}" dt="2024-05-31T14:49:38.738" v="341" actId="478"/>
          <ac:picMkLst>
            <pc:docMk/>
            <pc:sldMk cId="3021514316" sldId="260"/>
            <ac:picMk id="5" creationId="{E62D4754-BD12-EC97-A2C6-7D6A50550813}"/>
          </ac:picMkLst>
        </pc:picChg>
        <pc:picChg chg="add mod modCrop">
          <ac:chgData name="Jem Roberts" userId="b5a66481-cede-4c58-b050-147e4b929b4b" providerId="ADAL" clId="{5872C235-8ABD-924B-BB16-A7F31F13CDCA}" dt="2024-05-31T14:51:25.378" v="386" actId="1076"/>
          <ac:picMkLst>
            <pc:docMk/>
            <pc:sldMk cId="3021514316" sldId="260"/>
            <ac:picMk id="7" creationId="{2C149352-91D0-C96C-3D59-65E958C5D20B}"/>
          </ac:picMkLst>
        </pc:picChg>
        <pc:picChg chg="add mod">
          <ac:chgData name="Jem Roberts" userId="b5a66481-cede-4c58-b050-147e4b929b4b" providerId="ADAL" clId="{5872C235-8ABD-924B-BB16-A7F31F13CDCA}" dt="2024-05-31T14:50:25.234" v="369"/>
          <ac:picMkLst>
            <pc:docMk/>
            <pc:sldMk cId="3021514316" sldId="260"/>
            <ac:picMk id="8" creationId="{DE305627-A94C-3501-8A80-8F498B384E5E}"/>
          </ac:picMkLst>
        </pc:picChg>
        <pc:picChg chg="del">
          <ac:chgData name="Jem Roberts" userId="b5a66481-cede-4c58-b050-147e4b929b4b" providerId="ADAL" clId="{5872C235-8ABD-924B-BB16-A7F31F13CDCA}" dt="2024-05-31T14:50:24.552" v="368" actId="21"/>
          <ac:picMkLst>
            <pc:docMk/>
            <pc:sldMk cId="3021514316" sldId="260"/>
            <ac:picMk id="9" creationId="{54B1549F-F711-9F7B-D95D-7EA7FD14E03F}"/>
          </ac:picMkLst>
        </pc:picChg>
      </pc:sldChg>
      <pc:sldChg chg="addSp delSp modSp mod">
        <pc:chgData name="Jem Roberts" userId="b5a66481-cede-4c58-b050-147e4b929b4b" providerId="ADAL" clId="{5872C235-8ABD-924B-BB16-A7F31F13CDCA}" dt="2024-05-31T14:51:38.133" v="388" actId="1076"/>
        <pc:sldMkLst>
          <pc:docMk/>
          <pc:sldMk cId="1944618158" sldId="261"/>
        </pc:sldMkLst>
        <pc:picChg chg="add mod modCrop">
          <ac:chgData name="Jem Roberts" userId="b5a66481-cede-4c58-b050-147e4b929b4b" providerId="ADAL" clId="{5872C235-8ABD-924B-BB16-A7F31F13CDCA}" dt="2024-05-31T14:51:38.133" v="388" actId="1076"/>
          <ac:picMkLst>
            <pc:docMk/>
            <pc:sldMk cId="1944618158" sldId="261"/>
            <ac:picMk id="3" creationId="{C913FD4E-523B-CCB9-F38A-5C616FB1927B}"/>
          </ac:picMkLst>
        </pc:picChg>
        <pc:picChg chg="del">
          <ac:chgData name="Jem Roberts" userId="b5a66481-cede-4c58-b050-147e4b929b4b" providerId="ADAL" clId="{5872C235-8ABD-924B-BB16-A7F31F13CDCA}" dt="2024-05-31T14:49:39.912" v="342" actId="478"/>
          <ac:picMkLst>
            <pc:docMk/>
            <pc:sldMk cId="1944618158" sldId="261"/>
            <ac:picMk id="5" creationId="{126DD0D1-51A0-428C-91C9-FEAD590C8C25}"/>
          </ac:picMkLst>
        </pc:picChg>
        <pc:picChg chg="add mod">
          <ac:chgData name="Jem Roberts" userId="b5a66481-cede-4c58-b050-147e4b929b4b" providerId="ADAL" clId="{5872C235-8ABD-924B-BB16-A7F31F13CDCA}" dt="2024-05-31T14:50:45.926" v="378"/>
          <ac:picMkLst>
            <pc:docMk/>
            <pc:sldMk cId="1944618158" sldId="261"/>
            <ac:picMk id="6" creationId="{B8B6C0E5-CE0C-7E77-CB86-EE29865813AE}"/>
          </ac:picMkLst>
        </pc:picChg>
        <pc:picChg chg="del">
          <ac:chgData name="Jem Roberts" userId="b5a66481-cede-4c58-b050-147e4b929b4b" providerId="ADAL" clId="{5872C235-8ABD-924B-BB16-A7F31F13CDCA}" dt="2024-05-31T14:50:45.716" v="377" actId="478"/>
          <ac:picMkLst>
            <pc:docMk/>
            <pc:sldMk cId="1944618158" sldId="261"/>
            <ac:picMk id="7" creationId="{94022140-860B-3E9C-C22B-39B8E3EA1D74}"/>
          </ac:picMkLst>
        </pc:picChg>
      </pc:sldChg>
      <pc:sldChg chg="addSp delSp modSp mod">
        <pc:chgData name="Jem Roberts" userId="b5a66481-cede-4c58-b050-147e4b929b4b" providerId="ADAL" clId="{5872C235-8ABD-924B-BB16-A7F31F13CDCA}" dt="2024-05-31T14:52:32.140" v="400"/>
        <pc:sldMkLst>
          <pc:docMk/>
          <pc:sldMk cId="1702736378" sldId="262"/>
        </pc:sldMkLst>
        <pc:picChg chg="add mod modCrop">
          <ac:chgData name="Jem Roberts" userId="b5a66481-cede-4c58-b050-147e4b929b4b" providerId="ADAL" clId="{5872C235-8ABD-924B-BB16-A7F31F13CDCA}" dt="2024-05-31T14:52:29.167" v="398" actId="1076"/>
          <ac:picMkLst>
            <pc:docMk/>
            <pc:sldMk cId="1702736378" sldId="262"/>
            <ac:picMk id="3" creationId="{5FF49DC5-D960-C7F9-9B3E-A81EAA16E7EC}"/>
          </ac:picMkLst>
        </pc:picChg>
        <pc:picChg chg="del">
          <ac:chgData name="Jem Roberts" userId="b5a66481-cede-4c58-b050-147e4b929b4b" providerId="ADAL" clId="{5872C235-8ABD-924B-BB16-A7F31F13CDCA}" dt="2024-05-31T14:49:41.669" v="343" actId="478"/>
          <ac:picMkLst>
            <pc:docMk/>
            <pc:sldMk cId="1702736378" sldId="262"/>
            <ac:picMk id="5" creationId="{A71310EB-1174-7ED2-54F6-8CC20FF2A3F1}"/>
          </ac:picMkLst>
        </pc:picChg>
        <pc:picChg chg="add mod">
          <ac:chgData name="Jem Roberts" userId="b5a66481-cede-4c58-b050-147e4b929b4b" providerId="ADAL" clId="{5872C235-8ABD-924B-BB16-A7F31F13CDCA}" dt="2024-05-31T14:52:32.140" v="400"/>
          <ac:picMkLst>
            <pc:docMk/>
            <pc:sldMk cId="1702736378" sldId="262"/>
            <ac:picMk id="6" creationId="{F37ECB3E-218F-88B0-E341-9D310842C69E}"/>
          </ac:picMkLst>
        </pc:picChg>
        <pc:picChg chg="del">
          <ac:chgData name="Jem Roberts" userId="b5a66481-cede-4c58-b050-147e4b929b4b" providerId="ADAL" clId="{5872C235-8ABD-924B-BB16-A7F31F13CDCA}" dt="2024-05-31T14:52:31.877" v="399" actId="478"/>
          <ac:picMkLst>
            <pc:docMk/>
            <pc:sldMk cId="1702736378" sldId="262"/>
            <ac:picMk id="7" creationId="{BA791ACC-8072-2B6D-83B2-E6FE8A4C9D53}"/>
          </ac:picMkLst>
        </pc:picChg>
      </pc:sldChg>
      <pc:sldChg chg="addSp delSp modSp mod">
        <pc:chgData name="Jem Roberts" userId="b5a66481-cede-4c58-b050-147e4b929b4b" providerId="ADAL" clId="{5872C235-8ABD-924B-BB16-A7F31F13CDCA}" dt="2024-05-31T14:52:58.266" v="409" actId="1076"/>
        <pc:sldMkLst>
          <pc:docMk/>
          <pc:sldMk cId="2883698744" sldId="263"/>
        </pc:sldMkLst>
        <pc:picChg chg="add mod modCrop">
          <ac:chgData name="Jem Roberts" userId="b5a66481-cede-4c58-b050-147e4b929b4b" providerId="ADAL" clId="{5872C235-8ABD-924B-BB16-A7F31F13CDCA}" dt="2024-05-31T14:52:58.266" v="409" actId="1076"/>
          <ac:picMkLst>
            <pc:docMk/>
            <pc:sldMk cId="2883698744" sldId="263"/>
            <ac:picMk id="3" creationId="{A98478CB-78B8-A6ED-0C98-EBACCA887BBE}"/>
          </ac:picMkLst>
        </pc:picChg>
        <pc:picChg chg="del">
          <ac:chgData name="Jem Roberts" userId="b5a66481-cede-4c58-b050-147e4b929b4b" providerId="ADAL" clId="{5872C235-8ABD-924B-BB16-A7F31F13CDCA}" dt="2024-05-31T14:49:43.863" v="344" actId="478"/>
          <ac:picMkLst>
            <pc:docMk/>
            <pc:sldMk cId="2883698744" sldId="263"/>
            <ac:picMk id="5" creationId="{ACE2F465-2497-D735-A4BB-166AAACA960A}"/>
          </ac:picMkLst>
        </pc:picChg>
        <pc:picChg chg="add mod">
          <ac:chgData name="Jem Roberts" userId="b5a66481-cede-4c58-b050-147e4b929b4b" providerId="ADAL" clId="{5872C235-8ABD-924B-BB16-A7F31F13CDCA}" dt="2024-05-31T14:52:45.726" v="405"/>
          <ac:picMkLst>
            <pc:docMk/>
            <pc:sldMk cId="2883698744" sldId="263"/>
            <ac:picMk id="6" creationId="{448CF6F2-98DC-942F-30CF-329A2DA94CB4}"/>
          </ac:picMkLst>
        </pc:picChg>
        <pc:picChg chg="del">
          <ac:chgData name="Jem Roberts" userId="b5a66481-cede-4c58-b050-147e4b929b4b" providerId="ADAL" clId="{5872C235-8ABD-924B-BB16-A7F31F13CDCA}" dt="2024-05-31T14:52:47.705" v="406" actId="478"/>
          <ac:picMkLst>
            <pc:docMk/>
            <pc:sldMk cId="2883698744" sldId="263"/>
            <ac:picMk id="7" creationId="{0D6B047C-74CC-C4A4-0749-CD5CCF063AD2}"/>
          </ac:picMkLst>
        </pc:picChg>
        <pc:picChg chg="add mod">
          <ac:chgData name="Jem Roberts" userId="b5a66481-cede-4c58-b050-147e4b929b4b" providerId="ADAL" clId="{5872C235-8ABD-924B-BB16-A7F31F13CDCA}" dt="2024-05-31T14:52:47.991" v="407"/>
          <ac:picMkLst>
            <pc:docMk/>
            <pc:sldMk cId="2883698744" sldId="263"/>
            <ac:picMk id="8" creationId="{333E5A82-F69E-6FDB-E858-2607EF85064E}"/>
          </ac:picMkLst>
        </pc:picChg>
      </pc:sldChg>
      <pc:sldChg chg="addSp delSp modSp mod">
        <pc:chgData name="Jem Roberts" userId="b5a66481-cede-4c58-b050-147e4b929b4b" providerId="ADAL" clId="{5872C235-8ABD-924B-BB16-A7F31F13CDCA}" dt="2024-05-31T14:53:19.033" v="418" actId="1076"/>
        <pc:sldMkLst>
          <pc:docMk/>
          <pc:sldMk cId="3325630120" sldId="264"/>
        </pc:sldMkLst>
        <pc:picChg chg="add mod modCrop">
          <ac:chgData name="Jem Roberts" userId="b5a66481-cede-4c58-b050-147e4b929b4b" providerId="ADAL" clId="{5872C235-8ABD-924B-BB16-A7F31F13CDCA}" dt="2024-05-31T14:53:19.033" v="418" actId="1076"/>
          <ac:picMkLst>
            <pc:docMk/>
            <pc:sldMk cId="3325630120" sldId="264"/>
            <ac:picMk id="3" creationId="{51C02F38-2B88-C816-0051-A522A50605BF}"/>
          </ac:picMkLst>
        </pc:picChg>
        <pc:picChg chg="add mod">
          <ac:chgData name="Jem Roberts" userId="b5a66481-cede-4c58-b050-147e4b929b4b" providerId="ADAL" clId="{5872C235-8ABD-924B-BB16-A7F31F13CDCA}" dt="2024-05-31T14:53:11.847" v="415"/>
          <ac:picMkLst>
            <pc:docMk/>
            <pc:sldMk cId="3325630120" sldId="264"/>
            <ac:picMk id="4" creationId="{FE3691F7-5410-5646-6855-515BB92AC03E}"/>
          </ac:picMkLst>
        </pc:picChg>
        <pc:picChg chg="del">
          <ac:chgData name="Jem Roberts" userId="b5a66481-cede-4c58-b050-147e4b929b4b" providerId="ADAL" clId="{5872C235-8ABD-924B-BB16-A7F31F13CDCA}" dt="2024-05-31T14:49:45.372" v="345" actId="478"/>
          <ac:picMkLst>
            <pc:docMk/>
            <pc:sldMk cId="3325630120" sldId="264"/>
            <ac:picMk id="7" creationId="{A18D9B1F-C79B-FFA0-1346-908A3CEDFAED}"/>
          </ac:picMkLst>
        </pc:picChg>
        <pc:picChg chg="del">
          <ac:chgData name="Jem Roberts" userId="b5a66481-cede-4c58-b050-147e4b929b4b" providerId="ADAL" clId="{5872C235-8ABD-924B-BB16-A7F31F13CDCA}" dt="2024-05-31T14:53:11.484" v="414" actId="478"/>
          <ac:picMkLst>
            <pc:docMk/>
            <pc:sldMk cId="3325630120" sldId="264"/>
            <ac:picMk id="9" creationId="{72F036BC-1E0D-19A6-08FC-83F70EF5E45F}"/>
          </ac:picMkLst>
        </pc:picChg>
      </pc:sldChg>
      <pc:sldChg chg="addSp delSp modSp mod">
        <pc:chgData name="Jem Roberts" userId="b5a66481-cede-4c58-b050-147e4b929b4b" providerId="ADAL" clId="{5872C235-8ABD-924B-BB16-A7F31F13CDCA}" dt="2024-05-31T14:53:38.967" v="427" actId="1076"/>
        <pc:sldMkLst>
          <pc:docMk/>
          <pc:sldMk cId="2615198667" sldId="265"/>
        </pc:sldMkLst>
        <pc:picChg chg="add mod modCrop">
          <ac:chgData name="Jem Roberts" userId="b5a66481-cede-4c58-b050-147e4b929b4b" providerId="ADAL" clId="{5872C235-8ABD-924B-BB16-A7F31F13CDCA}" dt="2024-05-31T14:53:38.967" v="427" actId="1076"/>
          <ac:picMkLst>
            <pc:docMk/>
            <pc:sldMk cId="2615198667" sldId="265"/>
            <ac:picMk id="3" creationId="{9D2E68F9-C26E-D20E-A44D-E25A2B8111B8}"/>
          </ac:picMkLst>
        </pc:picChg>
        <pc:picChg chg="del">
          <ac:chgData name="Jem Roberts" userId="b5a66481-cede-4c58-b050-147e4b929b4b" providerId="ADAL" clId="{5872C235-8ABD-924B-BB16-A7F31F13CDCA}" dt="2024-05-31T14:49:47.153" v="346" actId="478"/>
          <ac:picMkLst>
            <pc:docMk/>
            <pc:sldMk cId="2615198667" sldId="265"/>
            <ac:picMk id="5" creationId="{B7A612D3-9C56-822B-811D-E93B8E895B8F}"/>
          </ac:picMkLst>
        </pc:picChg>
        <pc:picChg chg="add mod">
          <ac:chgData name="Jem Roberts" userId="b5a66481-cede-4c58-b050-147e4b929b4b" providerId="ADAL" clId="{5872C235-8ABD-924B-BB16-A7F31F13CDCA}" dt="2024-05-31T14:53:31.596" v="425"/>
          <ac:picMkLst>
            <pc:docMk/>
            <pc:sldMk cId="2615198667" sldId="265"/>
            <ac:picMk id="6" creationId="{FBCCD8D6-7DA5-4FF3-FB14-AD929F74C230}"/>
          </ac:picMkLst>
        </pc:picChg>
        <pc:picChg chg="del">
          <ac:chgData name="Jem Roberts" userId="b5a66481-cede-4c58-b050-147e4b929b4b" providerId="ADAL" clId="{5872C235-8ABD-924B-BB16-A7F31F13CDCA}" dt="2024-05-31T14:53:31.236" v="424" actId="478"/>
          <ac:picMkLst>
            <pc:docMk/>
            <pc:sldMk cId="2615198667" sldId="265"/>
            <ac:picMk id="7" creationId="{6E4A5A3C-3BE4-E5B8-25DF-A41551E657BA}"/>
          </ac:picMkLst>
        </pc:picChg>
      </pc:sldChg>
      <pc:sldChg chg="addSp delSp modSp mod">
        <pc:chgData name="Jem Roberts" userId="b5a66481-cede-4c58-b050-147e4b929b4b" providerId="ADAL" clId="{5872C235-8ABD-924B-BB16-A7F31F13CDCA}" dt="2024-05-31T14:55:05.834" v="445" actId="1076"/>
        <pc:sldMkLst>
          <pc:docMk/>
          <pc:sldMk cId="321817328" sldId="266"/>
        </pc:sldMkLst>
        <pc:picChg chg="add del mod modCrop">
          <ac:chgData name="Jem Roberts" userId="b5a66481-cede-4c58-b050-147e4b929b4b" providerId="ADAL" clId="{5872C235-8ABD-924B-BB16-A7F31F13CDCA}" dt="2024-05-31T14:53:51.543" v="428" actId="478"/>
          <ac:picMkLst>
            <pc:docMk/>
            <pc:sldMk cId="321817328" sldId="266"/>
            <ac:picMk id="3" creationId="{422ADC4E-625D-FC02-2EFA-0A06F6F9C428}"/>
          </ac:picMkLst>
        </pc:picChg>
        <pc:picChg chg="mod">
          <ac:chgData name="Jem Roberts" userId="b5a66481-cede-4c58-b050-147e4b929b4b" providerId="ADAL" clId="{5872C235-8ABD-924B-BB16-A7F31F13CDCA}" dt="2024-05-31T14:55:05.834" v="445" actId="1076"/>
          <ac:picMkLst>
            <pc:docMk/>
            <pc:sldMk cId="321817328" sldId="266"/>
            <ac:picMk id="4" creationId="{75FF4015-C5A7-A5B3-8519-F305FB2D7BA4}"/>
          </ac:picMkLst>
        </pc:picChg>
        <pc:picChg chg="del">
          <ac:chgData name="Jem Roberts" userId="b5a66481-cede-4c58-b050-147e4b929b4b" providerId="ADAL" clId="{5872C235-8ABD-924B-BB16-A7F31F13CDCA}" dt="2024-05-31T14:49:07.003" v="339" actId="478"/>
          <ac:picMkLst>
            <pc:docMk/>
            <pc:sldMk cId="321817328" sldId="266"/>
            <ac:picMk id="5" creationId="{E0BF4BF4-19CF-32B2-7AC3-605159CC2E5A}"/>
          </ac:picMkLst>
        </pc:picChg>
        <pc:picChg chg="del mod">
          <ac:chgData name="Jem Roberts" userId="b5a66481-cede-4c58-b050-147e4b929b4b" providerId="ADAL" clId="{5872C235-8ABD-924B-BB16-A7F31F13CDCA}" dt="2024-05-31T14:54:13.813" v="435" actId="478"/>
          <ac:picMkLst>
            <pc:docMk/>
            <pc:sldMk cId="321817328" sldId="266"/>
            <ac:picMk id="7" creationId="{CBFD1936-3B89-5F2A-E4C8-F45773F61A72}"/>
          </ac:picMkLst>
        </pc:picChg>
        <pc:picChg chg="add mod modCrop">
          <ac:chgData name="Jem Roberts" userId="b5a66481-cede-4c58-b050-147e4b929b4b" providerId="ADAL" clId="{5872C235-8ABD-924B-BB16-A7F31F13CDCA}" dt="2024-05-31T14:54:30.329" v="444" actId="1035"/>
          <ac:picMkLst>
            <pc:docMk/>
            <pc:sldMk cId="321817328" sldId="266"/>
            <ac:picMk id="8" creationId="{9149AE49-696E-04EC-0685-78F8E5756A50}"/>
          </ac:picMkLst>
        </pc:picChg>
        <pc:picChg chg="add mod">
          <ac:chgData name="Jem Roberts" userId="b5a66481-cede-4c58-b050-147e4b929b4b" providerId="ADAL" clId="{5872C235-8ABD-924B-BB16-A7F31F13CDCA}" dt="2024-05-31T14:54:14.148" v="436"/>
          <ac:picMkLst>
            <pc:docMk/>
            <pc:sldMk cId="321817328" sldId="266"/>
            <ac:picMk id="9" creationId="{83A4F006-C2FE-8D04-35F8-F7775C56F650}"/>
          </ac:picMkLst>
        </pc:picChg>
      </pc:sldChg>
      <pc:sldChg chg="modSp mod">
        <pc:chgData name="Jem Roberts" userId="b5a66481-cede-4c58-b050-147e4b929b4b" providerId="ADAL" clId="{5872C235-8ABD-924B-BB16-A7F31F13CDCA}" dt="2024-05-31T14:22:42.474" v="6" actId="20577"/>
        <pc:sldMkLst>
          <pc:docMk/>
          <pc:sldMk cId="1962495756" sldId="267"/>
        </pc:sldMkLst>
        <pc:spChg chg="mod">
          <ac:chgData name="Jem Roberts" userId="b5a66481-cede-4c58-b050-147e4b929b4b" providerId="ADAL" clId="{5872C235-8ABD-924B-BB16-A7F31F13CDCA}" dt="2024-05-31T14:22:42.474" v="6" actId="20577"/>
          <ac:spMkLst>
            <pc:docMk/>
            <pc:sldMk cId="1962495756" sldId="267"/>
            <ac:spMk id="3" creationId="{2EE2D02E-554F-D03B-0E6D-D85D8075B53E}"/>
          </ac:spMkLst>
        </pc:spChg>
      </pc:sldChg>
      <pc:sldChg chg="modSp mod">
        <pc:chgData name="Jem Roberts" userId="b5a66481-cede-4c58-b050-147e4b929b4b" providerId="ADAL" clId="{5872C235-8ABD-924B-BB16-A7F31F13CDCA}" dt="2024-05-31T14:24:25.706" v="19" actId="14100"/>
        <pc:sldMkLst>
          <pc:docMk/>
          <pc:sldMk cId="522151110" sldId="269"/>
        </pc:sldMkLst>
        <pc:spChg chg="mod">
          <ac:chgData name="Jem Roberts" userId="b5a66481-cede-4c58-b050-147e4b929b4b" providerId="ADAL" clId="{5872C235-8ABD-924B-BB16-A7F31F13CDCA}" dt="2024-05-31T14:24:25.706" v="19" actId="14100"/>
          <ac:spMkLst>
            <pc:docMk/>
            <pc:sldMk cId="522151110" sldId="269"/>
            <ac:spMk id="3" creationId="{F01F11E7-D801-0801-5B86-A44B33060771}"/>
          </ac:spMkLst>
        </pc:spChg>
      </pc:sldChg>
      <pc:sldChg chg="addSp delSp modSp mod">
        <pc:chgData name="Jem Roberts" userId="b5a66481-cede-4c58-b050-147e4b929b4b" providerId="ADAL" clId="{5872C235-8ABD-924B-BB16-A7F31F13CDCA}" dt="2024-05-31T14:28:53.250" v="110" actId="1035"/>
        <pc:sldMkLst>
          <pc:docMk/>
          <pc:sldMk cId="690244087" sldId="270"/>
        </pc:sldMkLst>
        <pc:spChg chg="mod">
          <ac:chgData name="Jem Roberts" userId="b5a66481-cede-4c58-b050-147e4b929b4b" providerId="ADAL" clId="{5872C235-8ABD-924B-BB16-A7F31F13CDCA}" dt="2024-05-31T14:26:53.257" v="77" actId="20577"/>
          <ac:spMkLst>
            <pc:docMk/>
            <pc:sldMk cId="690244087" sldId="270"/>
            <ac:spMk id="3" creationId="{3B4270AC-D4E2-E614-BC9C-3EFB7E0C08B6}"/>
          </ac:spMkLst>
        </pc:spChg>
        <pc:spChg chg="add mod">
          <ac:chgData name="Jem Roberts" userId="b5a66481-cede-4c58-b050-147e4b929b4b" providerId="ADAL" clId="{5872C235-8ABD-924B-BB16-A7F31F13CDCA}" dt="2024-05-31T14:28:53.250" v="110" actId="1035"/>
          <ac:spMkLst>
            <pc:docMk/>
            <pc:sldMk cId="690244087" sldId="270"/>
            <ac:spMk id="5" creationId="{90C3919C-DF51-2385-FAE7-5B81109ABBBA}"/>
          </ac:spMkLst>
        </pc:spChg>
        <pc:spChg chg="add mod">
          <ac:chgData name="Jem Roberts" userId="b5a66481-cede-4c58-b050-147e4b929b4b" providerId="ADAL" clId="{5872C235-8ABD-924B-BB16-A7F31F13CDCA}" dt="2024-05-31T14:27:37.853" v="94" actId="1036"/>
          <ac:spMkLst>
            <pc:docMk/>
            <pc:sldMk cId="690244087" sldId="270"/>
            <ac:spMk id="6" creationId="{484E6226-707A-0C1F-0D05-75CF7EB9F61E}"/>
          </ac:spMkLst>
        </pc:spChg>
        <pc:picChg chg="mod">
          <ac:chgData name="Jem Roberts" userId="b5a66481-cede-4c58-b050-147e4b929b4b" providerId="ADAL" clId="{5872C235-8ABD-924B-BB16-A7F31F13CDCA}" dt="2024-05-31T14:28:50.303" v="102" actId="1076"/>
          <ac:picMkLst>
            <pc:docMk/>
            <pc:sldMk cId="690244087" sldId="270"/>
            <ac:picMk id="4" creationId="{88E82122-EE47-A293-2F0C-9FE3330C1C57}"/>
          </ac:picMkLst>
        </pc:picChg>
        <pc:cxnChg chg="add del mod">
          <ac:chgData name="Jem Roberts" userId="b5a66481-cede-4c58-b050-147e4b929b4b" providerId="ADAL" clId="{5872C235-8ABD-924B-BB16-A7F31F13CDCA}" dt="2024-05-31T14:28:06.318" v="98" actId="478"/>
          <ac:cxnSpMkLst>
            <pc:docMk/>
            <pc:sldMk cId="690244087" sldId="270"/>
            <ac:cxnSpMk id="8" creationId="{89552E5C-BCB9-2AE9-6BED-CC2EBB42DA2B}"/>
          </ac:cxnSpMkLst>
        </pc:cxnChg>
        <pc:cxnChg chg="add mod">
          <ac:chgData name="Jem Roberts" userId="b5a66481-cede-4c58-b050-147e4b929b4b" providerId="ADAL" clId="{5872C235-8ABD-924B-BB16-A7F31F13CDCA}" dt="2024-05-31T14:28:53.250" v="110" actId="1035"/>
          <ac:cxnSpMkLst>
            <pc:docMk/>
            <pc:sldMk cId="690244087" sldId="270"/>
            <ac:cxnSpMk id="11" creationId="{FD9B922E-8075-261A-11B2-749049533ADF}"/>
          </ac:cxnSpMkLst>
        </pc:cxnChg>
      </pc:sldChg>
      <pc:sldChg chg="addSp modSp mod">
        <pc:chgData name="Jem Roberts" userId="b5a66481-cede-4c58-b050-147e4b929b4b" providerId="ADAL" clId="{5872C235-8ABD-924B-BB16-A7F31F13CDCA}" dt="2024-05-31T14:30:52.766" v="234" actId="14100"/>
        <pc:sldMkLst>
          <pc:docMk/>
          <pc:sldMk cId="3499396388" sldId="271"/>
        </pc:sldMkLst>
        <pc:spChg chg="mod">
          <ac:chgData name="Jem Roberts" userId="b5a66481-cede-4c58-b050-147e4b929b4b" providerId="ADAL" clId="{5872C235-8ABD-924B-BB16-A7F31F13CDCA}" dt="2024-05-31T14:30:41.607" v="233" actId="20577"/>
          <ac:spMkLst>
            <pc:docMk/>
            <pc:sldMk cId="3499396388" sldId="271"/>
            <ac:spMk id="3" creationId="{B2379E51-E1D3-424C-E536-6E5497AF501B}"/>
          </ac:spMkLst>
        </pc:spChg>
        <pc:spChg chg="add mod">
          <ac:chgData name="Jem Roberts" userId="b5a66481-cede-4c58-b050-147e4b929b4b" providerId="ADAL" clId="{5872C235-8ABD-924B-BB16-A7F31F13CDCA}" dt="2024-05-31T14:30:19.586" v="231" actId="1076"/>
          <ac:spMkLst>
            <pc:docMk/>
            <pc:sldMk cId="3499396388" sldId="271"/>
            <ac:spMk id="5" creationId="{CB975911-B5FB-5A07-3343-9D70F660DDF6}"/>
          </ac:spMkLst>
        </pc:spChg>
        <pc:picChg chg="mod">
          <ac:chgData name="Jem Roberts" userId="b5a66481-cede-4c58-b050-147e4b929b4b" providerId="ADAL" clId="{5872C235-8ABD-924B-BB16-A7F31F13CDCA}" dt="2024-05-31T14:30:52.766" v="234" actId="14100"/>
          <ac:picMkLst>
            <pc:docMk/>
            <pc:sldMk cId="3499396388" sldId="271"/>
            <ac:picMk id="4" creationId="{FA54439C-14DF-AB2A-0B7A-24CD54614A1B}"/>
          </ac:picMkLst>
        </pc:picChg>
      </pc:sldChg>
      <pc:sldChg chg="modSp mod">
        <pc:chgData name="Jem Roberts" userId="b5a66481-cede-4c58-b050-147e4b929b4b" providerId="ADAL" clId="{5872C235-8ABD-924B-BB16-A7F31F13CDCA}" dt="2024-05-31T14:31:09.107" v="243" actId="20577"/>
        <pc:sldMkLst>
          <pc:docMk/>
          <pc:sldMk cId="3645659368" sldId="272"/>
        </pc:sldMkLst>
        <pc:spChg chg="mod">
          <ac:chgData name="Jem Roberts" userId="b5a66481-cede-4c58-b050-147e4b929b4b" providerId="ADAL" clId="{5872C235-8ABD-924B-BB16-A7F31F13CDCA}" dt="2024-05-31T14:31:09.107" v="243" actId="20577"/>
          <ac:spMkLst>
            <pc:docMk/>
            <pc:sldMk cId="3645659368" sldId="272"/>
            <ac:spMk id="3" creationId="{E69B7E91-0908-04C4-39B3-7EF7D54F5191}"/>
          </ac:spMkLst>
        </pc:spChg>
        <pc:picChg chg="mod">
          <ac:chgData name="Jem Roberts" userId="b5a66481-cede-4c58-b050-147e4b929b4b" providerId="ADAL" clId="{5872C235-8ABD-924B-BB16-A7F31F13CDCA}" dt="2024-05-31T14:31:05.646" v="237" actId="14100"/>
          <ac:picMkLst>
            <pc:docMk/>
            <pc:sldMk cId="3645659368" sldId="272"/>
            <ac:picMk id="6" creationId="{5A4976C9-453C-E6C4-76D4-B0EE0AA46D20}"/>
          </ac:picMkLst>
        </pc:picChg>
      </pc:sldChg>
      <pc:sldChg chg="modSp mod">
        <pc:chgData name="Jem Roberts" userId="b5a66481-cede-4c58-b050-147e4b929b4b" providerId="ADAL" clId="{5872C235-8ABD-924B-BB16-A7F31F13CDCA}" dt="2024-05-31T14:32:29.665" v="291" actId="20577"/>
        <pc:sldMkLst>
          <pc:docMk/>
          <pc:sldMk cId="818466188" sldId="273"/>
        </pc:sldMkLst>
        <pc:spChg chg="mod">
          <ac:chgData name="Jem Roberts" userId="b5a66481-cede-4c58-b050-147e4b929b4b" providerId="ADAL" clId="{5872C235-8ABD-924B-BB16-A7F31F13CDCA}" dt="2024-05-31T14:32:29.665" v="291" actId="20577"/>
          <ac:spMkLst>
            <pc:docMk/>
            <pc:sldMk cId="818466188" sldId="273"/>
            <ac:spMk id="3" creationId="{22267DD2-387C-712F-EAB1-2D7A001B04BA}"/>
          </ac:spMkLst>
        </pc:spChg>
      </pc:sldChg>
      <pc:sldChg chg="modSp mod">
        <pc:chgData name="Jem Roberts" userId="b5a66481-cede-4c58-b050-147e4b929b4b" providerId="ADAL" clId="{5872C235-8ABD-924B-BB16-A7F31F13CDCA}" dt="2024-05-31T14:33:10.512" v="293" actId="20577"/>
        <pc:sldMkLst>
          <pc:docMk/>
          <pc:sldMk cId="566857146" sldId="279"/>
        </pc:sldMkLst>
        <pc:spChg chg="mod">
          <ac:chgData name="Jem Roberts" userId="b5a66481-cede-4c58-b050-147e4b929b4b" providerId="ADAL" clId="{5872C235-8ABD-924B-BB16-A7F31F13CDCA}" dt="2024-05-31T14:33:10.512" v="293" actId="20577"/>
          <ac:spMkLst>
            <pc:docMk/>
            <pc:sldMk cId="566857146" sldId="279"/>
            <ac:spMk id="3" creationId="{0E52D64B-2DE5-05A8-8D1E-D40DE1A4C10E}"/>
          </ac:spMkLst>
        </pc:spChg>
      </pc:sldChg>
      <pc:sldChg chg="modSp mod">
        <pc:chgData name="Jem Roberts" userId="b5a66481-cede-4c58-b050-147e4b929b4b" providerId="ADAL" clId="{5872C235-8ABD-924B-BB16-A7F31F13CDCA}" dt="2024-05-31T14:36:15.787" v="308" actId="1035"/>
        <pc:sldMkLst>
          <pc:docMk/>
          <pc:sldMk cId="2093628623" sldId="285"/>
        </pc:sldMkLst>
        <pc:spChg chg="mod">
          <ac:chgData name="Jem Roberts" userId="b5a66481-cede-4c58-b050-147e4b929b4b" providerId="ADAL" clId="{5872C235-8ABD-924B-BB16-A7F31F13CDCA}" dt="2024-05-31T14:36:15.787" v="308" actId="1035"/>
          <ac:spMkLst>
            <pc:docMk/>
            <pc:sldMk cId="2093628623" sldId="285"/>
            <ac:spMk id="3" creationId="{803ED3B4-C564-5303-F5B2-E85796DD5DCB}"/>
          </ac:spMkLst>
        </pc:spChg>
      </pc:sldChg>
      <pc:sldChg chg="modSp mod">
        <pc:chgData name="Jem Roberts" userId="b5a66481-cede-4c58-b050-147e4b929b4b" providerId="ADAL" clId="{5872C235-8ABD-924B-BB16-A7F31F13CDCA}" dt="2024-05-31T14:36:02.250" v="297" actId="27636"/>
        <pc:sldMkLst>
          <pc:docMk/>
          <pc:sldMk cId="4025444678" sldId="286"/>
        </pc:sldMkLst>
        <pc:spChg chg="mod">
          <ac:chgData name="Jem Roberts" userId="b5a66481-cede-4c58-b050-147e4b929b4b" providerId="ADAL" clId="{5872C235-8ABD-924B-BB16-A7F31F13CDCA}" dt="2024-05-31T14:36:02.250" v="297" actId="27636"/>
          <ac:spMkLst>
            <pc:docMk/>
            <pc:sldMk cId="4025444678" sldId="286"/>
            <ac:spMk id="3" creationId="{C89687CE-0268-7CB9-451F-FC63C2159802}"/>
          </ac:spMkLst>
        </pc:spChg>
      </pc:sldChg>
      <pc:sldChg chg="modSp mod">
        <pc:chgData name="Jem Roberts" userId="b5a66481-cede-4c58-b050-147e4b929b4b" providerId="ADAL" clId="{5872C235-8ABD-924B-BB16-A7F31F13CDCA}" dt="2024-05-31T14:36:57.097" v="316" actId="1038"/>
        <pc:sldMkLst>
          <pc:docMk/>
          <pc:sldMk cId="3048212471" sldId="292"/>
        </pc:sldMkLst>
        <pc:picChg chg="mod">
          <ac:chgData name="Jem Roberts" userId="b5a66481-cede-4c58-b050-147e4b929b4b" providerId="ADAL" clId="{5872C235-8ABD-924B-BB16-A7F31F13CDCA}" dt="2024-05-31T14:36:57.097" v="316" actId="1038"/>
          <ac:picMkLst>
            <pc:docMk/>
            <pc:sldMk cId="3048212471" sldId="292"/>
            <ac:picMk id="6" creationId="{38FBA64F-96A7-5D96-D902-C52CA308B3DC}"/>
          </ac:picMkLst>
        </pc:picChg>
      </pc:sldChg>
    </pc:docChg>
  </pc:docChgLst>
  <pc:docChgLst>
    <pc:chgData name="Candice Ebelthite" userId="398b37d6-752a-4188-bcc9-1ce4535b6c0d" providerId="ADAL" clId="{68A56ABA-5245-4431-8066-B1DCDAF2037B}"/>
    <pc:docChg chg="modSld">
      <pc:chgData name="Candice Ebelthite" userId="398b37d6-752a-4188-bcc9-1ce4535b6c0d" providerId="ADAL" clId="{68A56ABA-5245-4431-8066-B1DCDAF2037B}" dt="2024-12-11T12:51:32.402" v="6481" actId="962"/>
      <pc:docMkLst>
        <pc:docMk/>
      </pc:docMkLst>
      <pc:sldChg chg="modSp mod">
        <pc:chgData name="Candice Ebelthite" userId="398b37d6-752a-4188-bcc9-1ce4535b6c0d" providerId="ADAL" clId="{68A56ABA-5245-4431-8066-B1DCDAF2037B}" dt="2024-12-11T12:28:45.009" v="2981" actId="962"/>
        <pc:sldMkLst>
          <pc:docMk/>
          <pc:sldMk cId="1285744556" sldId="256"/>
        </pc:sldMkLst>
        <pc:picChg chg="mod">
          <ac:chgData name="Candice Ebelthite" userId="398b37d6-752a-4188-bcc9-1ce4535b6c0d" providerId="ADAL" clId="{68A56ABA-5245-4431-8066-B1DCDAF2037B}" dt="2024-12-11T12:28:24.892" v="2887" actId="962"/>
          <ac:picMkLst>
            <pc:docMk/>
            <pc:sldMk cId="1285744556" sldId="256"/>
            <ac:picMk id="15" creationId="{9A0BF4A0-CA35-8DD2-B87F-D0B220932CEF}"/>
          </ac:picMkLst>
        </pc:picChg>
        <pc:picChg chg="mod">
          <ac:chgData name="Candice Ebelthite" userId="398b37d6-752a-4188-bcc9-1ce4535b6c0d" providerId="ADAL" clId="{68A56ABA-5245-4431-8066-B1DCDAF2037B}" dt="2024-12-11T12:28:17.451" v="2885" actId="962"/>
          <ac:picMkLst>
            <pc:docMk/>
            <pc:sldMk cId="1285744556" sldId="256"/>
            <ac:picMk id="23" creationId="{E2360B5E-E99D-744E-6116-B2C29822FE1E}"/>
          </ac:picMkLst>
        </pc:picChg>
        <pc:picChg chg="mod">
          <ac:chgData name="Candice Ebelthite" userId="398b37d6-752a-4188-bcc9-1ce4535b6c0d" providerId="ADAL" clId="{68A56ABA-5245-4431-8066-B1DCDAF2037B}" dt="2024-12-11T12:28:45.009" v="2981" actId="962"/>
          <ac:picMkLst>
            <pc:docMk/>
            <pc:sldMk cId="1285744556" sldId="256"/>
            <ac:picMk id="24" creationId="{EDD53EC0-2776-9A2A-EDEC-CBBCB90A312E}"/>
          </ac:picMkLst>
        </pc:picChg>
        <pc:picChg chg="mod">
          <ac:chgData name="Candice Ebelthite" userId="398b37d6-752a-4188-bcc9-1ce4535b6c0d" providerId="ADAL" clId="{68A56ABA-5245-4431-8066-B1DCDAF2037B}" dt="2024-12-11T12:05:19.998" v="110" actId="962"/>
          <ac:picMkLst>
            <pc:docMk/>
            <pc:sldMk cId="1285744556" sldId="256"/>
            <ac:picMk id="25" creationId="{A2102A06-5A4B-362E-4488-6444973924B1}"/>
          </ac:picMkLst>
        </pc:picChg>
      </pc:sldChg>
      <pc:sldChg chg="modSp mod">
        <pc:chgData name="Candice Ebelthite" userId="398b37d6-752a-4188-bcc9-1ce4535b6c0d" providerId="ADAL" clId="{68A56ABA-5245-4431-8066-B1DCDAF2037B}" dt="2024-12-11T12:41:25.624" v="4437" actId="962"/>
        <pc:sldMkLst>
          <pc:docMk/>
          <pc:sldMk cId="3021514316" sldId="260"/>
        </pc:sldMkLst>
        <pc:picChg chg="mod">
          <ac:chgData name="Candice Ebelthite" userId="398b37d6-752a-4188-bcc9-1ce4535b6c0d" providerId="ADAL" clId="{68A56ABA-5245-4431-8066-B1DCDAF2037B}" dt="2024-12-11T12:07:22.253" v="582" actId="962"/>
          <ac:picMkLst>
            <pc:docMk/>
            <pc:sldMk cId="3021514316" sldId="260"/>
            <ac:picMk id="4" creationId="{713A15B7-0E17-D6F9-8D2E-CD27AD0970BD}"/>
          </ac:picMkLst>
        </pc:picChg>
        <pc:picChg chg="mod">
          <ac:chgData name="Candice Ebelthite" userId="398b37d6-752a-4188-bcc9-1ce4535b6c0d" providerId="ADAL" clId="{68A56ABA-5245-4431-8066-B1DCDAF2037B}" dt="2024-12-11T12:41:25.624" v="4437" actId="962"/>
          <ac:picMkLst>
            <pc:docMk/>
            <pc:sldMk cId="3021514316" sldId="260"/>
            <ac:picMk id="7" creationId="{2C149352-91D0-C96C-3D59-65E958C5D20B}"/>
          </ac:picMkLst>
        </pc:picChg>
      </pc:sldChg>
      <pc:sldChg chg="modSp mod">
        <pc:chgData name="Candice Ebelthite" userId="398b37d6-752a-4188-bcc9-1ce4535b6c0d" providerId="ADAL" clId="{68A56ABA-5245-4431-8066-B1DCDAF2037B}" dt="2024-12-11T12:41:42.715" v="4453" actId="962"/>
        <pc:sldMkLst>
          <pc:docMk/>
          <pc:sldMk cId="1944618158" sldId="261"/>
        </pc:sldMkLst>
        <pc:picChg chg="mod">
          <ac:chgData name="Candice Ebelthite" userId="398b37d6-752a-4188-bcc9-1ce4535b6c0d" providerId="ADAL" clId="{68A56ABA-5245-4431-8066-B1DCDAF2037B}" dt="2024-12-11T12:41:42.715" v="4453" actId="962"/>
          <ac:picMkLst>
            <pc:docMk/>
            <pc:sldMk cId="1944618158" sldId="261"/>
            <ac:picMk id="3" creationId="{C913FD4E-523B-CCB9-F38A-5C616FB1927B}"/>
          </ac:picMkLst>
        </pc:picChg>
        <pc:picChg chg="mod">
          <ac:chgData name="Candice Ebelthite" userId="398b37d6-752a-4188-bcc9-1ce4535b6c0d" providerId="ADAL" clId="{68A56ABA-5245-4431-8066-B1DCDAF2037B}" dt="2024-12-11T12:07:37.045" v="598" actId="962"/>
          <ac:picMkLst>
            <pc:docMk/>
            <pc:sldMk cId="1944618158" sldId="261"/>
            <ac:picMk id="4" creationId="{4682C36C-47F2-9DEC-D9E1-B08924DE2883}"/>
          </ac:picMkLst>
        </pc:picChg>
      </pc:sldChg>
      <pc:sldChg chg="modSp mod">
        <pc:chgData name="Candice Ebelthite" userId="398b37d6-752a-4188-bcc9-1ce4535b6c0d" providerId="ADAL" clId="{68A56ABA-5245-4431-8066-B1DCDAF2037B}" dt="2024-12-11T12:43:32.663" v="4683" actId="962"/>
        <pc:sldMkLst>
          <pc:docMk/>
          <pc:sldMk cId="1702736378" sldId="262"/>
        </pc:sldMkLst>
        <pc:picChg chg="mod">
          <ac:chgData name="Candice Ebelthite" userId="398b37d6-752a-4188-bcc9-1ce4535b6c0d" providerId="ADAL" clId="{68A56ABA-5245-4431-8066-B1DCDAF2037B}" dt="2024-12-11T12:43:32.663" v="4683" actId="962"/>
          <ac:picMkLst>
            <pc:docMk/>
            <pc:sldMk cId="1702736378" sldId="262"/>
            <ac:picMk id="3" creationId="{5FF49DC5-D960-C7F9-9B3E-A81EAA16E7EC}"/>
          </ac:picMkLst>
        </pc:picChg>
        <pc:picChg chg="mod">
          <ac:chgData name="Candice Ebelthite" userId="398b37d6-752a-4188-bcc9-1ce4535b6c0d" providerId="ADAL" clId="{68A56ABA-5245-4431-8066-B1DCDAF2037B}" dt="2024-12-11T12:07:47.238" v="618" actId="962"/>
          <ac:picMkLst>
            <pc:docMk/>
            <pc:sldMk cId="1702736378" sldId="262"/>
            <ac:picMk id="4" creationId="{632EC5A9-CB3C-92FA-F176-4A58A5B81D0A}"/>
          </ac:picMkLst>
        </pc:picChg>
      </pc:sldChg>
      <pc:sldChg chg="modSp mod">
        <pc:chgData name="Candice Ebelthite" userId="398b37d6-752a-4188-bcc9-1ce4535b6c0d" providerId="ADAL" clId="{68A56ABA-5245-4431-8066-B1DCDAF2037B}" dt="2024-12-11T12:43:50.877" v="4699" actId="962"/>
        <pc:sldMkLst>
          <pc:docMk/>
          <pc:sldMk cId="2883698744" sldId="263"/>
        </pc:sldMkLst>
        <pc:picChg chg="mod">
          <ac:chgData name="Candice Ebelthite" userId="398b37d6-752a-4188-bcc9-1ce4535b6c0d" providerId="ADAL" clId="{68A56ABA-5245-4431-8066-B1DCDAF2037B}" dt="2024-12-11T12:43:50.877" v="4699" actId="962"/>
          <ac:picMkLst>
            <pc:docMk/>
            <pc:sldMk cId="2883698744" sldId="263"/>
            <ac:picMk id="3" creationId="{A98478CB-78B8-A6ED-0C98-EBACCA887BBE}"/>
          </ac:picMkLst>
        </pc:picChg>
        <pc:picChg chg="mod">
          <ac:chgData name="Candice Ebelthite" userId="398b37d6-752a-4188-bcc9-1ce4535b6c0d" providerId="ADAL" clId="{68A56ABA-5245-4431-8066-B1DCDAF2037B}" dt="2024-12-11T12:07:57.437" v="634" actId="962"/>
          <ac:picMkLst>
            <pc:docMk/>
            <pc:sldMk cId="2883698744" sldId="263"/>
            <ac:picMk id="4" creationId="{BEFC96F9-4066-5DB7-B21F-44571A3C1F17}"/>
          </ac:picMkLst>
        </pc:picChg>
      </pc:sldChg>
      <pc:sldChg chg="modSp mod">
        <pc:chgData name="Candice Ebelthite" userId="398b37d6-752a-4188-bcc9-1ce4535b6c0d" providerId="ADAL" clId="{68A56ABA-5245-4431-8066-B1DCDAF2037B}" dt="2024-12-11T12:44:05.466" v="4717" actId="962"/>
        <pc:sldMkLst>
          <pc:docMk/>
          <pc:sldMk cId="3325630120" sldId="264"/>
        </pc:sldMkLst>
        <pc:picChg chg="mod">
          <ac:chgData name="Candice Ebelthite" userId="398b37d6-752a-4188-bcc9-1ce4535b6c0d" providerId="ADAL" clId="{68A56ABA-5245-4431-8066-B1DCDAF2037B}" dt="2024-12-11T12:44:05.466" v="4717" actId="962"/>
          <ac:picMkLst>
            <pc:docMk/>
            <pc:sldMk cId="3325630120" sldId="264"/>
            <ac:picMk id="3" creationId="{51C02F38-2B88-C816-0051-A522A50605BF}"/>
          </ac:picMkLst>
        </pc:picChg>
        <pc:picChg chg="mod">
          <ac:chgData name="Candice Ebelthite" userId="398b37d6-752a-4188-bcc9-1ce4535b6c0d" providerId="ADAL" clId="{68A56ABA-5245-4431-8066-B1DCDAF2037B}" dt="2024-12-11T12:08:11.254" v="656" actId="962"/>
          <ac:picMkLst>
            <pc:docMk/>
            <pc:sldMk cId="3325630120" sldId="264"/>
            <ac:picMk id="6" creationId="{A6189C9C-91B7-FB3E-E4CC-B4702375C90F}"/>
          </ac:picMkLst>
        </pc:picChg>
      </pc:sldChg>
      <pc:sldChg chg="modSp mod">
        <pc:chgData name="Candice Ebelthite" userId="398b37d6-752a-4188-bcc9-1ce4535b6c0d" providerId="ADAL" clId="{68A56ABA-5245-4431-8066-B1DCDAF2037B}" dt="2024-12-11T12:44:19.252" v="4737" actId="962"/>
        <pc:sldMkLst>
          <pc:docMk/>
          <pc:sldMk cId="2615198667" sldId="265"/>
        </pc:sldMkLst>
        <pc:picChg chg="mod">
          <ac:chgData name="Candice Ebelthite" userId="398b37d6-752a-4188-bcc9-1ce4535b6c0d" providerId="ADAL" clId="{68A56ABA-5245-4431-8066-B1DCDAF2037B}" dt="2024-12-11T12:44:19.252" v="4737" actId="962"/>
          <ac:picMkLst>
            <pc:docMk/>
            <pc:sldMk cId="2615198667" sldId="265"/>
            <ac:picMk id="3" creationId="{9D2E68F9-C26E-D20E-A44D-E25A2B8111B8}"/>
          </ac:picMkLst>
        </pc:picChg>
        <pc:picChg chg="mod">
          <ac:chgData name="Candice Ebelthite" userId="398b37d6-752a-4188-bcc9-1ce4535b6c0d" providerId="ADAL" clId="{68A56ABA-5245-4431-8066-B1DCDAF2037B}" dt="2024-12-11T12:08:20.015" v="676" actId="962"/>
          <ac:picMkLst>
            <pc:docMk/>
            <pc:sldMk cId="2615198667" sldId="265"/>
            <ac:picMk id="4" creationId="{CC9DA7D4-8023-2644-CF7F-808499312745}"/>
          </ac:picMkLst>
        </pc:picChg>
      </pc:sldChg>
      <pc:sldChg chg="modSp">
        <pc:chgData name="Candice Ebelthite" userId="398b37d6-752a-4188-bcc9-1ce4535b6c0d" providerId="ADAL" clId="{68A56ABA-5245-4431-8066-B1DCDAF2037B}" dt="2024-12-11T12:41:06.358" v="4423" actId="962"/>
        <pc:sldMkLst>
          <pc:docMk/>
          <pc:sldMk cId="321817328" sldId="266"/>
        </pc:sldMkLst>
        <pc:picChg chg="mod">
          <ac:chgData name="Candice Ebelthite" userId="398b37d6-752a-4188-bcc9-1ce4535b6c0d" providerId="ADAL" clId="{68A56ABA-5245-4431-8066-B1DCDAF2037B}" dt="2024-12-11T12:40:23.186" v="4229" actId="962"/>
          <ac:picMkLst>
            <pc:docMk/>
            <pc:sldMk cId="321817328" sldId="266"/>
            <ac:picMk id="4" creationId="{75FF4015-C5A7-A5B3-8519-F305FB2D7BA4}"/>
          </ac:picMkLst>
        </pc:picChg>
        <pc:picChg chg="mod">
          <ac:chgData name="Candice Ebelthite" userId="398b37d6-752a-4188-bcc9-1ce4535b6c0d" providerId="ADAL" clId="{68A56ABA-5245-4431-8066-B1DCDAF2037B}" dt="2024-12-11T12:41:06.358" v="4423" actId="962"/>
          <ac:picMkLst>
            <pc:docMk/>
            <pc:sldMk cId="321817328" sldId="266"/>
            <ac:picMk id="8" creationId="{9149AE49-696E-04EC-0685-78F8E5756A50}"/>
          </ac:picMkLst>
        </pc:picChg>
      </pc:sldChg>
      <pc:sldChg chg="modSp">
        <pc:chgData name="Candice Ebelthite" userId="398b37d6-752a-4188-bcc9-1ce4535b6c0d" providerId="ADAL" clId="{68A56ABA-5245-4431-8066-B1DCDAF2037B}" dt="2024-12-11T12:36:20.736" v="3503" actId="962"/>
        <pc:sldMkLst>
          <pc:docMk/>
          <pc:sldMk cId="3800113385" sldId="268"/>
        </pc:sldMkLst>
        <pc:picChg chg="mod">
          <ac:chgData name="Candice Ebelthite" userId="398b37d6-752a-4188-bcc9-1ce4535b6c0d" providerId="ADAL" clId="{68A56ABA-5245-4431-8066-B1DCDAF2037B}" dt="2024-12-11T12:36:20.736" v="3503" actId="962"/>
          <ac:picMkLst>
            <pc:docMk/>
            <pc:sldMk cId="3800113385" sldId="268"/>
            <ac:picMk id="4" creationId="{53AEC4C7-34CA-3BF7-9EF3-3EA822CE26B5}"/>
          </ac:picMkLst>
        </pc:picChg>
      </pc:sldChg>
      <pc:sldChg chg="modSp">
        <pc:chgData name="Candice Ebelthite" userId="398b37d6-752a-4188-bcc9-1ce4535b6c0d" providerId="ADAL" clId="{68A56ABA-5245-4431-8066-B1DCDAF2037B}" dt="2024-12-11T12:35:23.991" v="3275" actId="962"/>
        <pc:sldMkLst>
          <pc:docMk/>
          <pc:sldMk cId="522151110" sldId="269"/>
        </pc:sldMkLst>
        <pc:picChg chg="mod">
          <ac:chgData name="Candice Ebelthite" userId="398b37d6-752a-4188-bcc9-1ce4535b6c0d" providerId="ADAL" clId="{68A56ABA-5245-4431-8066-B1DCDAF2037B}" dt="2024-12-11T12:35:23.991" v="3275" actId="962"/>
          <ac:picMkLst>
            <pc:docMk/>
            <pc:sldMk cId="522151110" sldId="269"/>
            <ac:picMk id="4" creationId="{1AE45228-881E-9845-F77E-40EBD2BB4A42}"/>
          </ac:picMkLst>
        </pc:picChg>
      </pc:sldChg>
      <pc:sldChg chg="modSp mod">
        <pc:chgData name="Candice Ebelthite" userId="398b37d6-752a-4188-bcc9-1ce4535b6c0d" providerId="ADAL" clId="{68A56ABA-5245-4431-8066-B1DCDAF2037B}" dt="2024-12-11T12:37:20.900" v="3819" actId="962"/>
        <pc:sldMkLst>
          <pc:docMk/>
          <pc:sldMk cId="690244087" sldId="270"/>
        </pc:sldMkLst>
        <pc:spChg chg="mod">
          <ac:chgData name="Candice Ebelthite" userId="398b37d6-752a-4188-bcc9-1ce4535b6c0d" providerId="ADAL" clId="{68A56ABA-5245-4431-8066-B1DCDAF2037B}" dt="2024-12-11T12:06:51.591" v="456" actId="962"/>
          <ac:spMkLst>
            <pc:docMk/>
            <pc:sldMk cId="690244087" sldId="270"/>
            <ac:spMk id="5" creationId="{90C3919C-DF51-2385-FAE7-5B81109ABBBA}"/>
          </ac:spMkLst>
        </pc:spChg>
        <pc:spChg chg="mod">
          <ac:chgData name="Candice Ebelthite" userId="398b37d6-752a-4188-bcc9-1ce4535b6c0d" providerId="ADAL" clId="{68A56ABA-5245-4431-8066-B1DCDAF2037B}" dt="2024-12-11T12:06:56.723" v="457" actId="962"/>
          <ac:spMkLst>
            <pc:docMk/>
            <pc:sldMk cId="690244087" sldId="270"/>
            <ac:spMk id="6" creationId="{484E6226-707A-0C1F-0D05-75CF7EB9F61E}"/>
          </ac:spMkLst>
        </pc:spChg>
        <pc:picChg chg="mod">
          <ac:chgData name="Candice Ebelthite" userId="398b37d6-752a-4188-bcc9-1ce4535b6c0d" providerId="ADAL" clId="{68A56ABA-5245-4431-8066-B1DCDAF2037B}" dt="2024-12-11T12:37:20.900" v="3819" actId="962"/>
          <ac:picMkLst>
            <pc:docMk/>
            <pc:sldMk cId="690244087" sldId="270"/>
            <ac:picMk id="4" creationId="{88E82122-EE47-A293-2F0C-9FE3330C1C57}"/>
          </ac:picMkLst>
        </pc:picChg>
        <pc:cxnChg chg="mod">
          <ac:chgData name="Candice Ebelthite" userId="398b37d6-752a-4188-bcc9-1ce4535b6c0d" providerId="ADAL" clId="{68A56ABA-5245-4431-8066-B1DCDAF2037B}" dt="2024-12-11T12:07:00.225" v="458" actId="962"/>
          <ac:cxnSpMkLst>
            <pc:docMk/>
            <pc:sldMk cId="690244087" sldId="270"/>
            <ac:cxnSpMk id="11" creationId="{FD9B922E-8075-261A-11B2-749049533ADF}"/>
          </ac:cxnSpMkLst>
        </pc:cxnChg>
      </pc:sldChg>
      <pc:sldChg chg="modSp">
        <pc:chgData name="Candice Ebelthite" userId="398b37d6-752a-4188-bcc9-1ce4535b6c0d" providerId="ADAL" clId="{68A56ABA-5245-4431-8066-B1DCDAF2037B}" dt="2024-12-11T12:39:20.207" v="4079" actId="962"/>
        <pc:sldMkLst>
          <pc:docMk/>
          <pc:sldMk cId="3499396388" sldId="271"/>
        </pc:sldMkLst>
        <pc:picChg chg="mod">
          <ac:chgData name="Candice Ebelthite" userId="398b37d6-752a-4188-bcc9-1ce4535b6c0d" providerId="ADAL" clId="{68A56ABA-5245-4431-8066-B1DCDAF2037B}" dt="2024-12-11T12:39:20.207" v="4079" actId="962"/>
          <ac:picMkLst>
            <pc:docMk/>
            <pc:sldMk cId="3499396388" sldId="271"/>
            <ac:picMk id="4" creationId="{FA54439C-14DF-AB2A-0B7A-24CD54614A1B}"/>
          </ac:picMkLst>
        </pc:picChg>
      </pc:sldChg>
      <pc:sldChg chg="modSp">
        <pc:chgData name="Candice Ebelthite" userId="398b37d6-752a-4188-bcc9-1ce4535b6c0d" providerId="ADAL" clId="{68A56ABA-5245-4431-8066-B1DCDAF2037B}" dt="2024-12-11T12:39:59.040" v="4209" actId="962"/>
        <pc:sldMkLst>
          <pc:docMk/>
          <pc:sldMk cId="3645659368" sldId="272"/>
        </pc:sldMkLst>
        <pc:picChg chg="mod">
          <ac:chgData name="Candice Ebelthite" userId="398b37d6-752a-4188-bcc9-1ce4535b6c0d" providerId="ADAL" clId="{68A56ABA-5245-4431-8066-B1DCDAF2037B}" dt="2024-12-11T12:39:59.040" v="4209" actId="962"/>
          <ac:picMkLst>
            <pc:docMk/>
            <pc:sldMk cId="3645659368" sldId="272"/>
            <ac:picMk id="6" creationId="{5A4976C9-453C-E6C4-76D4-B0EE0AA46D20}"/>
          </ac:picMkLst>
        </pc:picChg>
      </pc:sldChg>
      <pc:sldChg chg="modSp">
        <pc:chgData name="Candice Ebelthite" userId="398b37d6-752a-4188-bcc9-1ce4535b6c0d" providerId="ADAL" clId="{68A56ABA-5245-4431-8066-B1DCDAF2037B}" dt="2024-12-11T12:11:15.428" v="952" actId="962"/>
        <pc:sldMkLst>
          <pc:docMk/>
          <pc:sldMk cId="818466188" sldId="273"/>
        </pc:sldMkLst>
        <pc:grpChg chg="mod">
          <ac:chgData name="Candice Ebelthite" userId="398b37d6-752a-4188-bcc9-1ce4535b6c0d" providerId="ADAL" clId="{68A56ABA-5245-4431-8066-B1DCDAF2037B}" dt="2024-12-11T12:11:15.428" v="952" actId="962"/>
          <ac:grpSpMkLst>
            <pc:docMk/>
            <pc:sldMk cId="818466188" sldId="273"/>
            <ac:grpSpMk id="4" creationId="{CF86CA17-F82C-D17C-4112-97400F73C671}"/>
          </ac:grpSpMkLst>
        </pc:grpChg>
      </pc:sldChg>
      <pc:sldChg chg="modSp mod">
        <pc:chgData name="Candice Ebelthite" userId="398b37d6-752a-4188-bcc9-1ce4535b6c0d" providerId="ADAL" clId="{68A56ABA-5245-4431-8066-B1DCDAF2037B}" dt="2024-12-11T12:11:27.484" v="1016" actId="962"/>
        <pc:sldMkLst>
          <pc:docMk/>
          <pc:sldMk cId="1086624193" sldId="274"/>
        </pc:sldMkLst>
        <pc:picChg chg="mod">
          <ac:chgData name="Candice Ebelthite" userId="398b37d6-752a-4188-bcc9-1ce4535b6c0d" providerId="ADAL" clId="{68A56ABA-5245-4431-8066-B1DCDAF2037B}" dt="2024-12-11T12:11:27.484" v="1016" actId="962"/>
          <ac:picMkLst>
            <pc:docMk/>
            <pc:sldMk cId="1086624193" sldId="274"/>
            <ac:picMk id="6" creationId="{31D23CD4-09FC-D237-2C1C-AA95D8283FCA}"/>
          </ac:picMkLst>
        </pc:picChg>
      </pc:sldChg>
      <pc:sldChg chg="modSp mod">
        <pc:chgData name="Candice Ebelthite" userId="398b37d6-752a-4188-bcc9-1ce4535b6c0d" providerId="ADAL" clId="{68A56ABA-5245-4431-8066-B1DCDAF2037B}" dt="2024-12-11T12:14:05.722" v="1446" actId="962"/>
        <pc:sldMkLst>
          <pc:docMk/>
          <pc:sldMk cId="3921103480" sldId="275"/>
        </pc:sldMkLst>
        <pc:grpChg chg="mod">
          <ac:chgData name="Candice Ebelthite" userId="398b37d6-752a-4188-bcc9-1ce4535b6c0d" providerId="ADAL" clId="{68A56ABA-5245-4431-8066-B1DCDAF2037B}" dt="2024-12-11T12:14:05.722" v="1446" actId="962"/>
          <ac:grpSpMkLst>
            <pc:docMk/>
            <pc:sldMk cId="3921103480" sldId="275"/>
            <ac:grpSpMk id="5" creationId="{ECD6A071-9024-F8CD-7410-3FD42C8838AA}"/>
          </ac:grpSpMkLst>
        </pc:grpChg>
      </pc:sldChg>
      <pc:sldChg chg="modSp">
        <pc:chgData name="Candice Ebelthite" userId="398b37d6-752a-4188-bcc9-1ce4535b6c0d" providerId="ADAL" clId="{68A56ABA-5245-4431-8066-B1DCDAF2037B}" dt="2024-12-11T12:44:58.690" v="4909" actId="962"/>
        <pc:sldMkLst>
          <pc:docMk/>
          <pc:sldMk cId="1128045827" sldId="277"/>
        </pc:sldMkLst>
        <pc:picChg chg="mod">
          <ac:chgData name="Candice Ebelthite" userId="398b37d6-752a-4188-bcc9-1ce4535b6c0d" providerId="ADAL" clId="{68A56ABA-5245-4431-8066-B1DCDAF2037B}" dt="2024-12-11T12:44:58.690" v="4909" actId="962"/>
          <ac:picMkLst>
            <pc:docMk/>
            <pc:sldMk cId="1128045827" sldId="277"/>
            <ac:picMk id="5" creationId="{2EF204E0-7E16-5AB6-84E2-7AAF991EB5A3}"/>
          </ac:picMkLst>
        </pc:picChg>
      </pc:sldChg>
      <pc:sldChg chg="modSp">
        <pc:chgData name="Candice Ebelthite" userId="398b37d6-752a-4188-bcc9-1ce4535b6c0d" providerId="ADAL" clId="{68A56ABA-5245-4431-8066-B1DCDAF2037B}" dt="2024-12-11T12:46:00.002" v="5079" actId="962"/>
        <pc:sldMkLst>
          <pc:docMk/>
          <pc:sldMk cId="748160200" sldId="280"/>
        </pc:sldMkLst>
        <pc:picChg chg="mod">
          <ac:chgData name="Candice Ebelthite" userId="398b37d6-752a-4188-bcc9-1ce4535b6c0d" providerId="ADAL" clId="{68A56ABA-5245-4431-8066-B1DCDAF2037B}" dt="2024-12-11T12:45:40.773" v="5057" actId="962"/>
          <ac:picMkLst>
            <pc:docMk/>
            <pc:sldMk cId="748160200" sldId="280"/>
            <ac:picMk id="5" creationId="{E49453BA-B996-BED2-B686-20C9C2B601EA}"/>
          </ac:picMkLst>
        </pc:picChg>
        <pc:picChg chg="mod">
          <ac:chgData name="Candice Ebelthite" userId="398b37d6-752a-4188-bcc9-1ce4535b6c0d" providerId="ADAL" clId="{68A56ABA-5245-4431-8066-B1DCDAF2037B}" dt="2024-12-11T12:46:00.002" v="5079" actId="962"/>
          <ac:picMkLst>
            <pc:docMk/>
            <pc:sldMk cId="748160200" sldId="280"/>
            <ac:picMk id="6" creationId="{D1310D69-2015-4FC9-09FD-4400EA8384B9}"/>
          </ac:picMkLst>
        </pc:picChg>
      </pc:sldChg>
      <pc:sldChg chg="modSp">
        <pc:chgData name="Candice Ebelthite" userId="398b37d6-752a-4188-bcc9-1ce4535b6c0d" providerId="ADAL" clId="{68A56ABA-5245-4431-8066-B1DCDAF2037B}" dt="2024-12-11T12:47:08.801" v="5307" actId="962"/>
        <pc:sldMkLst>
          <pc:docMk/>
          <pc:sldMk cId="2006322874" sldId="281"/>
        </pc:sldMkLst>
        <pc:picChg chg="mod">
          <ac:chgData name="Candice Ebelthite" userId="398b37d6-752a-4188-bcc9-1ce4535b6c0d" providerId="ADAL" clId="{68A56ABA-5245-4431-8066-B1DCDAF2037B}" dt="2024-12-11T12:46:44.851" v="5261" actId="962"/>
          <ac:picMkLst>
            <pc:docMk/>
            <pc:sldMk cId="2006322874" sldId="281"/>
            <ac:picMk id="4" creationId="{C79E12D9-5352-8F82-98D1-688D48A1C87C}"/>
          </ac:picMkLst>
        </pc:picChg>
        <pc:picChg chg="mod">
          <ac:chgData name="Candice Ebelthite" userId="398b37d6-752a-4188-bcc9-1ce4535b6c0d" providerId="ADAL" clId="{68A56ABA-5245-4431-8066-B1DCDAF2037B}" dt="2024-12-11T12:47:08.801" v="5307" actId="962"/>
          <ac:picMkLst>
            <pc:docMk/>
            <pc:sldMk cId="2006322874" sldId="281"/>
            <ac:picMk id="6" creationId="{30D9D341-F383-C75F-7FA8-5D09DDB1983E}"/>
          </ac:picMkLst>
        </pc:picChg>
      </pc:sldChg>
      <pc:sldChg chg="modSp">
        <pc:chgData name="Candice Ebelthite" userId="398b37d6-752a-4188-bcc9-1ce4535b6c0d" providerId="ADAL" clId="{68A56ABA-5245-4431-8066-B1DCDAF2037B}" dt="2024-12-11T12:48:58.609" v="5725" actId="962"/>
        <pc:sldMkLst>
          <pc:docMk/>
          <pc:sldMk cId="266208640" sldId="282"/>
        </pc:sldMkLst>
        <pc:picChg chg="mod">
          <ac:chgData name="Candice Ebelthite" userId="398b37d6-752a-4188-bcc9-1ce4535b6c0d" providerId="ADAL" clId="{68A56ABA-5245-4431-8066-B1DCDAF2037B}" dt="2024-12-11T12:48:28.728" v="5659" actId="962"/>
          <ac:picMkLst>
            <pc:docMk/>
            <pc:sldMk cId="266208640" sldId="282"/>
            <ac:picMk id="4" creationId="{AE5D0905-5266-2A77-8B81-BF75C5F8CA35}"/>
          </ac:picMkLst>
        </pc:picChg>
        <pc:picChg chg="mod">
          <ac:chgData name="Candice Ebelthite" userId="398b37d6-752a-4188-bcc9-1ce4535b6c0d" providerId="ADAL" clId="{68A56ABA-5245-4431-8066-B1DCDAF2037B}" dt="2024-12-11T12:48:58.609" v="5725" actId="962"/>
          <ac:picMkLst>
            <pc:docMk/>
            <pc:sldMk cId="266208640" sldId="282"/>
            <ac:picMk id="5" creationId="{9A9F2962-4636-832A-EF3F-914C26F56453}"/>
          </ac:picMkLst>
        </pc:picChg>
      </pc:sldChg>
      <pc:sldChg chg="modSp">
        <pc:chgData name="Candice Ebelthite" userId="398b37d6-752a-4188-bcc9-1ce4535b6c0d" providerId="ADAL" clId="{68A56ABA-5245-4431-8066-B1DCDAF2037B}" dt="2024-12-11T12:50:37.614" v="6213" actId="962"/>
        <pc:sldMkLst>
          <pc:docMk/>
          <pc:sldMk cId="1377612533" sldId="284"/>
        </pc:sldMkLst>
        <pc:picChg chg="mod">
          <ac:chgData name="Candice Ebelthite" userId="398b37d6-752a-4188-bcc9-1ce4535b6c0d" providerId="ADAL" clId="{68A56ABA-5245-4431-8066-B1DCDAF2037B}" dt="2024-12-11T12:50:37.614" v="6213" actId="962"/>
          <ac:picMkLst>
            <pc:docMk/>
            <pc:sldMk cId="1377612533" sldId="284"/>
            <ac:picMk id="4" creationId="{7ADE88DE-D695-B36B-DD44-7D510F9550EB}"/>
          </ac:picMkLst>
        </pc:picChg>
      </pc:sldChg>
      <pc:sldChg chg="modSp">
        <pc:chgData name="Candice Ebelthite" userId="398b37d6-752a-4188-bcc9-1ce4535b6c0d" providerId="ADAL" clId="{68A56ABA-5245-4431-8066-B1DCDAF2037B}" dt="2024-12-11T12:51:01.255" v="6317" actId="962"/>
        <pc:sldMkLst>
          <pc:docMk/>
          <pc:sldMk cId="2093628623" sldId="285"/>
        </pc:sldMkLst>
        <pc:picChg chg="mod">
          <ac:chgData name="Candice Ebelthite" userId="398b37d6-752a-4188-bcc9-1ce4535b6c0d" providerId="ADAL" clId="{68A56ABA-5245-4431-8066-B1DCDAF2037B}" dt="2024-12-11T12:51:01.255" v="6317" actId="962"/>
          <ac:picMkLst>
            <pc:docMk/>
            <pc:sldMk cId="2093628623" sldId="285"/>
            <ac:picMk id="4" creationId="{B966C8C7-8FD5-C274-5595-5E965E4EFAC6}"/>
          </ac:picMkLst>
        </pc:picChg>
      </pc:sldChg>
      <pc:sldChg chg="modSp">
        <pc:chgData name="Candice Ebelthite" userId="398b37d6-752a-4188-bcc9-1ce4535b6c0d" providerId="ADAL" clId="{68A56ABA-5245-4431-8066-B1DCDAF2037B}" dt="2024-12-11T12:51:32.402" v="6481" actId="962"/>
        <pc:sldMkLst>
          <pc:docMk/>
          <pc:sldMk cId="4025444678" sldId="286"/>
        </pc:sldMkLst>
        <pc:picChg chg="mod">
          <ac:chgData name="Candice Ebelthite" userId="398b37d6-752a-4188-bcc9-1ce4535b6c0d" providerId="ADAL" clId="{68A56ABA-5245-4431-8066-B1DCDAF2037B}" dt="2024-12-11T12:51:32.402" v="6481" actId="962"/>
          <ac:picMkLst>
            <pc:docMk/>
            <pc:sldMk cId="4025444678" sldId="286"/>
            <ac:picMk id="4" creationId="{220BB79F-3FA5-977B-BE6B-E8012AA9A2AA}"/>
          </ac:picMkLst>
        </pc:picChg>
      </pc:sldChg>
      <pc:sldChg chg="modSp">
        <pc:chgData name="Candice Ebelthite" userId="398b37d6-752a-4188-bcc9-1ce4535b6c0d" providerId="ADAL" clId="{68A56ABA-5245-4431-8066-B1DCDAF2037B}" dt="2024-12-11T12:49:41.525" v="5937" actId="962"/>
        <pc:sldMkLst>
          <pc:docMk/>
          <pc:sldMk cId="87350739" sldId="287"/>
        </pc:sldMkLst>
        <pc:picChg chg="mod">
          <ac:chgData name="Candice Ebelthite" userId="398b37d6-752a-4188-bcc9-1ce4535b6c0d" providerId="ADAL" clId="{68A56ABA-5245-4431-8066-B1DCDAF2037B}" dt="2024-12-11T12:49:41.525" v="5937" actId="962"/>
          <ac:picMkLst>
            <pc:docMk/>
            <pc:sldMk cId="87350739" sldId="287"/>
            <ac:picMk id="4" creationId="{C848EEF5-D334-4193-E6C3-AA07EB1C289A}"/>
          </ac:picMkLst>
        </pc:picChg>
      </pc:sldChg>
      <pc:sldChg chg="modSp mod">
        <pc:chgData name="Candice Ebelthite" userId="398b37d6-752a-4188-bcc9-1ce4535b6c0d" providerId="ADAL" clId="{68A56ABA-5245-4431-8066-B1DCDAF2037B}" dt="2024-12-11T12:15:21.707" v="1672" actId="962"/>
        <pc:sldMkLst>
          <pc:docMk/>
          <pc:sldMk cId="669230304" sldId="291"/>
        </pc:sldMkLst>
        <pc:picChg chg="mod">
          <ac:chgData name="Candice Ebelthite" userId="398b37d6-752a-4188-bcc9-1ce4535b6c0d" providerId="ADAL" clId="{68A56ABA-5245-4431-8066-B1DCDAF2037B}" dt="2024-12-11T12:15:21.707" v="1672" actId="962"/>
          <ac:picMkLst>
            <pc:docMk/>
            <pc:sldMk cId="669230304" sldId="291"/>
            <ac:picMk id="4" creationId="{4184B0F5-3B0E-066A-064F-1E0A79084DBC}"/>
          </ac:picMkLst>
        </pc:picChg>
      </pc:sldChg>
      <pc:sldChg chg="modSp mod">
        <pc:chgData name="Candice Ebelthite" userId="398b37d6-752a-4188-bcc9-1ce4535b6c0d" providerId="ADAL" clId="{68A56ABA-5245-4431-8066-B1DCDAF2037B}" dt="2024-12-11T12:15:57.405" v="1832" actId="962"/>
        <pc:sldMkLst>
          <pc:docMk/>
          <pc:sldMk cId="3048212471" sldId="292"/>
        </pc:sldMkLst>
        <pc:picChg chg="mod">
          <ac:chgData name="Candice Ebelthite" userId="398b37d6-752a-4188-bcc9-1ce4535b6c0d" providerId="ADAL" clId="{68A56ABA-5245-4431-8066-B1DCDAF2037B}" dt="2024-12-11T12:15:57.405" v="1832" actId="962"/>
          <ac:picMkLst>
            <pc:docMk/>
            <pc:sldMk cId="3048212471" sldId="292"/>
            <ac:picMk id="6" creationId="{38FBA64F-96A7-5D96-D902-C52CA308B3DC}"/>
          </ac:picMkLst>
        </pc:picChg>
      </pc:sldChg>
      <pc:sldChg chg="modSp mod">
        <pc:chgData name="Candice Ebelthite" userId="398b37d6-752a-4188-bcc9-1ce4535b6c0d" providerId="ADAL" clId="{68A56ABA-5245-4431-8066-B1DCDAF2037B}" dt="2024-12-11T12:26:33.382" v="2759" actId="962"/>
        <pc:sldMkLst>
          <pc:docMk/>
          <pc:sldMk cId="3428386924" sldId="293"/>
        </pc:sldMkLst>
        <pc:picChg chg="mod">
          <ac:chgData name="Candice Ebelthite" userId="398b37d6-752a-4188-bcc9-1ce4535b6c0d" providerId="ADAL" clId="{68A56ABA-5245-4431-8066-B1DCDAF2037B}" dt="2024-12-11T12:26:33.382" v="2759" actId="962"/>
          <ac:picMkLst>
            <pc:docMk/>
            <pc:sldMk cId="3428386924" sldId="293"/>
            <ac:picMk id="4" creationId="{87682872-3BC6-8ED5-A3DC-B6973442D4E9}"/>
          </ac:picMkLst>
        </pc:picChg>
      </pc:sldChg>
      <pc:sldChg chg="modSp mod">
        <pc:chgData name="Candice Ebelthite" userId="398b37d6-752a-4188-bcc9-1ce4535b6c0d" providerId="ADAL" clId="{68A56ABA-5245-4431-8066-B1DCDAF2037B}" dt="2024-12-11T12:17:07.541" v="2088" actId="962"/>
        <pc:sldMkLst>
          <pc:docMk/>
          <pc:sldMk cId="2933431661" sldId="294"/>
        </pc:sldMkLst>
        <pc:picChg chg="mod">
          <ac:chgData name="Candice Ebelthite" userId="398b37d6-752a-4188-bcc9-1ce4535b6c0d" providerId="ADAL" clId="{68A56ABA-5245-4431-8066-B1DCDAF2037B}" dt="2024-12-11T12:17:07.541" v="2088" actId="962"/>
          <ac:picMkLst>
            <pc:docMk/>
            <pc:sldMk cId="2933431661" sldId="294"/>
            <ac:picMk id="4" creationId="{85E217A0-3352-41F3-86F7-3DA1547183EA}"/>
          </ac:picMkLst>
        </pc:picChg>
      </pc:sldChg>
      <pc:sldChg chg="modSp mod">
        <pc:chgData name="Candice Ebelthite" userId="398b37d6-752a-4188-bcc9-1ce4535b6c0d" providerId="ADAL" clId="{68A56ABA-5245-4431-8066-B1DCDAF2037B}" dt="2024-12-11T12:19:40.508" v="2225" actId="962"/>
        <pc:sldMkLst>
          <pc:docMk/>
          <pc:sldMk cId="1050812633" sldId="295"/>
        </pc:sldMkLst>
        <pc:spChg chg="mod">
          <ac:chgData name="Candice Ebelthite" userId="398b37d6-752a-4188-bcc9-1ce4535b6c0d" providerId="ADAL" clId="{68A56ABA-5245-4431-8066-B1DCDAF2037B}" dt="2024-12-11T12:19:15.341" v="2224" actId="962"/>
          <ac:spMkLst>
            <pc:docMk/>
            <pc:sldMk cId="1050812633" sldId="295"/>
            <ac:spMk id="3" creationId="{3D226CD6-5BBB-08E4-C560-4418D736F239}"/>
          </ac:spMkLst>
        </pc:spChg>
        <pc:picChg chg="mod">
          <ac:chgData name="Candice Ebelthite" userId="398b37d6-752a-4188-bcc9-1ce4535b6c0d" providerId="ADAL" clId="{68A56ABA-5245-4431-8066-B1DCDAF2037B}" dt="2024-12-11T12:19:40.508" v="2225" actId="962"/>
          <ac:picMkLst>
            <pc:docMk/>
            <pc:sldMk cId="1050812633" sldId="295"/>
            <ac:picMk id="14338" creationId="{626643AB-D9D2-5AAA-225A-FC47B13CA59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5B8EDB-9214-164E-94D4-CA3AB5AAFC4E}"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GB"/>
        </a:p>
      </dgm:t>
    </dgm:pt>
    <dgm:pt modelId="{86176A6D-3C76-2C48-B7DA-8762DE7A55A9}">
      <dgm:prSet phldrT="[Text]"/>
      <dgm:spPr/>
      <dgm:t>
        <a:bodyPr/>
        <a:lstStyle/>
        <a:p>
          <a:pPr>
            <a:buFont typeface="+mj-lt"/>
            <a:buAutoNum type="arabicPeriod"/>
          </a:pPr>
          <a:r>
            <a:rPr lang="en-GB">
              <a:latin typeface="+mj-lt"/>
              <a:cs typeface="Arial" panose="020B0604020202020204" pitchFamily="34" charset="0"/>
            </a:rPr>
            <a:t>Advertising bans: prohibiting alcohol advertising on council-owned spaces and infrastructure</a:t>
          </a:r>
        </a:p>
      </dgm:t>
    </dgm:pt>
    <dgm:pt modelId="{199B49BC-8FD0-7148-842F-B14697ED0D2A}" type="parTrans" cxnId="{2E2E4397-780B-F54F-98DE-10FC3E5E9E32}">
      <dgm:prSet/>
      <dgm:spPr/>
      <dgm:t>
        <a:bodyPr/>
        <a:lstStyle/>
        <a:p>
          <a:endParaRPr lang="en-GB" sz="2800">
            <a:latin typeface="Arial" panose="020B0604020202020204" pitchFamily="34" charset="0"/>
            <a:cs typeface="Arial" panose="020B0604020202020204" pitchFamily="34" charset="0"/>
          </a:endParaRPr>
        </a:p>
      </dgm:t>
    </dgm:pt>
    <dgm:pt modelId="{01E40AF2-38BF-A540-8358-B5A079EAFBC0}" type="sibTrans" cxnId="{2E2E4397-780B-F54F-98DE-10FC3E5E9E32}">
      <dgm:prSet/>
      <dgm:spPr/>
      <dgm:t>
        <a:bodyPr/>
        <a:lstStyle/>
        <a:p>
          <a:endParaRPr lang="en-GB">
            <a:latin typeface="Arial" panose="020B0604020202020204" pitchFamily="34" charset="0"/>
            <a:cs typeface="Arial" panose="020B0604020202020204" pitchFamily="34" charset="0"/>
          </a:endParaRPr>
        </a:p>
      </dgm:t>
    </dgm:pt>
    <dgm:pt modelId="{54E2395B-4FF8-654C-8F0B-A696CBFBEBAB}">
      <dgm:prSet phldrT="[Text]"/>
      <dgm:spPr/>
      <dgm:t>
        <a:bodyPr/>
        <a:lstStyle/>
        <a:p>
          <a:pPr>
            <a:buNone/>
          </a:pPr>
          <a:r>
            <a:rPr lang="en-GB" b="1">
              <a:latin typeface="+mj-lt"/>
              <a:cs typeface="Arial" panose="020B0604020202020204" pitchFamily="34" charset="0"/>
            </a:rPr>
            <a:t>Regulating availability</a:t>
          </a:r>
          <a:endParaRPr lang="en-GB">
            <a:latin typeface="+mj-lt"/>
            <a:cs typeface="Arial" panose="020B0604020202020204" pitchFamily="34" charset="0"/>
          </a:endParaRPr>
        </a:p>
      </dgm:t>
    </dgm:pt>
    <dgm:pt modelId="{2F2F5CAA-1EAC-6345-B4A1-EE5DE3DA3337}" type="parTrans" cxnId="{E9C1E822-2199-6644-82B6-F29DAD8A5791}">
      <dgm:prSet/>
      <dgm:spPr/>
      <dgm:t>
        <a:bodyPr/>
        <a:lstStyle/>
        <a:p>
          <a:endParaRPr lang="en-GB" sz="2800">
            <a:latin typeface="Arial" panose="020B0604020202020204" pitchFamily="34" charset="0"/>
            <a:cs typeface="Arial" panose="020B0604020202020204" pitchFamily="34" charset="0"/>
          </a:endParaRPr>
        </a:p>
      </dgm:t>
    </dgm:pt>
    <dgm:pt modelId="{BB73A227-F3A5-3246-94EF-5F6408E248CC}" type="sibTrans" cxnId="{E9C1E822-2199-6644-82B6-F29DAD8A5791}">
      <dgm:prSet/>
      <dgm:spPr/>
      <dgm:t>
        <a:bodyPr/>
        <a:lstStyle/>
        <a:p>
          <a:endParaRPr lang="en-GB">
            <a:latin typeface="Arial" panose="020B0604020202020204" pitchFamily="34" charset="0"/>
            <a:cs typeface="Arial" panose="020B0604020202020204" pitchFamily="34" charset="0"/>
          </a:endParaRPr>
        </a:p>
      </dgm:t>
    </dgm:pt>
    <dgm:pt modelId="{30865743-CCC2-7144-95EE-D61AB0168F75}">
      <dgm:prSet phldrT="[Text]"/>
      <dgm:spPr/>
      <dgm:t>
        <a:bodyPr/>
        <a:lstStyle/>
        <a:p>
          <a:pPr>
            <a:buFont typeface="+mj-lt"/>
            <a:buAutoNum type="arabicPeriod" startAt="2"/>
          </a:pPr>
          <a:r>
            <a:rPr lang="en-GB">
              <a:latin typeface="+mj-lt"/>
              <a:cs typeface="Arial" panose="020B0604020202020204" pitchFamily="34" charset="0"/>
            </a:rPr>
            <a:t>Density of alcohol outlets: through Statements of Licensing Policy and Cumulative Impact Policies</a:t>
          </a:r>
        </a:p>
      </dgm:t>
    </dgm:pt>
    <dgm:pt modelId="{059EF01B-B176-284C-8650-50B3D68768E3}" type="parTrans" cxnId="{6187B869-7899-B046-A367-D2730C7150DA}">
      <dgm:prSet/>
      <dgm:spPr/>
      <dgm:t>
        <a:bodyPr/>
        <a:lstStyle/>
        <a:p>
          <a:endParaRPr lang="en-GB" sz="2800">
            <a:latin typeface="Arial" panose="020B0604020202020204" pitchFamily="34" charset="0"/>
            <a:cs typeface="Arial" panose="020B0604020202020204" pitchFamily="34" charset="0"/>
          </a:endParaRPr>
        </a:p>
      </dgm:t>
    </dgm:pt>
    <dgm:pt modelId="{5A9E0163-0237-9841-B9D9-9DAB6D4FE070}" type="sibTrans" cxnId="{6187B869-7899-B046-A367-D2730C7150DA}">
      <dgm:prSet/>
      <dgm:spPr/>
      <dgm:t>
        <a:bodyPr/>
        <a:lstStyle/>
        <a:p>
          <a:endParaRPr lang="en-GB">
            <a:latin typeface="Arial" panose="020B0604020202020204" pitchFamily="34" charset="0"/>
            <a:cs typeface="Arial" panose="020B0604020202020204" pitchFamily="34" charset="0"/>
          </a:endParaRPr>
        </a:p>
      </dgm:t>
    </dgm:pt>
    <dgm:pt modelId="{E5D34913-1923-1845-B564-A05D4044ABEA}">
      <dgm:prSet phldrT="[Text]"/>
      <dgm:spPr/>
      <dgm:t>
        <a:bodyPr/>
        <a:lstStyle/>
        <a:p>
          <a:pPr>
            <a:buNone/>
          </a:pPr>
          <a:r>
            <a:rPr lang="en-GB" b="1">
              <a:latin typeface="+mj-lt"/>
              <a:cs typeface="Arial" panose="020B0604020202020204" pitchFamily="34" charset="0"/>
            </a:rPr>
            <a:t>Managing the drinking environment</a:t>
          </a:r>
          <a:endParaRPr lang="en-GB">
            <a:latin typeface="+mj-lt"/>
            <a:cs typeface="Arial" panose="020B0604020202020204" pitchFamily="34" charset="0"/>
          </a:endParaRPr>
        </a:p>
      </dgm:t>
    </dgm:pt>
    <dgm:pt modelId="{9BBE5467-2CBE-664F-9855-B60AF8FF8E46}" type="parTrans" cxnId="{E9E1F340-2E61-8044-8314-67D99B3F3D63}">
      <dgm:prSet/>
      <dgm:spPr/>
      <dgm:t>
        <a:bodyPr/>
        <a:lstStyle/>
        <a:p>
          <a:endParaRPr lang="en-GB" sz="2800">
            <a:latin typeface="Arial" panose="020B0604020202020204" pitchFamily="34" charset="0"/>
            <a:cs typeface="Arial" panose="020B0604020202020204" pitchFamily="34" charset="0"/>
          </a:endParaRPr>
        </a:p>
      </dgm:t>
    </dgm:pt>
    <dgm:pt modelId="{CF503494-1B47-AF4B-B28B-976C36E30878}" type="sibTrans" cxnId="{E9E1F340-2E61-8044-8314-67D99B3F3D63}">
      <dgm:prSet/>
      <dgm:spPr/>
      <dgm:t>
        <a:bodyPr/>
        <a:lstStyle/>
        <a:p>
          <a:endParaRPr lang="en-GB">
            <a:latin typeface="Arial" panose="020B0604020202020204" pitchFamily="34" charset="0"/>
            <a:cs typeface="Arial" panose="020B0604020202020204" pitchFamily="34" charset="0"/>
          </a:endParaRPr>
        </a:p>
      </dgm:t>
    </dgm:pt>
    <dgm:pt modelId="{39EC2D8B-A0AA-3C4D-A183-E7C77664CC74}">
      <dgm:prSet phldrT="[Text]"/>
      <dgm:spPr/>
      <dgm:t>
        <a:bodyPr/>
        <a:lstStyle/>
        <a:p>
          <a:pPr>
            <a:buNone/>
          </a:pPr>
          <a:r>
            <a:rPr lang="en-GB" b="1">
              <a:latin typeface="+mj-lt"/>
              <a:cs typeface="Arial" panose="020B0604020202020204" pitchFamily="34" charset="0"/>
            </a:rPr>
            <a:t>Brief interventions and treatment</a:t>
          </a:r>
          <a:endParaRPr lang="en-GB">
            <a:latin typeface="+mj-lt"/>
            <a:cs typeface="Arial" panose="020B0604020202020204" pitchFamily="34" charset="0"/>
          </a:endParaRPr>
        </a:p>
      </dgm:t>
    </dgm:pt>
    <dgm:pt modelId="{6CC52873-4DC6-1E49-84F0-3B56FEB54E37}" type="parTrans" cxnId="{D9FF04EB-F60D-9C4E-93EC-34B7CD33C966}">
      <dgm:prSet/>
      <dgm:spPr/>
      <dgm:t>
        <a:bodyPr/>
        <a:lstStyle/>
        <a:p>
          <a:endParaRPr lang="en-GB" sz="2800">
            <a:latin typeface="Arial" panose="020B0604020202020204" pitchFamily="34" charset="0"/>
            <a:cs typeface="Arial" panose="020B0604020202020204" pitchFamily="34" charset="0"/>
          </a:endParaRPr>
        </a:p>
      </dgm:t>
    </dgm:pt>
    <dgm:pt modelId="{740042CC-D3A8-8B4E-95C1-EB91AC6CE823}" type="sibTrans" cxnId="{D9FF04EB-F60D-9C4E-93EC-34B7CD33C966}">
      <dgm:prSet/>
      <dgm:spPr/>
      <dgm:t>
        <a:bodyPr/>
        <a:lstStyle/>
        <a:p>
          <a:endParaRPr lang="en-GB">
            <a:latin typeface="Arial" panose="020B0604020202020204" pitchFamily="34" charset="0"/>
            <a:cs typeface="Arial" panose="020B0604020202020204" pitchFamily="34" charset="0"/>
          </a:endParaRPr>
        </a:p>
      </dgm:t>
    </dgm:pt>
    <dgm:pt modelId="{F956D50D-93B0-8143-9684-9C5829283363}">
      <dgm:prSet phldrT="[Text]"/>
      <dgm:spPr/>
      <dgm:t>
        <a:bodyPr/>
        <a:lstStyle/>
        <a:p>
          <a:pPr>
            <a:buFont typeface="+mj-lt"/>
            <a:buAutoNum type="arabicPeriod" startAt="4"/>
          </a:pPr>
          <a:r>
            <a:rPr lang="en-GB">
              <a:latin typeface="+mj-lt"/>
              <a:cs typeface="Arial" panose="020B0604020202020204" pitchFamily="34" charset="0"/>
            </a:rPr>
            <a:t>Multicomponent community programmes: such as 'Drink Less Enjoy More’ tested in NW England</a:t>
          </a:r>
        </a:p>
      </dgm:t>
    </dgm:pt>
    <dgm:pt modelId="{A89FBF1E-638C-3648-A721-F2F1EF75A621}" type="parTrans" cxnId="{94CF5D73-8028-7F44-84DD-49F30509C45C}">
      <dgm:prSet/>
      <dgm:spPr/>
      <dgm:t>
        <a:bodyPr/>
        <a:lstStyle/>
        <a:p>
          <a:endParaRPr lang="en-GB" sz="2800">
            <a:latin typeface="Arial" panose="020B0604020202020204" pitchFamily="34" charset="0"/>
            <a:cs typeface="Arial" panose="020B0604020202020204" pitchFamily="34" charset="0"/>
          </a:endParaRPr>
        </a:p>
      </dgm:t>
    </dgm:pt>
    <dgm:pt modelId="{113739E0-69BB-B042-918F-FCC67F0CFF4F}" type="sibTrans" cxnId="{94CF5D73-8028-7F44-84DD-49F30509C45C}">
      <dgm:prSet/>
      <dgm:spPr/>
      <dgm:t>
        <a:bodyPr/>
        <a:lstStyle/>
        <a:p>
          <a:endParaRPr lang="en-GB">
            <a:latin typeface="Arial" panose="020B0604020202020204" pitchFamily="34" charset="0"/>
            <a:cs typeface="Arial" panose="020B0604020202020204" pitchFamily="34" charset="0"/>
          </a:endParaRPr>
        </a:p>
      </dgm:t>
    </dgm:pt>
    <dgm:pt modelId="{7B304811-DCB0-334A-AA13-ED831C4FF3DA}">
      <dgm:prSet phldrT="[Text]"/>
      <dgm:spPr/>
      <dgm:t>
        <a:bodyPr/>
        <a:lstStyle/>
        <a:p>
          <a:pPr>
            <a:buFont typeface="+mj-lt"/>
            <a:buAutoNum type="arabicPeriod" startAt="5"/>
          </a:pPr>
          <a:r>
            <a:rPr lang="en-GB">
              <a:latin typeface="+mj-lt"/>
              <a:cs typeface="Arial" panose="020B0604020202020204" pitchFamily="34" charset="0"/>
            </a:rPr>
            <a:t>Replacing glassware with safer alternatives: as in good practice licensing guidance</a:t>
          </a:r>
        </a:p>
      </dgm:t>
    </dgm:pt>
    <dgm:pt modelId="{2ADB5E20-38C3-B642-8364-A41E118CF447}" type="parTrans" cxnId="{54B8E865-C166-A146-AE66-0B5DF0612FD3}">
      <dgm:prSet/>
      <dgm:spPr/>
      <dgm:t>
        <a:bodyPr/>
        <a:lstStyle/>
        <a:p>
          <a:endParaRPr lang="en-GB" sz="2800">
            <a:latin typeface="Arial" panose="020B0604020202020204" pitchFamily="34" charset="0"/>
            <a:cs typeface="Arial" panose="020B0604020202020204" pitchFamily="34" charset="0"/>
          </a:endParaRPr>
        </a:p>
      </dgm:t>
    </dgm:pt>
    <dgm:pt modelId="{E0AFC0BE-0EB1-704A-8C76-254EE6AC9DBE}" type="sibTrans" cxnId="{54B8E865-C166-A146-AE66-0B5DF0612FD3}">
      <dgm:prSet/>
      <dgm:spPr/>
      <dgm:t>
        <a:bodyPr/>
        <a:lstStyle/>
        <a:p>
          <a:endParaRPr lang="en-GB">
            <a:latin typeface="Arial" panose="020B0604020202020204" pitchFamily="34" charset="0"/>
            <a:cs typeface="Arial" panose="020B0604020202020204" pitchFamily="34" charset="0"/>
          </a:endParaRPr>
        </a:p>
      </dgm:t>
    </dgm:pt>
    <dgm:pt modelId="{EFDE157F-4D93-B344-9F04-7AE0AE5AB35C}">
      <dgm:prSet phldrT="[Text]"/>
      <dgm:spPr/>
      <dgm:t>
        <a:bodyPr/>
        <a:lstStyle/>
        <a:p>
          <a:pPr>
            <a:buFont typeface="+mj-lt"/>
            <a:buAutoNum type="arabicPeriod" startAt="5"/>
          </a:pPr>
          <a:r>
            <a:rPr lang="en-GB">
              <a:latin typeface="+mj-lt"/>
              <a:cs typeface="Arial" panose="020B0604020202020204" pitchFamily="34" charset="0"/>
            </a:rPr>
            <a:t>Voluntary removal of the sale of high strength alcohol: 'Reducing the Strength' initiatives </a:t>
          </a:r>
        </a:p>
      </dgm:t>
    </dgm:pt>
    <dgm:pt modelId="{0C63EBBD-C401-F842-8D87-B87FF5F4FE42}" type="parTrans" cxnId="{D2FEF21A-07B9-E841-83A3-46F97E4600DE}">
      <dgm:prSet/>
      <dgm:spPr/>
      <dgm:t>
        <a:bodyPr/>
        <a:lstStyle/>
        <a:p>
          <a:endParaRPr lang="en-GB" sz="2800">
            <a:latin typeface="Arial" panose="020B0604020202020204" pitchFamily="34" charset="0"/>
            <a:cs typeface="Arial" panose="020B0604020202020204" pitchFamily="34" charset="0"/>
          </a:endParaRPr>
        </a:p>
      </dgm:t>
    </dgm:pt>
    <dgm:pt modelId="{B4B35952-86D9-884A-8890-3E512598F9F4}" type="sibTrans" cxnId="{D2FEF21A-07B9-E841-83A3-46F97E4600DE}">
      <dgm:prSet/>
      <dgm:spPr/>
      <dgm:t>
        <a:bodyPr/>
        <a:lstStyle/>
        <a:p>
          <a:endParaRPr lang="en-GB">
            <a:latin typeface="Arial" panose="020B0604020202020204" pitchFamily="34" charset="0"/>
            <a:cs typeface="Arial" panose="020B0604020202020204" pitchFamily="34" charset="0"/>
          </a:endParaRPr>
        </a:p>
      </dgm:t>
    </dgm:pt>
    <dgm:pt modelId="{D8F2FAFC-7357-7944-AFF6-D6488F4E32B6}">
      <dgm:prSet phldrT="[Text]"/>
      <dgm:spPr/>
      <dgm:t>
        <a:bodyPr/>
        <a:lstStyle/>
        <a:p>
          <a:pPr>
            <a:buFont typeface="+mj-lt"/>
            <a:buAutoNum type="arabicPeriod" startAt="5"/>
          </a:pPr>
          <a:r>
            <a:rPr lang="en-GB">
              <a:latin typeface="+mj-lt"/>
              <a:cs typeface="Arial" panose="020B0604020202020204" pitchFamily="34" charset="0"/>
            </a:rPr>
            <a:t>Policing and enforcement approaches: multi-agency Cardiff Model for violence prevention</a:t>
          </a:r>
        </a:p>
      </dgm:t>
    </dgm:pt>
    <dgm:pt modelId="{5266FEA8-F547-CA4E-9E63-2EF5A0E87B23}" type="parTrans" cxnId="{1AACBCB8-B03D-1949-A1F9-D3FDCFF2CCC9}">
      <dgm:prSet/>
      <dgm:spPr/>
      <dgm:t>
        <a:bodyPr/>
        <a:lstStyle/>
        <a:p>
          <a:endParaRPr lang="en-GB" sz="2800">
            <a:latin typeface="Arial" panose="020B0604020202020204" pitchFamily="34" charset="0"/>
            <a:cs typeface="Arial" panose="020B0604020202020204" pitchFamily="34" charset="0"/>
          </a:endParaRPr>
        </a:p>
      </dgm:t>
    </dgm:pt>
    <dgm:pt modelId="{B427AF2E-E759-A24D-8DD3-2291EE2BF349}" type="sibTrans" cxnId="{1AACBCB8-B03D-1949-A1F9-D3FDCFF2CCC9}">
      <dgm:prSet/>
      <dgm:spPr/>
      <dgm:t>
        <a:bodyPr/>
        <a:lstStyle/>
        <a:p>
          <a:endParaRPr lang="en-GB">
            <a:latin typeface="Arial" panose="020B0604020202020204" pitchFamily="34" charset="0"/>
            <a:cs typeface="Arial" panose="020B0604020202020204" pitchFamily="34" charset="0"/>
          </a:endParaRPr>
        </a:p>
      </dgm:t>
    </dgm:pt>
    <dgm:pt modelId="{DBF613A0-F31B-A94D-904E-CEE79C0BBD14}">
      <dgm:prSet phldrT="[Text]"/>
      <dgm:spPr/>
      <dgm:t>
        <a:bodyPr/>
        <a:lstStyle/>
        <a:p>
          <a:pPr>
            <a:buFont typeface="+mj-lt"/>
            <a:buAutoNum type="arabicPeriod" startAt="8"/>
          </a:pPr>
          <a:r>
            <a:rPr lang="en-GB">
              <a:latin typeface="+mj-lt"/>
              <a:cs typeface="Arial" panose="020B0604020202020204" pitchFamily="34" charset="0"/>
            </a:rPr>
            <a:t>Identification and brief advice (IBA) in primary healthcare: follow NICE guidance to r</a:t>
          </a:r>
          <a:r>
            <a:rPr lang="en-GB" b="0" i="0" u="none">
              <a:latin typeface="+mj-lt"/>
              <a:cs typeface="Arial" panose="020B0604020202020204" pitchFamily="34" charset="0"/>
            </a:rPr>
            <a:t>outinely carry out alcohol screening as an integral part of practice </a:t>
          </a:r>
          <a:endParaRPr lang="en-GB">
            <a:latin typeface="+mj-lt"/>
            <a:cs typeface="Arial" panose="020B0604020202020204" pitchFamily="34" charset="0"/>
          </a:endParaRPr>
        </a:p>
      </dgm:t>
    </dgm:pt>
    <dgm:pt modelId="{FB5DE6D6-7967-B446-826F-FC7D1C42CD94}" type="parTrans" cxnId="{9686B3DB-9E15-3646-87B6-34EBF4829B34}">
      <dgm:prSet/>
      <dgm:spPr/>
      <dgm:t>
        <a:bodyPr/>
        <a:lstStyle/>
        <a:p>
          <a:endParaRPr lang="en-GB" sz="2800">
            <a:latin typeface="Arial" panose="020B0604020202020204" pitchFamily="34" charset="0"/>
            <a:cs typeface="Arial" panose="020B0604020202020204" pitchFamily="34" charset="0"/>
          </a:endParaRPr>
        </a:p>
      </dgm:t>
    </dgm:pt>
    <dgm:pt modelId="{D0A59241-08B4-154E-A1C0-65C713D46624}" type="sibTrans" cxnId="{9686B3DB-9E15-3646-87B6-34EBF4829B34}">
      <dgm:prSet/>
      <dgm:spPr/>
      <dgm:t>
        <a:bodyPr/>
        <a:lstStyle/>
        <a:p>
          <a:endParaRPr lang="en-GB">
            <a:latin typeface="Arial" panose="020B0604020202020204" pitchFamily="34" charset="0"/>
            <a:cs typeface="Arial" panose="020B0604020202020204" pitchFamily="34" charset="0"/>
          </a:endParaRPr>
        </a:p>
      </dgm:t>
    </dgm:pt>
    <dgm:pt modelId="{44E7490E-DCC2-C046-82F5-2FB145E2776B}">
      <dgm:prSet phldrT="[Text]"/>
      <dgm:spPr/>
      <dgm:t>
        <a:bodyPr/>
        <a:lstStyle/>
        <a:p>
          <a:pPr>
            <a:buNone/>
          </a:pPr>
          <a:r>
            <a:rPr lang="en-GB" b="1">
              <a:latin typeface="+mj-lt"/>
              <a:cs typeface="Arial" panose="020B0604020202020204" pitchFamily="34" charset="0"/>
            </a:rPr>
            <a:t>Regulating marketing</a:t>
          </a:r>
          <a:endParaRPr lang="en-GB">
            <a:latin typeface="+mj-lt"/>
            <a:cs typeface="Arial" panose="020B0604020202020204" pitchFamily="34" charset="0"/>
          </a:endParaRPr>
        </a:p>
      </dgm:t>
    </dgm:pt>
    <dgm:pt modelId="{BF7E7AC6-49C6-FE40-9E52-864342BCD462}" type="parTrans" cxnId="{06738914-87BB-B442-A22B-30EC361AD37D}">
      <dgm:prSet/>
      <dgm:spPr/>
      <dgm:t>
        <a:bodyPr/>
        <a:lstStyle/>
        <a:p>
          <a:endParaRPr lang="en-GB" sz="2800">
            <a:latin typeface="Arial" panose="020B0604020202020204" pitchFamily="34" charset="0"/>
            <a:cs typeface="Arial" panose="020B0604020202020204" pitchFamily="34" charset="0"/>
          </a:endParaRPr>
        </a:p>
      </dgm:t>
    </dgm:pt>
    <dgm:pt modelId="{05619C0B-BBEF-9941-A46A-04AD26BC70AE}" type="sibTrans" cxnId="{06738914-87BB-B442-A22B-30EC361AD37D}">
      <dgm:prSet/>
      <dgm:spPr/>
      <dgm:t>
        <a:bodyPr/>
        <a:lstStyle/>
        <a:p>
          <a:endParaRPr lang="en-GB">
            <a:latin typeface="Arial" panose="020B0604020202020204" pitchFamily="34" charset="0"/>
            <a:cs typeface="Arial" panose="020B0604020202020204" pitchFamily="34" charset="0"/>
          </a:endParaRPr>
        </a:p>
      </dgm:t>
    </dgm:pt>
    <dgm:pt modelId="{4B24FD9D-9997-254B-A2B0-89E0992FD5B9}">
      <dgm:prSet phldrT="[Text]"/>
      <dgm:spPr/>
      <dgm:t>
        <a:bodyPr/>
        <a:lstStyle/>
        <a:p>
          <a:pPr>
            <a:buFont typeface="+mj-lt"/>
            <a:buAutoNum type="arabicPeriod" startAt="2"/>
          </a:pPr>
          <a:r>
            <a:rPr lang="en-GB">
              <a:latin typeface="+mj-lt"/>
              <a:cs typeface="Arial" panose="020B0604020202020204" pitchFamily="34" charset="0"/>
            </a:rPr>
            <a:t>Hours and days of sale: through Statements of Licensing Policy, Late Night Levies, Early Morning Restriction Orders</a:t>
          </a:r>
        </a:p>
      </dgm:t>
    </dgm:pt>
    <dgm:pt modelId="{67563FFD-B2C6-AC4D-8CDE-A66EF9C8B0C6}" type="parTrans" cxnId="{552C144A-4D3C-5C46-99A5-2726E559CDAF}">
      <dgm:prSet/>
      <dgm:spPr/>
      <dgm:t>
        <a:bodyPr/>
        <a:lstStyle/>
        <a:p>
          <a:endParaRPr lang="en-GB" sz="2800">
            <a:latin typeface="Arial" panose="020B0604020202020204" pitchFamily="34" charset="0"/>
            <a:cs typeface="Arial" panose="020B0604020202020204" pitchFamily="34" charset="0"/>
          </a:endParaRPr>
        </a:p>
      </dgm:t>
    </dgm:pt>
    <dgm:pt modelId="{7FC625DE-B3C5-D046-A599-27C28C3490B9}" type="sibTrans" cxnId="{552C144A-4D3C-5C46-99A5-2726E559CDAF}">
      <dgm:prSet/>
      <dgm:spPr/>
      <dgm:t>
        <a:bodyPr/>
        <a:lstStyle/>
        <a:p>
          <a:endParaRPr lang="en-GB">
            <a:latin typeface="Arial" panose="020B0604020202020204" pitchFamily="34" charset="0"/>
            <a:cs typeface="Arial" panose="020B0604020202020204" pitchFamily="34" charset="0"/>
          </a:endParaRPr>
        </a:p>
      </dgm:t>
    </dgm:pt>
    <dgm:pt modelId="{E2D004C3-D6E1-864E-BC0F-0F43D9882B3B}">
      <dgm:prSet phldrT="[Text]"/>
      <dgm:spPr/>
      <dgm:t>
        <a:bodyPr/>
        <a:lstStyle/>
        <a:p>
          <a:pPr>
            <a:buFont typeface="+mj-lt"/>
            <a:buAutoNum type="arabicPeriod" startAt="8"/>
          </a:pPr>
          <a:r>
            <a:rPr lang="en-GB">
              <a:latin typeface="+mj-lt"/>
              <a:cs typeface="Arial" panose="020B0604020202020204" pitchFamily="34" charset="0"/>
            </a:rPr>
            <a:t>Electronic IBA: follow NICE guidance to use as an adjunct to existing services</a:t>
          </a:r>
        </a:p>
      </dgm:t>
    </dgm:pt>
    <dgm:pt modelId="{FC18D63B-F14F-6047-9853-79E517C381CA}" type="parTrans" cxnId="{6DB67451-1A29-B64C-B7B8-D512821DB9B0}">
      <dgm:prSet/>
      <dgm:spPr/>
      <dgm:t>
        <a:bodyPr/>
        <a:lstStyle/>
        <a:p>
          <a:endParaRPr lang="en-GB" sz="2800">
            <a:latin typeface="Arial" panose="020B0604020202020204" pitchFamily="34" charset="0"/>
            <a:cs typeface="Arial" panose="020B0604020202020204" pitchFamily="34" charset="0"/>
          </a:endParaRPr>
        </a:p>
      </dgm:t>
    </dgm:pt>
    <dgm:pt modelId="{0C5748DC-3CC0-2D4E-BC1D-3A89E0A95DDA}" type="sibTrans" cxnId="{6DB67451-1A29-B64C-B7B8-D512821DB9B0}">
      <dgm:prSet/>
      <dgm:spPr/>
      <dgm:t>
        <a:bodyPr/>
        <a:lstStyle/>
        <a:p>
          <a:endParaRPr lang="en-GB">
            <a:latin typeface="Arial" panose="020B0604020202020204" pitchFamily="34" charset="0"/>
            <a:cs typeface="Arial" panose="020B0604020202020204" pitchFamily="34" charset="0"/>
          </a:endParaRPr>
        </a:p>
      </dgm:t>
    </dgm:pt>
    <dgm:pt modelId="{495785B8-DA71-B445-BF79-50B3636B0EE0}">
      <dgm:prSet phldrT="[Text]"/>
      <dgm:spPr/>
      <dgm:t>
        <a:bodyPr/>
        <a:lstStyle/>
        <a:p>
          <a:pPr>
            <a:buFont typeface="+mj-lt"/>
            <a:buAutoNum type="arabicPeriod" startAt="8"/>
          </a:pPr>
          <a:r>
            <a:rPr lang="en-GB">
              <a:latin typeface="+mj-lt"/>
              <a:cs typeface="Arial" panose="020B0604020202020204" pitchFamily="34" charset="0"/>
            </a:rPr>
            <a:t>Psychosocial and psychological interventions: follow existing NICE guidance</a:t>
          </a:r>
        </a:p>
      </dgm:t>
    </dgm:pt>
    <dgm:pt modelId="{9729E2C6-923A-9C4B-9136-1FF163336E7F}" type="parTrans" cxnId="{9415E624-FA2A-2349-B313-F91B0536F2D2}">
      <dgm:prSet/>
      <dgm:spPr/>
      <dgm:t>
        <a:bodyPr/>
        <a:lstStyle/>
        <a:p>
          <a:endParaRPr lang="en-GB" sz="2800">
            <a:latin typeface="Arial" panose="020B0604020202020204" pitchFamily="34" charset="0"/>
            <a:cs typeface="Arial" panose="020B0604020202020204" pitchFamily="34" charset="0"/>
          </a:endParaRPr>
        </a:p>
      </dgm:t>
    </dgm:pt>
    <dgm:pt modelId="{6A50201C-DE9C-CE45-B8FF-ADF7512340C3}" type="sibTrans" cxnId="{9415E624-FA2A-2349-B313-F91B0536F2D2}">
      <dgm:prSet/>
      <dgm:spPr/>
      <dgm:t>
        <a:bodyPr/>
        <a:lstStyle/>
        <a:p>
          <a:endParaRPr lang="en-GB">
            <a:latin typeface="Arial" panose="020B0604020202020204" pitchFamily="34" charset="0"/>
            <a:cs typeface="Arial" panose="020B0604020202020204" pitchFamily="34" charset="0"/>
          </a:endParaRPr>
        </a:p>
      </dgm:t>
    </dgm:pt>
    <dgm:pt modelId="{D4DD0FE1-1E1F-9744-A310-075FE449725F}">
      <dgm:prSet phldrT="[Text]"/>
      <dgm:spPr/>
      <dgm:t>
        <a:bodyPr/>
        <a:lstStyle/>
        <a:p>
          <a:pPr>
            <a:buFont typeface="+mj-lt"/>
            <a:buAutoNum type="arabicPeriod" startAt="8"/>
          </a:pPr>
          <a:r>
            <a:rPr lang="en-GB">
              <a:latin typeface="+mj-lt"/>
              <a:cs typeface="Arial" panose="020B0604020202020204" pitchFamily="34" charset="0"/>
            </a:rPr>
            <a:t>Pharmacological interventions: follow existing NICE guidance</a:t>
          </a:r>
        </a:p>
      </dgm:t>
    </dgm:pt>
    <dgm:pt modelId="{0EF0A325-6A2B-C449-B297-9D65B270D5FD}" type="parTrans" cxnId="{30147F4B-0F7A-E845-B1BD-25F5F1AFE52D}">
      <dgm:prSet/>
      <dgm:spPr/>
      <dgm:t>
        <a:bodyPr/>
        <a:lstStyle/>
        <a:p>
          <a:endParaRPr lang="en-GB" sz="2800"/>
        </a:p>
      </dgm:t>
    </dgm:pt>
    <dgm:pt modelId="{F84BC40D-79E4-A145-B32B-378AC2B1D4E6}" type="sibTrans" cxnId="{30147F4B-0F7A-E845-B1BD-25F5F1AFE52D}">
      <dgm:prSet/>
      <dgm:spPr/>
      <dgm:t>
        <a:bodyPr/>
        <a:lstStyle/>
        <a:p>
          <a:endParaRPr lang="en-GB"/>
        </a:p>
      </dgm:t>
    </dgm:pt>
    <dgm:pt modelId="{572E9D17-F3F9-3E42-9946-1D57ED9991C1}" type="pres">
      <dgm:prSet presAssocID="{C35B8EDB-9214-164E-94D4-CA3AB5AAFC4E}" presName="Name0" presStyleCnt="0">
        <dgm:presLayoutVars>
          <dgm:dir/>
          <dgm:animLvl val="lvl"/>
          <dgm:resizeHandles val="exact"/>
        </dgm:presLayoutVars>
      </dgm:prSet>
      <dgm:spPr/>
    </dgm:pt>
    <dgm:pt modelId="{5A383216-4D8F-1A4E-8322-64B77402EB4D}" type="pres">
      <dgm:prSet presAssocID="{44E7490E-DCC2-C046-82F5-2FB145E2776B}" presName="composite" presStyleCnt="0"/>
      <dgm:spPr/>
    </dgm:pt>
    <dgm:pt modelId="{AB5C2B1A-1732-3C41-9232-53C3AD87A388}" type="pres">
      <dgm:prSet presAssocID="{44E7490E-DCC2-C046-82F5-2FB145E2776B}" presName="parTx" presStyleLbl="alignNode1" presStyleIdx="0" presStyleCnt="4">
        <dgm:presLayoutVars>
          <dgm:chMax val="0"/>
          <dgm:chPref val="0"/>
          <dgm:bulletEnabled val="1"/>
        </dgm:presLayoutVars>
      </dgm:prSet>
      <dgm:spPr/>
    </dgm:pt>
    <dgm:pt modelId="{6A2D3E79-C913-E240-8D20-4AD6C8FB4563}" type="pres">
      <dgm:prSet presAssocID="{44E7490E-DCC2-C046-82F5-2FB145E2776B}" presName="desTx" presStyleLbl="alignAccFollowNode1" presStyleIdx="0" presStyleCnt="4">
        <dgm:presLayoutVars>
          <dgm:bulletEnabled val="1"/>
        </dgm:presLayoutVars>
      </dgm:prSet>
      <dgm:spPr/>
    </dgm:pt>
    <dgm:pt modelId="{BE81C9D9-4C2D-304E-855C-A2BBE8CA53FB}" type="pres">
      <dgm:prSet presAssocID="{05619C0B-BBEF-9941-A46A-04AD26BC70AE}" presName="space" presStyleCnt="0"/>
      <dgm:spPr/>
    </dgm:pt>
    <dgm:pt modelId="{71659521-9CA1-7F44-B7B5-D4822AC63F7D}" type="pres">
      <dgm:prSet presAssocID="{54E2395B-4FF8-654C-8F0B-A696CBFBEBAB}" presName="composite" presStyleCnt="0"/>
      <dgm:spPr/>
    </dgm:pt>
    <dgm:pt modelId="{21DEF44E-782C-2740-86B6-49E1D689B22D}" type="pres">
      <dgm:prSet presAssocID="{54E2395B-4FF8-654C-8F0B-A696CBFBEBAB}" presName="parTx" presStyleLbl="alignNode1" presStyleIdx="1" presStyleCnt="4">
        <dgm:presLayoutVars>
          <dgm:chMax val="0"/>
          <dgm:chPref val="0"/>
          <dgm:bulletEnabled val="1"/>
        </dgm:presLayoutVars>
      </dgm:prSet>
      <dgm:spPr/>
    </dgm:pt>
    <dgm:pt modelId="{0F746836-C6E4-D94F-A402-B87ADA9FC20C}" type="pres">
      <dgm:prSet presAssocID="{54E2395B-4FF8-654C-8F0B-A696CBFBEBAB}" presName="desTx" presStyleLbl="alignAccFollowNode1" presStyleIdx="1" presStyleCnt="4">
        <dgm:presLayoutVars>
          <dgm:bulletEnabled val="1"/>
        </dgm:presLayoutVars>
      </dgm:prSet>
      <dgm:spPr/>
    </dgm:pt>
    <dgm:pt modelId="{0AB878C7-1269-8F4D-9EEA-B19C78D385FA}" type="pres">
      <dgm:prSet presAssocID="{BB73A227-F3A5-3246-94EF-5F6408E248CC}" presName="space" presStyleCnt="0"/>
      <dgm:spPr/>
    </dgm:pt>
    <dgm:pt modelId="{FFE4F5BF-D9FA-B94E-BA86-C503FB730157}" type="pres">
      <dgm:prSet presAssocID="{E5D34913-1923-1845-B564-A05D4044ABEA}" presName="composite" presStyleCnt="0"/>
      <dgm:spPr/>
    </dgm:pt>
    <dgm:pt modelId="{D6FB763C-4B9F-FF49-A47F-BD1327755EB2}" type="pres">
      <dgm:prSet presAssocID="{E5D34913-1923-1845-B564-A05D4044ABEA}" presName="parTx" presStyleLbl="alignNode1" presStyleIdx="2" presStyleCnt="4">
        <dgm:presLayoutVars>
          <dgm:chMax val="0"/>
          <dgm:chPref val="0"/>
          <dgm:bulletEnabled val="1"/>
        </dgm:presLayoutVars>
      </dgm:prSet>
      <dgm:spPr/>
    </dgm:pt>
    <dgm:pt modelId="{9D397C93-9383-2B40-BF3F-468317BC9363}" type="pres">
      <dgm:prSet presAssocID="{E5D34913-1923-1845-B564-A05D4044ABEA}" presName="desTx" presStyleLbl="alignAccFollowNode1" presStyleIdx="2" presStyleCnt="4">
        <dgm:presLayoutVars>
          <dgm:bulletEnabled val="1"/>
        </dgm:presLayoutVars>
      </dgm:prSet>
      <dgm:spPr/>
    </dgm:pt>
    <dgm:pt modelId="{D269B620-B9AA-0644-913B-068F5A8E262D}" type="pres">
      <dgm:prSet presAssocID="{CF503494-1B47-AF4B-B28B-976C36E30878}" presName="space" presStyleCnt="0"/>
      <dgm:spPr/>
    </dgm:pt>
    <dgm:pt modelId="{C0DC84D2-CCE3-7E48-8483-A1186221DD0E}" type="pres">
      <dgm:prSet presAssocID="{39EC2D8B-A0AA-3C4D-A183-E7C77664CC74}" presName="composite" presStyleCnt="0"/>
      <dgm:spPr/>
    </dgm:pt>
    <dgm:pt modelId="{71848EE2-BB89-D84B-AA71-9F57FC77F35D}" type="pres">
      <dgm:prSet presAssocID="{39EC2D8B-A0AA-3C4D-A183-E7C77664CC74}" presName="parTx" presStyleLbl="alignNode1" presStyleIdx="3" presStyleCnt="4">
        <dgm:presLayoutVars>
          <dgm:chMax val="0"/>
          <dgm:chPref val="0"/>
          <dgm:bulletEnabled val="1"/>
        </dgm:presLayoutVars>
      </dgm:prSet>
      <dgm:spPr/>
    </dgm:pt>
    <dgm:pt modelId="{C9D8E03A-CB25-D64C-A9EA-87F72EEB60A0}" type="pres">
      <dgm:prSet presAssocID="{39EC2D8B-A0AA-3C4D-A183-E7C77664CC74}" presName="desTx" presStyleLbl="alignAccFollowNode1" presStyleIdx="3" presStyleCnt="4">
        <dgm:presLayoutVars>
          <dgm:bulletEnabled val="1"/>
        </dgm:presLayoutVars>
      </dgm:prSet>
      <dgm:spPr/>
    </dgm:pt>
  </dgm:ptLst>
  <dgm:cxnLst>
    <dgm:cxn modelId="{06738914-87BB-B442-A22B-30EC361AD37D}" srcId="{C35B8EDB-9214-164E-94D4-CA3AB5AAFC4E}" destId="{44E7490E-DCC2-C046-82F5-2FB145E2776B}" srcOrd="0" destOrd="0" parTransId="{BF7E7AC6-49C6-FE40-9E52-864342BCD462}" sibTransId="{05619C0B-BBEF-9941-A46A-04AD26BC70AE}"/>
    <dgm:cxn modelId="{251DC316-21B6-764B-BC1C-D0F04DBD9562}" type="presOf" srcId="{86176A6D-3C76-2C48-B7DA-8762DE7A55A9}" destId="{6A2D3E79-C913-E240-8D20-4AD6C8FB4563}" srcOrd="0" destOrd="0" presId="urn:microsoft.com/office/officeart/2005/8/layout/hList1"/>
    <dgm:cxn modelId="{ED324418-8339-A44C-B6EC-0E5571960E2D}" type="presOf" srcId="{495785B8-DA71-B445-BF79-50B3636B0EE0}" destId="{C9D8E03A-CB25-D64C-A9EA-87F72EEB60A0}" srcOrd="0" destOrd="2" presId="urn:microsoft.com/office/officeart/2005/8/layout/hList1"/>
    <dgm:cxn modelId="{56B25C19-ABC1-ED42-A7DB-635BA65C04B2}" type="presOf" srcId="{D8F2FAFC-7357-7944-AFF6-D6488F4E32B6}" destId="{9D397C93-9383-2B40-BF3F-468317BC9363}" srcOrd="0" destOrd="3" presId="urn:microsoft.com/office/officeart/2005/8/layout/hList1"/>
    <dgm:cxn modelId="{D2FEF21A-07B9-E841-83A3-46F97E4600DE}" srcId="{E5D34913-1923-1845-B564-A05D4044ABEA}" destId="{EFDE157F-4D93-B344-9F04-7AE0AE5AB35C}" srcOrd="2" destOrd="0" parTransId="{0C63EBBD-C401-F842-8D87-B87FF5F4FE42}" sibTransId="{B4B35952-86D9-884A-8890-3E512598F9F4}"/>
    <dgm:cxn modelId="{E9C1E822-2199-6644-82B6-F29DAD8A5791}" srcId="{C35B8EDB-9214-164E-94D4-CA3AB5AAFC4E}" destId="{54E2395B-4FF8-654C-8F0B-A696CBFBEBAB}" srcOrd="1" destOrd="0" parTransId="{2F2F5CAA-1EAC-6345-B4A1-EE5DE3DA3337}" sibTransId="{BB73A227-F3A5-3246-94EF-5F6408E248CC}"/>
    <dgm:cxn modelId="{9415E624-FA2A-2349-B313-F91B0536F2D2}" srcId="{39EC2D8B-A0AA-3C4D-A183-E7C77664CC74}" destId="{495785B8-DA71-B445-BF79-50B3636B0EE0}" srcOrd="2" destOrd="0" parTransId="{9729E2C6-923A-9C4B-9136-1FF163336E7F}" sibTransId="{6A50201C-DE9C-CE45-B8FF-ADF7512340C3}"/>
    <dgm:cxn modelId="{1AD33326-0955-0E43-92DA-2F074FB3EE2A}" type="presOf" srcId="{44E7490E-DCC2-C046-82F5-2FB145E2776B}" destId="{AB5C2B1A-1732-3C41-9232-53C3AD87A388}" srcOrd="0" destOrd="0" presId="urn:microsoft.com/office/officeart/2005/8/layout/hList1"/>
    <dgm:cxn modelId="{28F68639-02F6-3543-A504-1ECEB987CF54}" type="presOf" srcId="{DBF613A0-F31B-A94D-904E-CEE79C0BBD14}" destId="{C9D8E03A-CB25-D64C-A9EA-87F72EEB60A0}" srcOrd="0" destOrd="0" presId="urn:microsoft.com/office/officeart/2005/8/layout/hList1"/>
    <dgm:cxn modelId="{5F2F863F-4556-7849-AFBA-3D75987B649C}" type="presOf" srcId="{7B304811-DCB0-334A-AA13-ED831C4FF3DA}" destId="{9D397C93-9383-2B40-BF3F-468317BC9363}" srcOrd="0" destOrd="1" presId="urn:microsoft.com/office/officeart/2005/8/layout/hList1"/>
    <dgm:cxn modelId="{E9E1F340-2E61-8044-8314-67D99B3F3D63}" srcId="{C35B8EDB-9214-164E-94D4-CA3AB5AAFC4E}" destId="{E5D34913-1923-1845-B564-A05D4044ABEA}" srcOrd="2" destOrd="0" parTransId="{9BBE5467-2CBE-664F-9855-B60AF8FF8E46}" sibTransId="{CF503494-1B47-AF4B-B28B-976C36E30878}"/>
    <dgm:cxn modelId="{BDD6485D-D728-8943-9A68-F34D025463D9}" type="presOf" srcId="{C35B8EDB-9214-164E-94D4-CA3AB5AAFC4E}" destId="{572E9D17-F3F9-3E42-9946-1D57ED9991C1}" srcOrd="0" destOrd="0" presId="urn:microsoft.com/office/officeart/2005/8/layout/hList1"/>
    <dgm:cxn modelId="{54B8E865-C166-A146-AE66-0B5DF0612FD3}" srcId="{E5D34913-1923-1845-B564-A05D4044ABEA}" destId="{7B304811-DCB0-334A-AA13-ED831C4FF3DA}" srcOrd="1" destOrd="0" parTransId="{2ADB5E20-38C3-B642-8364-A41E118CF447}" sibTransId="{E0AFC0BE-0EB1-704A-8C76-254EE6AC9DBE}"/>
    <dgm:cxn modelId="{6187B869-7899-B046-A367-D2730C7150DA}" srcId="{54E2395B-4FF8-654C-8F0B-A696CBFBEBAB}" destId="{30865743-CCC2-7144-95EE-D61AB0168F75}" srcOrd="0" destOrd="0" parTransId="{059EF01B-B176-284C-8650-50B3D68768E3}" sibTransId="{5A9E0163-0237-9841-B9D9-9DAB6D4FE070}"/>
    <dgm:cxn modelId="{552C144A-4D3C-5C46-99A5-2726E559CDAF}" srcId="{54E2395B-4FF8-654C-8F0B-A696CBFBEBAB}" destId="{4B24FD9D-9997-254B-A2B0-89E0992FD5B9}" srcOrd="1" destOrd="0" parTransId="{67563FFD-B2C6-AC4D-8CDE-A66EF9C8B0C6}" sibTransId="{7FC625DE-B3C5-D046-A599-27C28C3490B9}"/>
    <dgm:cxn modelId="{30147F4B-0F7A-E845-B1BD-25F5F1AFE52D}" srcId="{39EC2D8B-A0AA-3C4D-A183-E7C77664CC74}" destId="{D4DD0FE1-1E1F-9744-A310-075FE449725F}" srcOrd="3" destOrd="0" parTransId="{0EF0A325-6A2B-C449-B297-9D65B270D5FD}" sibTransId="{F84BC40D-79E4-A145-B32B-378AC2B1D4E6}"/>
    <dgm:cxn modelId="{83B9674F-B10B-6F4C-9081-44C7209C40DF}" type="presOf" srcId="{E2D004C3-D6E1-864E-BC0F-0F43D9882B3B}" destId="{C9D8E03A-CB25-D64C-A9EA-87F72EEB60A0}" srcOrd="0" destOrd="1" presId="urn:microsoft.com/office/officeart/2005/8/layout/hList1"/>
    <dgm:cxn modelId="{6DB67451-1A29-B64C-B7B8-D512821DB9B0}" srcId="{39EC2D8B-A0AA-3C4D-A183-E7C77664CC74}" destId="{E2D004C3-D6E1-864E-BC0F-0F43D9882B3B}" srcOrd="1" destOrd="0" parTransId="{FC18D63B-F14F-6047-9853-79E517C381CA}" sibTransId="{0C5748DC-3CC0-2D4E-BC1D-3A89E0A95DDA}"/>
    <dgm:cxn modelId="{94CF5D73-8028-7F44-84DD-49F30509C45C}" srcId="{E5D34913-1923-1845-B564-A05D4044ABEA}" destId="{F956D50D-93B0-8143-9684-9C5829283363}" srcOrd="0" destOrd="0" parTransId="{A89FBF1E-638C-3648-A721-F2F1EF75A621}" sibTransId="{113739E0-69BB-B042-918F-FCC67F0CFF4F}"/>
    <dgm:cxn modelId="{A0936588-C6D6-8045-8587-BC0622C3EE57}" type="presOf" srcId="{EFDE157F-4D93-B344-9F04-7AE0AE5AB35C}" destId="{9D397C93-9383-2B40-BF3F-468317BC9363}" srcOrd="0" destOrd="2" presId="urn:microsoft.com/office/officeart/2005/8/layout/hList1"/>
    <dgm:cxn modelId="{2E2E4397-780B-F54F-98DE-10FC3E5E9E32}" srcId="{44E7490E-DCC2-C046-82F5-2FB145E2776B}" destId="{86176A6D-3C76-2C48-B7DA-8762DE7A55A9}" srcOrd="0" destOrd="0" parTransId="{199B49BC-8FD0-7148-842F-B14697ED0D2A}" sibTransId="{01E40AF2-38BF-A540-8358-B5A079EAFBC0}"/>
    <dgm:cxn modelId="{F40845A2-D8C9-1E46-8E3C-8B61C10FC7C7}" type="presOf" srcId="{E5D34913-1923-1845-B564-A05D4044ABEA}" destId="{D6FB763C-4B9F-FF49-A47F-BD1327755EB2}" srcOrd="0" destOrd="0" presId="urn:microsoft.com/office/officeart/2005/8/layout/hList1"/>
    <dgm:cxn modelId="{78B58FA7-FB9B-AA48-B810-CB0BE2938DF6}" type="presOf" srcId="{30865743-CCC2-7144-95EE-D61AB0168F75}" destId="{0F746836-C6E4-D94F-A402-B87ADA9FC20C}" srcOrd="0" destOrd="0" presId="urn:microsoft.com/office/officeart/2005/8/layout/hList1"/>
    <dgm:cxn modelId="{21E41FA8-164C-3E40-84F8-1673EFDA79CF}" type="presOf" srcId="{F956D50D-93B0-8143-9684-9C5829283363}" destId="{9D397C93-9383-2B40-BF3F-468317BC9363}" srcOrd="0" destOrd="0" presId="urn:microsoft.com/office/officeart/2005/8/layout/hList1"/>
    <dgm:cxn modelId="{1AACBCB8-B03D-1949-A1F9-D3FDCFF2CCC9}" srcId="{E5D34913-1923-1845-B564-A05D4044ABEA}" destId="{D8F2FAFC-7357-7944-AFF6-D6488F4E32B6}" srcOrd="3" destOrd="0" parTransId="{5266FEA8-F547-CA4E-9E63-2EF5A0E87B23}" sibTransId="{B427AF2E-E759-A24D-8DD3-2291EE2BF349}"/>
    <dgm:cxn modelId="{B00F7CD7-D7A3-2343-92AF-BC996EE7EFC4}" type="presOf" srcId="{54E2395B-4FF8-654C-8F0B-A696CBFBEBAB}" destId="{21DEF44E-782C-2740-86B6-49E1D689B22D}" srcOrd="0" destOrd="0" presId="urn:microsoft.com/office/officeart/2005/8/layout/hList1"/>
    <dgm:cxn modelId="{9686B3DB-9E15-3646-87B6-34EBF4829B34}" srcId="{39EC2D8B-A0AA-3C4D-A183-E7C77664CC74}" destId="{DBF613A0-F31B-A94D-904E-CEE79C0BBD14}" srcOrd="0" destOrd="0" parTransId="{FB5DE6D6-7967-B446-826F-FC7D1C42CD94}" sibTransId="{D0A59241-08B4-154E-A1C0-65C713D46624}"/>
    <dgm:cxn modelId="{3245E7E5-2F54-A740-9FA8-FC05D743EAD0}" type="presOf" srcId="{39EC2D8B-A0AA-3C4D-A183-E7C77664CC74}" destId="{71848EE2-BB89-D84B-AA71-9F57FC77F35D}" srcOrd="0" destOrd="0" presId="urn:microsoft.com/office/officeart/2005/8/layout/hList1"/>
    <dgm:cxn modelId="{D9FF04EB-F60D-9C4E-93EC-34B7CD33C966}" srcId="{C35B8EDB-9214-164E-94D4-CA3AB5AAFC4E}" destId="{39EC2D8B-A0AA-3C4D-A183-E7C77664CC74}" srcOrd="3" destOrd="0" parTransId="{6CC52873-4DC6-1E49-84F0-3B56FEB54E37}" sibTransId="{740042CC-D3A8-8B4E-95C1-EB91AC6CE823}"/>
    <dgm:cxn modelId="{2C57FCF6-913B-5A42-B078-FBE8FBDB1481}" type="presOf" srcId="{D4DD0FE1-1E1F-9744-A310-075FE449725F}" destId="{C9D8E03A-CB25-D64C-A9EA-87F72EEB60A0}" srcOrd="0" destOrd="3" presId="urn:microsoft.com/office/officeart/2005/8/layout/hList1"/>
    <dgm:cxn modelId="{471F4DFF-EB7D-C84F-874E-FA02A641FAA6}" type="presOf" srcId="{4B24FD9D-9997-254B-A2B0-89E0992FD5B9}" destId="{0F746836-C6E4-D94F-A402-B87ADA9FC20C}" srcOrd="0" destOrd="1" presId="urn:microsoft.com/office/officeart/2005/8/layout/hList1"/>
    <dgm:cxn modelId="{740949E7-003A-864F-A8B6-534923436EEE}" type="presParOf" srcId="{572E9D17-F3F9-3E42-9946-1D57ED9991C1}" destId="{5A383216-4D8F-1A4E-8322-64B77402EB4D}" srcOrd="0" destOrd="0" presId="urn:microsoft.com/office/officeart/2005/8/layout/hList1"/>
    <dgm:cxn modelId="{F4C3FEB2-0BD3-0E44-A296-26D61D447BE9}" type="presParOf" srcId="{5A383216-4D8F-1A4E-8322-64B77402EB4D}" destId="{AB5C2B1A-1732-3C41-9232-53C3AD87A388}" srcOrd="0" destOrd="0" presId="urn:microsoft.com/office/officeart/2005/8/layout/hList1"/>
    <dgm:cxn modelId="{27A42FD9-F039-3B4F-A0D8-0A4B30A1855D}" type="presParOf" srcId="{5A383216-4D8F-1A4E-8322-64B77402EB4D}" destId="{6A2D3E79-C913-E240-8D20-4AD6C8FB4563}" srcOrd="1" destOrd="0" presId="urn:microsoft.com/office/officeart/2005/8/layout/hList1"/>
    <dgm:cxn modelId="{44A45030-9073-EC49-9F90-5ED6619A5247}" type="presParOf" srcId="{572E9D17-F3F9-3E42-9946-1D57ED9991C1}" destId="{BE81C9D9-4C2D-304E-855C-A2BBE8CA53FB}" srcOrd="1" destOrd="0" presId="urn:microsoft.com/office/officeart/2005/8/layout/hList1"/>
    <dgm:cxn modelId="{34DA2101-2132-1F4F-B149-0AD0B0279386}" type="presParOf" srcId="{572E9D17-F3F9-3E42-9946-1D57ED9991C1}" destId="{71659521-9CA1-7F44-B7B5-D4822AC63F7D}" srcOrd="2" destOrd="0" presId="urn:microsoft.com/office/officeart/2005/8/layout/hList1"/>
    <dgm:cxn modelId="{8EA59FDA-32FC-1F46-B81E-CC229ADF19AE}" type="presParOf" srcId="{71659521-9CA1-7F44-B7B5-D4822AC63F7D}" destId="{21DEF44E-782C-2740-86B6-49E1D689B22D}" srcOrd="0" destOrd="0" presId="urn:microsoft.com/office/officeart/2005/8/layout/hList1"/>
    <dgm:cxn modelId="{5E688817-859B-1548-8A4F-044E14262BA1}" type="presParOf" srcId="{71659521-9CA1-7F44-B7B5-D4822AC63F7D}" destId="{0F746836-C6E4-D94F-A402-B87ADA9FC20C}" srcOrd="1" destOrd="0" presId="urn:microsoft.com/office/officeart/2005/8/layout/hList1"/>
    <dgm:cxn modelId="{7ECB3945-53AD-8541-A5F3-653F14D54265}" type="presParOf" srcId="{572E9D17-F3F9-3E42-9946-1D57ED9991C1}" destId="{0AB878C7-1269-8F4D-9EEA-B19C78D385FA}" srcOrd="3" destOrd="0" presId="urn:microsoft.com/office/officeart/2005/8/layout/hList1"/>
    <dgm:cxn modelId="{1CCDB548-0782-C542-9321-DB5AC70B7E71}" type="presParOf" srcId="{572E9D17-F3F9-3E42-9946-1D57ED9991C1}" destId="{FFE4F5BF-D9FA-B94E-BA86-C503FB730157}" srcOrd="4" destOrd="0" presId="urn:microsoft.com/office/officeart/2005/8/layout/hList1"/>
    <dgm:cxn modelId="{F4FA9230-EDC7-A44D-BB68-775631EDDC31}" type="presParOf" srcId="{FFE4F5BF-D9FA-B94E-BA86-C503FB730157}" destId="{D6FB763C-4B9F-FF49-A47F-BD1327755EB2}" srcOrd="0" destOrd="0" presId="urn:microsoft.com/office/officeart/2005/8/layout/hList1"/>
    <dgm:cxn modelId="{5802BF20-3516-D546-B70D-E7ECD91E7878}" type="presParOf" srcId="{FFE4F5BF-D9FA-B94E-BA86-C503FB730157}" destId="{9D397C93-9383-2B40-BF3F-468317BC9363}" srcOrd="1" destOrd="0" presId="urn:microsoft.com/office/officeart/2005/8/layout/hList1"/>
    <dgm:cxn modelId="{4772CFE1-0676-D54D-A0F4-42F8664FECB9}" type="presParOf" srcId="{572E9D17-F3F9-3E42-9946-1D57ED9991C1}" destId="{D269B620-B9AA-0644-913B-068F5A8E262D}" srcOrd="5" destOrd="0" presId="urn:microsoft.com/office/officeart/2005/8/layout/hList1"/>
    <dgm:cxn modelId="{3964D677-54EE-0043-9B06-8B8962BBB565}" type="presParOf" srcId="{572E9D17-F3F9-3E42-9946-1D57ED9991C1}" destId="{C0DC84D2-CCE3-7E48-8483-A1186221DD0E}" srcOrd="6" destOrd="0" presId="urn:microsoft.com/office/officeart/2005/8/layout/hList1"/>
    <dgm:cxn modelId="{6711C70F-B885-DE4A-8079-FBEBF6175612}" type="presParOf" srcId="{C0DC84D2-CCE3-7E48-8483-A1186221DD0E}" destId="{71848EE2-BB89-D84B-AA71-9F57FC77F35D}" srcOrd="0" destOrd="0" presId="urn:microsoft.com/office/officeart/2005/8/layout/hList1"/>
    <dgm:cxn modelId="{A8EBB974-1733-EA4A-9028-EE3E5FA008AF}" type="presParOf" srcId="{C0DC84D2-CCE3-7E48-8483-A1186221DD0E}" destId="{C9D8E03A-CB25-D64C-A9EA-87F72EEB60A0}"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877D2E0-B71C-524B-A31D-4C1D005A3A52}" type="doc">
      <dgm:prSet loTypeId="urn:microsoft.com/office/officeart/2005/8/layout/hProcess3" loCatId="" qsTypeId="urn:microsoft.com/office/officeart/2005/8/quickstyle/simple1" qsCatId="simple" csTypeId="urn:microsoft.com/office/officeart/2005/8/colors/colorful2" csCatId="colorful" phldr="1"/>
      <dgm:spPr/>
    </dgm:pt>
    <dgm:pt modelId="{829A96A7-BCDD-F64C-BAB1-E05390B0E5DD}">
      <dgm:prSet phldrT="[Text]"/>
      <dgm:spPr/>
      <dgm:t>
        <a:bodyPr/>
        <a:lstStyle/>
        <a:p>
          <a:r>
            <a:rPr lang="en-GB"/>
            <a:t>Advocacy for national action (on price, availability and marketing)</a:t>
          </a:r>
        </a:p>
      </dgm:t>
    </dgm:pt>
    <dgm:pt modelId="{25F8228C-C540-F843-8899-94E498094986}" type="parTrans" cxnId="{12AE8B32-3707-8640-B3FE-E6F8B2295FEC}">
      <dgm:prSet/>
      <dgm:spPr/>
      <dgm:t>
        <a:bodyPr/>
        <a:lstStyle/>
        <a:p>
          <a:endParaRPr lang="en-GB"/>
        </a:p>
      </dgm:t>
    </dgm:pt>
    <dgm:pt modelId="{425FF610-676B-ED42-B3ED-63E0355E7314}" type="sibTrans" cxnId="{12AE8B32-3707-8640-B3FE-E6F8B2295FEC}">
      <dgm:prSet/>
      <dgm:spPr/>
      <dgm:t>
        <a:bodyPr/>
        <a:lstStyle/>
        <a:p>
          <a:endParaRPr lang="en-GB"/>
        </a:p>
      </dgm:t>
    </dgm:pt>
    <dgm:pt modelId="{D2CD5556-F0D4-B548-BE7B-FE5D60742BC8}" type="pres">
      <dgm:prSet presAssocID="{0877D2E0-B71C-524B-A31D-4C1D005A3A52}" presName="Name0" presStyleCnt="0">
        <dgm:presLayoutVars>
          <dgm:dir/>
          <dgm:animLvl val="lvl"/>
          <dgm:resizeHandles val="exact"/>
        </dgm:presLayoutVars>
      </dgm:prSet>
      <dgm:spPr/>
    </dgm:pt>
    <dgm:pt modelId="{79C1337D-96BE-B449-9CFE-094138F04F65}" type="pres">
      <dgm:prSet presAssocID="{0877D2E0-B71C-524B-A31D-4C1D005A3A52}" presName="dummy" presStyleCnt="0"/>
      <dgm:spPr/>
    </dgm:pt>
    <dgm:pt modelId="{BB9DBF8D-0E84-3149-B231-220CA1ABE4E6}" type="pres">
      <dgm:prSet presAssocID="{0877D2E0-B71C-524B-A31D-4C1D005A3A52}" presName="linH" presStyleCnt="0"/>
      <dgm:spPr/>
    </dgm:pt>
    <dgm:pt modelId="{94238A42-92F6-2648-AA58-CE26588D5F48}" type="pres">
      <dgm:prSet presAssocID="{0877D2E0-B71C-524B-A31D-4C1D005A3A52}" presName="padding1" presStyleCnt="0"/>
      <dgm:spPr/>
    </dgm:pt>
    <dgm:pt modelId="{103CBE2D-39E4-3347-811D-65FF59B98132}" type="pres">
      <dgm:prSet presAssocID="{829A96A7-BCDD-F64C-BAB1-E05390B0E5DD}" presName="linV" presStyleCnt="0"/>
      <dgm:spPr/>
    </dgm:pt>
    <dgm:pt modelId="{7A8F0D39-F347-E345-B6D0-DB1F1DF5F810}" type="pres">
      <dgm:prSet presAssocID="{829A96A7-BCDD-F64C-BAB1-E05390B0E5DD}" presName="spVertical1" presStyleCnt="0"/>
      <dgm:spPr/>
    </dgm:pt>
    <dgm:pt modelId="{E2B3C24C-D33C-D249-BAE9-A78F70CD15F4}" type="pres">
      <dgm:prSet presAssocID="{829A96A7-BCDD-F64C-BAB1-E05390B0E5DD}" presName="parTx" presStyleLbl="revTx" presStyleIdx="0" presStyleCnt="1">
        <dgm:presLayoutVars>
          <dgm:chMax val="0"/>
          <dgm:chPref val="0"/>
          <dgm:bulletEnabled val="1"/>
        </dgm:presLayoutVars>
      </dgm:prSet>
      <dgm:spPr/>
    </dgm:pt>
    <dgm:pt modelId="{BE2909F4-E8EE-524A-9924-66822B24313C}" type="pres">
      <dgm:prSet presAssocID="{829A96A7-BCDD-F64C-BAB1-E05390B0E5DD}" presName="spVertical2" presStyleCnt="0"/>
      <dgm:spPr/>
    </dgm:pt>
    <dgm:pt modelId="{EDA2DC8F-EB4C-244C-9980-9A014648E6B6}" type="pres">
      <dgm:prSet presAssocID="{829A96A7-BCDD-F64C-BAB1-E05390B0E5DD}" presName="spVertical3" presStyleCnt="0"/>
      <dgm:spPr/>
    </dgm:pt>
    <dgm:pt modelId="{2A78ABC3-70D0-024E-B0E6-D9ECB0CF464E}" type="pres">
      <dgm:prSet presAssocID="{0877D2E0-B71C-524B-A31D-4C1D005A3A52}" presName="padding2" presStyleCnt="0"/>
      <dgm:spPr/>
    </dgm:pt>
    <dgm:pt modelId="{0E710A9E-EA77-E24E-AFDC-FD02835ACA29}" type="pres">
      <dgm:prSet presAssocID="{0877D2E0-B71C-524B-A31D-4C1D005A3A52}" presName="negArrow" presStyleCnt="0"/>
      <dgm:spPr/>
    </dgm:pt>
    <dgm:pt modelId="{4761884A-D12A-1B4B-BDCD-6B8E225DB098}" type="pres">
      <dgm:prSet presAssocID="{0877D2E0-B71C-524B-A31D-4C1D005A3A52}" presName="backgroundArrow" presStyleLbl="node1" presStyleIdx="0" presStyleCnt="1"/>
      <dgm:spPr/>
    </dgm:pt>
  </dgm:ptLst>
  <dgm:cxnLst>
    <dgm:cxn modelId="{12AE8B32-3707-8640-B3FE-E6F8B2295FEC}" srcId="{0877D2E0-B71C-524B-A31D-4C1D005A3A52}" destId="{829A96A7-BCDD-F64C-BAB1-E05390B0E5DD}" srcOrd="0" destOrd="0" parTransId="{25F8228C-C540-F843-8899-94E498094986}" sibTransId="{425FF610-676B-ED42-B3ED-63E0355E7314}"/>
    <dgm:cxn modelId="{077994AA-B461-6549-A468-463BF363E314}" type="presOf" srcId="{0877D2E0-B71C-524B-A31D-4C1D005A3A52}" destId="{D2CD5556-F0D4-B548-BE7B-FE5D60742BC8}" srcOrd="0" destOrd="0" presId="urn:microsoft.com/office/officeart/2005/8/layout/hProcess3"/>
    <dgm:cxn modelId="{78FDDCDD-A0CE-2944-96D8-70A4B97E6563}" type="presOf" srcId="{829A96A7-BCDD-F64C-BAB1-E05390B0E5DD}" destId="{E2B3C24C-D33C-D249-BAE9-A78F70CD15F4}" srcOrd="0" destOrd="0" presId="urn:microsoft.com/office/officeart/2005/8/layout/hProcess3"/>
    <dgm:cxn modelId="{0D61FACF-E1D1-264A-9F7B-59B07C89EB4C}" type="presParOf" srcId="{D2CD5556-F0D4-B548-BE7B-FE5D60742BC8}" destId="{79C1337D-96BE-B449-9CFE-094138F04F65}" srcOrd="0" destOrd="0" presId="urn:microsoft.com/office/officeart/2005/8/layout/hProcess3"/>
    <dgm:cxn modelId="{2C9027B9-3314-AE40-A597-EED4B4B7CCF6}" type="presParOf" srcId="{D2CD5556-F0D4-B548-BE7B-FE5D60742BC8}" destId="{BB9DBF8D-0E84-3149-B231-220CA1ABE4E6}" srcOrd="1" destOrd="0" presId="urn:microsoft.com/office/officeart/2005/8/layout/hProcess3"/>
    <dgm:cxn modelId="{796BAB9A-F441-2347-8E9D-D6B3A9E9820D}" type="presParOf" srcId="{BB9DBF8D-0E84-3149-B231-220CA1ABE4E6}" destId="{94238A42-92F6-2648-AA58-CE26588D5F48}" srcOrd="0" destOrd="0" presId="urn:microsoft.com/office/officeart/2005/8/layout/hProcess3"/>
    <dgm:cxn modelId="{1BC8EEC4-2CD0-FA45-8C5F-51E651087427}" type="presParOf" srcId="{BB9DBF8D-0E84-3149-B231-220CA1ABE4E6}" destId="{103CBE2D-39E4-3347-811D-65FF59B98132}" srcOrd="1" destOrd="0" presId="urn:microsoft.com/office/officeart/2005/8/layout/hProcess3"/>
    <dgm:cxn modelId="{862E45D7-CD6A-6E4C-9751-0758ECBB54AE}" type="presParOf" srcId="{103CBE2D-39E4-3347-811D-65FF59B98132}" destId="{7A8F0D39-F347-E345-B6D0-DB1F1DF5F810}" srcOrd="0" destOrd="0" presId="urn:microsoft.com/office/officeart/2005/8/layout/hProcess3"/>
    <dgm:cxn modelId="{F8DD98DC-2F79-F244-8F58-5E9290602A88}" type="presParOf" srcId="{103CBE2D-39E4-3347-811D-65FF59B98132}" destId="{E2B3C24C-D33C-D249-BAE9-A78F70CD15F4}" srcOrd="1" destOrd="0" presId="urn:microsoft.com/office/officeart/2005/8/layout/hProcess3"/>
    <dgm:cxn modelId="{40E1C14B-4D67-6940-87D6-54EE26FEB554}" type="presParOf" srcId="{103CBE2D-39E4-3347-811D-65FF59B98132}" destId="{BE2909F4-E8EE-524A-9924-66822B24313C}" srcOrd="2" destOrd="0" presId="urn:microsoft.com/office/officeart/2005/8/layout/hProcess3"/>
    <dgm:cxn modelId="{3BBEC485-3367-1143-9E88-BA22566EA6C7}" type="presParOf" srcId="{103CBE2D-39E4-3347-811D-65FF59B98132}" destId="{EDA2DC8F-EB4C-244C-9980-9A014648E6B6}" srcOrd="3" destOrd="0" presId="urn:microsoft.com/office/officeart/2005/8/layout/hProcess3"/>
    <dgm:cxn modelId="{269BC183-1A1A-A844-AFCF-9939E845B25B}" type="presParOf" srcId="{BB9DBF8D-0E84-3149-B231-220CA1ABE4E6}" destId="{2A78ABC3-70D0-024E-B0E6-D9ECB0CF464E}" srcOrd="2" destOrd="0" presId="urn:microsoft.com/office/officeart/2005/8/layout/hProcess3"/>
    <dgm:cxn modelId="{4D2DC2BE-C897-ED43-84C9-886BFF3A13AF}" type="presParOf" srcId="{BB9DBF8D-0E84-3149-B231-220CA1ABE4E6}" destId="{0E710A9E-EA77-E24E-AFDC-FD02835ACA29}" srcOrd="3" destOrd="0" presId="urn:microsoft.com/office/officeart/2005/8/layout/hProcess3"/>
    <dgm:cxn modelId="{4ACD9204-4E38-304F-8FB7-5522D15E78A7}" type="presParOf" srcId="{BB9DBF8D-0E84-3149-B231-220CA1ABE4E6}" destId="{4761884A-D12A-1B4B-BDCD-6B8E225DB098}" srcOrd="4"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C2B1A-1732-3C41-9232-53C3AD87A388}">
      <dsp:nvSpPr>
        <dsp:cNvPr id="0" name=""/>
        <dsp:cNvSpPr/>
      </dsp:nvSpPr>
      <dsp:spPr>
        <a:xfrm>
          <a:off x="4010" y="348827"/>
          <a:ext cx="2411759" cy="5084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a:latin typeface="+mj-lt"/>
              <a:cs typeface="Arial" panose="020B0604020202020204" pitchFamily="34" charset="0"/>
            </a:rPr>
            <a:t>Regulating marketing</a:t>
          </a:r>
          <a:endParaRPr lang="en-GB" sz="1400" kern="1200">
            <a:latin typeface="+mj-lt"/>
            <a:cs typeface="Arial" panose="020B0604020202020204" pitchFamily="34" charset="0"/>
          </a:endParaRPr>
        </a:p>
      </dsp:txBody>
      <dsp:txXfrm>
        <a:off x="4010" y="348827"/>
        <a:ext cx="2411759" cy="508481"/>
      </dsp:txXfrm>
    </dsp:sp>
    <dsp:sp modelId="{6A2D3E79-C913-E240-8D20-4AD6C8FB4563}">
      <dsp:nvSpPr>
        <dsp:cNvPr id="0" name=""/>
        <dsp:cNvSpPr/>
      </dsp:nvSpPr>
      <dsp:spPr>
        <a:xfrm>
          <a:off x="4010" y="857309"/>
          <a:ext cx="2411759" cy="322125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mj-lt"/>
            <a:buAutoNum type="arabicPeriod"/>
          </a:pPr>
          <a:r>
            <a:rPr lang="en-GB" sz="1400" kern="1200">
              <a:latin typeface="+mj-lt"/>
              <a:cs typeface="Arial" panose="020B0604020202020204" pitchFamily="34" charset="0"/>
            </a:rPr>
            <a:t>Advertising bans: prohibiting alcohol advertising on council-owned spaces and infrastructure</a:t>
          </a:r>
        </a:p>
      </dsp:txBody>
      <dsp:txXfrm>
        <a:off x="4010" y="857309"/>
        <a:ext cx="2411759" cy="3221252"/>
      </dsp:txXfrm>
    </dsp:sp>
    <dsp:sp modelId="{21DEF44E-782C-2740-86B6-49E1D689B22D}">
      <dsp:nvSpPr>
        <dsp:cNvPr id="0" name=""/>
        <dsp:cNvSpPr/>
      </dsp:nvSpPr>
      <dsp:spPr>
        <a:xfrm>
          <a:off x="2753417" y="348827"/>
          <a:ext cx="2411759" cy="5084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a:latin typeface="+mj-lt"/>
              <a:cs typeface="Arial" panose="020B0604020202020204" pitchFamily="34" charset="0"/>
            </a:rPr>
            <a:t>Regulating availability</a:t>
          </a:r>
          <a:endParaRPr lang="en-GB" sz="1400" kern="1200">
            <a:latin typeface="+mj-lt"/>
            <a:cs typeface="Arial" panose="020B0604020202020204" pitchFamily="34" charset="0"/>
          </a:endParaRPr>
        </a:p>
      </dsp:txBody>
      <dsp:txXfrm>
        <a:off x="2753417" y="348827"/>
        <a:ext cx="2411759" cy="508481"/>
      </dsp:txXfrm>
    </dsp:sp>
    <dsp:sp modelId="{0F746836-C6E4-D94F-A402-B87ADA9FC20C}">
      <dsp:nvSpPr>
        <dsp:cNvPr id="0" name=""/>
        <dsp:cNvSpPr/>
      </dsp:nvSpPr>
      <dsp:spPr>
        <a:xfrm>
          <a:off x="2753417" y="857309"/>
          <a:ext cx="2411759" cy="322125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mj-lt"/>
            <a:buAutoNum type="arabicPeriod" startAt="2"/>
          </a:pPr>
          <a:r>
            <a:rPr lang="en-GB" sz="1400" kern="1200">
              <a:latin typeface="+mj-lt"/>
              <a:cs typeface="Arial" panose="020B0604020202020204" pitchFamily="34" charset="0"/>
            </a:rPr>
            <a:t>Density of alcohol outlets: through Statements of Licensing Policy and Cumulative Impact Policies</a:t>
          </a:r>
        </a:p>
        <a:p>
          <a:pPr marL="114300" lvl="1" indent="-114300" algn="l" defTabSz="622300">
            <a:lnSpc>
              <a:spcPct val="90000"/>
            </a:lnSpc>
            <a:spcBef>
              <a:spcPct val="0"/>
            </a:spcBef>
            <a:spcAft>
              <a:spcPct val="15000"/>
            </a:spcAft>
            <a:buFont typeface="+mj-lt"/>
            <a:buAutoNum type="arabicPeriod" startAt="2"/>
          </a:pPr>
          <a:r>
            <a:rPr lang="en-GB" sz="1400" kern="1200">
              <a:latin typeface="+mj-lt"/>
              <a:cs typeface="Arial" panose="020B0604020202020204" pitchFamily="34" charset="0"/>
            </a:rPr>
            <a:t>Hours and days of sale: through Statements of Licensing Policy, Late Night Levies, Early Morning Restriction Orders</a:t>
          </a:r>
        </a:p>
      </dsp:txBody>
      <dsp:txXfrm>
        <a:off x="2753417" y="857309"/>
        <a:ext cx="2411759" cy="3221252"/>
      </dsp:txXfrm>
    </dsp:sp>
    <dsp:sp modelId="{D6FB763C-4B9F-FF49-A47F-BD1327755EB2}">
      <dsp:nvSpPr>
        <dsp:cNvPr id="0" name=""/>
        <dsp:cNvSpPr/>
      </dsp:nvSpPr>
      <dsp:spPr>
        <a:xfrm>
          <a:off x="5502823" y="348827"/>
          <a:ext cx="2411759" cy="5084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a:latin typeface="+mj-lt"/>
              <a:cs typeface="Arial" panose="020B0604020202020204" pitchFamily="34" charset="0"/>
            </a:rPr>
            <a:t>Managing the drinking environment</a:t>
          </a:r>
          <a:endParaRPr lang="en-GB" sz="1400" kern="1200">
            <a:latin typeface="+mj-lt"/>
            <a:cs typeface="Arial" panose="020B0604020202020204" pitchFamily="34" charset="0"/>
          </a:endParaRPr>
        </a:p>
      </dsp:txBody>
      <dsp:txXfrm>
        <a:off x="5502823" y="348827"/>
        <a:ext cx="2411759" cy="508481"/>
      </dsp:txXfrm>
    </dsp:sp>
    <dsp:sp modelId="{9D397C93-9383-2B40-BF3F-468317BC9363}">
      <dsp:nvSpPr>
        <dsp:cNvPr id="0" name=""/>
        <dsp:cNvSpPr/>
      </dsp:nvSpPr>
      <dsp:spPr>
        <a:xfrm>
          <a:off x="5502823" y="857309"/>
          <a:ext cx="2411759" cy="322125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mj-lt"/>
            <a:buAutoNum type="arabicPeriod" startAt="4"/>
          </a:pPr>
          <a:r>
            <a:rPr lang="en-GB" sz="1400" kern="1200">
              <a:latin typeface="+mj-lt"/>
              <a:cs typeface="Arial" panose="020B0604020202020204" pitchFamily="34" charset="0"/>
            </a:rPr>
            <a:t>Multicomponent community programmes: such as 'Drink Less Enjoy More’ tested in NW England</a:t>
          </a:r>
        </a:p>
        <a:p>
          <a:pPr marL="114300" lvl="1" indent="-114300" algn="l" defTabSz="622300">
            <a:lnSpc>
              <a:spcPct val="90000"/>
            </a:lnSpc>
            <a:spcBef>
              <a:spcPct val="0"/>
            </a:spcBef>
            <a:spcAft>
              <a:spcPct val="15000"/>
            </a:spcAft>
            <a:buFont typeface="+mj-lt"/>
            <a:buAutoNum type="arabicPeriod" startAt="5"/>
          </a:pPr>
          <a:r>
            <a:rPr lang="en-GB" sz="1400" kern="1200">
              <a:latin typeface="+mj-lt"/>
              <a:cs typeface="Arial" panose="020B0604020202020204" pitchFamily="34" charset="0"/>
            </a:rPr>
            <a:t>Replacing glassware with safer alternatives: as in good practice licensing guidance</a:t>
          </a:r>
        </a:p>
        <a:p>
          <a:pPr marL="114300" lvl="1" indent="-114300" algn="l" defTabSz="622300">
            <a:lnSpc>
              <a:spcPct val="90000"/>
            </a:lnSpc>
            <a:spcBef>
              <a:spcPct val="0"/>
            </a:spcBef>
            <a:spcAft>
              <a:spcPct val="15000"/>
            </a:spcAft>
            <a:buFont typeface="+mj-lt"/>
            <a:buAutoNum type="arabicPeriod" startAt="5"/>
          </a:pPr>
          <a:r>
            <a:rPr lang="en-GB" sz="1400" kern="1200">
              <a:latin typeface="+mj-lt"/>
              <a:cs typeface="Arial" panose="020B0604020202020204" pitchFamily="34" charset="0"/>
            </a:rPr>
            <a:t>Voluntary removal of the sale of high strength alcohol: 'Reducing the Strength' initiatives </a:t>
          </a:r>
        </a:p>
        <a:p>
          <a:pPr marL="114300" lvl="1" indent="-114300" algn="l" defTabSz="622300">
            <a:lnSpc>
              <a:spcPct val="90000"/>
            </a:lnSpc>
            <a:spcBef>
              <a:spcPct val="0"/>
            </a:spcBef>
            <a:spcAft>
              <a:spcPct val="15000"/>
            </a:spcAft>
            <a:buFont typeface="+mj-lt"/>
            <a:buAutoNum type="arabicPeriod" startAt="5"/>
          </a:pPr>
          <a:r>
            <a:rPr lang="en-GB" sz="1400" kern="1200">
              <a:latin typeface="+mj-lt"/>
              <a:cs typeface="Arial" panose="020B0604020202020204" pitchFamily="34" charset="0"/>
            </a:rPr>
            <a:t>Policing and enforcement approaches: multi-agency Cardiff Model for violence prevention</a:t>
          </a:r>
        </a:p>
      </dsp:txBody>
      <dsp:txXfrm>
        <a:off x="5502823" y="857309"/>
        <a:ext cx="2411759" cy="3221252"/>
      </dsp:txXfrm>
    </dsp:sp>
    <dsp:sp modelId="{71848EE2-BB89-D84B-AA71-9F57FC77F35D}">
      <dsp:nvSpPr>
        <dsp:cNvPr id="0" name=""/>
        <dsp:cNvSpPr/>
      </dsp:nvSpPr>
      <dsp:spPr>
        <a:xfrm>
          <a:off x="8252229" y="348827"/>
          <a:ext cx="2411759" cy="5084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GB" sz="1400" b="1" kern="1200">
              <a:latin typeface="+mj-lt"/>
              <a:cs typeface="Arial" panose="020B0604020202020204" pitchFamily="34" charset="0"/>
            </a:rPr>
            <a:t>Brief interventions and treatment</a:t>
          </a:r>
          <a:endParaRPr lang="en-GB" sz="1400" kern="1200">
            <a:latin typeface="+mj-lt"/>
            <a:cs typeface="Arial" panose="020B0604020202020204" pitchFamily="34" charset="0"/>
          </a:endParaRPr>
        </a:p>
      </dsp:txBody>
      <dsp:txXfrm>
        <a:off x="8252229" y="348827"/>
        <a:ext cx="2411759" cy="508481"/>
      </dsp:txXfrm>
    </dsp:sp>
    <dsp:sp modelId="{C9D8E03A-CB25-D64C-A9EA-87F72EEB60A0}">
      <dsp:nvSpPr>
        <dsp:cNvPr id="0" name=""/>
        <dsp:cNvSpPr/>
      </dsp:nvSpPr>
      <dsp:spPr>
        <a:xfrm>
          <a:off x="8252229" y="857309"/>
          <a:ext cx="2411759" cy="322125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mj-lt"/>
            <a:buAutoNum type="arabicPeriod" startAt="8"/>
          </a:pPr>
          <a:r>
            <a:rPr lang="en-GB" sz="1400" kern="1200">
              <a:latin typeface="+mj-lt"/>
              <a:cs typeface="Arial" panose="020B0604020202020204" pitchFamily="34" charset="0"/>
            </a:rPr>
            <a:t>Identification and brief advice (IBA) in primary healthcare: follow NICE guidance to r</a:t>
          </a:r>
          <a:r>
            <a:rPr lang="en-GB" sz="1400" b="0" i="0" u="none" kern="1200">
              <a:latin typeface="+mj-lt"/>
              <a:cs typeface="Arial" panose="020B0604020202020204" pitchFamily="34" charset="0"/>
            </a:rPr>
            <a:t>outinely carry out alcohol screening as an integral part of practice </a:t>
          </a:r>
          <a:endParaRPr lang="en-GB" sz="1400" kern="1200">
            <a:latin typeface="+mj-lt"/>
            <a:cs typeface="Arial" panose="020B0604020202020204" pitchFamily="34" charset="0"/>
          </a:endParaRPr>
        </a:p>
        <a:p>
          <a:pPr marL="114300" lvl="1" indent="-114300" algn="l" defTabSz="622300">
            <a:lnSpc>
              <a:spcPct val="90000"/>
            </a:lnSpc>
            <a:spcBef>
              <a:spcPct val="0"/>
            </a:spcBef>
            <a:spcAft>
              <a:spcPct val="15000"/>
            </a:spcAft>
            <a:buFont typeface="+mj-lt"/>
            <a:buAutoNum type="arabicPeriod" startAt="8"/>
          </a:pPr>
          <a:r>
            <a:rPr lang="en-GB" sz="1400" kern="1200">
              <a:latin typeface="+mj-lt"/>
              <a:cs typeface="Arial" panose="020B0604020202020204" pitchFamily="34" charset="0"/>
            </a:rPr>
            <a:t>Electronic IBA: follow NICE guidance to use as an adjunct to existing services</a:t>
          </a:r>
        </a:p>
        <a:p>
          <a:pPr marL="114300" lvl="1" indent="-114300" algn="l" defTabSz="622300">
            <a:lnSpc>
              <a:spcPct val="90000"/>
            </a:lnSpc>
            <a:spcBef>
              <a:spcPct val="0"/>
            </a:spcBef>
            <a:spcAft>
              <a:spcPct val="15000"/>
            </a:spcAft>
            <a:buFont typeface="+mj-lt"/>
            <a:buAutoNum type="arabicPeriod" startAt="8"/>
          </a:pPr>
          <a:r>
            <a:rPr lang="en-GB" sz="1400" kern="1200">
              <a:latin typeface="+mj-lt"/>
              <a:cs typeface="Arial" panose="020B0604020202020204" pitchFamily="34" charset="0"/>
            </a:rPr>
            <a:t>Psychosocial and psychological interventions: follow existing NICE guidance</a:t>
          </a:r>
        </a:p>
        <a:p>
          <a:pPr marL="114300" lvl="1" indent="-114300" algn="l" defTabSz="622300">
            <a:lnSpc>
              <a:spcPct val="90000"/>
            </a:lnSpc>
            <a:spcBef>
              <a:spcPct val="0"/>
            </a:spcBef>
            <a:spcAft>
              <a:spcPct val="15000"/>
            </a:spcAft>
            <a:buFont typeface="+mj-lt"/>
            <a:buAutoNum type="arabicPeriod" startAt="8"/>
          </a:pPr>
          <a:r>
            <a:rPr lang="en-GB" sz="1400" kern="1200">
              <a:latin typeface="+mj-lt"/>
              <a:cs typeface="Arial" panose="020B0604020202020204" pitchFamily="34" charset="0"/>
            </a:rPr>
            <a:t>Pharmacological interventions: follow existing NICE guidance</a:t>
          </a:r>
        </a:p>
      </dsp:txBody>
      <dsp:txXfrm>
        <a:off x="8252229" y="857309"/>
        <a:ext cx="2411759" cy="3221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1884A-D12A-1B4B-BDCD-6B8E225DB098}">
      <dsp:nvSpPr>
        <dsp:cNvPr id="0" name=""/>
        <dsp:cNvSpPr/>
      </dsp:nvSpPr>
      <dsp:spPr>
        <a:xfrm>
          <a:off x="0" y="1206"/>
          <a:ext cx="10667999" cy="1224000"/>
        </a:xfrm>
        <a:prstGeom prst="rightArrow">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B3C24C-D33C-D249-BAE9-A78F70CD15F4}">
      <dsp:nvSpPr>
        <dsp:cNvPr id="0" name=""/>
        <dsp:cNvSpPr/>
      </dsp:nvSpPr>
      <dsp:spPr>
        <a:xfrm>
          <a:off x="860209" y="307206"/>
          <a:ext cx="9501186" cy="6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2720" rIns="0" bIns="172720" numCol="1" spcCol="1270" anchor="ctr" anchorCtr="0">
          <a:noAutofit/>
        </a:bodyPr>
        <a:lstStyle/>
        <a:p>
          <a:pPr marL="0" lvl="0" indent="0" algn="ctr" defTabSz="755650">
            <a:lnSpc>
              <a:spcPct val="90000"/>
            </a:lnSpc>
            <a:spcBef>
              <a:spcPct val="0"/>
            </a:spcBef>
            <a:spcAft>
              <a:spcPct val="35000"/>
            </a:spcAft>
            <a:buNone/>
          </a:pPr>
          <a:r>
            <a:rPr lang="en-GB" sz="1700" kern="1200"/>
            <a:t>Advocacy for national action (on price, availability and marketing)</a:t>
          </a:r>
        </a:p>
      </dsp:txBody>
      <dsp:txXfrm>
        <a:off x="860209" y="307206"/>
        <a:ext cx="9501186" cy="612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2FABF-EA8B-3342-8C98-2BE17B96D4D9}"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29DEC-4B04-834C-828C-6F94A6D47AA0}" type="slidenum">
              <a:rPr lang="en-US" smtClean="0"/>
              <a:t>‹#›</a:t>
            </a:fld>
            <a:endParaRPr lang="en-US"/>
          </a:p>
        </p:txBody>
      </p:sp>
    </p:spTree>
    <p:extLst>
      <p:ext uri="{BB962C8B-B14F-4D97-AF65-F5344CB8AC3E}">
        <p14:creationId xmlns:p14="http://schemas.microsoft.com/office/powerpoint/2010/main" val="422725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929DEC-4B04-834C-828C-6F94A6D47AA0}" type="slidenum">
              <a:rPr lang="en-US" smtClean="0"/>
              <a:t>8</a:t>
            </a:fld>
            <a:endParaRPr lang="en-US"/>
          </a:p>
        </p:txBody>
      </p:sp>
    </p:spTree>
    <p:extLst>
      <p:ext uri="{BB962C8B-B14F-4D97-AF65-F5344CB8AC3E}">
        <p14:creationId xmlns:p14="http://schemas.microsoft.com/office/powerpoint/2010/main" val="39825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929DEC-4B04-834C-828C-6F94A6D47AA0}" type="slidenum">
              <a:rPr lang="en-US" smtClean="0"/>
              <a:t>9</a:t>
            </a:fld>
            <a:endParaRPr lang="en-US"/>
          </a:p>
        </p:txBody>
      </p:sp>
    </p:spTree>
    <p:extLst>
      <p:ext uri="{BB962C8B-B14F-4D97-AF65-F5344CB8AC3E}">
        <p14:creationId xmlns:p14="http://schemas.microsoft.com/office/powerpoint/2010/main" val="4255385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929DEC-4B04-834C-828C-6F94A6D47AA0}" type="slidenum">
              <a:rPr lang="en-US" smtClean="0"/>
              <a:t>34</a:t>
            </a:fld>
            <a:endParaRPr lang="en-US"/>
          </a:p>
        </p:txBody>
      </p:sp>
    </p:spTree>
    <p:extLst>
      <p:ext uri="{BB962C8B-B14F-4D97-AF65-F5344CB8AC3E}">
        <p14:creationId xmlns:p14="http://schemas.microsoft.com/office/powerpoint/2010/main" val="291696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FE0C-04D9-5DA7-EA89-290BD4FA42C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82D4E63-14E2-CFBA-3012-800C305CD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EDE04C5-F754-2153-9FB5-972AD197CD52}"/>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5" name="Footer Placeholder 4">
            <a:extLst>
              <a:ext uri="{FF2B5EF4-FFF2-40B4-BE49-F238E27FC236}">
                <a16:creationId xmlns:a16="http://schemas.microsoft.com/office/drawing/2014/main" id="{2604F57A-38D8-3F93-ABD3-4FA9E05F8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7535-22AF-FF4C-BECD-701AC981E704}"/>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1456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B84B-EB91-4487-BB53-C2EFA2E1319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A56585B-3A24-2F67-190C-6603442D8B0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7984B8-6964-4CF3-E982-CF6DD003769F}"/>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5" name="Footer Placeholder 4">
            <a:extLst>
              <a:ext uri="{FF2B5EF4-FFF2-40B4-BE49-F238E27FC236}">
                <a16:creationId xmlns:a16="http://schemas.microsoft.com/office/drawing/2014/main" id="{C6B90E81-2E1E-BFB1-4F6C-7898897CF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4A0AD-51F7-BF77-1E36-44B2E8846EA8}"/>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76287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5A9A0C-F653-11C3-76EB-F3BB84A22A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7C5F5C-CADC-8061-FD10-28CD537AA6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F980B9-20F4-64F0-C24D-9284970DF3D5}"/>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5" name="Footer Placeholder 4">
            <a:extLst>
              <a:ext uri="{FF2B5EF4-FFF2-40B4-BE49-F238E27FC236}">
                <a16:creationId xmlns:a16="http://schemas.microsoft.com/office/drawing/2014/main" id="{B020A1C7-6008-EBF5-F85E-BD3EE7EFF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F366B-1E87-6576-F4B8-D84AF695CE7C}"/>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311777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7F9D-4F8E-3900-E963-2A09FB23B3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68B669-F643-41C1-8CCC-AD2E879768E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5BBD24-EC5B-4492-5FBE-44ECF29DC0CB}"/>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5" name="Footer Placeholder 4">
            <a:extLst>
              <a:ext uri="{FF2B5EF4-FFF2-40B4-BE49-F238E27FC236}">
                <a16:creationId xmlns:a16="http://schemas.microsoft.com/office/drawing/2014/main" id="{F8D4E7BB-91B1-FD7E-8306-3F4381765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A2A33-EC1F-A8CB-C2FC-9B8B1E586DD8}"/>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427831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4933B-A220-5AAA-13EE-6C5ACE6653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92A1A17-B91E-82F8-996A-6B15824D7C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48CBC2-2C0F-E0BF-E767-65CA530D87F5}"/>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5" name="Footer Placeholder 4">
            <a:extLst>
              <a:ext uri="{FF2B5EF4-FFF2-40B4-BE49-F238E27FC236}">
                <a16:creationId xmlns:a16="http://schemas.microsoft.com/office/drawing/2014/main" id="{9EC97F5B-2E40-AC27-9017-7A8E4B405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98E5F-13B1-05FA-A79C-BBD2F73524BC}"/>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3005083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A8F06-144D-BF54-ACE0-ED9C5095B9E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4296C1-A749-5A16-4CEF-7CD5021DBC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990F91F-C02F-9765-9FC0-FD020C8CE1C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B689B2A-DC1D-B1FA-8610-45CFF4B6EFFE}"/>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6" name="Footer Placeholder 5">
            <a:extLst>
              <a:ext uri="{FF2B5EF4-FFF2-40B4-BE49-F238E27FC236}">
                <a16:creationId xmlns:a16="http://schemas.microsoft.com/office/drawing/2014/main" id="{99887EA0-9E5A-C979-FE7C-82ED8B249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726AD6-ECAF-1B21-D368-2DDA9BA65F20}"/>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413061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6AB1-0065-A994-CB2E-692E1CD8EF4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177306-DA9D-7751-494D-286C3F5B0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36B08B3-784A-174E-AE74-6F2EF4DEC5A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6FAF8EE-5C7F-2593-7078-282E15383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04B54F-842F-A07F-10D3-17F0733D7A0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65F398C-5332-4048-1AB7-282C30A22E14}"/>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8" name="Footer Placeholder 7">
            <a:extLst>
              <a:ext uri="{FF2B5EF4-FFF2-40B4-BE49-F238E27FC236}">
                <a16:creationId xmlns:a16="http://schemas.microsoft.com/office/drawing/2014/main" id="{D704D1F4-0A36-B86F-6272-98CAD5249F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12817B-8FA3-0E9C-9282-43C421583FB8}"/>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404978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3243-7C2B-265B-A1E9-73804D89AC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4D9035B-9A27-86C4-3D7E-A4031299E7B5}"/>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4" name="Footer Placeholder 3">
            <a:extLst>
              <a:ext uri="{FF2B5EF4-FFF2-40B4-BE49-F238E27FC236}">
                <a16:creationId xmlns:a16="http://schemas.microsoft.com/office/drawing/2014/main" id="{E65740AB-6C24-680A-D3B5-F3D050C19B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8BB61B-EE2B-42B8-1094-45EAF47DA9FE}"/>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80247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24F84C-D0C9-3A36-D43F-43E15BC124D9}"/>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3" name="Footer Placeholder 2">
            <a:extLst>
              <a:ext uri="{FF2B5EF4-FFF2-40B4-BE49-F238E27FC236}">
                <a16:creationId xmlns:a16="http://schemas.microsoft.com/office/drawing/2014/main" id="{7AA4CB61-0F07-AC32-4180-17125BBE9E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182C3-2CA1-F404-BB1D-DEE69F805A3A}"/>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306863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16C24-3966-737B-BBD9-D02164897E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4225DC2-CF3C-DEF6-93B1-B703D50463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EF7E1DF-538C-B39A-72E4-D088FEA4E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B26A03-1F14-770B-CF6A-318FFBB3978D}"/>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6" name="Footer Placeholder 5">
            <a:extLst>
              <a:ext uri="{FF2B5EF4-FFF2-40B4-BE49-F238E27FC236}">
                <a16:creationId xmlns:a16="http://schemas.microsoft.com/office/drawing/2014/main" id="{A7F7C6B8-EDB3-76F5-E820-6C494FE34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0CDAE-C15B-5A3F-BF16-A8B68C2CD555}"/>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2144782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D071-7FD0-B6C3-6D78-C61D687C74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602424-C816-31A8-84A5-DDDC7C6863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33EE4E-DFB6-616D-4BF3-10195B09B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9DB730-3243-21BB-B60E-BD1B5DB8FD9C}"/>
              </a:ext>
            </a:extLst>
          </p:cNvPr>
          <p:cNvSpPr>
            <a:spLocks noGrp="1"/>
          </p:cNvSpPr>
          <p:nvPr>
            <p:ph type="dt" sz="half" idx="10"/>
          </p:nvPr>
        </p:nvSpPr>
        <p:spPr/>
        <p:txBody>
          <a:bodyPr/>
          <a:lstStyle/>
          <a:p>
            <a:fld id="{55BF38F6-4BF7-E449-A88A-E1CD076D1C51}" type="datetimeFigureOut">
              <a:rPr lang="en-US" smtClean="0"/>
              <a:t>12/11/2024</a:t>
            </a:fld>
            <a:endParaRPr lang="en-US"/>
          </a:p>
        </p:txBody>
      </p:sp>
      <p:sp>
        <p:nvSpPr>
          <p:cNvPr id="6" name="Footer Placeholder 5">
            <a:extLst>
              <a:ext uri="{FF2B5EF4-FFF2-40B4-BE49-F238E27FC236}">
                <a16:creationId xmlns:a16="http://schemas.microsoft.com/office/drawing/2014/main" id="{02A69E14-FC79-86A9-D9BD-DDF1E9669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6A54B-6792-0539-5F0E-252B5C1EE4EA}"/>
              </a:ext>
            </a:extLst>
          </p:cNvPr>
          <p:cNvSpPr>
            <a:spLocks noGrp="1"/>
          </p:cNvSpPr>
          <p:nvPr>
            <p:ph type="sldNum" sz="quarter" idx="12"/>
          </p:nvPr>
        </p:nvSpPr>
        <p:spPr/>
        <p:txBody>
          <a:bodyPr/>
          <a:lstStyle/>
          <a:p>
            <a:fld id="{502B0948-679A-EB4A-A032-F931ABC29EE1}" type="slidenum">
              <a:rPr lang="en-US" smtClean="0"/>
              <a:t>‹#›</a:t>
            </a:fld>
            <a:endParaRPr lang="en-US"/>
          </a:p>
        </p:txBody>
      </p:sp>
    </p:spTree>
    <p:extLst>
      <p:ext uri="{BB962C8B-B14F-4D97-AF65-F5344CB8AC3E}">
        <p14:creationId xmlns:p14="http://schemas.microsoft.com/office/powerpoint/2010/main" val="279706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BA4F7-C6A6-8174-1F7D-B0CC0E0FE3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2AF3FD-4A37-0AC6-7AA8-AA3FBD087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ACBE08-33A2-6ACA-0E93-F3AED529D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BF38F6-4BF7-E449-A88A-E1CD076D1C51}" type="datetimeFigureOut">
              <a:rPr lang="en-US" smtClean="0"/>
              <a:t>12/11/2024</a:t>
            </a:fld>
            <a:endParaRPr lang="en-US"/>
          </a:p>
        </p:txBody>
      </p:sp>
      <p:sp>
        <p:nvSpPr>
          <p:cNvPr id="5" name="Footer Placeholder 4">
            <a:extLst>
              <a:ext uri="{FF2B5EF4-FFF2-40B4-BE49-F238E27FC236}">
                <a16:creationId xmlns:a16="http://schemas.microsoft.com/office/drawing/2014/main" id="{445E587C-4E66-278A-0D85-1AEBC4A4A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071CB3-3C32-AD52-3A38-C664A2856B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2B0948-679A-EB4A-A032-F931ABC29EE1}" type="slidenum">
              <a:rPr lang="en-US" smtClean="0"/>
              <a:t>‹#›</a:t>
            </a:fld>
            <a:endParaRPr lang="en-US"/>
          </a:p>
        </p:txBody>
      </p:sp>
    </p:spTree>
    <p:extLst>
      <p:ext uri="{BB962C8B-B14F-4D97-AF65-F5344CB8AC3E}">
        <p14:creationId xmlns:p14="http://schemas.microsoft.com/office/powerpoint/2010/main" val="3925893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stevekeiretsu/7081351137/" TargetMode="External"/><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s://creativecommons.org/licenses/by-nc/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who.int/health-topics/alcohol#tab=tab_1"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s://ahauk.org/what-we-do/our-priorities/our-manifesto/"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ahauk.org/resource/pouring-over-public-opinion-alcohol-policies-in-the-u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bmj.com/content/348/bmj.f7646" TargetMode="External"/><Relationship Id="rId2" Type="http://schemas.openxmlformats.org/officeDocument/2006/relationships/hyperlink" Target="https://www.gov.scot/publications/alcohol-minimum-pricing-scotland-act-2012-report-operation-effect-minimum-pricing-provisions-2018-2023/pages/2/"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gov.uk/government/publications/local-alcohol-services-and-systems-improvement-tool/the-alcohol-clear-approach-to-system-improvement-excellence-in-preventing-and-reducing-alcohol-harm#why-use-the-alcohol-clear"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sustainweb.org/reports/feb22-advertising-policy-toolkit/" TargetMode="External"/><Relationship Id="rId2" Type="http://schemas.openxmlformats.org/officeDocument/2006/relationships/hyperlink" Target="https://democracy.sheffield.gov.uk/documents/s66761/Appendix%201%20-%20Sheffield%20City%20Council%20Advertising%20and%20Sponsorship%20Policy%202024-2026.pdf" TargetMode="Externa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hyperlink" Target="https://assets.publishing.service.gov.uk/media/65a8f578ed27ca000d27b1f9/Revised_guidance_issued_under_section_182_of_the_Licensing_Act_2003_-_December_2023.pdf" TargetMode="External"/><Relationship Id="rId2" Type="http://schemas.openxmlformats.org/officeDocument/2006/relationships/hyperlink" Target="http://www.legislation.gov.uk/ukpga/2003/17/section/5" TargetMode="Externa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hyperlink" Target="https://www.gov.uk/guidance/alcohol-licensing-a-guide-for-public-health-teams" TargetMode="External"/><Relationship Id="rId4" Type="http://schemas.openxmlformats.org/officeDocument/2006/relationships/hyperlink" Target="https://www.local.gov.uk/publications/public-health-and-licensing-act-2003"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ljmu.ac.uk/-/media/phi-reports/pdf/2018_11_evaluation_of_the_cheshire_and_merseyside_drink_less_enjoy_more_intervention.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3" Type="http://schemas.openxmlformats.org/officeDocument/2006/relationships/hyperlink" Target="https://www.local.gov.uk/sites/default/files/documents/reducing-strength-guidanc-795.pdf" TargetMode="External"/><Relationship Id="rId2" Type="http://schemas.openxmlformats.org/officeDocument/2006/relationships/hyperlink" Target="https://bmcpublichealth.biomedcentral.com/articles/10.1186/s12889-016-3117-7" TargetMode="Externa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3" Type="http://schemas.openxmlformats.org/officeDocument/2006/relationships/hyperlink" Target="https://data.london.gov.uk/information-sharing-to-tackle-violence/istv-resources-for-policy-makers/"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lfh.org.uk/programmes/alcohol/" TargetMode="External"/><Relationship Id="rId2" Type="http://schemas.openxmlformats.org/officeDocument/2006/relationships/hyperlink" Target="https://healthinnovationnetwork.com/wp-content/uploads/2018/02/HIN_AIBA_Toolkit_v15-FINAL.pdf" TargetMode="Externa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hyperlink" Target="https://www.gov.uk/government/publications/alcohol-use-screening-test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fingertips.phe.org.uk/profile/local-alcohol-profil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ias.org.uk/wp-content/uploads/2024/05/Cost-of-Alcohol-in-England-Methodology.pdf" TargetMode="External"/><Relationship Id="rId2" Type="http://schemas.openxmlformats.org/officeDocument/2006/relationships/hyperlink" Target="https://www.ias.org.uk/factsheet/economy/"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BEC9F6-DB79-0AAB-DA6A-1B2A858195D3}"/>
              </a:ext>
            </a:extLst>
          </p:cNvPr>
          <p:cNvSpPr>
            <a:spLocks noGrp="1"/>
          </p:cNvSpPr>
          <p:nvPr>
            <p:ph type="ctrTitle"/>
          </p:nvPr>
        </p:nvSpPr>
        <p:spPr>
          <a:xfrm>
            <a:off x="6367461" y="728664"/>
            <a:ext cx="4984813" cy="2057289"/>
          </a:xfrm>
          <a:noFill/>
        </p:spPr>
        <p:txBody>
          <a:bodyPr>
            <a:normAutofit fontScale="90000"/>
          </a:bodyPr>
          <a:lstStyle/>
          <a:p>
            <a:pPr algn="l"/>
            <a:r>
              <a:rPr lang="en-US" sz="5200" dirty="0"/>
              <a:t>Tackling alcohol harm in South East London</a:t>
            </a:r>
          </a:p>
        </p:txBody>
      </p:sp>
      <p:sp>
        <p:nvSpPr>
          <p:cNvPr id="3" name="Subtitle 2">
            <a:extLst>
              <a:ext uri="{FF2B5EF4-FFF2-40B4-BE49-F238E27FC236}">
                <a16:creationId xmlns:a16="http://schemas.microsoft.com/office/drawing/2014/main" id="{2E8131EA-4001-A2E0-65B8-24826DBBC717}"/>
              </a:ext>
            </a:extLst>
          </p:cNvPr>
          <p:cNvSpPr>
            <a:spLocks noGrp="1"/>
          </p:cNvSpPr>
          <p:nvPr>
            <p:ph type="subTitle" idx="1"/>
          </p:nvPr>
        </p:nvSpPr>
        <p:spPr>
          <a:xfrm>
            <a:off x="6367460" y="2819398"/>
            <a:ext cx="4984813" cy="2057289"/>
          </a:xfrm>
          <a:noFill/>
        </p:spPr>
        <p:txBody>
          <a:bodyPr>
            <a:normAutofit/>
          </a:bodyPr>
          <a:lstStyle/>
          <a:p>
            <a:pPr algn="l"/>
            <a:r>
              <a:rPr lang="en-US" dirty="0"/>
              <a:t>Toolkit to support the introduction of evidence based high impact policies</a:t>
            </a:r>
          </a:p>
          <a:p>
            <a:pPr algn="l"/>
            <a:r>
              <a:rPr lang="en-US" dirty="0"/>
              <a:t>Prepared for the Vital 5 initiative by the Institute of Alcohol Studies</a:t>
            </a:r>
          </a:p>
          <a:p>
            <a:pPr algn="l">
              <a:tabLst>
                <a:tab pos="2238375" algn="l"/>
              </a:tabLst>
            </a:pPr>
            <a:r>
              <a:rPr lang="en-US"/>
              <a:t>May 2024 </a:t>
            </a:r>
          </a:p>
        </p:txBody>
      </p:sp>
      <p:pic>
        <p:nvPicPr>
          <p:cNvPr id="15" name="Picture 14" descr="A cityscape with a city in the background">
            <a:extLst>
              <a:ext uri="{FF2B5EF4-FFF2-40B4-BE49-F238E27FC236}">
                <a16:creationId xmlns:a16="http://schemas.microsoft.com/office/drawing/2014/main" id="{9A0BF4A0-CA35-8DD2-B87F-D0B220932CE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818" r="32728" b="-1"/>
          <a:stretch/>
        </p:blipFill>
        <p:spPr>
          <a:xfrm>
            <a:off x="1" y="10"/>
            <a:ext cx="6005512" cy="6857990"/>
          </a:xfrm>
          <a:prstGeom prst="rect">
            <a:avLst/>
          </a:prstGeom>
        </p:spPr>
      </p:pic>
      <p:sp>
        <p:nvSpPr>
          <p:cNvPr id="16" name="TextBox 15">
            <a:extLst>
              <a:ext uri="{FF2B5EF4-FFF2-40B4-BE49-F238E27FC236}">
                <a16:creationId xmlns:a16="http://schemas.microsoft.com/office/drawing/2014/main" id="{376B6E56-3065-F2B0-4B09-00B5C76D9979}"/>
              </a:ext>
            </a:extLst>
          </p:cNvPr>
          <p:cNvSpPr txBox="1"/>
          <p:nvPr/>
        </p:nvSpPr>
        <p:spPr>
          <a:xfrm>
            <a:off x="3550995" y="6657945"/>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stevekeiretsu/708135113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23" name="Picture 22" descr="South East London Coalition for Better Health and Equity logo">
            <a:extLst>
              <a:ext uri="{FF2B5EF4-FFF2-40B4-BE49-F238E27FC236}">
                <a16:creationId xmlns:a16="http://schemas.microsoft.com/office/drawing/2014/main" id="{E2360B5E-E99D-744E-6116-B2C29822FE1E}"/>
              </a:ext>
            </a:extLst>
          </p:cNvPr>
          <p:cNvPicPr/>
          <p:nvPr/>
        </p:nvPicPr>
        <p:blipFill>
          <a:blip r:embed="rId5"/>
          <a:stretch>
            <a:fillRect/>
          </a:stretch>
        </p:blipFill>
        <p:spPr>
          <a:xfrm>
            <a:off x="6186489" y="4910132"/>
            <a:ext cx="2456357" cy="1075675"/>
          </a:xfrm>
          <a:prstGeom prst="rect">
            <a:avLst/>
          </a:prstGeom>
        </p:spPr>
      </p:pic>
      <p:pic>
        <p:nvPicPr>
          <p:cNvPr id="24" name="Picture 23" descr="South East London Integrated Care System logo">
            <a:extLst>
              <a:ext uri="{FF2B5EF4-FFF2-40B4-BE49-F238E27FC236}">
                <a16:creationId xmlns:a16="http://schemas.microsoft.com/office/drawing/2014/main" id="{EDD53EC0-2776-9A2A-EDEC-CBBCB90A312E}"/>
              </a:ext>
            </a:extLst>
          </p:cNvPr>
          <p:cNvPicPr/>
          <p:nvPr/>
        </p:nvPicPr>
        <p:blipFill>
          <a:blip r:embed="rId6"/>
          <a:stretch>
            <a:fillRect/>
          </a:stretch>
        </p:blipFill>
        <p:spPr>
          <a:xfrm>
            <a:off x="9967617" y="5086165"/>
            <a:ext cx="1873010" cy="844973"/>
          </a:xfrm>
          <a:prstGeom prst="rect">
            <a:avLst/>
          </a:prstGeom>
        </p:spPr>
      </p:pic>
      <p:pic>
        <p:nvPicPr>
          <p:cNvPr id="25" name="Picture 24" descr="King's Health Partners logo">
            <a:extLst>
              <a:ext uri="{FF2B5EF4-FFF2-40B4-BE49-F238E27FC236}">
                <a16:creationId xmlns:a16="http://schemas.microsoft.com/office/drawing/2014/main" id="{A2102A06-5A4B-362E-4488-6444973924B1}"/>
              </a:ext>
              <a:ext uri="{C183D7F6-B498-43B3-948B-1728B52AA6E4}">
                <adec:decorative xmlns:adec="http://schemas.microsoft.com/office/drawing/2017/decorative" val="0"/>
              </a:ext>
            </a:extLst>
          </p:cNvPr>
          <p:cNvPicPr/>
          <p:nvPr/>
        </p:nvPicPr>
        <p:blipFill>
          <a:blip r:embed="rId7"/>
          <a:stretch>
            <a:fillRect/>
          </a:stretch>
        </p:blipFill>
        <p:spPr>
          <a:xfrm>
            <a:off x="6186489" y="6173166"/>
            <a:ext cx="5929726" cy="584806"/>
          </a:xfrm>
          <a:prstGeom prst="rect">
            <a:avLst/>
          </a:prstGeom>
        </p:spPr>
      </p:pic>
    </p:spTree>
    <p:extLst>
      <p:ext uri="{BB962C8B-B14F-4D97-AF65-F5344CB8AC3E}">
        <p14:creationId xmlns:p14="http://schemas.microsoft.com/office/powerpoint/2010/main" val="128574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graphic showing cost of alcohol harm in Bromley (2021-2022)">
            <a:extLst>
              <a:ext uri="{FF2B5EF4-FFF2-40B4-BE49-F238E27FC236}">
                <a16:creationId xmlns:a16="http://schemas.microsoft.com/office/drawing/2014/main" id="{4682C36C-47F2-9DEC-D9E1-B08924DE2883}"/>
              </a:ext>
            </a:extLst>
          </p:cNvPr>
          <p:cNvPicPr>
            <a:picLocks noChangeAspect="1"/>
          </p:cNvPicPr>
          <p:nvPr/>
        </p:nvPicPr>
        <p:blipFill>
          <a:blip r:embed="rId2"/>
          <a:stretch>
            <a:fillRect/>
          </a:stretch>
        </p:blipFill>
        <p:spPr>
          <a:xfrm>
            <a:off x="1026392" y="643467"/>
            <a:ext cx="4359359" cy="5571066"/>
          </a:xfrm>
          <a:prstGeom prst="rect">
            <a:avLst/>
          </a:prstGeom>
        </p:spPr>
      </p:pic>
      <p:pic>
        <p:nvPicPr>
          <p:cNvPr id="3" name="Picture 2" descr="Infographic showing cost per head and cost breakdown for Bromley">
            <a:extLst>
              <a:ext uri="{FF2B5EF4-FFF2-40B4-BE49-F238E27FC236}">
                <a16:creationId xmlns:a16="http://schemas.microsoft.com/office/drawing/2014/main" id="{C913FD4E-523B-CCB9-F38A-5C616FB1927B}"/>
              </a:ext>
            </a:extLst>
          </p:cNvPr>
          <p:cNvPicPr>
            <a:picLocks noChangeAspect="1"/>
          </p:cNvPicPr>
          <p:nvPr/>
        </p:nvPicPr>
        <p:blipFill rotWithShape="1">
          <a:blip r:embed="rId3"/>
          <a:srcRect t="50000"/>
          <a:stretch/>
        </p:blipFill>
        <p:spPr>
          <a:xfrm>
            <a:off x="6681927" y="549000"/>
            <a:ext cx="4608000" cy="5760000"/>
          </a:xfrm>
          <a:prstGeom prst="rect">
            <a:avLst/>
          </a:prstGeom>
        </p:spPr>
      </p:pic>
      <p:pic>
        <p:nvPicPr>
          <p:cNvPr id="6" name="Picture 2" descr="Institute Of Alcohol Studies | LinkedIn">
            <a:extLst>
              <a:ext uri="{FF2B5EF4-FFF2-40B4-BE49-F238E27FC236}">
                <a16:creationId xmlns:a16="http://schemas.microsoft.com/office/drawing/2014/main" id="{B8B6C0E5-CE0C-7E77-CB86-EE2986581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7771" y="5844446"/>
            <a:ext cx="835723" cy="8357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618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graphic showing cost of alcohol harm in Greenwich (2021-2022)">
            <a:extLst>
              <a:ext uri="{FF2B5EF4-FFF2-40B4-BE49-F238E27FC236}">
                <a16:creationId xmlns:a16="http://schemas.microsoft.com/office/drawing/2014/main" id="{632EC5A9-CB3C-92FA-F176-4A58A5B81D0A}"/>
              </a:ext>
            </a:extLst>
          </p:cNvPr>
          <p:cNvPicPr>
            <a:picLocks noChangeAspect="1"/>
          </p:cNvPicPr>
          <p:nvPr/>
        </p:nvPicPr>
        <p:blipFill>
          <a:blip r:embed="rId2"/>
          <a:stretch>
            <a:fillRect/>
          </a:stretch>
        </p:blipFill>
        <p:spPr>
          <a:xfrm>
            <a:off x="1033356" y="643467"/>
            <a:ext cx="4345431" cy="5571066"/>
          </a:xfrm>
          <a:prstGeom prst="rect">
            <a:avLst/>
          </a:prstGeom>
        </p:spPr>
      </p:pic>
      <p:pic>
        <p:nvPicPr>
          <p:cNvPr id="3" name="Picture 2" descr="Infographic showing costs for crime and disorder, wider economy and social services for Greenwich">
            <a:extLst>
              <a:ext uri="{FF2B5EF4-FFF2-40B4-BE49-F238E27FC236}">
                <a16:creationId xmlns:a16="http://schemas.microsoft.com/office/drawing/2014/main" id="{5FF49DC5-D960-C7F9-9B3E-A81EAA16E7EC}"/>
              </a:ext>
            </a:extLst>
          </p:cNvPr>
          <p:cNvPicPr>
            <a:picLocks noChangeAspect="1"/>
          </p:cNvPicPr>
          <p:nvPr/>
        </p:nvPicPr>
        <p:blipFill rotWithShape="1">
          <a:blip r:embed="rId3"/>
          <a:srcRect t="50000"/>
          <a:stretch/>
        </p:blipFill>
        <p:spPr>
          <a:xfrm>
            <a:off x="6681927" y="549000"/>
            <a:ext cx="4608000" cy="5760000"/>
          </a:xfrm>
          <a:prstGeom prst="rect">
            <a:avLst/>
          </a:prstGeom>
        </p:spPr>
      </p:pic>
      <p:pic>
        <p:nvPicPr>
          <p:cNvPr id="6" name="Picture 2" descr="Institute Of Alcohol Studies | LinkedIn">
            <a:extLst>
              <a:ext uri="{FF2B5EF4-FFF2-40B4-BE49-F238E27FC236}">
                <a16:creationId xmlns:a16="http://schemas.microsoft.com/office/drawing/2014/main" id="{F37ECB3E-218F-88B0-E341-9D310842C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7771" y="5844446"/>
            <a:ext cx="835723" cy="8357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73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graphic showing cost of alcohol harm in Lambeth (2021-2022)">
            <a:extLst>
              <a:ext uri="{FF2B5EF4-FFF2-40B4-BE49-F238E27FC236}">
                <a16:creationId xmlns:a16="http://schemas.microsoft.com/office/drawing/2014/main" id="{BEFC96F9-4066-5DB7-B21F-44571A3C1F17}"/>
              </a:ext>
            </a:extLst>
          </p:cNvPr>
          <p:cNvPicPr>
            <a:picLocks noChangeAspect="1"/>
          </p:cNvPicPr>
          <p:nvPr/>
        </p:nvPicPr>
        <p:blipFill>
          <a:blip r:embed="rId2"/>
          <a:stretch>
            <a:fillRect/>
          </a:stretch>
        </p:blipFill>
        <p:spPr>
          <a:xfrm>
            <a:off x="1033356" y="643467"/>
            <a:ext cx="4345431" cy="5571066"/>
          </a:xfrm>
          <a:prstGeom prst="rect">
            <a:avLst/>
          </a:prstGeom>
        </p:spPr>
      </p:pic>
      <p:pic>
        <p:nvPicPr>
          <p:cNvPr id="3" name="Picture 2" descr="Infographic showing costs for crime and disorder, wider economy and social services for Lambeth">
            <a:extLst>
              <a:ext uri="{FF2B5EF4-FFF2-40B4-BE49-F238E27FC236}">
                <a16:creationId xmlns:a16="http://schemas.microsoft.com/office/drawing/2014/main" id="{A98478CB-78B8-A6ED-0C98-EBACCA887BBE}"/>
              </a:ext>
            </a:extLst>
          </p:cNvPr>
          <p:cNvPicPr>
            <a:picLocks noChangeAspect="1"/>
          </p:cNvPicPr>
          <p:nvPr/>
        </p:nvPicPr>
        <p:blipFill rotWithShape="1">
          <a:blip r:embed="rId3"/>
          <a:srcRect t="50000"/>
          <a:stretch/>
        </p:blipFill>
        <p:spPr>
          <a:xfrm>
            <a:off x="6681927" y="549000"/>
            <a:ext cx="4608000" cy="5760000"/>
          </a:xfrm>
          <a:prstGeom prst="rect">
            <a:avLst/>
          </a:prstGeom>
        </p:spPr>
      </p:pic>
      <p:pic>
        <p:nvPicPr>
          <p:cNvPr id="8" name="Picture 2" descr="Institute Of Alcohol Studies | LinkedIn">
            <a:extLst>
              <a:ext uri="{FF2B5EF4-FFF2-40B4-BE49-F238E27FC236}">
                <a16:creationId xmlns:a16="http://schemas.microsoft.com/office/drawing/2014/main" id="{333E5A82-F69E-6FDB-E858-2607EF850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7771" y="5844446"/>
            <a:ext cx="835723" cy="8357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69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nfographic showing cost of alcohol harm in Lewisham (2021-2022)">
            <a:extLst>
              <a:ext uri="{FF2B5EF4-FFF2-40B4-BE49-F238E27FC236}">
                <a16:creationId xmlns:a16="http://schemas.microsoft.com/office/drawing/2014/main" id="{A6189C9C-91B7-FB3E-E4CC-B4702375C90F}"/>
              </a:ext>
            </a:extLst>
          </p:cNvPr>
          <p:cNvPicPr>
            <a:picLocks noChangeAspect="1"/>
          </p:cNvPicPr>
          <p:nvPr/>
        </p:nvPicPr>
        <p:blipFill>
          <a:blip r:embed="rId2"/>
          <a:stretch>
            <a:fillRect/>
          </a:stretch>
        </p:blipFill>
        <p:spPr>
          <a:xfrm>
            <a:off x="1005501" y="643467"/>
            <a:ext cx="4401141" cy="5571066"/>
          </a:xfrm>
          <a:prstGeom prst="rect">
            <a:avLst/>
          </a:prstGeom>
        </p:spPr>
      </p:pic>
      <p:pic>
        <p:nvPicPr>
          <p:cNvPr id="3" name="Picture 2" descr="Infographic showing costs for crime and disorder, wider economy and social services for Lewisham">
            <a:extLst>
              <a:ext uri="{FF2B5EF4-FFF2-40B4-BE49-F238E27FC236}">
                <a16:creationId xmlns:a16="http://schemas.microsoft.com/office/drawing/2014/main" id="{51C02F38-2B88-C816-0051-A522A50605BF}"/>
              </a:ext>
            </a:extLst>
          </p:cNvPr>
          <p:cNvPicPr>
            <a:picLocks noChangeAspect="1"/>
          </p:cNvPicPr>
          <p:nvPr/>
        </p:nvPicPr>
        <p:blipFill rotWithShape="1">
          <a:blip r:embed="rId3"/>
          <a:srcRect t="50000"/>
          <a:stretch/>
        </p:blipFill>
        <p:spPr>
          <a:xfrm>
            <a:off x="6681927" y="549000"/>
            <a:ext cx="4608000" cy="5760000"/>
          </a:xfrm>
          <a:prstGeom prst="rect">
            <a:avLst/>
          </a:prstGeom>
        </p:spPr>
      </p:pic>
      <p:pic>
        <p:nvPicPr>
          <p:cNvPr id="4" name="Picture 2" descr="Institute Of Alcohol Studies | LinkedIn">
            <a:extLst>
              <a:ext uri="{FF2B5EF4-FFF2-40B4-BE49-F238E27FC236}">
                <a16:creationId xmlns:a16="http://schemas.microsoft.com/office/drawing/2014/main" id="{FE3691F7-5410-5646-6855-515BB92AC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7771" y="5844446"/>
            <a:ext cx="835723" cy="8357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630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graphic showing cost of alcohol harm in Southwark (2021-2022)">
            <a:extLst>
              <a:ext uri="{FF2B5EF4-FFF2-40B4-BE49-F238E27FC236}">
                <a16:creationId xmlns:a16="http://schemas.microsoft.com/office/drawing/2014/main" id="{CC9DA7D4-8023-2644-CF7F-808499312745}"/>
              </a:ext>
            </a:extLst>
          </p:cNvPr>
          <p:cNvPicPr>
            <a:picLocks noChangeAspect="1"/>
          </p:cNvPicPr>
          <p:nvPr/>
        </p:nvPicPr>
        <p:blipFill>
          <a:blip r:embed="rId2"/>
          <a:stretch>
            <a:fillRect/>
          </a:stretch>
        </p:blipFill>
        <p:spPr>
          <a:xfrm>
            <a:off x="1012465" y="643467"/>
            <a:ext cx="4387214" cy="5571066"/>
          </a:xfrm>
          <a:prstGeom prst="rect">
            <a:avLst/>
          </a:prstGeom>
        </p:spPr>
      </p:pic>
      <p:pic>
        <p:nvPicPr>
          <p:cNvPr id="3" name="Picture 2" descr="Infographic showing costs for crime and disorder, wider economy and social services for Southwark">
            <a:extLst>
              <a:ext uri="{FF2B5EF4-FFF2-40B4-BE49-F238E27FC236}">
                <a16:creationId xmlns:a16="http://schemas.microsoft.com/office/drawing/2014/main" id="{9D2E68F9-C26E-D20E-A44D-E25A2B8111B8}"/>
              </a:ext>
            </a:extLst>
          </p:cNvPr>
          <p:cNvPicPr>
            <a:picLocks noChangeAspect="1"/>
          </p:cNvPicPr>
          <p:nvPr/>
        </p:nvPicPr>
        <p:blipFill rotWithShape="1">
          <a:blip r:embed="rId3"/>
          <a:srcRect t="50000"/>
          <a:stretch/>
        </p:blipFill>
        <p:spPr>
          <a:xfrm>
            <a:off x="6681927" y="549000"/>
            <a:ext cx="4608000" cy="5760000"/>
          </a:xfrm>
          <a:prstGeom prst="rect">
            <a:avLst/>
          </a:prstGeom>
        </p:spPr>
      </p:pic>
      <p:pic>
        <p:nvPicPr>
          <p:cNvPr id="6" name="Picture 2" descr="Institute Of Alcohol Studies | LinkedIn">
            <a:extLst>
              <a:ext uri="{FF2B5EF4-FFF2-40B4-BE49-F238E27FC236}">
                <a16:creationId xmlns:a16="http://schemas.microsoft.com/office/drawing/2014/main" id="{FBCCD8D6-7DA5-4FF3-FB14-AD929F74C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7771" y="5844446"/>
            <a:ext cx="835723" cy="8357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198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B249-8890-32A1-D21B-9A288D8457F3}"/>
              </a:ext>
            </a:extLst>
          </p:cNvPr>
          <p:cNvSpPr>
            <a:spLocks noGrp="1"/>
          </p:cNvSpPr>
          <p:nvPr>
            <p:ph type="title"/>
          </p:nvPr>
        </p:nvSpPr>
        <p:spPr/>
        <p:txBody>
          <a:bodyPr/>
          <a:lstStyle/>
          <a:p>
            <a:r>
              <a:rPr lang="en-US"/>
              <a:t>Evidence-based policies to tackle alcohol harm</a:t>
            </a:r>
          </a:p>
        </p:txBody>
      </p:sp>
      <p:sp>
        <p:nvSpPr>
          <p:cNvPr id="3" name="Content Placeholder 2">
            <a:extLst>
              <a:ext uri="{FF2B5EF4-FFF2-40B4-BE49-F238E27FC236}">
                <a16:creationId xmlns:a16="http://schemas.microsoft.com/office/drawing/2014/main" id="{22267DD2-387C-712F-EAB1-2D7A001B04BA}"/>
              </a:ext>
            </a:extLst>
          </p:cNvPr>
          <p:cNvSpPr>
            <a:spLocks noGrp="1"/>
          </p:cNvSpPr>
          <p:nvPr>
            <p:ph idx="1"/>
          </p:nvPr>
        </p:nvSpPr>
        <p:spPr>
          <a:xfrm>
            <a:off x="838200" y="1825625"/>
            <a:ext cx="4271010" cy="4351338"/>
          </a:xfrm>
        </p:spPr>
        <p:txBody>
          <a:bodyPr>
            <a:normAutofit/>
          </a:bodyPr>
          <a:lstStyle/>
          <a:p>
            <a:r>
              <a:rPr lang="en-US" sz="2000"/>
              <a:t>WHO recommends governments adopt comprehensive strategies to reduce alcohol harm </a:t>
            </a:r>
          </a:p>
          <a:p>
            <a:r>
              <a:rPr lang="en-US" sz="2000"/>
              <a:t>Three high-impact, cost-effective policies identified are action on </a:t>
            </a:r>
            <a:r>
              <a:rPr lang="en-US" sz="2000" b="1"/>
              <a:t>price</a:t>
            </a:r>
            <a:r>
              <a:rPr lang="en-US" sz="2000"/>
              <a:t>, </a:t>
            </a:r>
            <a:r>
              <a:rPr lang="en-US" sz="2000" b="1"/>
              <a:t>availability</a:t>
            </a:r>
            <a:r>
              <a:rPr lang="en-US" sz="2000"/>
              <a:t> and </a:t>
            </a:r>
            <a:r>
              <a:rPr lang="en-US" sz="2000" b="1"/>
              <a:t>marketing </a:t>
            </a:r>
            <a:r>
              <a:rPr lang="en-US" sz="2000"/>
              <a:t>– known as their ‘best buy’ policies</a:t>
            </a:r>
            <a:endParaRPr lang="en-US" sz="2000" b="1"/>
          </a:p>
          <a:p>
            <a:r>
              <a:rPr lang="en-US" sz="2000"/>
              <a:t>For more information visit </a:t>
            </a:r>
            <a:r>
              <a:rPr lang="en-US" sz="2000">
                <a:hlinkClick r:id="rId2"/>
              </a:rPr>
              <a:t>https://www.who.int/health-topics/alcohol#tab=tab_1</a:t>
            </a:r>
            <a:r>
              <a:rPr lang="en-US" sz="2000"/>
              <a:t> </a:t>
            </a:r>
          </a:p>
        </p:txBody>
      </p:sp>
      <p:grpSp>
        <p:nvGrpSpPr>
          <p:cNvPr id="4" name="Group 3" descr="Image showing the World Health Organization recommendations for comprehensive strategies to reduce alcohol harm.">
            <a:extLst>
              <a:ext uri="{FF2B5EF4-FFF2-40B4-BE49-F238E27FC236}">
                <a16:creationId xmlns:a16="http://schemas.microsoft.com/office/drawing/2014/main" id="{CF86CA17-F82C-D17C-4112-97400F73C671}"/>
              </a:ext>
            </a:extLst>
          </p:cNvPr>
          <p:cNvGrpSpPr/>
          <p:nvPr/>
        </p:nvGrpSpPr>
        <p:grpSpPr>
          <a:xfrm>
            <a:off x="5569351" y="1423685"/>
            <a:ext cx="6031536" cy="4624087"/>
            <a:chOff x="5569351" y="1423685"/>
            <a:chExt cx="6031536" cy="4624087"/>
          </a:xfrm>
        </p:grpSpPr>
        <p:pic>
          <p:nvPicPr>
            <p:cNvPr id="9222" name="Picture 6" descr="WHO World Health Organization Logo PNG ...">
              <a:extLst>
                <a:ext uri="{FF2B5EF4-FFF2-40B4-BE49-F238E27FC236}">
                  <a16:creationId xmlns:a16="http://schemas.microsoft.com/office/drawing/2014/main" id="{783BFB3F-CDDF-CF65-A916-F66D4672B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469" y="3583972"/>
              <a:ext cx="32893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AFER - PAHO/WHO | Pan American Health Organization">
              <a:extLst>
                <a:ext uri="{FF2B5EF4-FFF2-40B4-BE49-F238E27FC236}">
                  <a16:creationId xmlns:a16="http://schemas.microsoft.com/office/drawing/2014/main" id="{870FE047-E737-2D62-DE91-D7DFB4DDE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9351" y="1423685"/>
              <a:ext cx="6031536" cy="30157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846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6B1E-03FB-8EAC-5405-DC12636E514D}"/>
              </a:ext>
            </a:extLst>
          </p:cNvPr>
          <p:cNvSpPr>
            <a:spLocks noGrp="1"/>
          </p:cNvSpPr>
          <p:nvPr>
            <p:ph type="title"/>
          </p:nvPr>
        </p:nvSpPr>
        <p:spPr>
          <a:xfrm>
            <a:off x="304800" y="49186"/>
            <a:ext cx="10947400" cy="1325563"/>
          </a:xfrm>
        </p:spPr>
        <p:txBody>
          <a:bodyPr/>
          <a:lstStyle/>
          <a:p>
            <a:r>
              <a:rPr lang="en-US"/>
              <a:t>Calls for a national alcohol strategy in England</a:t>
            </a:r>
          </a:p>
        </p:txBody>
      </p:sp>
      <p:sp>
        <p:nvSpPr>
          <p:cNvPr id="3" name="Content Placeholder 2">
            <a:extLst>
              <a:ext uri="{FF2B5EF4-FFF2-40B4-BE49-F238E27FC236}">
                <a16:creationId xmlns:a16="http://schemas.microsoft.com/office/drawing/2014/main" id="{423FC625-9F75-90FD-131E-444BAF95059C}"/>
              </a:ext>
            </a:extLst>
          </p:cNvPr>
          <p:cNvSpPr>
            <a:spLocks noGrp="1"/>
          </p:cNvSpPr>
          <p:nvPr>
            <p:ph idx="1"/>
          </p:nvPr>
        </p:nvSpPr>
        <p:spPr>
          <a:xfrm>
            <a:off x="304800" y="1066800"/>
            <a:ext cx="11696700" cy="5791200"/>
          </a:xfrm>
        </p:spPr>
        <p:txBody>
          <a:bodyPr>
            <a:normAutofit fontScale="77500" lnSpcReduction="20000"/>
          </a:bodyPr>
          <a:lstStyle/>
          <a:p>
            <a:pPr marL="0" indent="0">
              <a:buNone/>
            </a:pPr>
            <a:r>
              <a:rPr lang="en-US"/>
              <a:t> The </a:t>
            </a:r>
            <a:r>
              <a:rPr lang="en-US">
                <a:hlinkClick r:id="rId2"/>
              </a:rPr>
              <a:t>Alcohol Health Alliance UK </a:t>
            </a:r>
            <a:r>
              <a:rPr lang="en-US"/>
              <a:t>calls for the government to:</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Commit to introducing evidence-based prevention policies – including reducing the availability, marketing and affordability of alcohol – to save lives and reduce pressure on the NHS</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Introduce minimum unit pricing for alcohol in England, to prevent the sale of ultra-cheap high strength drinks that lead to high social costs</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Ensure alcohol duty at least keeps pace with inflation and that all stronger products are always taxed at a higher rate than lower strength products.</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Include ‘public health’ as a licensing objective in England and Wales so that licensing bodies have to consider local alcohol harm data when making their decisions</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Include alcohol in the definition of ‘unhealthy products’ under the marketing regulations for products high in fat, sugar and salt</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Give responsibility for ensuring alcohol marketing practices adhere to higher standards to an independent body with no links to the alcohol or advertising industries</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Introduce mandatory alcohol product labelling that provides consumers with information relating to ingredients, calories, units, Chief Medical Officers’ guidelines, and health risks such as alcohol during pregnancy and cancer</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Scale up and commit to long-term funding of proven and cost-effective early interventions and treatment across the UK, and deliver on better coordination between alcohol treatment and other services such as mental health, domestic abuse, and housing support</a:t>
            </a:r>
          </a:p>
          <a:p>
            <a:pPr marL="342900" lvl="0" indent="-342900">
              <a:buFont typeface="Symbol" pitchFamily="2" charset="2"/>
              <a:buChar char=""/>
            </a:pPr>
            <a:r>
              <a:rPr lang="en-GB" sz="2600" kern="100">
                <a:effectLst/>
                <a:ea typeface="Calibri" panose="020F0502020204030204" pitchFamily="34" charset="0"/>
                <a:cs typeface="Times New Roman" panose="02020603050405020304" pitchFamily="18" charset="0"/>
              </a:rPr>
              <a:t>Bring forward an effective cross-government strategy to reduce health inequalities, 	    recognising the key role that alcohol plays in driving these inequalities</a:t>
            </a:r>
          </a:p>
        </p:txBody>
      </p:sp>
      <p:sp>
        <p:nvSpPr>
          <p:cNvPr id="4" name="AutoShape 2" descr="Alcohol Health Alliance Homepage">
            <a:extLst>
              <a:ext uri="{FF2B5EF4-FFF2-40B4-BE49-F238E27FC236}">
                <a16:creationId xmlns:a16="http://schemas.microsoft.com/office/drawing/2014/main" id="{B39A66E2-73A6-09DC-C373-9C2B2A11CF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lcohol Health Alliance logo">
            <a:extLst>
              <a:ext uri="{FF2B5EF4-FFF2-40B4-BE49-F238E27FC236}">
                <a16:creationId xmlns:a16="http://schemas.microsoft.com/office/drawing/2014/main" id="{31D23CD4-09FC-D237-2C1C-AA95D8283FCA}"/>
              </a:ext>
            </a:extLst>
          </p:cNvPr>
          <p:cNvPicPr>
            <a:picLocks noChangeAspect="1"/>
          </p:cNvPicPr>
          <p:nvPr/>
        </p:nvPicPr>
        <p:blipFill>
          <a:blip r:embed="rId3"/>
          <a:stretch>
            <a:fillRect/>
          </a:stretch>
        </p:blipFill>
        <p:spPr>
          <a:xfrm>
            <a:off x="9869989" y="6038759"/>
            <a:ext cx="2322011" cy="758889"/>
          </a:xfrm>
          <a:prstGeom prst="rect">
            <a:avLst/>
          </a:prstGeom>
        </p:spPr>
      </p:pic>
    </p:spTree>
    <p:extLst>
      <p:ext uri="{BB962C8B-B14F-4D97-AF65-F5344CB8AC3E}">
        <p14:creationId xmlns:p14="http://schemas.microsoft.com/office/powerpoint/2010/main" val="1086624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F2D90-219C-99B4-F32D-9504B34F16AC}"/>
              </a:ext>
            </a:extLst>
          </p:cNvPr>
          <p:cNvSpPr>
            <a:spLocks noGrp="1"/>
          </p:cNvSpPr>
          <p:nvPr>
            <p:ph type="title"/>
          </p:nvPr>
        </p:nvSpPr>
        <p:spPr/>
        <p:txBody>
          <a:bodyPr/>
          <a:lstStyle/>
          <a:p>
            <a:r>
              <a:rPr lang="en-US"/>
              <a:t>Public support for action on alcohol harm</a:t>
            </a:r>
          </a:p>
        </p:txBody>
      </p:sp>
      <p:sp>
        <p:nvSpPr>
          <p:cNvPr id="3" name="Content Placeholder 2">
            <a:extLst>
              <a:ext uri="{FF2B5EF4-FFF2-40B4-BE49-F238E27FC236}">
                <a16:creationId xmlns:a16="http://schemas.microsoft.com/office/drawing/2014/main" id="{0E52D64B-2DE5-05A8-8D1E-D40DE1A4C10E}"/>
              </a:ext>
            </a:extLst>
          </p:cNvPr>
          <p:cNvSpPr>
            <a:spLocks noGrp="1"/>
          </p:cNvSpPr>
          <p:nvPr>
            <p:ph idx="1"/>
          </p:nvPr>
        </p:nvSpPr>
        <p:spPr>
          <a:xfrm>
            <a:off x="838200" y="1600200"/>
            <a:ext cx="11049000" cy="5029199"/>
          </a:xfrm>
        </p:spPr>
        <p:txBody>
          <a:bodyPr>
            <a:normAutofit/>
          </a:bodyPr>
          <a:lstStyle/>
          <a:p>
            <a:pPr marL="0" indent="0">
              <a:buNone/>
            </a:pPr>
            <a:r>
              <a:rPr lang="en-GB" sz="1800" kern="100">
                <a:effectLst/>
                <a:ea typeface="Calibri" panose="020F0502020204030204" pitchFamily="34" charset="0"/>
                <a:cs typeface="Times New Roman" panose="02020603050405020304" pitchFamily="18" charset="0"/>
              </a:rPr>
              <a:t>The UK public supports action on alcohol harm. The </a:t>
            </a:r>
            <a:r>
              <a:rPr lang="en-GB" sz="1800" kern="100">
                <a:effectLst/>
                <a:ea typeface="Calibri" panose="020F0502020204030204" pitchFamily="34" charset="0"/>
                <a:cs typeface="Times New Roman" panose="02020603050405020304" pitchFamily="18" charset="0"/>
                <a:hlinkClick r:id="rId2"/>
              </a:rPr>
              <a:t>Alcohol Health Alliance opinion polling data in 2023 </a:t>
            </a:r>
            <a:r>
              <a:rPr lang="en-GB" sz="1800" kern="100">
                <a:effectLst/>
                <a:ea typeface="Calibri" panose="020F0502020204030204" pitchFamily="34" charset="0"/>
                <a:cs typeface="Times New Roman" panose="02020603050405020304" pitchFamily="18" charset="0"/>
              </a:rPr>
              <a:t>showed:</a:t>
            </a:r>
          </a:p>
          <a:p>
            <a:pPr marL="342900" lvl="0" indent="-342900">
              <a:buFont typeface="Symbol" pitchFamily="2" charset="2"/>
              <a:buChar char=""/>
            </a:pPr>
            <a:r>
              <a:rPr lang="en-GB" sz="1800" kern="100">
                <a:solidFill>
                  <a:srgbClr val="000000"/>
                </a:solidFill>
                <a:effectLst/>
                <a:ea typeface="Calibri" panose="020F0502020204030204" pitchFamily="34" charset="0"/>
                <a:cs typeface="Times New Roman" panose="02020603050405020304" pitchFamily="18" charset="0"/>
              </a:rPr>
              <a:t>The majority (55%) of people who expressed an opinion did not think that the government is taking enough action on alcohol</a:t>
            </a:r>
            <a:endParaRPr lang="en-GB" sz="1800" kern="100">
              <a:effectLst/>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kern="100">
                <a:solidFill>
                  <a:srgbClr val="000000"/>
                </a:solidFill>
                <a:effectLst/>
                <a:ea typeface="Calibri" panose="020F0502020204030204" pitchFamily="34" charset="0"/>
                <a:cs typeface="Times New Roman" panose="02020603050405020304" pitchFamily="18" charset="0"/>
              </a:rPr>
              <a:t>70% of people wanted government policy to be protected from the influence of the alcohol industry and its representatives</a:t>
            </a:r>
            <a:endParaRPr lang="en-GB" sz="1800" kern="100">
              <a:effectLst/>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kern="100">
                <a:solidFill>
                  <a:srgbClr val="000000"/>
                </a:solidFill>
                <a:effectLst/>
                <a:ea typeface="Calibri" panose="020F0502020204030204" pitchFamily="34" charset="0"/>
                <a:cs typeface="Times New Roman" panose="02020603050405020304" pitchFamily="18" charset="0"/>
              </a:rPr>
              <a:t>76% of people thought the number of units in a product should be legally required on alcohol labels, with the majority of people supporting more and better labelling of alcoholic products overall</a:t>
            </a:r>
            <a:endParaRPr lang="en-GB" sz="1800" kern="100">
              <a:effectLst/>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kern="100">
                <a:solidFill>
                  <a:srgbClr val="000000"/>
                </a:solidFill>
                <a:effectLst/>
                <a:ea typeface="Calibri" panose="020F0502020204030204" pitchFamily="34" charset="0"/>
                <a:cs typeface="Times New Roman" panose="02020603050405020304" pitchFamily="18" charset="0"/>
              </a:rPr>
              <a:t>Over half of people would welcome improved marketing regulations, especially the introduction of health warnings on marketing materials and separate display areas for alcohol and its marketing in shops, and</a:t>
            </a:r>
            <a:endParaRPr lang="en-GB" sz="1800" kern="100">
              <a:effectLst/>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kern="100">
                <a:solidFill>
                  <a:srgbClr val="000000"/>
                </a:solidFill>
                <a:effectLst/>
                <a:ea typeface="Calibri" panose="020F0502020204030204" pitchFamily="34" charset="0"/>
                <a:cs typeface="Times New Roman" panose="02020603050405020304" pitchFamily="18" charset="0"/>
              </a:rPr>
              <a:t>There was demonstrable support amongst respondents from all political backgrounds for tackling the affordability of alcohol. </a:t>
            </a:r>
            <a:endParaRPr lang="en-GB" sz="1800" kern="100">
              <a:effectLst/>
              <a:ea typeface="Calibri" panose="020F0502020204030204" pitchFamily="34" charset="0"/>
              <a:cs typeface="Times New Roman" panose="02020603050405020304" pitchFamily="18" charset="0"/>
            </a:endParaRPr>
          </a:p>
          <a:p>
            <a:pPr marL="0" indent="0">
              <a:buNone/>
            </a:pPr>
            <a:r>
              <a:rPr lang="en-GB" sz="1800" kern="100">
                <a:effectLst/>
                <a:ea typeface="Calibri" panose="020F0502020204030204" pitchFamily="34" charset="0"/>
                <a:cs typeface="Times New Roman" panose="02020603050405020304" pitchFamily="18" charset="0"/>
              </a:rPr>
              <a:t>Decisionmakers can be confident that many of the high-impact policies to reduce alcohol harm often have the support of the public. Working with NGOs, campaigning and community groups can help to raise awareness of alcohol harm among the public and communicate key issues relating to evidence-based interventions to help build support for policy action. Data available at</a:t>
            </a:r>
          </a:p>
        </p:txBody>
      </p:sp>
    </p:spTree>
    <p:extLst>
      <p:ext uri="{BB962C8B-B14F-4D97-AF65-F5344CB8AC3E}">
        <p14:creationId xmlns:p14="http://schemas.microsoft.com/office/powerpoint/2010/main" val="566857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833D-32EB-4792-16B8-7A744E8C0E15}"/>
              </a:ext>
            </a:extLst>
          </p:cNvPr>
          <p:cNvSpPr>
            <a:spLocks noGrp="1"/>
          </p:cNvSpPr>
          <p:nvPr>
            <p:ph type="title"/>
          </p:nvPr>
        </p:nvSpPr>
        <p:spPr/>
        <p:txBody>
          <a:bodyPr/>
          <a:lstStyle/>
          <a:p>
            <a:r>
              <a:rPr lang="en-US"/>
              <a:t>Minimum Unit Pricing (MUP)</a:t>
            </a:r>
          </a:p>
        </p:txBody>
      </p:sp>
      <p:sp>
        <p:nvSpPr>
          <p:cNvPr id="3" name="Content Placeholder 2">
            <a:extLst>
              <a:ext uri="{FF2B5EF4-FFF2-40B4-BE49-F238E27FC236}">
                <a16:creationId xmlns:a16="http://schemas.microsoft.com/office/drawing/2014/main" id="{420564DF-C719-979E-039D-741493B93F6D}"/>
              </a:ext>
            </a:extLst>
          </p:cNvPr>
          <p:cNvSpPr>
            <a:spLocks noGrp="1"/>
          </p:cNvSpPr>
          <p:nvPr>
            <p:ph idx="1"/>
          </p:nvPr>
        </p:nvSpPr>
        <p:spPr>
          <a:xfrm>
            <a:off x="749300" y="1495425"/>
            <a:ext cx="10515600" cy="4351338"/>
          </a:xfrm>
        </p:spPr>
        <p:txBody>
          <a:bodyPr>
            <a:noAutofit/>
          </a:bodyPr>
          <a:lstStyle/>
          <a:p>
            <a:r>
              <a:rPr lang="en-US" sz="1800"/>
              <a:t>Sets a legal floor price per unit of alcohol</a:t>
            </a:r>
          </a:p>
          <a:p>
            <a:r>
              <a:rPr lang="en-US" sz="1800"/>
              <a:t>Currently implemented in Scotland and Wales at 50p per unit, although Scotland will increase to 65p from October 2024</a:t>
            </a:r>
          </a:p>
          <a:p>
            <a:r>
              <a:rPr lang="en-US" sz="1800"/>
              <a:t>Targets high-strength, cheap alcohol sold in shops and supermarkets, consumed by heaviest drinkers</a:t>
            </a:r>
          </a:p>
          <a:p>
            <a:r>
              <a:rPr lang="en-US" sz="1800"/>
              <a:t>In Scotland MUP associated with: </a:t>
            </a:r>
          </a:p>
          <a:p>
            <a:pPr lvl="1"/>
            <a:r>
              <a:rPr lang="en-US" sz="1800"/>
              <a:t>13% reduction in alcohol deaths and </a:t>
            </a:r>
          </a:p>
          <a:p>
            <a:pPr lvl="1"/>
            <a:r>
              <a:rPr lang="en-US" sz="1800"/>
              <a:t>4% reduction in hospital admissions</a:t>
            </a:r>
          </a:p>
          <a:p>
            <a:pPr lvl="1"/>
            <a:r>
              <a:rPr lang="en-US" sz="1800"/>
              <a:t>Harms disproportionately reduced in lowest income groups</a:t>
            </a:r>
          </a:p>
          <a:p>
            <a:pPr lvl="1"/>
            <a:r>
              <a:rPr lang="en-US" sz="1800"/>
              <a:t>For more information on evaluation of MUP in Scotland see </a:t>
            </a:r>
            <a:r>
              <a:rPr lang="en-US" sz="1800">
                <a:hlinkClick r:id="rId2"/>
              </a:rPr>
              <a:t>Public Health Scotland evaluation report</a:t>
            </a:r>
            <a:r>
              <a:rPr lang="en-US" sz="1800"/>
              <a:t>  </a:t>
            </a:r>
          </a:p>
          <a:p>
            <a:pPr lvl="1"/>
            <a:r>
              <a:rPr lang="en-US" sz="1800"/>
              <a:t>MUP proposed in England as part of 2012 Alcohol Strategy, but subsequently dropped after considerable industry lobbying (for more details see </a:t>
            </a:r>
            <a:r>
              <a:rPr lang="en-US" sz="1800" i="1"/>
              <a:t>BMJ</a:t>
            </a:r>
            <a:r>
              <a:rPr lang="en-US" sz="1800"/>
              <a:t> series </a:t>
            </a:r>
            <a:r>
              <a:rPr lang="en-US" sz="1800">
                <a:hlinkClick r:id="rId3"/>
              </a:rPr>
              <a:t>Under the Influence</a:t>
            </a:r>
            <a:r>
              <a:rPr lang="en-US" sz="1800"/>
              <a:t>)</a:t>
            </a:r>
          </a:p>
          <a:p>
            <a:r>
              <a:rPr lang="en-US" sz="1800"/>
              <a:t>In the absence of national action, Association of Greater Manchester Authorities and Cheshire and Merseyside Public Health Network called (unsuccessfully) for regional by-law to implement MUP</a:t>
            </a:r>
          </a:p>
          <a:p>
            <a:r>
              <a:rPr lang="en-US" sz="1800"/>
              <a:t>National legislation required via Licensing Act 2003 for national implementation or via the Sustainable Communities Act 2007 for optional implementation by local authorities as a mandatory licensing condition</a:t>
            </a:r>
          </a:p>
        </p:txBody>
      </p:sp>
    </p:spTree>
    <p:extLst>
      <p:ext uri="{BB962C8B-B14F-4D97-AF65-F5344CB8AC3E}">
        <p14:creationId xmlns:p14="http://schemas.microsoft.com/office/powerpoint/2010/main" val="300052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1CDD-BAD0-5EFF-5FDB-3D03C115BB7C}"/>
              </a:ext>
            </a:extLst>
          </p:cNvPr>
          <p:cNvSpPr>
            <a:spLocks noGrp="1"/>
          </p:cNvSpPr>
          <p:nvPr>
            <p:ph type="title"/>
          </p:nvPr>
        </p:nvSpPr>
        <p:spPr/>
        <p:txBody>
          <a:bodyPr/>
          <a:lstStyle/>
          <a:p>
            <a:r>
              <a:rPr lang="en-US" dirty="0"/>
              <a:t>Estimated impact of MUP in London</a:t>
            </a:r>
          </a:p>
        </p:txBody>
      </p:sp>
      <p:sp>
        <p:nvSpPr>
          <p:cNvPr id="3" name="Content Placeholder 2">
            <a:extLst>
              <a:ext uri="{FF2B5EF4-FFF2-40B4-BE49-F238E27FC236}">
                <a16:creationId xmlns:a16="http://schemas.microsoft.com/office/drawing/2014/main" id="{C690107C-7AAE-62EB-0A7F-FCE38688103D}"/>
              </a:ext>
            </a:extLst>
          </p:cNvPr>
          <p:cNvSpPr>
            <a:spLocks noGrp="1"/>
          </p:cNvSpPr>
          <p:nvPr>
            <p:ph idx="1"/>
          </p:nvPr>
        </p:nvSpPr>
        <p:spPr>
          <a:xfrm>
            <a:off x="317339" y="2336799"/>
            <a:ext cx="4335684" cy="4156075"/>
          </a:xfrm>
        </p:spPr>
        <p:txBody>
          <a:bodyPr>
            <a:normAutofit/>
          </a:bodyPr>
          <a:lstStyle/>
          <a:p>
            <a:r>
              <a:rPr lang="en-US" sz="2000"/>
              <a:t>50p MUP would reduce alcohol consumption by 1.3% </a:t>
            </a:r>
          </a:p>
          <a:p>
            <a:r>
              <a:rPr lang="en-US" sz="2000"/>
              <a:t>70p MUP would reduce alcohol consumption by 5.7%</a:t>
            </a:r>
          </a:p>
          <a:p>
            <a:r>
              <a:rPr lang="en-US" sz="2000"/>
              <a:t>Smaller impact on moderate drinkers and high income groups</a:t>
            </a:r>
          </a:p>
          <a:p>
            <a:pPr marL="0" indent="0">
              <a:buNone/>
            </a:pPr>
            <a:endParaRPr lang="en-US"/>
          </a:p>
          <a:p>
            <a:pPr marL="0" indent="0">
              <a:buNone/>
            </a:pPr>
            <a:endParaRPr lang="en-US"/>
          </a:p>
        </p:txBody>
      </p:sp>
      <p:pic>
        <p:nvPicPr>
          <p:cNvPr id="5" name="Picture 4" descr="Table showing drinker group by risk and IMD quintile">
            <a:extLst>
              <a:ext uri="{FF2B5EF4-FFF2-40B4-BE49-F238E27FC236}">
                <a16:creationId xmlns:a16="http://schemas.microsoft.com/office/drawing/2014/main" id="{2EF204E0-7E16-5AB6-84E2-7AAF991EB5A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8800" y="2141316"/>
            <a:ext cx="7780280" cy="2813868"/>
          </a:xfrm>
          <a:prstGeom prst="rect">
            <a:avLst/>
          </a:prstGeom>
          <a:noFill/>
          <a:ln>
            <a:noFill/>
          </a:ln>
        </p:spPr>
      </p:pic>
      <p:sp>
        <p:nvSpPr>
          <p:cNvPr id="6" name="TextBox 5">
            <a:extLst>
              <a:ext uri="{FF2B5EF4-FFF2-40B4-BE49-F238E27FC236}">
                <a16:creationId xmlns:a16="http://schemas.microsoft.com/office/drawing/2014/main" id="{C244A9FE-6650-51FF-7611-34BC9F630B0E}"/>
              </a:ext>
            </a:extLst>
          </p:cNvPr>
          <p:cNvSpPr txBox="1"/>
          <p:nvPr/>
        </p:nvSpPr>
        <p:spPr>
          <a:xfrm>
            <a:off x="4381500" y="1833539"/>
            <a:ext cx="4694683" cy="338554"/>
          </a:xfrm>
          <a:prstGeom prst="rect">
            <a:avLst/>
          </a:prstGeom>
          <a:noFill/>
        </p:spPr>
        <p:txBody>
          <a:bodyPr wrap="none" rtlCol="0">
            <a:spAutoFit/>
          </a:bodyPr>
          <a:lstStyle/>
          <a:p>
            <a:r>
              <a:rPr lang="en-GB" sz="1600" i="1">
                <a:effectLst/>
                <a:ea typeface="Calibri" panose="020F0502020204030204" pitchFamily="34" charset="0"/>
              </a:rPr>
              <a:t>Modelled impacts of MUP on alcohol consumption</a:t>
            </a:r>
            <a:r>
              <a:rPr lang="en-GB" sz="1600" i="1">
                <a:effectLst/>
              </a:rPr>
              <a:t> </a:t>
            </a:r>
            <a:endParaRPr lang="en-US" sz="1600" i="1"/>
          </a:p>
        </p:txBody>
      </p:sp>
    </p:spTree>
    <p:extLst>
      <p:ext uri="{BB962C8B-B14F-4D97-AF65-F5344CB8AC3E}">
        <p14:creationId xmlns:p14="http://schemas.microsoft.com/office/powerpoint/2010/main" val="112804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2A15-25B0-4BC3-F4FE-984D8C34522C}"/>
              </a:ext>
            </a:extLst>
          </p:cNvPr>
          <p:cNvSpPr>
            <a:spLocks noGrp="1"/>
          </p:cNvSpPr>
          <p:nvPr>
            <p:ph type="title"/>
          </p:nvPr>
        </p:nvSpPr>
        <p:spPr/>
        <p:txBody>
          <a:bodyPr/>
          <a:lstStyle/>
          <a:p>
            <a:r>
              <a:rPr lang="en-US"/>
              <a:t>Situational analysis</a:t>
            </a:r>
          </a:p>
        </p:txBody>
      </p:sp>
      <p:sp>
        <p:nvSpPr>
          <p:cNvPr id="3" name="Content Placeholder 2">
            <a:extLst>
              <a:ext uri="{FF2B5EF4-FFF2-40B4-BE49-F238E27FC236}">
                <a16:creationId xmlns:a16="http://schemas.microsoft.com/office/drawing/2014/main" id="{2EE2D02E-554F-D03B-0E6D-D85D8075B53E}"/>
              </a:ext>
            </a:extLst>
          </p:cNvPr>
          <p:cNvSpPr>
            <a:spLocks noGrp="1"/>
          </p:cNvSpPr>
          <p:nvPr>
            <p:ph idx="1"/>
          </p:nvPr>
        </p:nvSpPr>
        <p:spPr/>
        <p:txBody>
          <a:bodyPr>
            <a:noAutofit/>
          </a:bodyPr>
          <a:lstStyle/>
          <a:p>
            <a:r>
              <a:rPr lang="en-US" sz="2200"/>
              <a:t>Alcohol harm places significant strain on families, communities and public services</a:t>
            </a:r>
          </a:p>
          <a:p>
            <a:r>
              <a:rPr lang="en-US" sz="2200"/>
              <a:t>The COVID-19 pandemic has exacerbated existing trends: Alcohol-specific deaths in England increased by 35.9% between 2019-2022</a:t>
            </a:r>
          </a:p>
          <a:p>
            <a:r>
              <a:rPr lang="en-GB" sz="2200">
                <a:effectLst/>
                <a:ea typeface="Calibri" panose="020F0502020204030204" pitchFamily="34" charset="0"/>
              </a:rPr>
              <a:t>1,525 people die each year in London due to alcohol, and there are 77,499 alcohol-attributable hospital admissions</a:t>
            </a:r>
          </a:p>
          <a:p>
            <a:r>
              <a:rPr lang="en-GB" sz="2200" kern="100">
                <a:effectLst/>
                <a:ea typeface="Calibri" panose="020F0502020204030204" pitchFamily="34" charset="0"/>
                <a:cs typeface="Times New Roman" panose="02020603050405020304" pitchFamily="18" charset="0"/>
              </a:rPr>
              <a:t>Each year there are 347,293 alcohol-attributable crimes in London, costing society over £1.7bn</a:t>
            </a:r>
          </a:p>
          <a:p>
            <a:r>
              <a:rPr lang="en-US" sz="2200"/>
              <a:t>Alcohol is a major driver of health and social inequalities: In London </a:t>
            </a:r>
            <a:r>
              <a:rPr lang="en-GB" sz="2200">
                <a:effectLst/>
                <a:ea typeface="Calibri" panose="020F0502020204030204" pitchFamily="34" charset="0"/>
              </a:rPr>
              <a:t>74% of alcohol-attributable deaths and 60% of hospital admissions are from the most deprived 40% of the population</a:t>
            </a:r>
            <a:r>
              <a:rPr lang="en-GB" sz="2200">
                <a:effectLst/>
              </a:rPr>
              <a:t> </a:t>
            </a:r>
          </a:p>
          <a:p>
            <a:r>
              <a:rPr lang="en-US" sz="2200"/>
              <a:t>Estimated costs of alcohol harm in South East London are £902.5 million per year (2021/22), equivalent to £504 per head</a:t>
            </a:r>
          </a:p>
        </p:txBody>
      </p:sp>
    </p:spTree>
    <p:extLst>
      <p:ext uri="{BB962C8B-B14F-4D97-AF65-F5344CB8AC3E}">
        <p14:creationId xmlns:p14="http://schemas.microsoft.com/office/powerpoint/2010/main" val="1962495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DFA4-A645-3B57-A7B4-8F4557B566C4}"/>
              </a:ext>
            </a:extLst>
          </p:cNvPr>
          <p:cNvSpPr>
            <a:spLocks noGrp="1"/>
          </p:cNvSpPr>
          <p:nvPr>
            <p:ph type="title"/>
          </p:nvPr>
        </p:nvSpPr>
        <p:spPr/>
        <p:txBody>
          <a:bodyPr/>
          <a:lstStyle/>
          <a:p>
            <a:r>
              <a:rPr lang="en-US" dirty="0"/>
              <a:t>Estimated impact of MUP in London on health</a:t>
            </a:r>
          </a:p>
        </p:txBody>
      </p:sp>
      <p:sp>
        <p:nvSpPr>
          <p:cNvPr id="3" name="Content Placeholder 2">
            <a:extLst>
              <a:ext uri="{FF2B5EF4-FFF2-40B4-BE49-F238E27FC236}">
                <a16:creationId xmlns:a16="http://schemas.microsoft.com/office/drawing/2014/main" id="{224FFAAF-9378-A955-AB38-F7FE962AEC2F}"/>
              </a:ext>
            </a:extLst>
          </p:cNvPr>
          <p:cNvSpPr>
            <a:spLocks noGrp="1"/>
          </p:cNvSpPr>
          <p:nvPr>
            <p:ph idx="1"/>
          </p:nvPr>
        </p:nvSpPr>
        <p:spPr>
          <a:xfrm>
            <a:off x="433086" y="1615191"/>
            <a:ext cx="3791673" cy="4351338"/>
          </a:xfrm>
        </p:spPr>
        <p:txBody>
          <a:bodyPr>
            <a:normAutofit fontScale="92500" lnSpcReduction="20000"/>
          </a:bodyPr>
          <a:lstStyle/>
          <a:p>
            <a:pPr marL="0" indent="0">
              <a:buNone/>
            </a:pPr>
            <a:r>
              <a:rPr lang="en-US" sz="2000" b="1"/>
              <a:t>50p MUP would:  </a:t>
            </a:r>
          </a:p>
          <a:p>
            <a:r>
              <a:rPr lang="en-US" sz="2000"/>
              <a:t>reduce death rate by 0.3% among moderate drinkers and 2.4% among higher risk drinkers</a:t>
            </a:r>
          </a:p>
          <a:p>
            <a:r>
              <a:rPr lang="en-US" sz="2000"/>
              <a:t>Reduce hospital admission rate by 0.7% among moderate drinkers and 4.8% among higher risk drinkers</a:t>
            </a:r>
          </a:p>
          <a:p>
            <a:pPr marL="0" indent="0">
              <a:buNone/>
            </a:pPr>
            <a:r>
              <a:rPr lang="en-US" sz="2000" b="1"/>
              <a:t>70p MUP would:</a:t>
            </a:r>
          </a:p>
          <a:p>
            <a:r>
              <a:rPr lang="en-US" sz="2000"/>
              <a:t> reduce death rate by 3% among moderate drinkers, 9.1% among higher risk drinkers</a:t>
            </a:r>
          </a:p>
          <a:p>
            <a:r>
              <a:rPr lang="en-US" sz="2000"/>
              <a:t>Reduce hospital admission rate by 5.3% among moderate drinkers and 20.4% among higher risk drinkers</a:t>
            </a:r>
          </a:p>
        </p:txBody>
      </p:sp>
      <p:pic>
        <p:nvPicPr>
          <p:cNvPr id="5" name="Picture 4" descr="Table showing drinker group and IMD quintile - alcohol-attributable deaths">
            <a:extLst>
              <a:ext uri="{FF2B5EF4-FFF2-40B4-BE49-F238E27FC236}">
                <a16:creationId xmlns:a16="http://schemas.microsoft.com/office/drawing/2014/main" id="{E49453BA-B996-BED2-B686-20C9C2B601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1260" y="1615191"/>
            <a:ext cx="7588797" cy="2007685"/>
          </a:xfrm>
          <a:prstGeom prst="rect">
            <a:avLst/>
          </a:prstGeom>
          <a:noFill/>
          <a:ln>
            <a:noFill/>
          </a:ln>
        </p:spPr>
      </p:pic>
      <p:pic>
        <p:nvPicPr>
          <p:cNvPr id="6" name="Picture 5" descr="Table showing drinker group and IMD quintile - alcohol-attributable admissions">
            <a:extLst>
              <a:ext uri="{FF2B5EF4-FFF2-40B4-BE49-F238E27FC236}">
                <a16:creationId xmlns:a16="http://schemas.microsoft.com/office/drawing/2014/main" id="{D1310D69-2015-4FC9-09FD-4400EA8384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406" y="3865507"/>
            <a:ext cx="7615956" cy="2014870"/>
          </a:xfrm>
          <a:prstGeom prst="rect">
            <a:avLst/>
          </a:prstGeom>
          <a:noFill/>
          <a:ln>
            <a:noFill/>
          </a:ln>
        </p:spPr>
      </p:pic>
      <p:sp>
        <p:nvSpPr>
          <p:cNvPr id="7" name="TextBox 6">
            <a:extLst>
              <a:ext uri="{FF2B5EF4-FFF2-40B4-BE49-F238E27FC236}">
                <a16:creationId xmlns:a16="http://schemas.microsoft.com/office/drawing/2014/main" id="{A20D36D2-DA8E-8C2F-0E99-2EFA567AE66E}"/>
              </a:ext>
            </a:extLst>
          </p:cNvPr>
          <p:cNvSpPr txBox="1"/>
          <p:nvPr/>
        </p:nvSpPr>
        <p:spPr>
          <a:xfrm>
            <a:off x="4361688" y="3574915"/>
            <a:ext cx="5472460" cy="338554"/>
          </a:xfrm>
          <a:prstGeom prst="rect">
            <a:avLst/>
          </a:prstGeom>
          <a:noFill/>
        </p:spPr>
        <p:txBody>
          <a:bodyPr wrap="none" rtlCol="0">
            <a:spAutoFit/>
          </a:bodyPr>
          <a:lstStyle/>
          <a:p>
            <a:r>
              <a:rPr lang="en-US" sz="1600" i="1"/>
              <a:t>Modelled impact of MUP on alcohol-attributable death rates</a:t>
            </a:r>
          </a:p>
        </p:txBody>
      </p:sp>
      <p:sp>
        <p:nvSpPr>
          <p:cNvPr id="8" name="TextBox 7">
            <a:extLst>
              <a:ext uri="{FF2B5EF4-FFF2-40B4-BE49-F238E27FC236}">
                <a16:creationId xmlns:a16="http://schemas.microsoft.com/office/drawing/2014/main" id="{E071299D-6789-04CE-57A4-EED3B2D85F73}"/>
              </a:ext>
            </a:extLst>
          </p:cNvPr>
          <p:cNvSpPr txBox="1"/>
          <p:nvPr/>
        </p:nvSpPr>
        <p:spPr>
          <a:xfrm>
            <a:off x="4361688" y="5820280"/>
            <a:ext cx="7064370" cy="338554"/>
          </a:xfrm>
          <a:prstGeom prst="rect">
            <a:avLst/>
          </a:prstGeom>
          <a:noFill/>
        </p:spPr>
        <p:txBody>
          <a:bodyPr wrap="none" rtlCol="0">
            <a:spAutoFit/>
          </a:bodyPr>
          <a:lstStyle/>
          <a:p>
            <a:r>
              <a:rPr lang="en-US" sz="1600" i="1"/>
              <a:t>Modelled impact of MUP on rates of alcohol-attributable hospital admissions</a:t>
            </a:r>
          </a:p>
        </p:txBody>
      </p:sp>
    </p:spTree>
    <p:extLst>
      <p:ext uri="{BB962C8B-B14F-4D97-AF65-F5344CB8AC3E}">
        <p14:creationId xmlns:p14="http://schemas.microsoft.com/office/powerpoint/2010/main" val="748160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CAF8-41A2-4FBB-F528-D9B1D86CA147}"/>
              </a:ext>
            </a:extLst>
          </p:cNvPr>
          <p:cNvSpPr>
            <a:spLocks noGrp="1"/>
          </p:cNvSpPr>
          <p:nvPr>
            <p:ph type="title"/>
          </p:nvPr>
        </p:nvSpPr>
        <p:spPr>
          <a:xfrm>
            <a:off x="279400" y="365125"/>
            <a:ext cx="11582400" cy="1325563"/>
          </a:xfrm>
        </p:spPr>
        <p:txBody>
          <a:bodyPr>
            <a:noAutofit/>
          </a:bodyPr>
          <a:lstStyle/>
          <a:p>
            <a:r>
              <a:rPr lang="en-GB" sz="4000" dirty="0">
                <a:ea typeface="Calibri" panose="020F0502020204030204" pitchFamily="34" charset="0"/>
              </a:rPr>
              <a:t>H</a:t>
            </a:r>
            <a:r>
              <a:rPr lang="en-GB" sz="4000" dirty="0">
                <a:effectLst/>
                <a:ea typeface="Calibri" panose="020F0502020204030204" pitchFamily="34" charset="0"/>
              </a:rPr>
              <a:t>ealth benefits of London MUP at all levels are greatest among heavier drinkers and </a:t>
            </a:r>
            <a:r>
              <a:rPr lang="en-GB" sz="4000" dirty="0">
                <a:ea typeface="Calibri" panose="020F0502020204030204" pitchFamily="34" charset="0"/>
              </a:rPr>
              <a:t>most </a:t>
            </a:r>
            <a:r>
              <a:rPr lang="en-GB" sz="4000" dirty="0">
                <a:effectLst/>
                <a:ea typeface="Calibri" panose="020F0502020204030204" pitchFamily="34" charset="0"/>
              </a:rPr>
              <a:t>deprived groups</a:t>
            </a:r>
            <a:r>
              <a:rPr lang="en-GB" sz="4000" dirty="0">
                <a:effectLst/>
              </a:rPr>
              <a:t> </a:t>
            </a:r>
            <a:endParaRPr lang="en-US" sz="4000" dirty="0"/>
          </a:p>
        </p:txBody>
      </p:sp>
      <p:pic>
        <p:nvPicPr>
          <p:cNvPr id="4" name="Picture 3" descr="Bar graph showing alcohol-attributable deaths and admissions by drinker group">
            <a:extLst>
              <a:ext uri="{FF2B5EF4-FFF2-40B4-BE49-F238E27FC236}">
                <a16:creationId xmlns:a16="http://schemas.microsoft.com/office/drawing/2014/main" id="{C79E12D9-5352-8F82-98D1-688D48A1C87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889125"/>
            <a:ext cx="5086350" cy="3816350"/>
          </a:xfrm>
          <a:prstGeom prst="rect">
            <a:avLst/>
          </a:prstGeom>
          <a:noFill/>
          <a:ln>
            <a:noFill/>
          </a:ln>
        </p:spPr>
      </p:pic>
      <p:sp>
        <p:nvSpPr>
          <p:cNvPr id="5" name="TextBox 4">
            <a:extLst>
              <a:ext uri="{FF2B5EF4-FFF2-40B4-BE49-F238E27FC236}">
                <a16:creationId xmlns:a16="http://schemas.microsoft.com/office/drawing/2014/main" id="{2D9BA290-74C5-8ABC-A36D-789EF8157B43}"/>
              </a:ext>
            </a:extLst>
          </p:cNvPr>
          <p:cNvSpPr txBox="1"/>
          <p:nvPr/>
        </p:nvSpPr>
        <p:spPr>
          <a:xfrm>
            <a:off x="279400" y="6172356"/>
            <a:ext cx="5727700" cy="338554"/>
          </a:xfrm>
          <a:prstGeom prst="rect">
            <a:avLst/>
          </a:prstGeom>
          <a:noFill/>
        </p:spPr>
        <p:txBody>
          <a:bodyPr wrap="square" rtlCol="0">
            <a:spAutoFit/>
          </a:bodyPr>
          <a:lstStyle/>
          <a:p>
            <a:r>
              <a:rPr lang="en-GB" sz="1600" i="1">
                <a:effectLst/>
                <a:ea typeface="Calibri" panose="020F0502020204030204" pitchFamily="34" charset="0"/>
              </a:rPr>
              <a:t>Modelled impacts of MUP on health outcomes by drinker group</a:t>
            </a:r>
            <a:r>
              <a:rPr lang="en-GB" sz="1600" i="1">
                <a:effectLst/>
              </a:rPr>
              <a:t> </a:t>
            </a:r>
            <a:endParaRPr lang="en-US" sz="1600" i="1"/>
          </a:p>
        </p:txBody>
      </p:sp>
      <p:pic>
        <p:nvPicPr>
          <p:cNvPr id="6" name="Picture 5" descr="Bar graph showing alcohol-attributable deaths and admissions by IMD quintile">
            <a:extLst>
              <a:ext uri="{FF2B5EF4-FFF2-40B4-BE49-F238E27FC236}">
                <a16:creationId xmlns:a16="http://schemas.microsoft.com/office/drawing/2014/main" id="{30D9D341-F383-C75F-7FA8-5D09DDB198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7452" y="1883727"/>
            <a:ext cx="5486400" cy="4116705"/>
          </a:xfrm>
          <a:prstGeom prst="rect">
            <a:avLst/>
          </a:prstGeom>
          <a:noFill/>
          <a:ln>
            <a:noFill/>
          </a:ln>
        </p:spPr>
      </p:pic>
      <p:sp>
        <p:nvSpPr>
          <p:cNvPr id="7" name="TextBox 6">
            <a:extLst>
              <a:ext uri="{FF2B5EF4-FFF2-40B4-BE49-F238E27FC236}">
                <a16:creationId xmlns:a16="http://schemas.microsoft.com/office/drawing/2014/main" id="{C4C2192C-2465-D51A-37FB-C5BDE6CE0C25}"/>
              </a:ext>
            </a:extLst>
          </p:cNvPr>
          <p:cNvSpPr txBox="1"/>
          <p:nvPr/>
        </p:nvSpPr>
        <p:spPr>
          <a:xfrm>
            <a:off x="6096000" y="6185212"/>
            <a:ext cx="5727700" cy="338554"/>
          </a:xfrm>
          <a:prstGeom prst="rect">
            <a:avLst/>
          </a:prstGeom>
          <a:noFill/>
        </p:spPr>
        <p:txBody>
          <a:bodyPr wrap="square" rtlCol="0">
            <a:spAutoFit/>
          </a:bodyPr>
          <a:lstStyle/>
          <a:p>
            <a:r>
              <a:rPr lang="en-GB" sz="1600" i="1">
                <a:effectLst/>
                <a:ea typeface="Calibri" panose="020F0502020204030204" pitchFamily="34" charset="0"/>
              </a:rPr>
              <a:t>Modelled impacts of MUP on health outcomes by IMD quintile</a:t>
            </a:r>
            <a:r>
              <a:rPr lang="en-GB" sz="1600" i="1">
                <a:effectLst/>
              </a:rPr>
              <a:t> </a:t>
            </a:r>
            <a:endParaRPr lang="en-US" sz="1600" i="1"/>
          </a:p>
        </p:txBody>
      </p:sp>
    </p:spTree>
    <p:extLst>
      <p:ext uri="{BB962C8B-B14F-4D97-AF65-F5344CB8AC3E}">
        <p14:creationId xmlns:p14="http://schemas.microsoft.com/office/powerpoint/2010/main" val="200632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247E-B874-DBBB-E39E-2EE6E0AC4B8C}"/>
              </a:ext>
            </a:extLst>
          </p:cNvPr>
          <p:cNvSpPr>
            <a:spLocks noGrp="1"/>
          </p:cNvSpPr>
          <p:nvPr>
            <p:ph type="title"/>
          </p:nvPr>
        </p:nvSpPr>
        <p:spPr/>
        <p:txBody>
          <a:bodyPr/>
          <a:lstStyle/>
          <a:p>
            <a:r>
              <a:rPr lang="en-US" dirty="0"/>
              <a:t>Cost savings linked to MUP in London</a:t>
            </a:r>
          </a:p>
        </p:txBody>
      </p:sp>
      <p:pic>
        <p:nvPicPr>
          <p:cNvPr id="4" name="Picture 3" descr="Table showing the modelled impacts of variations in MUP (minimum unit pricing) on change in NHS costs.">
            <a:extLst>
              <a:ext uri="{FF2B5EF4-FFF2-40B4-BE49-F238E27FC236}">
                <a16:creationId xmlns:a16="http://schemas.microsoft.com/office/drawing/2014/main" id="{AE5D0905-5266-2A77-8B81-BF75C5F8CA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1600" y="1408820"/>
            <a:ext cx="4191000" cy="2224759"/>
          </a:xfrm>
          <a:prstGeom prst="rect">
            <a:avLst/>
          </a:prstGeom>
          <a:noFill/>
          <a:ln>
            <a:noFill/>
          </a:ln>
        </p:spPr>
      </p:pic>
      <p:pic>
        <p:nvPicPr>
          <p:cNvPr id="5" name="Picture 4" descr="Table showing the modelled impacts of variations in MUP (minimum unit pricing) on alcohol-attributable crime.">
            <a:extLst>
              <a:ext uri="{FF2B5EF4-FFF2-40B4-BE49-F238E27FC236}">
                <a16:creationId xmlns:a16="http://schemas.microsoft.com/office/drawing/2014/main" id="{9A9F2962-4636-832A-EF3F-914C26F56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1600" y="4043709"/>
            <a:ext cx="3319463" cy="2402978"/>
          </a:xfrm>
          <a:prstGeom prst="rect">
            <a:avLst/>
          </a:prstGeom>
          <a:noFill/>
          <a:ln>
            <a:noFill/>
          </a:ln>
        </p:spPr>
      </p:pic>
      <p:sp>
        <p:nvSpPr>
          <p:cNvPr id="7" name="TextBox 6">
            <a:extLst>
              <a:ext uri="{FF2B5EF4-FFF2-40B4-BE49-F238E27FC236}">
                <a16:creationId xmlns:a16="http://schemas.microsoft.com/office/drawing/2014/main" id="{8235D68E-6D98-16E5-C64F-D72AB78FDAA6}"/>
              </a:ext>
            </a:extLst>
          </p:cNvPr>
          <p:cNvSpPr txBox="1"/>
          <p:nvPr/>
        </p:nvSpPr>
        <p:spPr>
          <a:xfrm>
            <a:off x="6434931" y="6467174"/>
            <a:ext cx="5426869" cy="338554"/>
          </a:xfrm>
          <a:prstGeom prst="rect">
            <a:avLst/>
          </a:prstGeom>
          <a:noFill/>
        </p:spPr>
        <p:txBody>
          <a:bodyPr wrap="square">
            <a:spAutoFit/>
          </a:bodyPr>
          <a:lstStyle/>
          <a:p>
            <a:r>
              <a:rPr lang="en-GB" sz="1600" i="1">
                <a:effectLst/>
                <a:ea typeface="Calibri" panose="020F0502020204030204" pitchFamily="34" charset="0"/>
              </a:rPr>
              <a:t>Modelled impacts of MUP on alcohol-attributable crime</a:t>
            </a:r>
            <a:r>
              <a:rPr lang="en-GB" sz="1600" i="1">
                <a:effectLst/>
              </a:rPr>
              <a:t> </a:t>
            </a:r>
            <a:endParaRPr lang="en-US" sz="1600" i="1"/>
          </a:p>
        </p:txBody>
      </p:sp>
      <p:sp>
        <p:nvSpPr>
          <p:cNvPr id="8" name="TextBox 7">
            <a:extLst>
              <a:ext uri="{FF2B5EF4-FFF2-40B4-BE49-F238E27FC236}">
                <a16:creationId xmlns:a16="http://schemas.microsoft.com/office/drawing/2014/main" id="{1AD260ED-72BD-F29A-760D-ADD34ED94010}"/>
              </a:ext>
            </a:extLst>
          </p:cNvPr>
          <p:cNvSpPr txBox="1"/>
          <p:nvPr/>
        </p:nvSpPr>
        <p:spPr>
          <a:xfrm>
            <a:off x="6434931" y="3684668"/>
            <a:ext cx="5753099" cy="338554"/>
          </a:xfrm>
          <a:prstGeom prst="rect">
            <a:avLst/>
          </a:prstGeom>
          <a:noFill/>
        </p:spPr>
        <p:txBody>
          <a:bodyPr wrap="square">
            <a:spAutoFit/>
          </a:bodyPr>
          <a:lstStyle/>
          <a:p>
            <a:r>
              <a:rPr lang="en-GB" sz="1600" i="1">
                <a:effectLst/>
                <a:ea typeface="Calibri" panose="020F0502020204030204" pitchFamily="34" charset="0"/>
              </a:rPr>
              <a:t>Modelled impacts of MUP on </a:t>
            </a:r>
            <a:r>
              <a:rPr lang="en-GB" sz="1600" i="1">
                <a:ea typeface="Calibri" panose="020F0502020204030204" pitchFamily="34" charset="0"/>
              </a:rPr>
              <a:t>NHS costs </a:t>
            </a:r>
            <a:r>
              <a:rPr lang="en-GB" sz="1600" i="1">
                <a:effectLst/>
                <a:ea typeface="Calibri" panose="020F0502020204030204" pitchFamily="34" charset="0"/>
              </a:rPr>
              <a:t>attributable to alcohol</a:t>
            </a:r>
            <a:r>
              <a:rPr lang="en-GB" sz="1600" i="1">
                <a:effectLst/>
              </a:rPr>
              <a:t> </a:t>
            </a:r>
            <a:endParaRPr lang="en-US" sz="1600" i="1"/>
          </a:p>
        </p:txBody>
      </p:sp>
      <p:sp>
        <p:nvSpPr>
          <p:cNvPr id="10" name="TextBox 9">
            <a:extLst>
              <a:ext uri="{FF2B5EF4-FFF2-40B4-BE49-F238E27FC236}">
                <a16:creationId xmlns:a16="http://schemas.microsoft.com/office/drawing/2014/main" id="{DE2B31D1-C641-EEA6-82C4-8204709C30A3}"/>
              </a:ext>
            </a:extLst>
          </p:cNvPr>
          <p:cNvSpPr txBox="1"/>
          <p:nvPr/>
        </p:nvSpPr>
        <p:spPr>
          <a:xfrm>
            <a:off x="609601" y="1968500"/>
            <a:ext cx="5588000" cy="3693319"/>
          </a:xfrm>
          <a:prstGeom prst="rect">
            <a:avLst/>
          </a:prstGeom>
          <a:noFill/>
        </p:spPr>
        <p:txBody>
          <a:bodyPr wrap="square" rtlCol="0">
            <a:spAutoFit/>
          </a:bodyPr>
          <a:lstStyle/>
          <a:p>
            <a:r>
              <a:rPr lang="en-US" b="1"/>
              <a:t>50p MUP would:</a:t>
            </a:r>
          </a:p>
          <a:p>
            <a:pPr marL="285750" indent="-285750">
              <a:buFont typeface="Arial" panose="020B0604020202020204" pitchFamily="34" charset="0"/>
              <a:buChar char="•"/>
            </a:pPr>
            <a:r>
              <a:rPr lang="en-US"/>
              <a:t>Reduce NHS costs by £4.1 million in first year after implementation and £94.7 million over following 20 years</a:t>
            </a:r>
          </a:p>
          <a:p>
            <a:pPr marL="285750" indent="-285750">
              <a:buFont typeface="Arial" panose="020B0604020202020204" pitchFamily="34" charset="0"/>
              <a:buChar char="•"/>
            </a:pPr>
            <a:r>
              <a:rPr lang="en-US"/>
              <a:t>Reduce alcohol attributable crimes by 1.2% and annual costs by £23 million</a:t>
            </a:r>
          </a:p>
          <a:p>
            <a:endParaRPr lang="en-US"/>
          </a:p>
          <a:p>
            <a:r>
              <a:rPr lang="en-US" b="1"/>
              <a:t>70p MUP would:</a:t>
            </a:r>
          </a:p>
          <a:p>
            <a:pPr marL="285750" indent="-285750">
              <a:buFont typeface="Arial" panose="020B0604020202020204" pitchFamily="34" charset="0"/>
              <a:buChar char="•"/>
            </a:pPr>
            <a:r>
              <a:rPr lang="en-US"/>
              <a:t>Reduce NHS costs by £18.3 million in first year after implementation and £446.5 million over following 20 years</a:t>
            </a:r>
          </a:p>
          <a:p>
            <a:pPr marL="285750" indent="-285750">
              <a:buFont typeface="Arial" panose="020B0604020202020204" pitchFamily="34" charset="0"/>
              <a:buChar char="•"/>
            </a:pPr>
            <a:r>
              <a:rPr lang="en-US"/>
              <a:t>Reduce alcohol attributable crimes by 4.3% and annual costs by £83 million</a:t>
            </a:r>
          </a:p>
        </p:txBody>
      </p:sp>
    </p:spTree>
    <p:extLst>
      <p:ext uri="{BB962C8B-B14F-4D97-AF65-F5344CB8AC3E}">
        <p14:creationId xmlns:p14="http://schemas.microsoft.com/office/powerpoint/2010/main" val="26620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D973-F458-1396-C556-89F4C1893DE1}"/>
              </a:ext>
            </a:extLst>
          </p:cNvPr>
          <p:cNvSpPr>
            <a:spLocks noGrp="1"/>
          </p:cNvSpPr>
          <p:nvPr>
            <p:ph type="title"/>
          </p:nvPr>
        </p:nvSpPr>
        <p:spPr>
          <a:xfrm>
            <a:off x="838200" y="365125"/>
            <a:ext cx="10795000" cy="1325563"/>
          </a:xfrm>
        </p:spPr>
        <p:txBody>
          <a:bodyPr/>
          <a:lstStyle/>
          <a:p>
            <a:r>
              <a:rPr lang="en-US" dirty="0"/>
              <a:t>Estimated impact of MUP on purchase location</a:t>
            </a:r>
          </a:p>
        </p:txBody>
      </p:sp>
      <p:sp>
        <p:nvSpPr>
          <p:cNvPr id="3" name="Content Placeholder 2">
            <a:extLst>
              <a:ext uri="{FF2B5EF4-FFF2-40B4-BE49-F238E27FC236}">
                <a16:creationId xmlns:a16="http://schemas.microsoft.com/office/drawing/2014/main" id="{752042CF-596A-774F-C8C5-7D5B71158CEC}"/>
              </a:ext>
            </a:extLst>
          </p:cNvPr>
          <p:cNvSpPr>
            <a:spLocks noGrp="1"/>
          </p:cNvSpPr>
          <p:nvPr>
            <p:ph idx="1"/>
          </p:nvPr>
        </p:nvSpPr>
        <p:spPr>
          <a:xfrm>
            <a:off x="838200" y="1825625"/>
            <a:ext cx="4254500" cy="4351338"/>
          </a:xfrm>
        </p:spPr>
        <p:txBody>
          <a:bodyPr>
            <a:normAutofit/>
          </a:bodyPr>
          <a:lstStyle/>
          <a:p>
            <a:r>
              <a:rPr lang="en-US" sz="2400"/>
              <a:t>MUP impacts shop-bought alcohol (on-trade)</a:t>
            </a:r>
          </a:p>
          <a:p>
            <a:r>
              <a:rPr lang="en-US" sz="2400"/>
              <a:t>Higher prices in pubs, bars and restaurant means they are largely unaffected by MUP</a:t>
            </a:r>
          </a:p>
          <a:p>
            <a:r>
              <a:rPr lang="en-US" sz="2400"/>
              <a:t>Modelling suggests some consumers may shift to on-trade with higher off-trade prices</a:t>
            </a:r>
          </a:p>
        </p:txBody>
      </p:sp>
      <p:pic>
        <p:nvPicPr>
          <p:cNvPr id="4" name="Picture 3" descr="Bar graph showing estimated changes in alcohol consumption by purchase location based on variations in MUP">
            <a:extLst>
              <a:ext uri="{FF2B5EF4-FFF2-40B4-BE49-F238E27FC236}">
                <a16:creationId xmlns:a16="http://schemas.microsoft.com/office/drawing/2014/main" id="{C848EEF5-D334-4193-E6C3-AA07EB1C28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8675" y="2197100"/>
            <a:ext cx="5724525" cy="4295775"/>
          </a:xfrm>
          <a:prstGeom prst="rect">
            <a:avLst/>
          </a:prstGeom>
          <a:noFill/>
          <a:ln>
            <a:noFill/>
          </a:ln>
        </p:spPr>
      </p:pic>
      <p:sp>
        <p:nvSpPr>
          <p:cNvPr id="5" name="TextBox 4">
            <a:extLst>
              <a:ext uri="{FF2B5EF4-FFF2-40B4-BE49-F238E27FC236}">
                <a16:creationId xmlns:a16="http://schemas.microsoft.com/office/drawing/2014/main" id="{2F0EA0FC-73A2-B481-1915-DA5AFFCF3ECA}"/>
              </a:ext>
            </a:extLst>
          </p:cNvPr>
          <p:cNvSpPr txBox="1"/>
          <p:nvPr/>
        </p:nvSpPr>
        <p:spPr>
          <a:xfrm>
            <a:off x="5908675" y="1690688"/>
            <a:ext cx="6384312" cy="338554"/>
          </a:xfrm>
          <a:prstGeom prst="rect">
            <a:avLst/>
          </a:prstGeom>
          <a:noFill/>
        </p:spPr>
        <p:txBody>
          <a:bodyPr wrap="none" rtlCol="0">
            <a:spAutoFit/>
          </a:bodyPr>
          <a:lstStyle/>
          <a:p>
            <a:r>
              <a:rPr lang="en-GB" sz="1600">
                <a:effectLst/>
                <a:ea typeface="Calibri" panose="020F0502020204030204" pitchFamily="34" charset="0"/>
              </a:rPr>
              <a:t>Estimated total changes in alcohol consumption by purchase location</a:t>
            </a:r>
            <a:r>
              <a:rPr lang="en-GB" sz="1600">
                <a:effectLst/>
              </a:rPr>
              <a:t> </a:t>
            </a:r>
            <a:endParaRPr lang="en-US" sz="1600"/>
          </a:p>
        </p:txBody>
      </p:sp>
    </p:spTree>
    <p:extLst>
      <p:ext uri="{BB962C8B-B14F-4D97-AF65-F5344CB8AC3E}">
        <p14:creationId xmlns:p14="http://schemas.microsoft.com/office/powerpoint/2010/main" val="87350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B797-62DD-C17F-58D1-65EFAE29F45C}"/>
              </a:ext>
            </a:extLst>
          </p:cNvPr>
          <p:cNvSpPr>
            <a:spLocks noGrp="1"/>
          </p:cNvSpPr>
          <p:nvPr>
            <p:ph type="title"/>
          </p:nvPr>
        </p:nvSpPr>
        <p:spPr/>
        <p:txBody>
          <a:bodyPr/>
          <a:lstStyle/>
          <a:p>
            <a:r>
              <a:rPr lang="en-US"/>
              <a:t>MUP modelling – interpretation and context</a:t>
            </a:r>
          </a:p>
        </p:txBody>
      </p:sp>
      <p:sp>
        <p:nvSpPr>
          <p:cNvPr id="4" name="Rectangle 1">
            <a:extLst>
              <a:ext uri="{FF2B5EF4-FFF2-40B4-BE49-F238E27FC236}">
                <a16:creationId xmlns:a16="http://schemas.microsoft.com/office/drawing/2014/main" id="{DF1693B1-DC7A-00C8-1566-86BB454A955E}"/>
              </a:ext>
            </a:extLst>
          </p:cNvPr>
          <p:cNvSpPr>
            <a:spLocks noGrp="1" noChangeArrowheads="1"/>
          </p:cNvSpPr>
          <p:nvPr>
            <p:ph idx="1"/>
          </p:nvPr>
        </p:nvSpPr>
        <p:spPr bwMode="auto">
          <a:xfrm>
            <a:off x="838200" y="2062304"/>
            <a:ext cx="10756900"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20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These results illustrate that introducing a minimum unit price for alcohol would reduce alcohol consumption, improve population health, and reduce crime in London, saving the NHS and public services millions of pounds. </a:t>
            </a:r>
          </a:p>
          <a:p>
            <a:pPr eaLnBrk="0" fontAlgn="base" hangingPunct="0">
              <a:lnSpc>
                <a:spcPct val="100000"/>
              </a:lnSpc>
              <a:spcBef>
                <a:spcPct val="0"/>
              </a:spcBef>
              <a:spcAft>
                <a:spcPct val="0"/>
              </a:spcAft>
            </a:pPr>
            <a:r>
              <a:rPr kumimoji="0" lang="en-US" altLang="en-US" sz="20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They also show that the policy would have the largest impact on heavier drinkers and those in the most deprived groups in society, leading to a reduction in health inequalities. </a:t>
            </a:r>
          </a:p>
          <a:p>
            <a:pPr eaLnBrk="0" fontAlgn="base" hangingPunct="0">
              <a:lnSpc>
                <a:spcPct val="100000"/>
              </a:lnSpc>
              <a:spcBef>
                <a:spcPct val="0"/>
              </a:spcBef>
              <a:spcAft>
                <a:spcPct val="0"/>
              </a:spcAft>
            </a:pPr>
            <a:r>
              <a:rPr kumimoji="0" lang="en-US" altLang="en-US" sz="2000" b="0" i="0" u="none" strike="noStrike" cap="none" normalizeH="0" baseline="0">
                <a:ln>
                  <a:noFill/>
                </a:ln>
                <a:solidFill>
                  <a:schemeClr val="tx1"/>
                </a:solidFill>
                <a:effectLst/>
                <a:ea typeface="Calibri" panose="020F0502020204030204" pitchFamily="34" charset="0"/>
                <a:cs typeface="Arial" panose="020B0604020202020204" pitchFamily="34" charset="0"/>
              </a:rPr>
              <a:t>However, there are some important factors that should be considered when interpreting these results: </a:t>
            </a:r>
          </a:p>
          <a:p>
            <a:pPr marL="800100" lvl="1" indent="-342900" eaLnBrk="0" fontAlgn="base" hangingPunct="0">
              <a:lnSpc>
                <a:spcPct val="100000"/>
              </a:lnSpc>
              <a:spcBef>
                <a:spcPct val="0"/>
              </a:spcBef>
              <a:spcAft>
                <a:spcPct val="0"/>
              </a:spcAft>
              <a:buFont typeface="+mj-lt"/>
              <a:buAutoNum type="arabicPeriod"/>
            </a:pPr>
            <a:r>
              <a:rPr lang="en-US" altLang="en-US" sz="1800">
                <a:ea typeface="Calibri" panose="020F0502020204030204" pitchFamily="34" charset="0"/>
                <a:cs typeface="Arial" panose="020B0604020202020204" pitchFamily="34" charset="0"/>
              </a:rPr>
              <a:t>London has lowest estimated reductions in consumption, alcohol-attributable deaths and hospital admissions </a:t>
            </a:r>
            <a:r>
              <a:rPr kumimoji="0" lang="en-US" altLang="en-US" sz="1800" b="0" i="0" u="none" strike="noStrike" cap="none" normalizeH="0" baseline="0">
                <a:ln>
                  <a:noFill/>
                </a:ln>
                <a:solidFill>
                  <a:schemeClr val="tx1"/>
                </a:solidFill>
                <a:effectLst/>
                <a:ea typeface="Calibri" panose="020F0502020204030204" pitchFamily="34" charset="0"/>
                <a:cs typeface="Arial" panose="020B0604020202020204" pitchFamily="34" charset="0"/>
              </a:rPr>
              <a:t>of any region in England following the introduction of a 50p MUP </a:t>
            </a:r>
          </a:p>
          <a:p>
            <a:pPr marL="800100" lvl="1" indent="-342900" eaLnBrk="0" fontAlgn="base" hangingPunct="0">
              <a:lnSpc>
                <a:spcPct val="100000"/>
              </a:lnSpc>
              <a:spcBef>
                <a:spcPct val="0"/>
              </a:spcBef>
              <a:spcAft>
                <a:spcPct val="0"/>
              </a:spcAft>
              <a:buFont typeface="+mj-lt"/>
              <a:buAutoNum type="arabicPeriod"/>
            </a:pPr>
            <a:r>
              <a:rPr lang="en-US" altLang="en-US" sz="1800">
                <a:ea typeface="Calibri" panose="020F0502020204030204" pitchFamily="34" charset="0"/>
                <a:cs typeface="Arial" panose="020B0604020202020204" pitchFamily="34" charset="0"/>
              </a:rPr>
              <a:t>Results are based on 2018 prices, so do not reflect significant inflationary increases</a:t>
            </a:r>
          </a:p>
          <a:p>
            <a:pPr marL="800100" lvl="1" indent="-342900" eaLnBrk="0" fontAlgn="base" hangingPunct="0">
              <a:lnSpc>
                <a:spcPct val="100000"/>
              </a:lnSpc>
              <a:spcBef>
                <a:spcPct val="0"/>
              </a:spcBef>
              <a:spcAft>
                <a:spcPct val="0"/>
              </a:spcAft>
              <a:buFont typeface="+mj-lt"/>
              <a:buAutoNum type="arabicPeriod"/>
            </a:pPr>
            <a:r>
              <a:rPr kumimoji="0" lang="en-US" altLang="en-US" sz="1800" b="0" i="0" u="none" strike="noStrike" cap="none" normalizeH="0" baseline="0">
                <a:ln>
                  <a:noFill/>
                </a:ln>
                <a:solidFill>
                  <a:schemeClr val="tx1"/>
                </a:solidFill>
                <a:effectLst/>
                <a:ea typeface="Calibri" panose="020F0502020204030204" pitchFamily="34" charset="0"/>
                <a:cs typeface="Arial" panose="020B0604020202020204" pitchFamily="34" charset="0"/>
              </a:rPr>
              <a:t>Results do not reflect the changes to consumption during and after the COVID-19 pandemic</a:t>
            </a:r>
          </a:p>
          <a:p>
            <a:pPr lvl="1" eaLnBrk="0" fontAlgn="base" hangingPunct="0">
              <a:lnSpc>
                <a:spcPct val="100000"/>
              </a:lnSpc>
              <a:spcBef>
                <a:spcPct val="0"/>
              </a:spcBef>
              <a:spcAft>
                <a:spcPct val="0"/>
              </a:spcAft>
            </a:pPr>
            <a:endParaRPr kumimoji="0" lang="en-US" altLang="en-US" sz="1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1" eaLnBrk="0" fontAlgn="base" hangingPunct="0">
              <a:lnSpc>
                <a:spcPct val="100000"/>
              </a:lnSpc>
              <a:spcBef>
                <a:spcPct val="0"/>
              </a:spcBef>
              <a:spcAft>
                <a:spcPct val="0"/>
              </a:spcAft>
            </a:pPr>
            <a:endParaRPr kumimoji="0" lang="en-US" altLang="en-US" sz="1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5317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DCC3B-D6F1-E43D-AB6F-09D6140A6E2B}"/>
              </a:ext>
            </a:extLst>
          </p:cNvPr>
          <p:cNvSpPr>
            <a:spLocks noGrp="1"/>
          </p:cNvSpPr>
          <p:nvPr>
            <p:ph type="title"/>
          </p:nvPr>
        </p:nvSpPr>
        <p:spPr/>
        <p:txBody>
          <a:bodyPr/>
          <a:lstStyle/>
          <a:p>
            <a:r>
              <a:rPr lang="en-US" dirty="0"/>
              <a:t>Impacts of MUP in London compared to other English regions</a:t>
            </a:r>
          </a:p>
        </p:txBody>
      </p:sp>
      <p:sp>
        <p:nvSpPr>
          <p:cNvPr id="3" name="Content Placeholder 2">
            <a:extLst>
              <a:ext uri="{FF2B5EF4-FFF2-40B4-BE49-F238E27FC236}">
                <a16:creationId xmlns:a16="http://schemas.microsoft.com/office/drawing/2014/main" id="{2331DA55-4609-7AC0-B204-9837B2F41089}"/>
              </a:ext>
            </a:extLst>
          </p:cNvPr>
          <p:cNvSpPr>
            <a:spLocks noGrp="1"/>
          </p:cNvSpPr>
          <p:nvPr>
            <p:ph idx="1"/>
          </p:nvPr>
        </p:nvSpPr>
        <p:spPr>
          <a:xfrm>
            <a:off x="596900" y="1825625"/>
            <a:ext cx="5410200" cy="4351338"/>
          </a:xfrm>
        </p:spPr>
        <p:txBody>
          <a:bodyPr>
            <a:normAutofit fontScale="85000" lnSpcReduction="20000"/>
          </a:bodyPr>
          <a:lstStyle/>
          <a:p>
            <a:r>
              <a:rPr kumimoji="0" lang="en-US" altLang="en-US" sz="2300" b="0" i="0" u="none" strike="noStrike" cap="none" normalizeH="0" baseline="0">
                <a:ln>
                  <a:noFill/>
                </a:ln>
                <a:solidFill>
                  <a:schemeClr val="tx1"/>
                </a:solidFill>
                <a:effectLst/>
                <a:ea typeface="Calibri" panose="020F0502020204030204" pitchFamily="34" charset="0"/>
                <a:cs typeface="Arial" panose="020B0604020202020204" pitchFamily="34" charset="0"/>
              </a:rPr>
              <a:t>London has the lowest estimated impacts of any region in England following the introduction of a 50p MUP. </a:t>
            </a:r>
          </a:p>
          <a:p>
            <a:r>
              <a:rPr lang="en-GB" sz="2300" kern="100">
                <a:ea typeface="Calibri" panose="020F0502020204030204" pitchFamily="34" charset="0"/>
                <a:cs typeface="Times New Roman" panose="02020603050405020304" pitchFamily="18" charset="0"/>
              </a:rPr>
              <a:t>D</a:t>
            </a:r>
            <a:r>
              <a:rPr lang="en-GB" sz="2300" kern="100">
                <a:effectLst/>
                <a:ea typeface="Calibri" panose="020F0502020204030204" pitchFamily="34" charset="0"/>
                <a:cs typeface="Times New Roman" panose="02020603050405020304" pitchFamily="18" charset="0"/>
              </a:rPr>
              <a:t>ue to a combination of several factors: </a:t>
            </a:r>
          </a:p>
          <a:p>
            <a:pPr lvl="1"/>
            <a:r>
              <a:rPr lang="en-GB" sz="2300" kern="100">
                <a:effectLst/>
                <a:ea typeface="Calibri" panose="020F0502020204030204" pitchFamily="34" charset="0"/>
                <a:cs typeface="Times New Roman" panose="02020603050405020304" pitchFamily="18" charset="0"/>
              </a:rPr>
              <a:t>London has higher rates of non-drinking than other regions, </a:t>
            </a:r>
          </a:p>
          <a:p>
            <a:pPr lvl="1"/>
            <a:r>
              <a:rPr lang="en-GB" sz="2300" kern="100">
                <a:effectLst/>
                <a:ea typeface="Calibri" panose="020F0502020204030204" pitchFamily="34" charset="0"/>
                <a:cs typeface="Times New Roman" panose="02020603050405020304" pitchFamily="18" charset="0"/>
              </a:rPr>
              <a:t>lower average alcohol consumption among drinkers, </a:t>
            </a:r>
          </a:p>
          <a:p>
            <a:pPr lvl="1"/>
            <a:r>
              <a:rPr lang="en-GB" sz="2300" kern="100">
                <a:effectLst/>
                <a:ea typeface="Calibri" panose="020F0502020204030204" pitchFamily="34" charset="0"/>
                <a:cs typeface="Times New Roman" panose="02020603050405020304" pitchFamily="18" charset="0"/>
              </a:rPr>
              <a:t>and lower rates of alcohol-attributable mortality. </a:t>
            </a:r>
          </a:p>
          <a:p>
            <a:pPr lvl="1"/>
            <a:r>
              <a:rPr lang="en-GB" sz="2300" kern="100">
                <a:effectLst/>
                <a:ea typeface="Calibri" panose="020F0502020204030204" pitchFamily="34" charset="0"/>
                <a:cs typeface="Times New Roman" panose="02020603050405020304" pitchFamily="18" charset="0"/>
              </a:rPr>
              <a:t>London has higher prices for alcohol on average than most other parts of the country, and </a:t>
            </a:r>
          </a:p>
          <a:p>
            <a:pPr lvl="1"/>
            <a:r>
              <a:rPr lang="en-GB" sz="2300" kern="100">
                <a:effectLst/>
                <a:ea typeface="Calibri" panose="020F0502020204030204" pitchFamily="34" charset="0"/>
                <a:cs typeface="Times New Roman" panose="02020603050405020304" pitchFamily="18" charset="0"/>
              </a:rPr>
              <a:t>a greater proportion of alcohol is bought in the on-trade, meaning that a smaller proportion of alcohol sales are affected by any MUP threshold.</a:t>
            </a:r>
          </a:p>
          <a:p>
            <a:endParaRPr lang="en-US"/>
          </a:p>
        </p:txBody>
      </p:sp>
      <p:pic>
        <p:nvPicPr>
          <p:cNvPr id="4" name="Picture 3" descr="Graph showing the change under a 50p MUP on consumption, deaths and admissions, comparing outcomes between English regions">
            <a:extLst>
              <a:ext uri="{FF2B5EF4-FFF2-40B4-BE49-F238E27FC236}">
                <a16:creationId xmlns:a16="http://schemas.microsoft.com/office/drawing/2014/main" id="{7ADE88DE-D695-B36B-DD44-7D510F9550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016125"/>
            <a:ext cx="5724525" cy="4295775"/>
          </a:xfrm>
          <a:prstGeom prst="rect">
            <a:avLst/>
          </a:prstGeom>
          <a:noFill/>
          <a:ln>
            <a:noFill/>
          </a:ln>
        </p:spPr>
      </p:pic>
      <p:sp>
        <p:nvSpPr>
          <p:cNvPr id="5" name="TextBox 4">
            <a:extLst>
              <a:ext uri="{FF2B5EF4-FFF2-40B4-BE49-F238E27FC236}">
                <a16:creationId xmlns:a16="http://schemas.microsoft.com/office/drawing/2014/main" id="{6E56EF5E-B289-025F-B62E-84EBF0AE97DE}"/>
              </a:ext>
            </a:extLst>
          </p:cNvPr>
          <p:cNvSpPr txBox="1"/>
          <p:nvPr/>
        </p:nvSpPr>
        <p:spPr>
          <a:xfrm>
            <a:off x="6410326" y="1369794"/>
            <a:ext cx="5410199" cy="523220"/>
          </a:xfrm>
          <a:prstGeom prst="rect">
            <a:avLst/>
          </a:prstGeom>
          <a:noFill/>
        </p:spPr>
        <p:txBody>
          <a:bodyPr wrap="square" rtlCol="0">
            <a:spAutoFit/>
          </a:bodyPr>
          <a:lstStyle/>
          <a:p>
            <a:r>
              <a:rPr lang="en-GB" sz="1400" i="1">
                <a:effectLst/>
                <a:latin typeface="Arial" panose="020B0604020202020204" pitchFamily="34" charset="0"/>
                <a:ea typeface="Calibri" panose="020F0502020204030204" pitchFamily="34" charset="0"/>
              </a:rPr>
              <a:t>A comparison of modelled impacts of a 50p MUP between English regions</a:t>
            </a:r>
            <a:r>
              <a:rPr lang="en-GB" sz="1400" i="1">
                <a:effectLst/>
              </a:rPr>
              <a:t> </a:t>
            </a:r>
            <a:endParaRPr lang="en-US" sz="1400" i="1"/>
          </a:p>
        </p:txBody>
      </p:sp>
    </p:spTree>
    <p:extLst>
      <p:ext uri="{BB962C8B-B14F-4D97-AF65-F5344CB8AC3E}">
        <p14:creationId xmlns:p14="http://schemas.microsoft.com/office/powerpoint/2010/main" val="1377612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143E-1E27-0C78-8FFD-DEEA451DE239}"/>
              </a:ext>
            </a:extLst>
          </p:cNvPr>
          <p:cNvSpPr>
            <a:spLocks noGrp="1"/>
          </p:cNvSpPr>
          <p:nvPr>
            <p:ph type="title"/>
          </p:nvPr>
        </p:nvSpPr>
        <p:spPr/>
        <p:txBody>
          <a:bodyPr/>
          <a:lstStyle/>
          <a:p>
            <a:r>
              <a:rPr lang="en-US" dirty="0"/>
              <a:t>Inflation has eroded the impact of MUP</a:t>
            </a:r>
          </a:p>
        </p:txBody>
      </p:sp>
      <p:sp>
        <p:nvSpPr>
          <p:cNvPr id="3" name="Content Placeholder 2">
            <a:extLst>
              <a:ext uri="{FF2B5EF4-FFF2-40B4-BE49-F238E27FC236}">
                <a16:creationId xmlns:a16="http://schemas.microsoft.com/office/drawing/2014/main" id="{803ED3B4-C564-5303-F5B2-E85796DD5DCB}"/>
              </a:ext>
            </a:extLst>
          </p:cNvPr>
          <p:cNvSpPr>
            <a:spLocks noGrp="1"/>
          </p:cNvSpPr>
          <p:nvPr>
            <p:ph idx="1"/>
          </p:nvPr>
        </p:nvSpPr>
        <p:spPr>
          <a:xfrm>
            <a:off x="838200" y="1827637"/>
            <a:ext cx="4813300" cy="4351338"/>
          </a:xfrm>
        </p:spPr>
        <p:txBody>
          <a:bodyPr>
            <a:normAutofit/>
          </a:bodyPr>
          <a:lstStyle/>
          <a:p>
            <a:r>
              <a:rPr lang="en-US" sz="2000"/>
              <a:t>Data based on 2018 prices – inflation has since risen 24.3% </a:t>
            </a:r>
          </a:p>
          <a:p>
            <a:r>
              <a:rPr lang="en-US" sz="2000"/>
              <a:t>MUP thresholds would need to increase in line with inflation to achieve estimated impacts presented: 62.1p would be required to achieve impact of 50p</a:t>
            </a:r>
          </a:p>
          <a:p>
            <a:r>
              <a:rPr lang="en-US" sz="2000"/>
              <a:t>Scotland will uprate its MUP from 50p to 65p from October 2024</a:t>
            </a:r>
          </a:p>
        </p:txBody>
      </p:sp>
      <p:pic>
        <p:nvPicPr>
          <p:cNvPr id="4" name="Picture 3" descr="Table showing MUP levels adjusting for inflation">
            <a:extLst>
              <a:ext uri="{FF2B5EF4-FFF2-40B4-BE49-F238E27FC236}">
                <a16:creationId xmlns:a16="http://schemas.microsoft.com/office/drawing/2014/main" id="{B966C8C7-8FD5-C274-5595-5E965E4EFA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0502" y="2336888"/>
            <a:ext cx="4444998" cy="3024418"/>
          </a:xfrm>
          <a:prstGeom prst="rect">
            <a:avLst/>
          </a:prstGeom>
          <a:noFill/>
          <a:ln>
            <a:noFill/>
          </a:ln>
        </p:spPr>
      </p:pic>
      <p:sp>
        <p:nvSpPr>
          <p:cNvPr id="5" name="TextBox 4">
            <a:extLst>
              <a:ext uri="{FF2B5EF4-FFF2-40B4-BE49-F238E27FC236}">
                <a16:creationId xmlns:a16="http://schemas.microsoft.com/office/drawing/2014/main" id="{7BD36740-E97F-0EA3-204B-75C045AE002B}"/>
              </a:ext>
            </a:extLst>
          </p:cNvPr>
          <p:cNvSpPr txBox="1"/>
          <p:nvPr/>
        </p:nvSpPr>
        <p:spPr>
          <a:xfrm>
            <a:off x="6540502" y="1973548"/>
            <a:ext cx="3223896" cy="307777"/>
          </a:xfrm>
          <a:prstGeom prst="rect">
            <a:avLst/>
          </a:prstGeom>
          <a:noFill/>
        </p:spPr>
        <p:txBody>
          <a:bodyPr wrap="none" rtlCol="0">
            <a:spAutoFit/>
          </a:bodyPr>
          <a:lstStyle/>
          <a:p>
            <a:r>
              <a:rPr lang="en-GB" sz="1400" i="1">
                <a:effectLst/>
                <a:latin typeface="Arial" panose="020B0604020202020204" pitchFamily="34" charset="0"/>
                <a:ea typeface="Calibri" panose="020F0502020204030204" pitchFamily="34" charset="0"/>
              </a:rPr>
              <a:t>MUP levels after adjusting for inflation</a:t>
            </a:r>
            <a:r>
              <a:rPr lang="en-GB" sz="1400" i="1">
                <a:effectLst/>
              </a:rPr>
              <a:t> </a:t>
            </a:r>
            <a:endParaRPr lang="en-US" sz="1400" i="1"/>
          </a:p>
        </p:txBody>
      </p:sp>
    </p:spTree>
    <p:extLst>
      <p:ext uri="{BB962C8B-B14F-4D97-AF65-F5344CB8AC3E}">
        <p14:creationId xmlns:p14="http://schemas.microsoft.com/office/powerpoint/2010/main" val="209362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E661-D97C-319F-EB2D-4007470C7D0B}"/>
              </a:ext>
            </a:extLst>
          </p:cNvPr>
          <p:cNvSpPr>
            <a:spLocks noGrp="1"/>
          </p:cNvSpPr>
          <p:nvPr>
            <p:ph type="title"/>
          </p:nvPr>
        </p:nvSpPr>
        <p:spPr/>
        <p:txBody>
          <a:bodyPr/>
          <a:lstStyle/>
          <a:p>
            <a:r>
              <a:rPr lang="en-US" dirty="0"/>
              <a:t>The impact of COVID-19</a:t>
            </a:r>
          </a:p>
        </p:txBody>
      </p:sp>
      <p:sp>
        <p:nvSpPr>
          <p:cNvPr id="3" name="Content Placeholder 2">
            <a:extLst>
              <a:ext uri="{FF2B5EF4-FFF2-40B4-BE49-F238E27FC236}">
                <a16:creationId xmlns:a16="http://schemas.microsoft.com/office/drawing/2014/main" id="{C89687CE-0268-7CB9-451F-FC63C2159802}"/>
              </a:ext>
            </a:extLst>
          </p:cNvPr>
          <p:cNvSpPr>
            <a:spLocks noGrp="1"/>
          </p:cNvSpPr>
          <p:nvPr>
            <p:ph idx="1"/>
          </p:nvPr>
        </p:nvSpPr>
        <p:spPr>
          <a:xfrm>
            <a:off x="838200" y="1825625"/>
            <a:ext cx="5257800" cy="4351338"/>
          </a:xfrm>
        </p:spPr>
        <p:txBody>
          <a:bodyPr>
            <a:normAutofit lnSpcReduction="10000"/>
          </a:bodyPr>
          <a:lstStyle/>
          <a:p>
            <a:r>
              <a:rPr lang="en-GB" sz="2000">
                <a:ea typeface="Calibri" panose="020F0502020204030204" pitchFamily="34" charset="0"/>
              </a:rPr>
              <a:t>T</a:t>
            </a:r>
            <a:r>
              <a:rPr lang="en-GB" sz="2000">
                <a:effectLst/>
                <a:ea typeface="Calibri" panose="020F0502020204030204" pitchFamily="34" charset="0"/>
              </a:rPr>
              <a:t>here was a significant polarisation in drinking at the start of the pandemic, with moderate drinkers reducing their alcohol intake, or giving up alcohol entirely, while heavier drinkers increased their alcohol intake on average </a:t>
            </a:r>
          </a:p>
          <a:p>
            <a:r>
              <a:rPr lang="en-GB" sz="2000">
                <a:effectLst/>
                <a:ea typeface="Calibri" panose="020F0502020204030204" pitchFamily="34" charset="0"/>
              </a:rPr>
              <a:t>This coincided with a sharp increase in alcohol-specific deaths in England, rising by 20% between 2019-2020. Figures have continued to rise in 2021 and 2022, with alcohol-specific deaths in 2022 being 35.9% higher than they were 2019</a:t>
            </a:r>
            <a:endParaRPr lang="en-GB" sz="2000">
              <a:ea typeface="Calibri" panose="020F0502020204030204" pitchFamily="34" charset="0"/>
            </a:endParaRPr>
          </a:p>
          <a:p>
            <a:r>
              <a:rPr lang="en-GB" sz="2000"/>
              <a:t>In SE London alcohol-specific deaths have been rising for over a decade, suggesting a greater need for effective policy action</a:t>
            </a:r>
            <a:endParaRPr lang="en-US" sz="3200"/>
          </a:p>
        </p:txBody>
      </p:sp>
      <p:pic>
        <p:nvPicPr>
          <p:cNvPr id="4" name="Picture 3" descr="Line graph showing trends in alcohol-attributable deaths from 2001 to 2022">
            <a:extLst>
              <a:ext uri="{FF2B5EF4-FFF2-40B4-BE49-F238E27FC236}">
                <a16:creationId xmlns:a16="http://schemas.microsoft.com/office/drawing/2014/main" id="{220BB79F-3FA5-977B-BE6B-E8012AA9A2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066925"/>
            <a:ext cx="5724525" cy="4295775"/>
          </a:xfrm>
          <a:prstGeom prst="rect">
            <a:avLst/>
          </a:prstGeom>
          <a:noFill/>
          <a:ln>
            <a:noFill/>
          </a:ln>
        </p:spPr>
      </p:pic>
      <p:sp>
        <p:nvSpPr>
          <p:cNvPr id="5" name="TextBox 4">
            <a:extLst>
              <a:ext uri="{FF2B5EF4-FFF2-40B4-BE49-F238E27FC236}">
                <a16:creationId xmlns:a16="http://schemas.microsoft.com/office/drawing/2014/main" id="{C58B9A19-5336-6593-02AD-38D201A03DAF}"/>
              </a:ext>
            </a:extLst>
          </p:cNvPr>
          <p:cNvSpPr txBox="1"/>
          <p:nvPr/>
        </p:nvSpPr>
        <p:spPr>
          <a:xfrm>
            <a:off x="6489700" y="1656656"/>
            <a:ext cx="4082913" cy="307777"/>
          </a:xfrm>
          <a:prstGeom prst="rect">
            <a:avLst/>
          </a:prstGeom>
          <a:noFill/>
        </p:spPr>
        <p:txBody>
          <a:bodyPr wrap="none" rtlCol="0">
            <a:spAutoFit/>
          </a:bodyPr>
          <a:lstStyle/>
          <a:p>
            <a:r>
              <a:rPr lang="en-GB" sz="1400" i="1">
                <a:effectLst/>
                <a:latin typeface="Arial" panose="020B0604020202020204" pitchFamily="34" charset="0"/>
                <a:ea typeface="Calibri" panose="020F0502020204030204" pitchFamily="34" charset="0"/>
              </a:rPr>
              <a:t>Trends in alcohol-specific death rates 2001-2022</a:t>
            </a:r>
            <a:r>
              <a:rPr lang="en-GB" sz="1400" i="1">
                <a:effectLst/>
              </a:rPr>
              <a:t> </a:t>
            </a:r>
            <a:endParaRPr lang="en-US" sz="1400" i="1"/>
          </a:p>
        </p:txBody>
      </p:sp>
    </p:spTree>
    <p:extLst>
      <p:ext uri="{BB962C8B-B14F-4D97-AF65-F5344CB8AC3E}">
        <p14:creationId xmlns:p14="http://schemas.microsoft.com/office/powerpoint/2010/main" val="402544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F9EF-43AF-04BA-2635-8C56F3C38BD7}"/>
              </a:ext>
            </a:extLst>
          </p:cNvPr>
          <p:cNvSpPr>
            <a:spLocks noGrp="1"/>
          </p:cNvSpPr>
          <p:nvPr>
            <p:ph type="title"/>
          </p:nvPr>
        </p:nvSpPr>
        <p:spPr/>
        <p:txBody>
          <a:bodyPr/>
          <a:lstStyle/>
          <a:p>
            <a:r>
              <a:rPr lang="en-US"/>
              <a:t>Local interventions in South East London</a:t>
            </a:r>
          </a:p>
        </p:txBody>
      </p:sp>
      <p:grpSp>
        <p:nvGrpSpPr>
          <p:cNvPr id="5" name="Group 4" descr="Graphic showing the recommended policy framework to reduce alcohol harms in SE London: regulating marketing, regulating availability, managing the drinking environment, and brief interventions and treatment.">
            <a:extLst>
              <a:ext uri="{FF2B5EF4-FFF2-40B4-BE49-F238E27FC236}">
                <a16:creationId xmlns:a16="http://schemas.microsoft.com/office/drawing/2014/main" id="{ECD6A071-9024-F8CD-7410-3FD42C8838AA}"/>
              </a:ext>
            </a:extLst>
          </p:cNvPr>
          <p:cNvGrpSpPr/>
          <p:nvPr/>
        </p:nvGrpSpPr>
        <p:grpSpPr>
          <a:xfrm>
            <a:off x="838200" y="1556616"/>
            <a:ext cx="10668001" cy="5301384"/>
            <a:chOff x="838199" y="1538864"/>
            <a:chExt cx="10515601" cy="5210320"/>
          </a:xfrm>
        </p:grpSpPr>
        <p:graphicFrame>
          <p:nvGraphicFramePr>
            <p:cNvPr id="6" name="Diagram 5">
              <a:extLst>
                <a:ext uri="{FF2B5EF4-FFF2-40B4-BE49-F238E27FC236}">
                  <a16:creationId xmlns:a16="http://schemas.microsoft.com/office/drawing/2014/main" id="{AEEFC7DB-5FD1-E928-8502-395DCADCF2D9}"/>
                </a:ext>
              </a:extLst>
            </p:cNvPr>
            <p:cNvGraphicFramePr/>
            <p:nvPr>
              <p:extLst>
                <p:ext uri="{D42A27DB-BD31-4B8C-83A1-F6EECF244321}">
                  <p14:modId xmlns:p14="http://schemas.microsoft.com/office/powerpoint/2010/main" val="1758458253"/>
                </p:ext>
              </p:extLst>
            </p:nvPr>
          </p:nvGraphicFramePr>
          <p:xfrm>
            <a:off x="838200" y="153886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2164168D-7E48-34DB-0600-B41B42AD6E88}"/>
                </a:ext>
              </a:extLst>
            </p:cNvPr>
            <p:cNvGraphicFramePr/>
            <p:nvPr>
              <p:extLst>
                <p:ext uri="{D42A27DB-BD31-4B8C-83A1-F6EECF244321}">
                  <p14:modId xmlns:p14="http://schemas.microsoft.com/office/powerpoint/2010/main" val="525699149"/>
                </p:ext>
              </p:extLst>
            </p:nvPr>
          </p:nvGraphicFramePr>
          <p:xfrm>
            <a:off x="838199" y="5543838"/>
            <a:ext cx="10515599" cy="12053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8" name="TextBox 7">
            <a:extLst>
              <a:ext uri="{FF2B5EF4-FFF2-40B4-BE49-F238E27FC236}">
                <a16:creationId xmlns:a16="http://schemas.microsoft.com/office/drawing/2014/main" id="{6AF7E82F-884C-9886-75AB-6B44DBF88CCF}"/>
              </a:ext>
            </a:extLst>
          </p:cNvPr>
          <p:cNvSpPr txBox="1"/>
          <p:nvPr/>
        </p:nvSpPr>
        <p:spPr>
          <a:xfrm>
            <a:off x="838199" y="1506022"/>
            <a:ext cx="10283841" cy="369332"/>
          </a:xfrm>
          <a:prstGeom prst="rect">
            <a:avLst/>
          </a:prstGeom>
          <a:noFill/>
        </p:spPr>
        <p:txBody>
          <a:bodyPr wrap="none" rtlCol="0">
            <a:spAutoFit/>
          </a:bodyPr>
          <a:lstStyle/>
          <a:p>
            <a:r>
              <a:rPr lang="en-US"/>
              <a:t>Evidence suggests the following policy framework will lead to reductions in alcohol harm in SE London: </a:t>
            </a:r>
          </a:p>
        </p:txBody>
      </p:sp>
    </p:spTree>
    <p:extLst>
      <p:ext uri="{BB962C8B-B14F-4D97-AF65-F5344CB8AC3E}">
        <p14:creationId xmlns:p14="http://schemas.microsoft.com/office/powerpoint/2010/main" val="3921103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op view of maze puzzle">
            <a:extLst>
              <a:ext uri="{FF2B5EF4-FFF2-40B4-BE49-F238E27FC236}">
                <a16:creationId xmlns:a16="http://schemas.microsoft.com/office/drawing/2014/main" id="{6733F4C7-AAD8-87F1-1AC2-F0B32AE5183C}"/>
              </a:ext>
            </a:extLst>
          </p:cNvPr>
          <p:cNvPicPr>
            <a:picLocks noChangeAspect="1"/>
          </p:cNvPicPr>
          <p:nvPr/>
        </p:nvPicPr>
        <p:blipFill rotWithShape="1">
          <a:blip r:embed="rId2"/>
          <a:srcRect t="6279" b="945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14B58-918B-6D41-5CC2-A6EA490E871E}"/>
              </a:ext>
            </a:extLst>
          </p:cNvPr>
          <p:cNvSpPr>
            <a:spLocks noGrp="1"/>
          </p:cNvSpPr>
          <p:nvPr>
            <p:ph type="title"/>
          </p:nvPr>
        </p:nvSpPr>
        <p:spPr>
          <a:xfrm>
            <a:off x="2276475" y="2247900"/>
            <a:ext cx="7581900" cy="2514600"/>
          </a:xfrm>
        </p:spPr>
        <p:txBody>
          <a:bodyPr vert="horz" lIns="91440" tIns="45720" rIns="91440" bIns="45720" rtlCol="0" anchor="ctr">
            <a:normAutofit/>
          </a:bodyPr>
          <a:lstStyle/>
          <a:p>
            <a:pPr algn="ctr"/>
            <a:r>
              <a:rPr lang="en-US" sz="5600">
                <a:solidFill>
                  <a:schemeClr val="tx1">
                    <a:lumMod val="75000"/>
                    <a:lumOff val="25000"/>
                  </a:schemeClr>
                </a:solidFill>
              </a:rPr>
              <a:t>Guidance and resources for policy implementation</a:t>
            </a:r>
          </a:p>
        </p:txBody>
      </p:sp>
    </p:spTree>
    <p:extLst>
      <p:ext uri="{BB962C8B-B14F-4D97-AF65-F5344CB8AC3E}">
        <p14:creationId xmlns:p14="http://schemas.microsoft.com/office/powerpoint/2010/main" val="3722405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63AE-A2FD-29D1-16AB-44BD899F16F9}"/>
              </a:ext>
            </a:extLst>
          </p:cNvPr>
          <p:cNvSpPr>
            <a:spLocks noGrp="1"/>
          </p:cNvSpPr>
          <p:nvPr>
            <p:ph type="title"/>
          </p:nvPr>
        </p:nvSpPr>
        <p:spPr>
          <a:xfrm>
            <a:off x="364490" y="365125"/>
            <a:ext cx="11344910" cy="1325563"/>
          </a:xfrm>
        </p:spPr>
        <p:txBody>
          <a:bodyPr/>
          <a:lstStyle/>
          <a:p>
            <a:r>
              <a:rPr lang="en-US" dirty="0"/>
              <a:t>Patterns of alcohol consumption and spending</a:t>
            </a:r>
          </a:p>
        </p:txBody>
      </p:sp>
      <p:sp>
        <p:nvSpPr>
          <p:cNvPr id="3" name="Content Placeholder 2">
            <a:extLst>
              <a:ext uri="{FF2B5EF4-FFF2-40B4-BE49-F238E27FC236}">
                <a16:creationId xmlns:a16="http://schemas.microsoft.com/office/drawing/2014/main" id="{F01F11E7-D801-0801-5B86-A44B33060771}"/>
              </a:ext>
            </a:extLst>
          </p:cNvPr>
          <p:cNvSpPr>
            <a:spLocks noGrp="1"/>
          </p:cNvSpPr>
          <p:nvPr>
            <p:ph idx="1"/>
          </p:nvPr>
        </p:nvSpPr>
        <p:spPr>
          <a:xfrm>
            <a:off x="364490" y="1825625"/>
            <a:ext cx="6242050" cy="4351338"/>
          </a:xfrm>
        </p:spPr>
        <p:txBody>
          <a:bodyPr>
            <a:noAutofit/>
          </a:bodyPr>
          <a:lstStyle/>
          <a:p>
            <a:r>
              <a:rPr lang="en-GB" sz="1800" kern="100">
                <a:effectLst/>
                <a:ea typeface="Calibri" panose="020F0502020204030204" pitchFamily="34" charset="0"/>
                <a:cs typeface="Times New Roman" panose="02020603050405020304" pitchFamily="18" charset="0"/>
              </a:rPr>
              <a:t>75% adults (aged 18+) in London drink alcohol</a:t>
            </a:r>
          </a:p>
          <a:p>
            <a:pPr lvl="1"/>
            <a:r>
              <a:rPr lang="en-GB" sz="1800" kern="100">
                <a:effectLst/>
                <a:ea typeface="Calibri" panose="020F0502020204030204" pitchFamily="34" charset="0"/>
                <a:cs typeface="Times New Roman" panose="02020603050405020304" pitchFamily="18" charset="0"/>
              </a:rPr>
              <a:t>72.5% drink at </a:t>
            </a:r>
            <a:r>
              <a:rPr lang="en-GB" sz="1800" i="1" kern="100">
                <a:effectLst/>
                <a:ea typeface="Calibri" panose="020F0502020204030204" pitchFamily="34" charset="0"/>
                <a:cs typeface="Times New Roman" panose="02020603050405020304" pitchFamily="18" charset="0"/>
              </a:rPr>
              <a:t>moderate</a:t>
            </a:r>
            <a:r>
              <a:rPr lang="en-GB" sz="1800" kern="100">
                <a:effectLst/>
                <a:ea typeface="Calibri" panose="020F0502020204030204" pitchFamily="34" charset="0"/>
                <a:cs typeface="Times New Roman" panose="02020603050405020304" pitchFamily="18" charset="0"/>
              </a:rPr>
              <a:t> levels of no more than 14 units per week. </a:t>
            </a:r>
          </a:p>
          <a:p>
            <a:pPr lvl="1"/>
            <a:r>
              <a:rPr lang="en-GB" sz="1800" kern="100">
                <a:effectLst/>
                <a:ea typeface="Calibri" panose="020F0502020204030204" pitchFamily="34" charset="0"/>
                <a:cs typeface="Times New Roman" panose="02020603050405020304" pitchFamily="18" charset="0"/>
              </a:rPr>
              <a:t>23.7% drink at </a:t>
            </a:r>
            <a:r>
              <a:rPr lang="en-GB" sz="1800" i="1" kern="100">
                <a:effectLst/>
                <a:ea typeface="Calibri" panose="020F0502020204030204" pitchFamily="34" charset="0"/>
                <a:cs typeface="Times New Roman" panose="02020603050405020304" pitchFamily="18" charset="0"/>
              </a:rPr>
              <a:t>increasing risk </a:t>
            </a:r>
            <a:r>
              <a:rPr lang="en-GB" sz="1800" kern="100">
                <a:effectLst/>
                <a:ea typeface="Calibri" panose="020F0502020204030204" pitchFamily="34" charset="0"/>
                <a:cs typeface="Times New Roman" panose="02020603050405020304" pitchFamily="18" charset="0"/>
              </a:rPr>
              <a:t>levels (14-35 units per week for women, 14-50 units per </a:t>
            </a:r>
            <a:r>
              <a:rPr lang="en-GB" sz="1800" kern="100">
                <a:ea typeface="Calibri" panose="020F0502020204030204" pitchFamily="34" charset="0"/>
                <a:cs typeface="Times New Roman" panose="02020603050405020304" pitchFamily="18" charset="0"/>
              </a:rPr>
              <a:t>week </a:t>
            </a:r>
            <a:r>
              <a:rPr lang="en-GB" sz="1800" kern="100">
                <a:effectLst/>
                <a:ea typeface="Calibri" panose="020F0502020204030204" pitchFamily="34" charset="0"/>
                <a:cs typeface="Times New Roman" panose="02020603050405020304" pitchFamily="18" charset="0"/>
              </a:rPr>
              <a:t>for men) </a:t>
            </a:r>
          </a:p>
          <a:p>
            <a:pPr lvl="1"/>
            <a:r>
              <a:rPr lang="en-GB" sz="1800" kern="100">
                <a:effectLst/>
                <a:ea typeface="Calibri" panose="020F0502020204030204" pitchFamily="34" charset="0"/>
                <a:cs typeface="Times New Roman" panose="02020603050405020304" pitchFamily="18" charset="0"/>
              </a:rPr>
              <a:t>3.9% drink at </a:t>
            </a:r>
            <a:r>
              <a:rPr lang="en-GB" sz="1800" i="1" kern="100">
                <a:effectLst/>
                <a:ea typeface="Calibri" panose="020F0502020204030204" pitchFamily="34" charset="0"/>
                <a:cs typeface="Times New Roman" panose="02020603050405020304" pitchFamily="18" charset="0"/>
              </a:rPr>
              <a:t>higher risk</a:t>
            </a:r>
            <a:r>
              <a:rPr lang="en-GB" sz="1800" kern="100">
                <a:effectLst/>
                <a:ea typeface="Calibri" panose="020F0502020204030204" pitchFamily="34" charset="0"/>
                <a:cs typeface="Times New Roman" panose="02020603050405020304" pitchFamily="18" charset="0"/>
              </a:rPr>
              <a:t> levels (above 35 units for women, 50 units for men). </a:t>
            </a:r>
          </a:p>
          <a:p>
            <a:r>
              <a:rPr lang="en-GB" sz="1800" kern="100">
                <a:ea typeface="Calibri" panose="020F0502020204030204" pitchFamily="34" charset="0"/>
                <a:cs typeface="Times New Roman" panose="02020603050405020304" pitchFamily="18" charset="0"/>
              </a:rPr>
              <a:t>S</a:t>
            </a:r>
            <a:r>
              <a:rPr lang="en-GB" sz="1800" kern="100">
                <a:effectLst/>
                <a:ea typeface="Calibri" panose="020F0502020204030204" pitchFamily="34" charset="0"/>
                <a:cs typeface="Times New Roman" panose="02020603050405020304" pitchFamily="18" charset="0"/>
              </a:rPr>
              <a:t>ignificant socioeconomic variation exists in drinking patterns: </a:t>
            </a:r>
          </a:p>
          <a:p>
            <a:pPr lvl="1"/>
            <a:r>
              <a:rPr lang="en-GB" sz="1800" kern="100">
                <a:effectLst/>
                <a:ea typeface="Calibri" panose="020F0502020204030204" pitchFamily="34" charset="0"/>
                <a:cs typeface="Times New Roman" panose="02020603050405020304" pitchFamily="18" charset="0"/>
              </a:rPr>
              <a:t>People from the most deprived 20% of areas are more than twice as likely to abstain from alcohol than those from the least deprived 20% of areas (32.6% vs. 15.7%). </a:t>
            </a:r>
          </a:p>
          <a:p>
            <a:pPr lvl="1"/>
            <a:r>
              <a:rPr lang="en-GB" sz="1800" kern="100">
                <a:effectLst/>
                <a:ea typeface="Calibri" panose="020F0502020204030204" pitchFamily="34" charset="0"/>
                <a:cs typeface="Times New Roman" panose="02020603050405020304" pitchFamily="18" charset="0"/>
              </a:rPr>
              <a:t>Drinkers in less deprived areas spend more on alcohol: £598 per year in the least deprived quintile compared to £504 in the most deprived and drink slightly more on average: 631 units per year compared to 608 units per year.</a:t>
            </a:r>
          </a:p>
        </p:txBody>
      </p:sp>
      <p:pic>
        <p:nvPicPr>
          <p:cNvPr id="4" name="Picture 3" descr="A table with numbers and text showing abstention rates, drinker population, average annual consumption (units) and average annual spend.">
            <a:extLst>
              <a:ext uri="{FF2B5EF4-FFF2-40B4-BE49-F238E27FC236}">
                <a16:creationId xmlns:a16="http://schemas.microsoft.com/office/drawing/2014/main" id="{1AE45228-881E-9845-F77E-40EBD2BB4A4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825626"/>
            <a:ext cx="5121910" cy="3620406"/>
          </a:xfrm>
          <a:prstGeom prst="rect">
            <a:avLst/>
          </a:prstGeom>
          <a:noFill/>
          <a:ln>
            <a:noFill/>
          </a:ln>
        </p:spPr>
      </p:pic>
    </p:spTree>
    <p:extLst>
      <p:ext uri="{BB962C8B-B14F-4D97-AF65-F5344CB8AC3E}">
        <p14:creationId xmlns:p14="http://schemas.microsoft.com/office/powerpoint/2010/main" val="522151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E312-EBAE-4C08-3595-CE7FC312EA0F}"/>
              </a:ext>
            </a:extLst>
          </p:cNvPr>
          <p:cNvSpPr>
            <a:spLocks noGrp="1"/>
          </p:cNvSpPr>
          <p:nvPr>
            <p:ph type="title"/>
          </p:nvPr>
        </p:nvSpPr>
        <p:spPr/>
        <p:txBody>
          <a:bodyPr/>
          <a:lstStyle/>
          <a:p>
            <a:r>
              <a:rPr lang="en-US"/>
              <a:t>Local self-assessment: CLeaR</a:t>
            </a:r>
          </a:p>
        </p:txBody>
      </p:sp>
      <p:sp>
        <p:nvSpPr>
          <p:cNvPr id="3" name="Content Placeholder 2">
            <a:extLst>
              <a:ext uri="{FF2B5EF4-FFF2-40B4-BE49-F238E27FC236}">
                <a16:creationId xmlns:a16="http://schemas.microsoft.com/office/drawing/2014/main" id="{DB45A37B-D0DF-5A49-4573-DF17724312F2}"/>
              </a:ext>
            </a:extLst>
          </p:cNvPr>
          <p:cNvSpPr>
            <a:spLocks noGrp="1"/>
          </p:cNvSpPr>
          <p:nvPr>
            <p:ph idx="1"/>
          </p:nvPr>
        </p:nvSpPr>
        <p:spPr>
          <a:xfrm>
            <a:off x="685800" y="1690688"/>
            <a:ext cx="6083300" cy="4667250"/>
          </a:xfrm>
        </p:spPr>
        <p:txBody>
          <a:bodyPr>
            <a:noAutofit/>
          </a:bodyPr>
          <a:lstStyle/>
          <a:p>
            <a:r>
              <a:rPr lang="en-GB" sz="1800" kern="100">
                <a:effectLst/>
                <a:ea typeface="Calibri" panose="020F0502020204030204" pitchFamily="34" charset="0"/>
                <a:cs typeface="Times New Roman" panose="02020603050405020304" pitchFamily="18" charset="0"/>
              </a:rPr>
              <a:t>Public Health England developed t</a:t>
            </a:r>
            <a:r>
              <a:rPr lang="en-GB" sz="1800" kern="0">
                <a:solidFill>
                  <a:srgbClr val="0B0C0C"/>
                </a:solidFill>
                <a:effectLst/>
                <a:ea typeface="Times New Roman" panose="02020603050405020304" pitchFamily="18" charset="0"/>
                <a:cs typeface="Times New Roman" panose="02020603050405020304" pitchFamily="18" charset="0"/>
              </a:rPr>
              <a:t>he alcohol </a:t>
            </a:r>
            <a:r>
              <a:rPr lang="en-GB" sz="1800" kern="0" err="1">
                <a:solidFill>
                  <a:srgbClr val="0B0C0C"/>
                </a:solidFill>
                <a:effectLst/>
                <a:ea typeface="Times New Roman" panose="02020603050405020304" pitchFamily="18" charset="0"/>
                <a:cs typeface="Times New Roman" panose="02020603050405020304" pitchFamily="18" charset="0"/>
              </a:rPr>
              <a:t>CLeaR</a:t>
            </a:r>
            <a:r>
              <a:rPr lang="en-GB" sz="1800" kern="0">
                <a:solidFill>
                  <a:srgbClr val="0B0C0C"/>
                </a:solidFill>
                <a:effectLst/>
                <a:ea typeface="Times New Roman" panose="02020603050405020304" pitchFamily="18" charset="0"/>
                <a:cs typeface="Times New Roman" panose="02020603050405020304" pitchFamily="18" charset="0"/>
              </a:rPr>
              <a:t> (Challenge services, Leadership and Results) initiative to support local alcohol partnerships to assess the effectiveness of local systems and services </a:t>
            </a:r>
          </a:p>
          <a:p>
            <a:r>
              <a:rPr lang="en-GB" sz="1800" kern="0">
                <a:solidFill>
                  <a:srgbClr val="0B0C0C"/>
                </a:solidFill>
                <a:ea typeface="Times New Roman" panose="02020603050405020304" pitchFamily="18" charset="0"/>
                <a:cs typeface="Times New Roman" panose="02020603050405020304" pitchFamily="18" charset="0"/>
              </a:rPr>
              <a:t>H</a:t>
            </a:r>
            <a:r>
              <a:rPr lang="en-GB" sz="1800" kern="0">
                <a:solidFill>
                  <a:srgbClr val="0B0C0C"/>
                </a:solidFill>
                <a:effectLst/>
                <a:ea typeface="Times New Roman" panose="02020603050405020304" pitchFamily="18" charset="0"/>
                <a:cs typeface="Times New Roman" panose="02020603050405020304" pitchFamily="18" charset="0"/>
              </a:rPr>
              <a:t>elps partnerships develop action plans for improvement through its focus on 3 main areas:</a:t>
            </a:r>
            <a:endParaRPr lang="en-GB" sz="1800" kern="100">
              <a:effectLst/>
              <a:ea typeface="Calibri" panose="020F0502020204030204" pitchFamily="34" charset="0"/>
              <a:cs typeface="Times New Roman" panose="02020603050405020304" pitchFamily="18" charset="0"/>
            </a:endParaRPr>
          </a:p>
          <a:p>
            <a:pPr marL="800100" lvl="1" indent="-342900">
              <a:spcAft>
                <a:spcPts val="375"/>
              </a:spcAft>
              <a:tabLst>
                <a:tab pos="876300" algn="l"/>
              </a:tabLst>
            </a:pPr>
            <a:r>
              <a:rPr lang="en-GB" sz="1800" kern="0">
                <a:solidFill>
                  <a:srgbClr val="0B0C0C"/>
                </a:solidFill>
                <a:effectLst/>
                <a:ea typeface="Times New Roman" panose="02020603050405020304" pitchFamily="18" charset="0"/>
                <a:cs typeface="Times New Roman" panose="02020603050405020304" pitchFamily="18" charset="0"/>
              </a:rPr>
              <a:t>Challenge for the services that deliver interventions to prevent or reduce alcohol-related harm.</a:t>
            </a:r>
            <a:endParaRPr lang="en-GB" sz="1800" kern="100">
              <a:effectLst/>
              <a:ea typeface="Calibri" panose="020F0502020204030204" pitchFamily="34" charset="0"/>
              <a:cs typeface="Times New Roman" panose="02020603050405020304" pitchFamily="18" charset="0"/>
            </a:endParaRPr>
          </a:p>
          <a:p>
            <a:pPr marL="800100" lvl="1" indent="-342900">
              <a:spcAft>
                <a:spcPts val="375"/>
              </a:spcAft>
              <a:tabLst>
                <a:tab pos="876300" algn="l"/>
              </a:tabLst>
            </a:pPr>
            <a:r>
              <a:rPr lang="en-GB" sz="1800" kern="0">
                <a:solidFill>
                  <a:srgbClr val="0B0C0C"/>
                </a:solidFill>
                <a:effectLst/>
                <a:ea typeface="Times New Roman" panose="02020603050405020304" pitchFamily="18" charset="0"/>
                <a:cs typeface="Times New Roman" panose="02020603050405020304" pitchFamily="18" charset="0"/>
              </a:rPr>
              <a:t>Leadership for the alcohol agenda, which involves considering how local structures and governance arrangements can support collaborative action to reduce alcohol harm.</a:t>
            </a:r>
            <a:endParaRPr lang="en-GB" sz="1800" kern="100">
              <a:effectLst/>
              <a:ea typeface="Calibri" panose="020F0502020204030204" pitchFamily="34" charset="0"/>
              <a:cs typeface="Times New Roman" panose="02020603050405020304" pitchFamily="18" charset="0"/>
            </a:endParaRPr>
          </a:p>
          <a:p>
            <a:pPr marL="800100" lvl="1" indent="-342900">
              <a:spcAft>
                <a:spcPts val="375"/>
              </a:spcAft>
              <a:tabLst>
                <a:tab pos="876300" algn="l"/>
              </a:tabLst>
            </a:pPr>
            <a:r>
              <a:rPr lang="en-GB" sz="1800" kern="0">
                <a:solidFill>
                  <a:srgbClr val="0B0C0C"/>
                </a:solidFill>
                <a:effectLst/>
                <a:ea typeface="Times New Roman" panose="02020603050405020304" pitchFamily="18" charset="0"/>
                <a:cs typeface="Times New Roman" panose="02020603050405020304" pitchFamily="18" charset="0"/>
              </a:rPr>
              <a:t>Results achieved through recent activity to reduce alcohol harm, evidenced by national and local data sources.</a:t>
            </a:r>
            <a:endParaRPr lang="en-GB" sz="1800" kern="100">
              <a:effectLst/>
              <a:ea typeface="Calibri" panose="020F0502020204030204" pitchFamily="34" charset="0"/>
              <a:cs typeface="Times New Roman" panose="02020603050405020304" pitchFamily="18" charset="0"/>
            </a:endParaRPr>
          </a:p>
          <a:p>
            <a:r>
              <a:rPr lang="en-US" sz="1800"/>
              <a:t>Full details at </a:t>
            </a:r>
            <a:r>
              <a:rPr lang="en-US" sz="1800">
                <a:hlinkClick r:id="rId2"/>
              </a:rPr>
              <a:t>CLeaR self-assessment tool</a:t>
            </a:r>
            <a:endParaRPr lang="en-US" sz="1800"/>
          </a:p>
        </p:txBody>
      </p:sp>
      <p:sp>
        <p:nvSpPr>
          <p:cNvPr id="4" name="Rounded Rectangular Callout 3">
            <a:extLst>
              <a:ext uri="{FF2B5EF4-FFF2-40B4-BE49-F238E27FC236}">
                <a16:creationId xmlns:a16="http://schemas.microsoft.com/office/drawing/2014/main" id="{27E03EAD-19BC-05C5-5612-D103EEBC4566}"/>
              </a:ext>
            </a:extLst>
          </p:cNvPr>
          <p:cNvSpPr/>
          <p:nvPr/>
        </p:nvSpPr>
        <p:spPr>
          <a:xfrm>
            <a:off x="7023100" y="1968500"/>
            <a:ext cx="4978400" cy="337820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19100">
              <a:spcBef>
                <a:spcPts val="1500"/>
              </a:spcBef>
              <a:spcAft>
                <a:spcPts val="1500"/>
              </a:spcAft>
            </a:pPr>
            <a:r>
              <a:rPr lang="en-GB" sz="1600" i="1"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a:t>
            </a:r>
            <a:r>
              <a:rPr lang="en-GB" sz="1600" i="1" kern="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CLeaR</a:t>
            </a:r>
            <a:r>
              <a:rPr lang="en-GB" sz="1600" i="1"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approach asks partnerships to review progress against their priority alcohol objectives within the context of other plans to improve people’s health in the local area. </a:t>
            </a:r>
            <a:r>
              <a:rPr lang="en-GB" sz="1600" i="1" kern="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CLeaR</a:t>
            </a:r>
            <a:r>
              <a:rPr lang="en-GB" sz="1600" i="1"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will have more impact if the partnership sees alcohol as part of the bigger local picture and understands how reducing alcohol harm can help to meet other local objectives. This can also help make the case for continued investment in alcohol harm reduction.” PHE</a:t>
            </a:r>
            <a:endParaRPr lang="en-GB" sz="16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0467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F2EC-6A0E-EB63-7A28-4460274F911F}"/>
              </a:ext>
            </a:extLst>
          </p:cNvPr>
          <p:cNvSpPr>
            <a:spLocks noGrp="1"/>
          </p:cNvSpPr>
          <p:nvPr>
            <p:ph type="title"/>
          </p:nvPr>
        </p:nvSpPr>
        <p:spPr/>
        <p:txBody>
          <a:bodyPr/>
          <a:lstStyle/>
          <a:p>
            <a:r>
              <a:rPr lang="en-US"/>
              <a:t>Key stakeholders with responsibility for addressing alcohol harm</a:t>
            </a:r>
          </a:p>
        </p:txBody>
      </p:sp>
      <p:sp>
        <p:nvSpPr>
          <p:cNvPr id="3" name="Content Placeholder 2">
            <a:extLst>
              <a:ext uri="{FF2B5EF4-FFF2-40B4-BE49-F238E27FC236}">
                <a16:creationId xmlns:a16="http://schemas.microsoft.com/office/drawing/2014/main" id="{BDF860BE-06A2-6186-3CDF-AAF27F876BDF}"/>
              </a:ext>
            </a:extLst>
          </p:cNvPr>
          <p:cNvSpPr>
            <a:spLocks noGrp="1"/>
          </p:cNvSpPr>
          <p:nvPr>
            <p:ph idx="1"/>
          </p:nvPr>
        </p:nvSpPr>
        <p:spPr/>
        <p:txBody>
          <a:bodyPr>
            <a:noAutofit/>
          </a:bodyPr>
          <a:lstStyle/>
          <a:p>
            <a:pPr>
              <a:spcAft>
                <a:spcPts val="375"/>
              </a:spcAft>
              <a:buSzPts val="1000"/>
              <a:buFont typeface="Wingdings" pitchFamily="2" charset="2"/>
              <a:buChar char="ü"/>
              <a:tabLst>
                <a:tab pos="457200" algn="l"/>
              </a:tabLst>
            </a:pPr>
            <a:r>
              <a:rPr lang="en-GB" sz="1800" kern="0">
                <a:solidFill>
                  <a:srgbClr val="0B0C0C"/>
                </a:solidFill>
                <a:ea typeface="Times New Roman" panose="02020603050405020304" pitchFamily="18" charset="0"/>
                <a:cs typeface="Times New Roman" panose="02020603050405020304" pitchFamily="18" charset="0"/>
              </a:rPr>
              <a:t>L</a:t>
            </a:r>
            <a:r>
              <a:rPr lang="en-GB" sz="1800" kern="0">
                <a:solidFill>
                  <a:srgbClr val="0B0C0C"/>
                </a:solidFill>
                <a:effectLst/>
                <a:ea typeface="Times New Roman" panose="02020603050405020304" pitchFamily="18" charset="0"/>
                <a:cs typeface="Times New Roman" panose="02020603050405020304" pitchFamily="18" charset="0"/>
              </a:rPr>
              <a:t>ocal politicians and senior decision-makers</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a typeface="Times New Roman" panose="02020603050405020304" pitchFamily="18" charset="0"/>
                <a:cs typeface="Times New Roman" panose="02020603050405020304" pitchFamily="18" charset="0"/>
              </a:rPr>
              <a:t>D</a:t>
            </a:r>
            <a:r>
              <a:rPr lang="en-GB" sz="1800" kern="0">
                <a:solidFill>
                  <a:srgbClr val="0B0C0C"/>
                </a:solidFill>
                <a:effectLst/>
                <a:ea typeface="Times New Roman" panose="02020603050405020304" pitchFamily="18" charset="0"/>
                <a:cs typeface="Times New Roman" panose="02020603050405020304" pitchFamily="18" charset="0"/>
              </a:rPr>
              <a:t>irectors of public health</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a typeface="Times New Roman" panose="02020603050405020304" pitchFamily="18" charset="0"/>
                <a:cs typeface="Times New Roman" panose="02020603050405020304" pitchFamily="18" charset="0"/>
              </a:rPr>
              <a:t>L</a:t>
            </a:r>
            <a:r>
              <a:rPr lang="en-GB" sz="1800" kern="0">
                <a:solidFill>
                  <a:srgbClr val="0B0C0C"/>
                </a:solidFill>
                <a:effectLst/>
                <a:ea typeface="Times New Roman" panose="02020603050405020304" pitchFamily="18" charset="0"/>
                <a:cs typeface="Times New Roman" panose="02020603050405020304" pitchFamily="18" charset="0"/>
              </a:rPr>
              <a:t>ocal authority alcohol commissioners</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a typeface="Times New Roman" panose="02020603050405020304" pitchFamily="18" charset="0"/>
                <a:cs typeface="Times New Roman" panose="02020603050405020304" pitchFamily="18" charset="0"/>
              </a:rPr>
              <a:t>O</a:t>
            </a:r>
            <a:r>
              <a:rPr lang="en-GB" sz="1800" kern="0">
                <a:solidFill>
                  <a:srgbClr val="0B0C0C"/>
                </a:solidFill>
                <a:effectLst/>
                <a:ea typeface="Times New Roman" panose="02020603050405020304" pitchFamily="18" charset="0"/>
                <a:cs typeface="Times New Roman" panose="02020603050405020304" pitchFamily="18" charset="0"/>
              </a:rPr>
              <a:t>ther local government officers from public health, trading standards, housing, children’s services and social care</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ffectLst/>
                <a:ea typeface="Times New Roman" panose="02020603050405020304" pitchFamily="18" charset="0"/>
                <a:cs typeface="Times New Roman" panose="02020603050405020304" pitchFamily="18" charset="0"/>
              </a:rPr>
              <a:t>NHS commissioners </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ffectLst/>
                <a:ea typeface="Times New Roman" panose="02020603050405020304" pitchFamily="18" charset="0"/>
                <a:cs typeface="Times New Roman" panose="02020603050405020304" pitchFamily="18" charset="0"/>
              </a:rPr>
              <a:t>NHS providers of primary, secondary and mental health care</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a typeface="Times New Roman" panose="02020603050405020304" pitchFamily="18" charset="0"/>
                <a:cs typeface="Times New Roman" panose="02020603050405020304" pitchFamily="18" charset="0"/>
              </a:rPr>
              <a:t>P</a:t>
            </a:r>
            <a:r>
              <a:rPr lang="en-GB" sz="1800" kern="0">
                <a:solidFill>
                  <a:srgbClr val="0B0C0C"/>
                </a:solidFill>
                <a:effectLst/>
                <a:ea typeface="Times New Roman" panose="02020603050405020304" pitchFamily="18" charset="0"/>
                <a:cs typeface="Times New Roman" panose="02020603050405020304" pitchFamily="18" charset="0"/>
              </a:rPr>
              <a:t>olice and other organisations involved in community safety, offender management and crime reduction</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a typeface="Times New Roman" panose="02020603050405020304" pitchFamily="18" charset="0"/>
                <a:cs typeface="Times New Roman" panose="02020603050405020304" pitchFamily="18" charset="0"/>
              </a:rPr>
              <a:t>J</a:t>
            </a:r>
            <a:r>
              <a:rPr lang="en-GB" sz="1800" kern="0">
                <a:solidFill>
                  <a:srgbClr val="0B0C0C"/>
                </a:solidFill>
                <a:effectLst/>
                <a:ea typeface="Times New Roman" panose="02020603050405020304" pitchFamily="18" charset="0"/>
                <a:cs typeface="Times New Roman" panose="02020603050405020304" pitchFamily="18" charset="0"/>
              </a:rPr>
              <a:t>obcentre Plus staff and representatives from local housing services</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a typeface="Times New Roman" panose="02020603050405020304" pitchFamily="18" charset="0"/>
                <a:cs typeface="Times New Roman" panose="02020603050405020304" pitchFamily="18" charset="0"/>
              </a:rPr>
              <a:t>L</a:t>
            </a:r>
            <a:r>
              <a:rPr lang="en-GB" sz="1800" kern="0">
                <a:solidFill>
                  <a:srgbClr val="0B0C0C"/>
                </a:solidFill>
                <a:effectLst/>
                <a:ea typeface="Times New Roman" panose="02020603050405020304" pitchFamily="18" charset="0"/>
                <a:cs typeface="Times New Roman" panose="02020603050405020304" pitchFamily="18" charset="0"/>
              </a:rPr>
              <a:t>ocal voluntary and community sector services</a:t>
            </a:r>
            <a:endParaRPr lang="en-GB" sz="1800" kern="100">
              <a:effectLst/>
              <a:ea typeface="Calibri" panose="020F0502020204030204" pitchFamily="34" charset="0"/>
              <a:cs typeface="Times New Roman" panose="02020603050405020304" pitchFamily="18" charset="0"/>
            </a:endParaRPr>
          </a:p>
          <a:p>
            <a:pPr>
              <a:spcAft>
                <a:spcPts val="375"/>
              </a:spcAft>
              <a:buSzPts val="1000"/>
              <a:buFont typeface="Wingdings" pitchFamily="2" charset="2"/>
              <a:buChar char="ü"/>
              <a:tabLst>
                <a:tab pos="457200" algn="l"/>
              </a:tabLst>
            </a:pPr>
            <a:r>
              <a:rPr lang="en-GB" sz="1800" kern="0">
                <a:solidFill>
                  <a:srgbClr val="0B0C0C"/>
                </a:solidFill>
                <a:ea typeface="Times New Roman" panose="02020603050405020304" pitchFamily="18" charset="0"/>
                <a:cs typeface="Times New Roman" panose="02020603050405020304" pitchFamily="18" charset="0"/>
              </a:rPr>
              <a:t>S</a:t>
            </a:r>
            <a:r>
              <a:rPr lang="en-GB" sz="1800" kern="0">
                <a:solidFill>
                  <a:srgbClr val="0B0C0C"/>
                </a:solidFill>
                <a:effectLst/>
                <a:ea typeface="Times New Roman" panose="02020603050405020304" pitchFamily="18" charset="0"/>
                <a:cs typeface="Times New Roman" panose="02020603050405020304" pitchFamily="18" charset="0"/>
              </a:rPr>
              <a:t>ervice user and carer representatives</a:t>
            </a:r>
            <a:endParaRPr lang="en-GB" sz="1800" kern="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0170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74D5-79A4-AECC-B4F7-73CCFE600A7D}"/>
              </a:ext>
            </a:extLst>
          </p:cNvPr>
          <p:cNvSpPr>
            <a:spLocks noGrp="1"/>
          </p:cNvSpPr>
          <p:nvPr>
            <p:ph type="title"/>
          </p:nvPr>
        </p:nvSpPr>
        <p:spPr/>
        <p:txBody>
          <a:bodyPr/>
          <a:lstStyle/>
          <a:p>
            <a:pPr marL="0" indent="0">
              <a:buNone/>
            </a:pPr>
            <a:r>
              <a:rPr lang="en-US"/>
              <a:t>Prohibiting alcohol advertising on council-owned spaces and infrastructure</a:t>
            </a:r>
          </a:p>
        </p:txBody>
      </p:sp>
      <p:sp>
        <p:nvSpPr>
          <p:cNvPr id="3" name="Content Placeholder 2">
            <a:extLst>
              <a:ext uri="{FF2B5EF4-FFF2-40B4-BE49-F238E27FC236}">
                <a16:creationId xmlns:a16="http://schemas.microsoft.com/office/drawing/2014/main" id="{C3E83605-094D-C514-04F7-98622CDFC88E}"/>
              </a:ext>
            </a:extLst>
          </p:cNvPr>
          <p:cNvSpPr>
            <a:spLocks noGrp="1"/>
          </p:cNvSpPr>
          <p:nvPr>
            <p:ph idx="1"/>
          </p:nvPr>
        </p:nvSpPr>
        <p:spPr>
          <a:xfrm>
            <a:off x="685800" y="1838325"/>
            <a:ext cx="6807200" cy="4654550"/>
          </a:xfrm>
        </p:spPr>
        <p:txBody>
          <a:bodyPr>
            <a:normAutofit/>
          </a:bodyPr>
          <a:lstStyle/>
          <a:p>
            <a:r>
              <a:rPr lang="en-US" sz="2000"/>
              <a:t>TFL restricts adverts that feature unhealthy foods and soft drinks and policy adopted by Haringey, Southwark and Greenwich</a:t>
            </a:r>
          </a:p>
          <a:p>
            <a:r>
              <a:rPr lang="en-US" sz="2000">
                <a:hlinkClick r:id="rId2"/>
              </a:rPr>
              <a:t>Sheffield City Council Advertising and Sponsorship Policy </a:t>
            </a:r>
            <a:r>
              <a:rPr lang="en-US" sz="2000"/>
              <a:t>prohibits promotion of health harming products – </a:t>
            </a:r>
            <a:r>
              <a:rPr lang="en-US" sz="2000" b="1"/>
              <a:t>including alcohol </a:t>
            </a:r>
            <a:r>
              <a:rPr lang="en-US" sz="2000"/>
              <a:t>– on council-owned sites.</a:t>
            </a:r>
          </a:p>
          <a:p>
            <a:r>
              <a:rPr lang="en-US" sz="2000"/>
              <a:t>Sustain toolkit on </a:t>
            </a:r>
            <a:r>
              <a:rPr lang="en-US" sz="2000">
                <a:hlinkClick r:id="rId3"/>
              </a:rPr>
              <a:t>Healthier Food Advertising Policy</a:t>
            </a:r>
            <a:r>
              <a:rPr lang="en-US" sz="2000"/>
              <a:t> guides local decisionmakers through process of initiating, building support for, implementing and evaluating policies to restrict unhealthy food advertising.</a:t>
            </a:r>
          </a:p>
        </p:txBody>
      </p:sp>
      <p:pic>
        <p:nvPicPr>
          <p:cNvPr id="12290" name="Picture 2" descr="Healthier Food Advertising Policy ...">
            <a:extLst>
              <a:ext uri="{FF2B5EF4-FFF2-40B4-BE49-F238E27FC236}">
                <a16:creationId xmlns:a16="http://schemas.microsoft.com/office/drawing/2014/main" id="{6E1FF1E9-C3C1-A32D-DFCB-679CD9292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1300" y="1838325"/>
            <a:ext cx="2965450" cy="418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770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53F7-D1F9-D906-9CF5-08168735B523}"/>
              </a:ext>
            </a:extLst>
          </p:cNvPr>
          <p:cNvSpPr>
            <a:spLocks noGrp="1"/>
          </p:cNvSpPr>
          <p:nvPr>
            <p:ph type="title"/>
          </p:nvPr>
        </p:nvSpPr>
        <p:spPr/>
        <p:txBody>
          <a:bodyPr>
            <a:normAutofit/>
          </a:bodyPr>
          <a:lstStyle/>
          <a:p>
            <a:r>
              <a:rPr lang="en-US"/>
              <a:t>Restricting availability</a:t>
            </a:r>
          </a:p>
        </p:txBody>
      </p:sp>
      <p:sp>
        <p:nvSpPr>
          <p:cNvPr id="3" name="Content Placeholder 2">
            <a:extLst>
              <a:ext uri="{FF2B5EF4-FFF2-40B4-BE49-F238E27FC236}">
                <a16:creationId xmlns:a16="http://schemas.microsoft.com/office/drawing/2014/main" id="{24CED288-279D-BE58-1B3C-01B374D879F2}"/>
              </a:ext>
            </a:extLst>
          </p:cNvPr>
          <p:cNvSpPr>
            <a:spLocks noGrp="1"/>
          </p:cNvSpPr>
          <p:nvPr>
            <p:ph idx="1"/>
          </p:nvPr>
        </p:nvSpPr>
        <p:spPr>
          <a:xfrm>
            <a:off x="838200" y="1528762"/>
            <a:ext cx="7607300" cy="5126037"/>
          </a:xfrm>
        </p:spPr>
        <p:txBody>
          <a:bodyPr>
            <a:normAutofit/>
          </a:bodyPr>
          <a:lstStyle/>
          <a:p>
            <a:r>
              <a:rPr lang="en-GB" sz="2000" kern="100">
                <a:effectLst/>
                <a:ea typeface="Calibri" panose="020F0502020204030204" pitchFamily="34" charset="0"/>
                <a:cs typeface="Times New Roman" panose="02020603050405020304" pitchFamily="18" charset="0"/>
              </a:rPr>
              <a:t>Licensing Act 2003 allows local decisionmakers to control availability of alcohol via:</a:t>
            </a:r>
          </a:p>
          <a:p>
            <a:pPr lvl="1"/>
            <a:r>
              <a:rPr lang="en-GB" sz="2000" kern="100">
                <a:effectLst/>
                <a:ea typeface="Calibri" panose="020F0502020204030204" pitchFamily="34" charset="0"/>
                <a:cs typeface="Times New Roman" panose="02020603050405020304" pitchFamily="18" charset="0"/>
              </a:rPr>
              <a:t>Density of alcohol outlets: through </a:t>
            </a:r>
            <a:r>
              <a:rPr lang="en-GB" sz="2000" kern="100">
                <a:effectLst/>
                <a:ea typeface="Calibri" panose="020F0502020204030204" pitchFamily="34" charset="0"/>
                <a:cs typeface="Times New Roman" panose="02020603050405020304" pitchFamily="18" charset="0"/>
                <a:hlinkClick r:id="rId2"/>
              </a:rPr>
              <a:t>Statements of Licensing Policy </a:t>
            </a:r>
            <a:r>
              <a:rPr lang="en-GB" sz="2000" kern="100">
                <a:effectLst/>
                <a:ea typeface="Calibri" panose="020F0502020204030204" pitchFamily="34" charset="0"/>
                <a:cs typeface="Times New Roman" panose="02020603050405020304" pitchFamily="18" charset="0"/>
              </a:rPr>
              <a:t>and Cumulative Impact Policies</a:t>
            </a:r>
          </a:p>
          <a:p>
            <a:pPr lvl="1"/>
            <a:r>
              <a:rPr lang="en-GB" sz="2000" kern="100">
                <a:effectLst/>
                <a:ea typeface="Calibri" panose="020F0502020204030204" pitchFamily="34" charset="0"/>
                <a:cs typeface="Times New Roman" panose="02020603050405020304" pitchFamily="18" charset="0"/>
              </a:rPr>
              <a:t>Hours and days of sale: through Statements of Licensing Policy, Late Night Levies, Early Morning Restriction Orders</a:t>
            </a:r>
          </a:p>
          <a:p>
            <a:pPr lvl="1"/>
            <a:r>
              <a:rPr lang="en-GB" sz="2000" kern="100">
                <a:ea typeface="Calibri" panose="020F0502020204030204" pitchFamily="34" charset="0"/>
                <a:cs typeface="Times New Roman" panose="02020603050405020304" pitchFamily="18" charset="0"/>
              </a:rPr>
              <a:t>See </a:t>
            </a:r>
            <a:r>
              <a:rPr lang="en-GB" sz="2000" u="sng">
                <a:solidFill>
                  <a:srgbClr val="0563C1"/>
                </a:solidFill>
                <a:effectLst/>
                <a:ea typeface="Calibri" panose="020F0502020204030204" pitchFamily="34" charset="0"/>
                <a:cs typeface="Times New Roman" panose="02020603050405020304" pitchFamily="18" charset="0"/>
                <a:hlinkClick r:id="rId3"/>
              </a:rPr>
              <a:t>Home Office revised Guidance issued under section 182 of the Licensing Act 2003</a:t>
            </a:r>
            <a:endParaRPr lang="en-GB" sz="2000" kern="100">
              <a:effectLst/>
              <a:ea typeface="Calibri" panose="020F0502020204030204" pitchFamily="34" charset="0"/>
              <a:cs typeface="Times New Roman" panose="02020603050405020304" pitchFamily="18" charset="0"/>
            </a:endParaRPr>
          </a:p>
          <a:p>
            <a:r>
              <a:rPr lang="en-GB" sz="2000" kern="100">
                <a:ea typeface="Calibri" panose="020F0502020204030204" pitchFamily="34" charset="0"/>
                <a:cs typeface="Times New Roman" panose="02020603050405020304" pitchFamily="18" charset="0"/>
              </a:rPr>
              <a:t>Directors of Public Health are Responsible Authorities in licensing decisions – although absence of a licensing objective linked to health is a major challenge</a:t>
            </a:r>
          </a:p>
          <a:p>
            <a:r>
              <a:rPr lang="en-GB" sz="2000" kern="100">
                <a:effectLst/>
                <a:ea typeface="Calibri" panose="020F0502020204030204" pitchFamily="34" charset="0"/>
                <a:cs typeface="Times New Roman" panose="02020603050405020304" pitchFamily="18" charset="0"/>
              </a:rPr>
              <a:t>Guidance exists on how health can contribute to licensing decisions within existing framework:</a:t>
            </a:r>
          </a:p>
          <a:p>
            <a:pPr lvl="1"/>
            <a:r>
              <a:rPr lang="en-GB" sz="2000" kern="100">
                <a:ea typeface="Calibri" panose="020F0502020204030204" pitchFamily="34" charset="0"/>
                <a:cs typeface="Times New Roman" panose="02020603050405020304" pitchFamily="18" charset="0"/>
              </a:rPr>
              <a:t>Local Government Association, </a:t>
            </a:r>
            <a:r>
              <a:rPr lang="en-GB" sz="2000" kern="100">
                <a:ea typeface="Calibri" panose="020F0502020204030204" pitchFamily="34" charset="0"/>
                <a:cs typeface="Times New Roman" panose="02020603050405020304" pitchFamily="18" charset="0"/>
                <a:hlinkClick r:id="rId4"/>
              </a:rPr>
              <a:t>Public Health and the Licensing Act</a:t>
            </a:r>
            <a:r>
              <a:rPr lang="en-GB" sz="2000" kern="100">
                <a:ea typeface="Calibri" panose="020F0502020204030204" pitchFamily="34" charset="0"/>
                <a:cs typeface="Times New Roman" panose="02020603050405020304" pitchFamily="18" charset="0"/>
              </a:rPr>
              <a:t> </a:t>
            </a:r>
          </a:p>
          <a:p>
            <a:pPr lvl="1"/>
            <a:r>
              <a:rPr lang="en-GB" sz="2000" kern="100">
                <a:effectLst/>
                <a:ea typeface="Calibri" panose="020F0502020204030204" pitchFamily="34" charset="0"/>
                <a:cs typeface="Times New Roman" panose="02020603050405020304" pitchFamily="18" charset="0"/>
              </a:rPr>
              <a:t>PHE</a:t>
            </a:r>
            <a:r>
              <a:rPr lang="en-GB" sz="2000" kern="100">
                <a:ea typeface="Calibri" panose="020F0502020204030204" pitchFamily="34" charset="0"/>
                <a:cs typeface="Times New Roman" panose="02020603050405020304" pitchFamily="18" charset="0"/>
              </a:rPr>
              <a:t>, </a:t>
            </a:r>
            <a:r>
              <a:rPr lang="en-GB" sz="2000" u="sng">
                <a:solidFill>
                  <a:srgbClr val="0563C1"/>
                </a:solidFill>
                <a:effectLst/>
                <a:ea typeface="Calibri" panose="020F0502020204030204" pitchFamily="34" charset="0"/>
                <a:cs typeface="Times New Roman" panose="02020603050405020304" pitchFamily="18" charset="0"/>
                <a:hlinkClick r:id="rId5"/>
              </a:rPr>
              <a:t>Alcohol licensing: a guide for public health teams</a:t>
            </a:r>
            <a:r>
              <a:rPr lang="en-GB" sz="2000">
                <a:effectLst/>
              </a:rPr>
              <a:t> </a:t>
            </a:r>
            <a:endParaRPr lang="en-GB" sz="2000" kern="100">
              <a:effectLst/>
              <a:ea typeface="Calibri" panose="020F0502020204030204" pitchFamily="34" charset="0"/>
              <a:cs typeface="Times New Roman" panose="02020603050405020304" pitchFamily="18" charset="0"/>
            </a:endParaRPr>
          </a:p>
        </p:txBody>
      </p:sp>
      <p:pic>
        <p:nvPicPr>
          <p:cNvPr id="4" name="Picture 3" descr="Graphic of a Public Health England document, &quot;Public Health and the Licensing Act 2003&quot;. ">
            <a:extLst>
              <a:ext uri="{FF2B5EF4-FFF2-40B4-BE49-F238E27FC236}">
                <a16:creationId xmlns:a16="http://schemas.microsoft.com/office/drawing/2014/main" id="{4184B0F5-3B0E-066A-064F-1E0A79084DBC}"/>
              </a:ext>
            </a:extLst>
          </p:cNvPr>
          <p:cNvPicPr>
            <a:picLocks noChangeAspect="1"/>
          </p:cNvPicPr>
          <p:nvPr/>
        </p:nvPicPr>
        <p:blipFill>
          <a:blip r:embed="rId6"/>
          <a:stretch>
            <a:fillRect/>
          </a:stretch>
        </p:blipFill>
        <p:spPr>
          <a:xfrm>
            <a:off x="8655820" y="1528762"/>
            <a:ext cx="3180580" cy="452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230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C5D5-C48F-FD9F-6C1D-BA83718F37A2}"/>
              </a:ext>
            </a:extLst>
          </p:cNvPr>
          <p:cNvSpPr>
            <a:spLocks noGrp="1"/>
          </p:cNvSpPr>
          <p:nvPr>
            <p:ph type="title"/>
          </p:nvPr>
        </p:nvSpPr>
        <p:spPr/>
        <p:txBody>
          <a:bodyPr/>
          <a:lstStyle/>
          <a:p>
            <a:r>
              <a:rPr lang="en-US"/>
              <a:t>Multi-agency partnerships</a:t>
            </a:r>
          </a:p>
        </p:txBody>
      </p:sp>
      <p:sp>
        <p:nvSpPr>
          <p:cNvPr id="3" name="Content Placeholder 2">
            <a:extLst>
              <a:ext uri="{FF2B5EF4-FFF2-40B4-BE49-F238E27FC236}">
                <a16:creationId xmlns:a16="http://schemas.microsoft.com/office/drawing/2014/main" id="{1AF739BB-A4C9-48F4-DFC4-56F3A228CB79}"/>
              </a:ext>
            </a:extLst>
          </p:cNvPr>
          <p:cNvSpPr>
            <a:spLocks noGrp="1"/>
          </p:cNvSpPr>
          <p:nvPr>
            <p:ph idx="1"/>
          </p:nvPr>
        </p:nvSpPr>
        <p:spPr>
          <a:xfrm>
            <a:off x="838200" y="1825625"/>
            <a:ext cx="6451600" cy="4351338"/>
          </a:xfrm>
        </p:spPr>
        <p:txBody>
          <a:bodyPr>
            <a:normAutofit/>
          </a:bodyPr>
          <a:lstStyle/>
          <a:p>
            <a:r>
              <a:rPr lang="en-US" sz="2200"/>
              <a:t>Partnerships with health, police and enforcement bodies can be effective at reducing alcohol-related violence and disorder</a:t>
            </a:r>
          </a:p>
          <a:p>
            <a:r>
              <a:rPr lang="en-US" sz="2200">
                <a:hlinkClick r:id="rId3"/>
              </a:rPr>
              <a:t>Drink Less Enjoy More initiative in Cheshire and NW Merseyside </a:t>
            </a:r>
            <a:r>
              <a:rPr lang="en-US" sz="2200"/>
              <a:t>linked to reduction in sales to ‘pseudo drunk’ actors, focused on:</a:t>
            </a:r>
          </a:p>
          <a:p>
            <a:pPr lvl="1"/>
            <a:r>
              <a:rPr lang="en-US" sz="2200"/>
              <a:t>Community mobilization</a:t>
            </a:r>
          </a:p>
          <a:p>
            <a:pPr lvl="1"/>
            <a:r>
              <a:rPr lang="en-US" sz="2200"/>
              <a:t>Responsible bar server training</a:t>
            </a:r>
          </a:p>
          <a:p>
            <a:pPr lvl="1"/>
            <a:r>
              <a:rPr lang="en-US" sz="2200"/>
              <a:t>Strengthened police engagement</a:t>
            </a:r>
          </a:p>
        </p:txBody>
      </p:sp>
      <p:pic>
        <p:nvPicPr>
          <p:cNvPr id="6" name="Picture 5" descr="Infographic of the &quot;Drink Less Enjoy More&quot; initiative in Cheshire and Merseyside">
            <a:extLst>
              <a:ext uri="{FF2B5EF4-FFF2-40B4-BE49-F238E27FC236}">
                <a16:creationId xmlns:a16="http://schemas.microsoft.com/office/drawing/2014/main" id="{38FBA64F-96A7-5D96-D902-C52CA308B3DC}"/>
              </a:ext>
            </a:extLst>
          </p:cNvPr>
          <p:cNvPicPr>
            <a:picLocks noChangeAspect="1"/>
          </p:cNvPicPr>
          <p:nvPr/>
        </p:nvPicPr>
        <p:blipFill>
          <a:blip r:embed="rId4"/>
          <a:stretch>
            <a:fillRect/>
          </a:stretch>
        </p:blipFill>
        <p:spPr>
          <a:xfrm>
            <a:off x="7317096" y="126692"/>
            <a:ext cx="4672084" cy="6676716"/>
          </a:xfrm>
          <a:prstGeom prst="rect">
            <a:avLst/>
          </a:prstGeom>
        </p:spPr>
      </p:pic>
    </p:spTree>
    <p:extLst>
      <p:ext uri="{BB962C8B-B14F-4D97-AF65-F5344CB8AC3E}">
        <p14:creationId xmlns:p14="http://schemas.microsoft.com/office/powerpoint/2010/main" val="3048212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4E8-6EDE-2F52-2875-9475489C0371}"/>
              </a:ext>
            </a:extLst>
          </p:cNvPr>
          <p:cNvSpPr>
            <a:spLocks noGrp="1"/>
          </p:cNvSpPr>
          <p:nvPr>
            <p:ph type="title"/>
          </p:nvPr>
        </p:nvSpPr>
        <p:spPr/>
        <p:txBody>
          <a:bodyPr/>
          <a:lstStyle/>
          <a:p>
            <a:r>
              <a:rPr lang="en-US"/>
              <a:t>Reducing the Strength</a:t>
            </a:r>
          </a:p>
        </p:txBody>
      </p:sp>
      <p:sp>
        <p:nvSpPr>
          <p:cNvPr id="3" name="Content Placeholder 2">
            <a:extLst>
              <a:ext uri="{FF2B5EF4-FFF2-40B4-BE49-F238E27FC236}">
                <a16:creationId xmlns:a16="http://schemas.microsoft.com/office/drawing/2014/main" id="{C25D9300-17D8-9AA4-8BB0-3C2E81888798}"/>
              </a:ext>
            </a:extLst>
          </p:cNvPr>
          <p:cNvSpPr>
            <a:spLocks noGrp="1"/>
          </p:cNvSpPr>
          <p:nvPr>
            <p:ph idx="1"/>
          </p:nvPr>
        </p:nvSpPr>
        <p:spPr>
          <a:xfrm>
            <a:off x="838200" y="1473200"/>
            <a:ext cx="6286500" cy="4703763"/>
          </a:xfrm>
        </p:spPr>
        <p:txBody>
          <a:bodyPr>
            <a:normAutofit/>
          </a:bodyPr>
          <a:lstStyle/>
          <a:p>
            <a:pPr marL="342900" lvl="0" indent="-342900">
              <a:buFont typeface="Symbol" pitchFamily="2" charset="2"/>
              <a:buChar char=""/>
            </a:pPr>
            <a:endParaRPr lang="en-GB" sz="18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2000" kern="100">
                <a:solidFill>
                  <a:srgbClr val="000000"/>
                </a:solidFill>
                <a:ea typeface="Calibri" panose="020F0502020204030204" pitchFamily="34" charset="0"/>
                <a:cs typeface="Times New Roman" panose="02020603050405020304" pitchFamily="18" charset="0"/>
              </a:rPr>
              <a:t>Aims to tackle harms linked to high-strength low-cost alcohol products</a:t>
            </a:r>
          </a:p>
          <a:p>
            <a:pPr marL="342900" lvl="0" indent="-342900">
              <a:buFont typeface="Symbol" pitchFamily="2" charset="2"/>
              <a:buChar char=""/>
            </a:pPr>
            <a:r>
              <a:rPr lang="en-GB" sz="2000" kern="100">
                <a:solidFill>
                  <a:srgbClr val="000000"/>
                </a:solidFill>
                <a:effectLst/>
                <a:ea typeface="Calibri" panose="020F0502020204030204" pitchFamily="34" charset="0"/>
                <a:cs typeface="Times New Roman" panose="02020603050405020304" pitchFamily="18" charset="0"/>
              </a:rPr>
              <a:t>Voluntary agreements with local retailers to remove items from sale (typically 6.5% ABV and over)</a:t>
            </a:r>
          </a:p>
          <a:p>
            <a:pPr marL="342900" lvl="0" indent="-342900">
              <a:buFont typeface="Symbol" pitchFamily="2" charset="2"/>
              <a:buChar char=""/>
            </a:pPr>
            <a:r>
              <a:rPr lang="en-GB" sz="2000" kern="100">
                <a:solidFill>
                  <a:srgbClr val="000000"/>
                </a:solidFill>
                <a:ea typeface="Calibri" panose="020F0502020204030204" pitchFamily="34" charset="0"/>
                <a:cs typeface="Times New Roman" panose="02020603050405020304" pitchFamily="18" charset="0"/>
              </a:rPr>
              <a:t>Introduced in Camden and Islington, via partnership with licensing teams, police and public health. Relatively high rates of compliance </a:t>
            </a:r>
            <a:r>
              <a:rPr lang="en-GB" sz="2000" kern="100">
                <a:solidFill>
                  <a:srgbClr val="000000"/>
                </a:solidFill>
                <a:ea typeface="Calibri" panose="020F0502020204030204" pitchFamily="34" charset="0"/>
                <a:cs typeface="Times New Roman" panose="02020603050405020304" pitchFamily="18" charset="0"/>
                <a:hlinkClick r:id="rId2"/>
              </a:rPr>
              <a:t>reported</a:t>
            </a:r>
            <a:r>
              <a:rPr lang="en-GB" sz="2000" kern="100">
                <a:solidFill>
                  <a:srgbClr val="000000"/>
                </a:solidFill>
                <a:ea typeface="Calibri" panose="020F0502020204030204" pitchFamily="34" charset="0"/>
                <a:cs typeface="Times New Roman" panose="02020603050405020304" pitchFamily="18" charset="0"/>
              </a:rPr>
              <a:t>.</a:t>
            </a:r>
            <a:endParaRPr lang="en-GB" sz="2000" kern="100">
              <a:solidFill>
                <a:srgbClr val="000000"/>
              </a:solidFill>
              <a:effectLst/>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2000" kern="100">
                <a:solidFill>
                  <a:srgbClr val="000000"/>
                </a:solidFill>
                <a:effectLst/>
                <a:ea typeface="Calibri" panose="020F0502020204030204" pitchFamily="34" charset="0"/>
                <a:cs typeface="Times New Roman" panose="02020603050405020304" pitchFamily="18" charset="0"/>
              </a:rPr>
              <a:t>LGA </a:t>
            </a:r>
            <a:r>
              <a:rPr lang="en-GB" sz="2000" u="sng" kern="100">
                <a:solidFill>
                  <a:srgbClr val="0563C1"/>
                </a:solidFill>
                <a:effectLst/>
                <a:ea typeface="Calibri" panose="020F0502020204030204" pitchFamily="34" charset="0"/>
                <a:cs typeface="Times New Roman" panose="02020603050405020304" pitchFamily="18" charset="0"/>
                <a:hlinkClick r:id="rId3"/>
              </a:rPr>
              <a:t>Reducing the Strength: Guidance for councils considering setting up a scheme</a:t>
            </a:r>
            <a:r>
              <a:rPr lang="en-GB" sz="2000" kern="100">
                <a:solidFill>
                  <a:srgbClr val="0563C1"/>
                </a:solidFill>
                <a:effectLst/>
                <a:ea typeface="Calibri" panose="020F0502020204030204" pitchFamily="34" charset="0"/>
                <a:cs typeface="Times New Roman" panose="02020603050405020304" pitchFamily="18" charset="0"/>
              </a:rPr>
              <a:t> </a:t>
            </a:r>
            <a:r>
              <a:rPr lang="en-GB" sz="2000" kern="100">
                <a:solidFill>
                  <a:srgbClr val="000000"/>
                </a:solidFill>
                <a:effectLst/>
                <a:ea typeface="Calibri" panose="020F0502020204030204" pitchFamily="34" charset="0"/>
                <a:cs typeface="Times New Roman" panose="02020603050405020304" pitchFamily="18" charset="0"/>
              </a:rPr>
              <a:t>provides information on principles and design of a scheme, including legal considerations relating to competition law. Case studies are presented for Suffolk and Portsmouth</a:t>
            </a:r>
            <a:r>
              <a:rPr lang="en-GB" sz="2000" kern="100">
                <a:effectLst/>
                <a:ea typeface="Calibri" panose="020F0502020204030204" pitchFamily="34" charset="0"/>
                <a:cs typeface="Times New Roman" panose="02020603050405020304" pitchFamily="18" charset="0"/>
              </a:rPr>
              <a:t> </a:t>
            </a:r>
          </a:p>
        </p:txBody>
      </p:sp>
      <p:pic>
        <p:nvPicPr>
          <p:cNvPr id="4" name="Picture 3" descr="Graphic of the Local Government Association guidance on Reducing the Strength - guidance for councils on setting up a scheme">
            <a:extLst>
              <a:ext uri="{FF2B5EF4-FFF2-40B4-BE49-F238E27FC236}">
                <a16:creationId xmlns:a16="http://schemas.microsoft.com/office/drawing/2014/main" id="{85E217A0-3352-41F3-86F7-3DA1547183EA}"/>
              </a:ext>
            </a:extLst>
          </p:cNvPr>
          <p:cNvPicPr>
            <a:picLocks noChangeAspect="1"/>
          </p:cNvPicPr>
          <p:nvPr/>
        </p:nvPicPr>
        <p:blipFill>
          <a:blip r:embed="rId4"/>
          <a:stretch>
            <a:fillRect/>
          </a:stretch>
        </p:blipFill>
        <p:spPr>
          <a:xfrm>
            <a:off x="7393041" y="0"/>
            <a:ext cx="4798959" cy="6858000"/>
          </a:xfrm>
          <a:prstGeom prst="rect">
            <a:avLst/>
          </a:prstGeom>
        </p:spPr>
      </p:pic>
    </p:spTree>
    <p:extLst>
      <p:ext uri="{BB962C8B-B14F-4D97-AF65-F5344CB8AC3E}">
        <p14:creationId xmlns:p14="http://schemas.microsoft.com/office/powerpoint/2010/main" val="2933431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8B9D0-B8AD-311A-65BD-8688DF63788F}"/>
              </a:ext>
            </a:extLst>
          </p:cNvPr>
          <p:cNvSpPr>
            <a:spLocks noGrp="1"/>
          </p:cNvSpPr>
          <p:nvPr>
            <p:ph type="title"/>
          </p:nvPr>
        </p:nvSpPr>
        <p:spPr/>
        <p:txBody>
          <a:bodyPr/>
          <a:lstStyle/>
          <a:p>
            <a:r>
              <a:rPr lang="en-US"/>
              <a:t>Cardiff model: Information sharing to tackle violence</a:t>
            </a:r>
          </a:p>
        </p:txBody>
      </p:sp>
      <p:sp>
        <p:nvSpPr>
          <p:cNvPr id="3" name="Content Placeholder 2" descr="Graphic detailing the 5 key parts of the Information Sharing to Tackle Violence (ISTV) process, aka the ‘Cardiff model’.">
            <a:extLst>
              <a:ext uri="{FF2B5EF4-FFF2-40B4-BE49-F238E27FC236}">
                <a16:creationId xmlns:a16="http://schemas.microsoft.com/office/drawing/2014/main" id="{3D226CD6-5BBB-08E4-C560-4418D736F239}"/>
              </a:ext>
            </a:extLst>
          </p:cNvPr>
          <p:cNvSpPr>
            <a:spLocks noGrp="1"/>
          </p:cNvSpPr>
          <p:nvPr>
            <p:ph idx="1"/>
          </p:nvPr>
        </p:nvSpPr>
        <p:spPr>
          <a:xfrm>
            <a:off x="723900" y="1690688"/>
            <a:ext cx="5168900" cy="5027612"/>
          </a:xfrm>
        </p:spPr>
        <p:txBody>
          <a:bodyPr>
            <a:normAutofit/>
          </a:bodyPr>
          <a:lstStyle/>
          <a:p>
            <a:r>
              <a:rPr lang="en-GB" sz="1800" kern="100" dirty="0">
                <a:effectLst/>
                <a:ea typeface="Calibri" panose="020F0502020204030204" pitchFamily="34" charset="0"/>
                <a:cs typeface="Times New Roman" panose="02020603050405020304" pitchFamily="18" charset="0"/>
              </a:rPr>
              <a:t>Information Sharing to Tackle Violence (ISTV), aka the ‘Cardiff model’, involves collection of anonymised information by A&amp;E departments that is shared with local Community Safety Partnerships. </a:t>
            </a:r>
          </a:p>
          <a:p>
            <a:r>
              <a:rPr lang="en-GB" sz="1800" kern="100" dirty="0">
                <a:effectLst/>
                <a:ea typeface="Calibri" panose="020F0502020204030204" pitchFamily="34" charset="0"/>
                <a:cs typeface="Times New Roman" panose="02020603050405020304" pitchFamily="18" charset="0"/>
              </a:rPr>
              <a:t>The data covers all A&amp;E attendances resulting from violent incidents, including the time, date and specific location of the incident and primary means of assault (for example a weapon or body part used). </a:t>
            </a:r>
          </a:p>
          <a:p>
            <a:r>
              <a:rPr lang="en-GB" sz="1800" kern="100" dirty="0">
                <a:effectLst/>
                <a:ea typeface="Calibri" panose="020F0502020204030204" pitchFamily="34" charset="0"/>
                <a:cs typeface="Times New Roman" panose="02020603050405020304" pitchFamily="18" charset="0"/>
              </a:rPr>
              <a:t>Implementation can prevent alcohol-related violence by helping policy to identify hotspots, including specific licensed premises. </a:t>
            </a:r>
          </a:p>
          <a:p>
            <a:r>
              <a:rPr lang="en-GB" sz="1800" kern="100" dirty="0">
                <a:effectLst/>
                <a:ea typeface="Calibri" panose="020F0502020204030204" pitchFamily="34" charset="0"/>
                <a:cs typeface="Times New Roman" panose="02020603050405020304" pitchFamily="18" charset="0"/>
              </a:rPr>
              <a:t>A multi-agency Violence Reduction Unit was established in London in 2018 to assess and take action on data collected via the Cardiff Model, which can also be used to tackle knife crime. </a:t>
            </a:r>
          </a:p>
          <a:p>
            <a:pPr marL="0" indent="0">
              <a:buNone/>
            </a:pPr>
            <a:endParaRPr lang="en-US" dirty="0"/>
          </a:p>
        </p:txBody>
      </p:sp>
      <p:pic>
        <p:nvPicPr>
          <p:cNvPr id="14338" name="Picture 2">
            <a:extLst>
              <a:ext uri="{FF2B5EF4-FFF2-40B4-BE49-F238E27FC236}">
                <a16:creationId xmlns:a16="http://schemas.microsoft.com/office/drawing/2014/main" id="{626643AB-D9D2-5AAA-225A-FC47B13CA59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0" y="1690688"/>
            <a:ext cx="6005689" cy="337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8A73A8-56D4-E380-D482-CBD11564AB9C}"/>
              </a:ext>
            </a:extLst>
          </p:cNvPr>
          <p:cNvSpPr txBox="1"/>
          <p:nvPr/>
        </p:nvSpPr>
        <p:spPr>
          <a:xfrm>
            <a:off x="5892800" y="5265737"/>
            <a:ext cx="6005689" cy="1200329"/>
          </a:xfrm>
          <a:prstGeom prst="rect">
            <a:avLst/>
          </a:prstGeom>
          <a:noFill/>
        </p:spPr>
        <p:txBody>
          <a:bodyPr wrap="square" rtlCol="0">
            <a:spAutoFit/>
          </a:bodyPr>
          <a:lstStyle/>
          <a:p>
            <a:r>
              <a:rPr lang="en-GB" sz="1800" u="sng" kern="100">
                <a:solidFill>
                  <a:srgbClr val="0563C1"/>
                </a:solidFill>
                <a:effectLst/>
                <a:ea typeface="Calibri" panose="020F0502020204030204" pitchFamily="34" charset="0"/>
                <a:cs typeface="Times New Roman" panose="02020603050405020304" pitchFamily="18" charset="0"/>
                <a:hlinkClick r:id="rId3"/>
              </a:rPr>
              <a:t>Guidance for London policymakers on the implementation of the Cardiff Model</a:t>
            </a:r>
            <a:r>
              <a:rPr lang="en-GB" sz="1800" kern="100">
                <a:solidFill>
                  <a:srgbClr val="000000"/>
                </a:solidFill>
                <a:effectLst/>
                <a:ea typeface="Calibri" panose="020F0502020204030204" pitchFamily="34" charset="0"/>
                <a:cs typeface="Times New Roman" panose="02020603050405020304" pitchFamily="18" charset="0"/>
              </a:rPr>
              <a:t> outlines resources available to health professionals, policy makers, researchers and analysts. </a:t>
            </a:r>
            <a:endParaRPr lang="en-GB" sz="1800" kern="100">
              <a:effectLst/>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050812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C47B-B558-5B4B-CFFE-33AAE6EE60E6}"/>
              </a:ext>
            </a:extLst>
          </p:cNvPr>
          <p:cNvSpPr>
            <a:spLocks noGrp="1"/>
          </p:cNvSpPr>
          <p:nvPr>
            <p:ph type="title"/>
          </p:nvPr>
        </p:nvSpPr>
        <p:spPr/>
        <p:txBody>
          <a:bodyPr/>
          <a:lstStyle/>
          <a:p>
            <a:r>
              <a:rPr lang="en-US" dirty="0"/>
              <a:t>Alcohol identification and brief advice (IBA)</a:t>
            </a:r>
          </a:p>
        </p:txBody>
      </p:sp>
      <p:sp>
        <p:nvSpPr>
          <p:cNvPr id="3" name="Content Placeholder 2">
            <a:extLst>
              <a:ext uri="{FF2B5EF4-FFF2-40B4-BE49-F238E27FC236}">
                <a16:creationId xmlns:a16="http://schemas.microsoft.com/office/drawing/2014/main" id="{FB5DA728-B763-0675-0BA5-373ECF07E5D8}"/>
              </a:ext>
            </a:extLst>
          </p:cNvPr>
          <p:cNvSpPr>
            <a:spLocks noGrp="1"/>
          </p:cNvSpPr>
          <p:nvPr>
            <p:ph idx="1"/>
          </p:nvPr>
        </p:nvSpPr>
        <p:spPr>
          <a:xfrm>
            <a:off x="838200" y="1538218"/>
            <a:ext cx="7121648" cy="5180082"/>
          </a:xfrm>
        </p:spPr>
        <p:txBody>
          <a:bodyPr>
            <a:normAutofit/>
          </a:bodyPr>
          <a:lstStyle/>
          <a:p>
            <a:r>
              <a:rPr lang="en-GB" sz="1800" kern="100" dirty="0">
                <a:ea typeface="Calibri" panose="020F0502020204030204" pitchFamily="34" charset="0"/>
                <a:cs typeface="Times New Roman" panose="02020603050405020304" pitchFamily="18" charset="0"/>
              </a:rPr>
              <a:t>P</a:t>
            </a:r>
            <a:r>
              <a:rPr lang="en-GB" sz="1800" kern="100" dirty="0">
                <a:effectLst/>
                <a:ea typeface="Calibri" panose="020F0502020204030204" pitchFamily="34" charset="0"/>
                <a:cs typeface="Times New Roman" panose="02020603050405020304" pitchFamily="18" charset="0"/>
              </a:rPr>
              <a:t>reventative approach aimed at identifying and providing brief advice to increasing and higher-risk drinkers.</a:t>
            </a:r>
          </a:p>
          <a:p>
            <a:r>
              <a:rPr lang="en-GB" sz="1800" kern="100" dirty="0">
                <a:effectLst/>
                <a:ea typeface="Calibri" panose="020F0502020204030204" pitchFamily="34" charset="0"/>
                <a:cs typeface="Times New Roman" panose="02020603050405020304" pitchFamily="18" charset="0"/>
              </a:rPr>
              <a:t>Delivered in a range of setting including health and social care, criminal justice, housing and youth.</a:t>
            </a:r>
          </a:p>
          <a:p>
            <a:r>
              <a:rPr lang="en-GB" sz="1800" kern="100" dirty="0">
                <a:effectLst/>
                <a:ea typeface="Calibri" panose="020F0502020204030204" pitchFamily="34" charset="0"/>
                <a:cs typeface="Times New Roman" panose="02020603050405020304" pitchFamily="18" charset="0"/>
              </a:rPr>
              <a:t>The Health Innovation Network South London has produced a </a:t>
            </a:r>
            <a:r>
              <a:rPr lang="en-GB" sz="1800" u="sng" kern="100" dirty="0">
                <a:solidFill>
                  <a:srgbClr val="0563C1"/>
                </a:solidFill>
                <a:effectLst/>
                <a:ea typeface="Calibri" panose="020F0502020204030204" pitchFamily="34" charset="0"/>
                <a:cs typeface="Times New Roman" panose="02020603050405020304" pitchFamily="18" charset="0"/>
                <a:hlinkClick r:id="rId2"/>
              </a:rPr>
              <a:t>Toolkit for Commissioning Alcohol Identification and Brief Advice</a:t>
            </a:r>
            <a:r>
              <a:rPr lang="en-GB" sz="1800" kern="100" dirty="0">
                <a:effectLst/>
                <a:ea typeface="Calibri" panose="020F0502020204030204" pitchFamily="34" charset="0"/>
                <a:cs typeface="Times New Roman" panose="02020603050405020304" pitchFamily="18" charset="0"/>
              </a:rPr>
              <a:t> which includes:</a:t>
            </a:r>
          </a:p>
          <a:p>
            <a:pPr lvl="1"/>
            <a:r>
              <a:rPr lang="en-GB" sz="1600" kern="100" dirty="0">
                <a:solidFill>
                  <a:srgbClr val="000000"/>
                </a:solidFill>
                <a:ea typeface="Calibri" panose="020F0502020204030204" pitchFamily="34" charset="0"/>
                <a:cs typeface="Times New Roman" panose="02020603050405020304" pitchFamily="18" charset="0"/>
              </a:rPr>
              <a:t>Guidance on</a:t>
            </a:r>
            <a:r>
              <a:rPr lang="en-GB" sz="1600" kern="100" dirty="0">
                <a:solidFill>
                  <a:srgbClr val="000000"/>
                </a:solidFill>
                <a:effectLst/>
                <a:ea typeface="Calibri" panose="020F0502020204030204" pitchFamily="34" charset="0"/>
                <a:cs typeface="Times New Roman" panose="02020603050405020304" pitchFamily="18" charset="0"/>
              </a:rPr>
              <a:t> commissioning across a range of different settings </a:t>
            </a:r>
          </a:p>
          <a:p>
            <a:pPr lvl="1"/>
            <a:r>
              <a:rPr lang="en-GB" sz="1600" kern="100" dirty="0">
                <a:solidFill>
                  <a:srgbClr val="000000"/>
                </a:solidFill>
                <a:ea typeface="Calibri" panose="020F0502020204030204" pitchFamily="34" charset="0"/>
                <a:cs typeface="Times New Roman" panose="02020603050405020304" pitchFamily="18" charset="0"/>
              </a:rPr>
              <a:t>F</a:t>
            </a:r>
            <a:r>
              <a:rPr lang="en-GB" sz="1600" kern="100" dirty="0">
                <a:solidFill>
                  <a:srgbClr val="000000"/>
                </a:solidFill>
                <a:effectLst/>
                <a:ea typeface="Calibri" panose="020F0502020204030204" pitchFamily="34" charset="0"/>
                <a:cs typeface="Times New Roman" panose="02020603050405020304" pitchFamily="18" charset="0"/>
              </a:rPr>
              <a:t>ramework for ensuring quality of delivery</a:t>
            </a:r>
          </a:p>
          <a:p>
            <a:pPr lvl="1"/>
            <a:r>
              <a:rPr lang="en-GB" sz="1600" kern="100" dirty="0">
                <a:solidFill>
                  <a:srgbClr val="000000"/>
                </a:solidFill>
                <a:ea typeface="Calibri" panose="020F0502020204030204" pitchFamily="34" charset="0"/>
                <a:cs typeface="Times New Roman" panose="02020603050405020304" pitchFamily="18" charset="0"/>
              </a:rPr>
              <a:t>Guidance on w</a:t>
            </a:r>
            <a:r>
              <a:rPr lang="en-GB" sz="1600" kern="100" dirty="0">
                <a:solidFill>
                  <a:srgbClr val="000000"/>
                </a:solidFill>
                <a:effectLst/>
                <a:ea typeface="Calibri" panose="020F0502020204030204" pitchFamily="34" charset="0"/>
                <a:cs typeface="Times New Roman" panose="02020603050405020304" pitchFamily="18" charset="0"/>
              </a:rPr>
              <a:t>orkforce development</a:t>
            </a:r>
          </a:p>
          <a:p>
            <a:pPr lvl="1"/>
            <a:r>
              <a:rPr lang="en-GB" sz="1600" kern="100" dirty="0">
                <a:solidFill>
                  <a:srgbClr val="000000"/>
                </a:solidFill>
                <a:effectLst/>
                <a:ea typeface="Calibri" panose="020F0502020204030204" pitchFamily="34" charset="0"/>
                <a:cs typeface="Times New Roman" panose="02020603050405020304" pitchFamily="18" charset="0"/>
              </a:rPr>
              <a:t>How to calculate return on investment</a:t>
            </a:r>
            <a:endParaRPr lang="en-GB" sz="1600" kern="100" dirty="0">
              <a:effectLst/>
              <a:ea typeface="Calibri" panose="020F0502020204030204" pitchFamily="34" charset="0"/>
              <a:cs typeface="Times New Roman" panose="02020603050405020304" pitchFamily="18" charset="0"/>
            </a:endParaRPr>
          </a:p>
          <a:p>
            <a:r>
              <a:rPr lang="en-GB" sz="1800" kern="100" dirty="0">
                <a:solidFill>
                  <a:srgbClr val="0B0C0C"/>
                </a:solidFill>
                <a:effectLst/>
                <a:highlight>
                  <a:srgbClr val="FFFFFF"/>
                </a:highlight>
                <a:ea typeface="Calibri" panose="020F0502020204030204" pitchFamily="34" charset="0"/>
                <a:cs typeface="Times New Roman" panose="02020603050405020304" pitchFamily="18" charset="0"/>
              </a:rPr>
              <a:t>Health Education England also provides a range of comprehensive e-learning courses on </a:t>
            </a:r>
            <a:r>
              <a:rPr lang="en-GB" sz="1800" u="sng" kern="100" dirty="0">
                <a:solidFill>
                  <a:srgbClr val="0070C0"/>
                </a:solidFill>
                <a:effectLst/>
                <a:ea typeface="Calibri" panose="020F0502020204030204" pitchFamily="34" charset="0"/>
                <a:cs typeface="Times New Roman" panose="02020603050405020304" pitchFamily="18" charset="0"/>
                <a:hlinkClick r:id="rId3"/>
              </a:rPr>
              <a:t>alcohol identification and brief advice</a:t>
            </a:r>
            <a:r>
              <a:rPr lang="en-GB" sz="1800" u="sng" kern="100" dirty="0">
                <a:solidFill>
                  <a:srgbClr val="0070C0"/>
                </a:solidFill>
                <a:effectLst/>
                <a:ea typeface="Calibri" panose="020F0502020204030204" pitchFamily="34" charset="0"/>
                <a:cs typeface="Times New Roman" panose="02020603050405020304" pitchFamily="18" charset="0"/>
              </a:rPr>
              <a:t> </a:t>
            </a:r>
            <a:endParaRPr lang="en-GB" sz="1800" kern="100" dirty="0">
              <a:effectLst/>
              <a:ea typeface="Calibri" panose="020F0502020204030204" pitchFamily="34" charset="0"/>
              <a:cs typeface="Times New Roman" panose="02020603050405020304" pitchFamily="18" charset="0"/>
            </a:endParaRPr>
          </a:p>
          <a:p>
            <a:r>
              <a:rPr lang="en-GB" sz="1800" kern="100" dirty="0">
                <a:solidFill>
                  <a:srgbClr val="0B0C0C"/>
                </a:solidFill>
                <a:effectLst/>
                <a:highlight>
                  <a:srgbClr val="FFFFFF"/>
                </a:highlight>
                <a:ea typeface="Calibri" panose="020F0502020204030204" pitchFamily="34" charset="0"/>
                <a:cs typeface="Times New Roman" panose="02020603050405020304" pitchFamily="18" charset="0"/>
              </a:rPr>
              <a:t>The </a:t>
            </a:r>
            <a:r>
              <a:rPr lang="en-GB" sz="1800" u="sng" kern="100" dirty="0">
                <a:solidFill>
                  <a:srgbClr val="0070C0"/>
                </a:solidFill>
                <a:effectLst/>
                <a:ea typeface="Calibri" panose="020F0502020204030204" pitchFamily="34" charset="0"/>
                <a:cs typeface="Times New Roman" panose="02020603050405020304" pitchFamily="18" charset="0"/>
                <a:hlinkClick r:id="rId4"/>
              </a:rPr>
              <a:t>5 alcohol-use screening tests</a:t>
            </a:r>
            <a:r>
              <a:rPr lang="en-GB" sz="1800" kern="100" dirty="0">
                <a:solidFill>
                  <a:srgbClr val="0070C0"/>
                </a:solidFill>
                <a:effectLst/>
                <a:ea typeface="Calibri" panose="020F0502020204030204" pitchFamily="34" charset="0"/>
                <a:cs typeface="Times New Roman" panose="02020603050405020304" pitchFamily="18" charset="0"/>
              </a:rPr>
              <a:t>,</a:t>
            </a:r>
            <a:r>
              <a:rPr lang="en-GB" sz="1800" kern="100" dirty="0">
                <a:solidFill>
                  <a:srgbClr val="0B0C0C"/>
                </a:solidFill>
                <a:effectLst/>
                <a:highlight>
                  <a:srgbClr val="FFFFFF"/>
                </a:highlight>
                <a:ea typeface="Calibri" panose="020F0502020204030204" pitchFamily="34" charset="0"/>
                <a:cs typeface="Times New Roman" panose="02020603050405020304" pitchFamily="18" charset="0"/>
              </a:rPr>
              <a:t> known as the alcohol use disorders identification test (</a:t>
            </a:r>
            <a:r>
              <a:rPr lang="en-GB" sz="1800" kern="100" dirty="0">
                <a:effectLst/>
                <a:ea typeface="Calibri" panose="020F0502020204030204" pitchFamily="34" charset="0"/>
                <a:cs typeface="Times New Roman" panose="02020603050405020304" pitchFamily="18" charset="0"/>
              </a:rPr>
              <a:t>AUDIT</a:t>
            </a:r>
            <a:r>
              <a:rPr lang="en-GB" sz="1800" kern="100" dirty="0">
                <a:solidFill>
                  <a:srgbClr val="0B0C0C"/>
                </a:solidFill>
                <a:effectLst/>
                <a:highlight>
                  <a:srgbClr val="FFFFFF"/>
                </a:highlight>
                <a:ea typeface="Calibri" panose="020F0502020204030204" pitchFamily="34" charset="0"/>
                <a:cs typeface="Times New Roman" panose="02020603050405020304" pitchFamily="18" charset="0"/>
              </a:rPr>
              <a:t>) tools, help healthcare professionals to assess a patient’s level of risk to alcohol harm.</a:t>
            </a:r>
            <a:endParaRPr lang="en-GB" sz="1800" kern="100" dirty="0">
              <a:effectLst/>
              <a:ea typeface="Calibri" panose="020F0502020204030204" pitchFamily="34" charset="0"/>
              <a:cs typeface="Times New Roman" panose="02020603050405020304" pitchFamily="18" charset="0"/>
            </a:endParaRPr>
          </a:p>
        </p:txBody>
      </p:sp>
      <p:pic>
        <p:nvPicPr>
          <p:cNvPr id="4" name="Picture 3" descr="Graphic showing IBA (Identification and brief advice)- health, social care and criminal justice are trained in it. and it is delivered by a number of different kinds of people in these areas, eg. GPs, social workers, pharmacists, and probation officers.">
            <a:extLst>
              <a:ext uri="{FF2B5EF4-FFF2-40B4-BE49-F238E27FC236}">
                <a16:creationId xmlns:a16="http://schemas.microsoft.com/office/drawing/2014/main" id="{87682872-3BC6-8ED5-A3DC-B6973442D4E9}"/>
              </a:ext>
            </a:extLst>
          </p:cNvPr>
          <p:cNvPicPr>
            <a:picLocks noChangeAspect="1"/>
          </p:cNvPicPr>
          <p:nvPr/>
        </p:nvPicPr>
        <p:blipFill>
          <a:blip r:embed="rId5"/>
          <a:stretch>
            <a:fillRect/>
          </a:stretch>
        </p:blipFill>
        <p:spPr>
          <a:xfrm>
            <a:off x="7959848" y="1538217"/>
            <a:ext cx="3863852" cy="4638746"/>
          </a:xfrm>
          <a:prstGeom prst="rect">
            <a:avLst/>
          </a:prstGeom>
        </p:spPr>
      </p:pic>
    </p:spTree>
    <p:extLst>
      <p:ext uri="{BB962C8B-B14F-4D97-AF65-F5344CB8AC3E}">
        <p14:creationId xmlns:p14="http://schemas.microsoft.com/office/powerpoint/2010/main" val="3428386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94A2-1D2A-BAB7-2AD7-26BE5D01BD94}"/>
              </a:ext>
            </a:extLst>
          </p:cNvPr>
          <p:cNvSpPr>
            <a:spLocks noGrp="1"/>
          </p:cNvSpPr>
          <p:nvPr>
            <p:ph type="title"/>
          </p:nvPr>
        </p:nvSpPr>
        <p:spPr>
          <a:xfrm>
            <a:off x="419100" y="365125"/>
            <a:ext cx="11557000" cy="1325563"/>
          </a:xfrm>
        </p:spPr>
        <p:txBody>
          <a:bodyPr/>
          <a:lstStyle/>
          <a:p>
            <a:r>
              <a:rPr lang="en-US" dirty="0"/>
              <a:t>Harms are concentrated amongst heaviest drinkers</a:t>
            </a:r>
          </a:p>
        </p:txBody>
      </p:sp>
      <p:pic>
        <p:nvPicPr>
          <p:cNvPr id="4" name="Picture 3" descr="A table with text and numbers showing drinker group by risk level and indices of multiple deprivation.">
            <a:extLst>
              <a:ext uri="{FF2B5EF4-FFF2-40B4-BE49-F238E27FC236}">
                <a16:creationId xmlns:a16="http://schemas.microsoft.com/office/drawing/2014/main" id="{53AEC4C7-34CA-3BF7-9EF3-3EA822CE26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792808"/>
            <a:ext cx="5731510" cy="2924810"/>
          </a:xfrm>
          <a:prstGeom prst="rect">
            <a:avLst/>
          </a:prstGeom>
          <a:noFill/>
          <a:ln>
            <a:noFill/>
          </a:ln>
        </p:spPr>
      </p:pic>
      <p:sp>
        <p:nvSpPr>
          <p:cNvPr id="5" name="TextBox 4">
            <a:extLst>
              <a:ext uri="{FF2B5EF4-FFF2-40B4-BE49-F238E27FC236}">
                <a16:creationId xmlns:a16="http://schemas.microsoft.com/office/drawing/2014/main" id="{451AA145-EA13-6DA2-BADC-949493BE186B}"/>
              </a:ext>
            </a:extLst>
          </p:cNvPr>
          <p:cNvSpPr txBox="1"/>
          <p:nvPr/>
        </p:nvSpPr>
        <p:spPr>
          <a:xfrm>
            <a:off x="525684" y="1962552"/>
            <a:ext cx="5365830" cy="2862322"/>
          </a:xfrm>
          <a:prstGeom prst="rect">
            <a:avLst/>
          </a:prstGeom>
          <a:noFill/>
        </p:spPr>
        <p:txBody>
          <a:bodyPr wrap="square" rtlCol="0">
            <a:spAutoFit/>
          </a:bodyPr>
          <a:lstStyle/>
          <a:p>
            <a:pPr marL="285750" indent="-285750">
              <a:buFont typeface="Arial" panose="020B0604020202020204" pitchFamily="34" charset="0"/>
              <a:buChar char="•"/>
            </a:pPr>
            <a:r>
              <a:rPr lang="en-GB" sz="1800" kern="100">
                <a:effectLst/>
                <a:ea typeface="Calibri" panose="020F0502020204030204" pitchFamily="34" charset="0"/>
                <a:cs typeface="Times New Roman" panose="02020603050405020304" pitchFamily="18" charset="0"/>
              </a:rPr>
              <a:t>60% of all alcohol-attributable deaths and 38% of alcohol-attributable hospital admissions are from the 3% of adults drinking at higher risk levels.</a:t>
            </a:r>
          </a:p>
          <a:p>
            <a:pPr marL="285750" indent="-285750">
              <a:buFont typeface="Arial" panose="020B0604020202020204" pitchFamily="34" charset="0"/>
              <a:buChar char="•"/>
            </a:pPr>
            <a:r>
              <a:rPr lang="en-GB" sz="1800" kern="100">
                <a:effectLst/>
                <a:ea typeface="Calibri" panose="020F0502020204030204" pitchFamily="34" charset="0"/>
                <a:cs typeface="Times New Roman" panose="02020603050405020304" pitchFamily="18" charset="0"/>
              </a:rPr>
              <a:t>These higher risk drinkers consume an average of 3,964 units a year, equivalent to:</a:t>
            </a:r>
          </a:p>
          <a:p>
            <a:pPr marL="742950" lvl="1" indent="-285750">
              <a:buFont typeface="Arial" panose="020B0604020202020204" pitchFamily="34" charset="0"/>
              <a:buChar char="•"/>
            </a:pPr>
            <a:r>
              <a:rPr lang="en-GB" kern="100">
                <a:effectLst/>
                <a:ea typeface="Calibri" panose="020F0502020204030204" pitchFamily="34" charset="0"/>
                <a:cs typeface="Times New Roman" panose="02020603050405020304" pitchFamily="18" charset="0"/>
              </a:rPr>
              <a:t>1744 pints of beer, </a:t>
            </a:r>
          </a:p>
          <a:p>
            <a:pPr marL="742950" lvl="1" indent="-285750">
              <a:buFont typeface="Arial" panose="020B0604020202020204" pitchFamily="34" charset="0"/>
              <a:buChar char="•"/>
            </a:pPr>
            <a:r>
              <a:rPr lang="en-GB" kern="100">
                <a:effectLst/>
                <a:ea typeface="Calibri" panose="020F0502020204030204" pitchFamily="34" charset="0"/>
                <a:cs typeface="Times New Roman" panose="02020603050405020304" pitchFamily="18" charset="0"/>
              </a:rPr>
              <a:t>440 bottles of wine, or </a:t>
            </a:r>
          </a:p>
          <a:p>
            <a:pPr marL="742950" lvl="1" indent="-285750">
              <a:buFont typeface="Arial" panose="020B0604020202020204" pitchFamily="34" charset="0"/>
              <a:buChar char="•"/>
            </a:pPr>
            <a:r>
              <a:rPr lang="en-GB" kern="100">
                <a:effectLst/>
                <a:ea typeface="Calibri" panose="020F0502020204030204" pitchFamily="34" charset="0"/>
                <a:cs typeface="Times New Roman" panose="02020603050405020304" pitchFamily="18" charset="0"/>
              </a:rPr>
              <a:t>151 bottles of vodka, </a:t>
            </a:r>
          </a:p>
          <a:p>
            <a:pPr marL="742950" lvl="1" indent="-285750">
              <a:buFont typeface="Arial" panose="020B0604020202020204" pitchFamily="34" charset="0"/>
              <a:buChar char="•"/>
            </a:pPr>
            <a:r>
              <a:rPr lang="en-GB" kern="100">
                <a:effectLst/>
                <a:ea typeface="Calibri" panose="020F0502020204030204" pitchFamily="34" charset="0"/>
                <a:cs typeface="Times New Roman" panose="02020603050405020304" pitchFamily="18" charset="0"/>
              </a:rPr>
              <a:t>spending an average of £2,810. </a:t>
            </a:r>
          </a:p>
          <a:p>
            <a:endParaRPr lang="en-US"/>
          </a:p>
        </p:txBody>
      </p:sp>
    </p:spTree>
    <p:extLst>
      <p:ext uri="{BB962C8B-B14F-4D97-AF65-F5344CB8AC3E}">
        <p14:creationId xmlns:p14="http://schemas.microsoft.com/office/powerpoint/2010/main" val="3800113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135B-09AB-9C55-B05D-598E4A4B6634}"/>
              </a:ext>
            </a:extLst>
          </p:cNvPr>
          <p:cNvSpPr>
            <a:spLocks noGrp="1"/>
          </p:cNvSpPr>
          <p:nvPr>
            <p:ph type="title"/>
          </p:nvPr>
        </p:nvSpPr>
        <p:spPr/>
        <p:txBody>
          <a:bodyPr/>
          <a:lstStyle/>
          <a:p>
            <a:r>
              <a:rPr lang="en-US" dirty="0"/>
              <a:t>Alcohol sales are dependent on risky drinking</a:t>
            </a:r>
          </a:p>
        </p:txBody>
      </p:sp>
      <p:sp>
        <p:nvSpPr>
          <p:cNvPr id="3" name="Content Placeholder 2">
            <a:extLst>
              <a:ext uri="{FF2B5EF4-FFF2-40B4-BE49-F238E27FC236}">
                <a16:creationId xmlns:a16="http://schemas.microsoft.com/office/drawing/2014/main" id="{3B4270AC-D4E2-E614-BC9C-3EFB7E0C08B6}"/>
              </a:ext>
            </a:extLst>
          </p:cNvPr>
          <p:cNvSpPr>
            <a:spLocks noGrp="1"/>
          </p:cNvSpPr>
          <p:nvPr>
            <p:ph idx="1"/>
          </p:nvPr>
        </p:nvSpPr>
        <p:spPr>
          <a:xfrm>
            <a:off x="838200" y="1866899"/>
            <a:ext cx="4673600" cy="4310063"/>
          </a:xfrm>
        </p:spPr>
        <p:txBody>
          <a:bodyPr/>
          <a:lstStyle/>
          <a:p>
            <a:r>
              <a:rPr lang="en-GB" sz="1800" kern="100">
                <a:effectLst/>
                <a:ea typeface="Calibri" panose="020F0502020204030204" pitchFamily="34" charset="0"/>
                <a:cs typeface="Times New Roman" panose="02020603050405020304" pitchFamily="18" charset="0"/>
              </a:rPr>
              <a:t>70% of all money spent on alcohol in London comes from the 21% of adults drinking more than 14 units per week.</a:t>
            </a:r>
          </a:p>
        </p:txBody>
      </p:sp>
      <p:pic>
        <p:nvPicPr>
          <p:cNvPr id="4" name="Picture 3" descr="A chart with different coloured squares showing consumption of and spending on alcohol for the population (by percentage).">
            <a:extLst>
              <a:ext uri="{FF2B5EF4-FFF2-40B4-BE49-F238E27FC236}">
                <a16:creationId xmlns:a16="http://schemas.microsoft.com/office/drawing/2014/main" id="{88E82122-EE47-A293-2F0C-9FE3330C1C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4319" y="1587500"/>
            <a:ext cx="6536875" cy="4905375"/>
          </a:xfrm>
          <a:prstGeom prst="rect">
            <a:avLst/>
          </a:prstGeom>
          <a:noFill/>
          <a:ln>
            <a:noFill/>
          </a:ln>
        </p:spPr>
      </p:pic>
      <p:sp>
        <p:nvSpPr>
          <p:cNvPr id="5" name="Oval 4" descr="Bar chart showing that 70% of all money spent on alcohol comes from the 21% of people drinking more than 14 units a week.">
            <a:extLst>
              <a:ext uri="{FF2B5EF4-FFF2-40B4-BE49-F238E27FC236}">
                <a16:creationId xmlns:a16="http://schemas.microsoft.com/office/drawing/2014/main" id="{90C3919C-DF51-2385-FAE7-5B81109ABBBA}"/>
              </a:ext>
            </a:extLst>
          </p:cNvPr>
          <p:cNvSpPr/>
          <p:nvPr/>
        </p:nvSpPr>
        <p:spPr>
          <a:xfrm>
            <a:off x="8918601" y="1775459"/>
            <a:ext cx="960120" cy="2374583"/>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84E6226-707A-0C1F-0D05-75CF7EB9F61E}"/>
              </a:ext>
              <a:ext uri="{C183D7F6-B498-43B3-948B-1728B52AA6E4}">
                <adec:decorative xmlns:adec="http://schemas.microsoft.com/office/drawing/2017/decorative" val="1"/>
              </a:ext>
            </a:extLst>
          </p:cNvPr>
          <p:cNvSpPr/>
          <p:nvPr/>
        </p:nvSpPr>
        <p:spPr>
          <a:xfrm>
            <a:off x="5823282" y="1736408"/>
            <a:ext cx="960120" cy="812482"/>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Elbow Connector 10">
            <a:extLst>
              <a:ext uri="{FF2B5EF4-FFF2-40B4-BE49-F238E27FC236}">
                <a16:creationId xmlns:a16="http://schemas.microsoft.com/office/drawing/2014/main" id="{FD9B922E-8075-261A-11B2-749049533ADF}"/>
              </a:ext>
              <a:ext uri="{C183D7F6-B498-43B3-948B-1728B52AA6E4}">
                <adec:decorative xmlns:adec="http://schemas.microsoft.com/office/drawing/2017/decorative" val="1"/>
              </a:ext>
            </a:extLst>
          </p:cNvPr>
          <p:cNvCxnSpPr>
            <a:cxnSpLocks/>
            <a:stCxn id="6" idx="0"/>
            <a:endCxn id="5" idx="0"/>
          </p:cNvCxnSpPr>
          <p:nvPr/>
        </p:nvCxnSpPr>
        <p:spPr>
          <a:xfrm rot="16200000" flipH="1">
            <a:off x="7831475" y="208274"/>
            <a:ext cx="39051" cy="3095319"/>
          </a:xfrm>
          <a:prstGeom prst="bentConnector3">
            <a:avLst>
              <a:gd name="adj1" fmla="val -585388"/>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0244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11B6-8B69-7BD4-6B42-88BDEC06B518}"/>
              </a:ext>
            </a:extLst>
          </p:cNvPr>
          <p:cNvSpPr>
            <a:spLocks noGrp="1"/>
          </p:cNvSpPr>
          <p:nvPr>
            <p:ph type="title"/>
          </p:nvPr>
        </p:nvSpPr>
        <p:spPr>
          <a:xfrm>
            <a:off x="419100" y="365125"/>
            <a:ext cx="10934700" cy="1325563"/>
          </a:xfrm>
        </p:spPr>
        <p:txBody>
          <a:bodyPr/>
          <a:lstStyle/>
          <a:p>
            <a:r>
              <a:rPr lang="en-US" dirty="0"/>
              <a:t>Finding local health data: OHID alcohol profile</a:t>
            </a:r>
          </a:p>
        </p:txBody>
      </p:sp>
      <p:sp>
        <p:nvSpPr>
          <p:cNvPr id="3" name="Content Placeholder 2">
            <a:extLst>
              <a:ext uri="{FF2B5EF4-FFF2-40B4-BE49-F238E27FC236}">
                <a16:creationId xmlns:a16="http://schemas.microsoft.com/office/drawing/2014/main" id="{B2379E51-E1D3-424C-E536-6E5497AF501B}"/>
              </a:ext>
            </a:extLst>
          </p:cNvPr>
          <p:cNvSpPr>
            <a:spLocks noGrp="1"/>
          </p:cNvSpPr>
          <p:nvPr>
            <p:ph idx="1"/>
          </p:nvPr>
        </p:nvSpPr>
        <p:spPr>
          <a:xfrm>
            <a:off x="419100" y="1654176"/>
            <a:ext cx="4967020" cy="4351338"/>
          </a:xfrm>
        </p:spPr>
        <p:txBody>
          <a:bodyPr>
            <a:normAutofit/>
          </a:bodyPr>
          <a:lstStyle/>
          <a:p>
            <a:r>
              <a:rPr lang="en-GB" sz="1800" kern="100">
                <a:effectLst/>
                <a:ea typeface="Calibri" panose="020F0502020204030204" pitchFamily="34" charset="0"/>
                <a:cs typeface="Times New Roman" panose="02020603050405020304" pitchFamily="18" charset="0"/>
              </a:rPr>
              <a:t>OHID* provides data on local alcohol health harms, available at </a:t>
            </a:r>
            <a:r>
              <a:rPr lang="en-GB" sz="1800" kern="100">
                <a:effectLst/>
                <a:ea typeface="Calibri" panose="020F0502020204030204" pitchFamily="34" charset="0"/>
                <a:cs typeface="Times New Roman" panose="02020603050405020304" pitchFamily="18" charset="0"/>
                <a:hlinkClick r:id="rId2"/>
              </a:rPr>
              <a:t>https://fingertips.phe.org.uk/profile/local-alcohol-profiles</a:t>
            </a:r>
            <a:r>
              <a:rPr lang="en-GB" sz="1800" kern="100">
                <a:effectLst/>
                <a:ea typeface="Calibri" panose="020F0502020204030204" pitchFamily="34" charset="0"/>
                <a:cs typeface="Times New Roman" panose="02020603050405020304" pitchFamily="18" charset="0"/>
              </a:rPr>
              <a:t> </a:t>
            </a:r>
          </a:p>
          <a:p>
            <a:r>
              <a:rPr lang="en-GB" sz="1800" kern="100">
                <a:ea typeface="Calibri" panose="020F0502020204030204" pitchFamily="34" charset="0"/>
                <a:cs typeface="Times New Roman" panose="02020603050405020304" pitchFamily="18" charset="0"/>
              </a:rPr>
              <a:t>A</a:t>
            </a:r>
            <a:r>
              <a:rPr lang="en-GB" sz="1800" kern="100">
                <a:effectLst/>
                <a:ea typeface="Calibri" panose="020F0502020204030204" pitchFamily="34" charset="0"/>
                <a:cs typeface="Times New Roman" panose="02020603050405020304" pitchFamily="18" charset="0"/>
              </a:rPr>
              <a:t>llows local authorities to compare their indicators with other LAs and benchmark against the England or regional average</a:t>
            </a:r>
          </a:p>
          <a:p>
            <a:r>
              <a:rPr lang="en-GB" sz="1800" kern="100">
                <a:ea typeface="Calibri" panose="020F0502020204030204" pitchFamily="34" charset="0"/>
                <a:cs typeface="Times New Roman" panose="02020603050405020304" pitchFamily="18" charset="0"/>
              </a:rPr>
              <a:t>Data provided</a:t>
            </a:r>
            <a:r>
              <a:rPr lang="en-GB" sz="1800" kern="100">
                <a:effectLst/>
                <a:ea typeface="Calibri" panose="020F0502020204030204" pitchFamily="34" charset="0"/>
                <a:cs typeface="Times New Roman" panose="02020603050405020304" pitchFamily="18" charset="0"/>
              </a:rPr>
              <a:t> on:</a:t>
            </a:r>
          </a:p>
          <a:p>
            <a:pPr lvl="1"/>
            <a:r>
              <a:rPr lang="en-GB" sz="1600" kern="100">
                <a:effectLst/>
                <a:ea typeface="Calibri" panose="020F0502020204030204" pitchFamily="34" charset="0"/>
                <a:cs typeface="Times New Roman" panose="02020603050405020304" pitchFamily="18" charset="0"/>
              </a:rPr>
              <a:t>mortality (alcohol-specific and alcohol-related), </a:t>
            </a:r>
          </a:p>
          <a:p>
            <a:pPr lvl="1"/>
            <a:r>
              <a:rPr lang="en-GB" sz="1600" kern="100">
                <a:effectLst/>
                <a:ea typeface="Calibri" panose="020F0502020204030204" pitchFamily="34" charset="0"/>
                <a:cs typeface="Times New Roman" panose="02020603050405020304" pitchFamily="18" charset="0"/>
              </a:rPr>
              <a:t>hospital admissions (narrow and broad measures) by age and sex, </a:t>
            </a:r>
          </a:p>
          <a:p>
            <a:pPr lvl="1"/>
            <a:r>
              <a:rPr lang="en-GB" sz="1600" kern="100">
                <a:effectLst/>
                <a:ea typeface="Calibri" panose="020F0502020204030204" pitchFamily="34" charset="0"/>
                <a:cs typeface="Times New Roman" panose="02020603050405020304" pitchFamily="18" charset="0"/>
              </a:rPr>
              <a:t>incidence of alcohol-related conditions </a:t>
            </a:r>
          </a:p>
          <a:p>
            <a:pPr lvl="1"/>
            <a:r>
              <a:rPr lang="en-GB" sz="1600" kern="100">
                <a:effectLst/>
                <a:ea typeface="Calibri" panose="020F0502020204030204" pitchFamily="34" charset="0"/>
                <a:cs typeface="Times New Roman" panose="02020603050405020304" pitchFamily="18" charset="0"/>
              </a:rPr>
              <a:t>percentage of dependent drinkers in a chosen area. </a:t>
            </a:r>
          </a:p>
          <a:p>
            <a:pPr marL="457200" lvl="1" indent="0">
              <a:buNone/>
            </a:pPr>
            <a:endParaRPr lang="en-GB" sz="1600" kern="100">
              <a:effectLst/>
              <a:ea typeface="Calibri" panose="020F0502020204030204" pitchFamily="34" charset="0"/>
              <a:cs typeface="Times New Roman" panose="02020603050405020304" pitchFamily="18" charset="0"/>
            </a:endParaRPr>
          </a:p>
          <a:p>
            <a:endParaRPr lang="en-US"/>
          </a:p>
        </p:txBody>
      </p:sp>
      <p:pic>
        <p:nvPicPr>
          <p:cNvPr id="4" name="Picture 3" descr="A screenshot of a data table showing alcohol-related mortality and admissions by period and across Lambeth and England.">
            <a:extLst>
              <a:ext uri="{FF2B5EF4-FFF2-40B4-BE49-F238E27FC236}">
                <a16:creationId xmlns:a16="http://schemas.microsoft.com/office/drawing/2014/main" id="{FA54439C-14DF-AB2A-0B7A-24CD54614A1B}"/>
              </a:ext>
            </a:extLst>
          </p:cNvPr>
          <p:cNvPicPr>
            <a:picLocks noChangeAspect="1"/>
          </p:cNvPicPr>
          <p:nvPr/>
        </p:nvPicPr>
        <p:blipFill>
          <a:blip r:embed="rId3"/>
          <a:stretch>
            <a:fillRect/>
          </a:stretch>
        </p:blipFill>
        <p:spPr>
          <a:xfrm>
            <a:off x="5188642" y="2266157"/>
            <a:ext cx="6875040" cy="2625883"/>
          </a:xfrm>
          <a:prstGeom prst="rect">
            <a:avLst/>
          </a:prstGeom>
          <a:ln>
            <a:solidFill>
              <a:schemeClr val="tx1"/>
            </a:solidFill>
          </a:ln>
        </p:spPr>
      </p:pic>
      <p:sp>
        <p:nvSpPr>
          <p:cNvPr id="5" name="TextBox 4">
            <a:extLst>
              <a:ext uri="{FF2B5EF4-FFF2-40B4-BE49-F238E27FC236}">
                <a16:creationId xmlns:a16="http://schemas.microsoft.com/office/drawing/2014/main" id="{CB975911-B5FB-5A07-3343-9D70F660DDF6}"/>
              </a:ext>
            </a:extLst>
          </p:cNvPr>
          <p:cNvSpPr txBox="1"/>
          <p:nvPr/>
        </p:nvSpPr>
        <p:spPr>
          <a:xfrm>
            <a:off x="419100" y="6149340"/>
            <a:ext cx="4457700" cy="523220"/>
          </a:xfrm>
          <a:prstGeom prst="rect">
            <a:avLst/>
          </a:prstGeom>
          <a:noFill/>
        </p:spPr>
        <p:txBody>
          <a:bodyPr wrap="square" rtlCol="0">
            <a:spAutoFit/>
          </a:bodyPr>
          <a:lstStyle/>
          <a:p>
            <a:r>
              <a:rPr lang="en-GB" sz="1400" i="1"/>
              <a:t>*OHID: The Office for Health Improvement and Disparities (formerly Public Health England)</a:t>
            </a:r>
          </a:p>
        </p:txBody>
      </p:sp>
    </p:spTree>
    <p:extLst>
      <p:ext uri="{BB962C8B-B14F-4D97-AF65-F5344CB8AC3E}">
        <p14:creationId xmlns:p14="http://schemas.microsoft.com/office/powerpoint/2010/main" val="349939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077D-6809-E228-765B-1736EEE329F6}"/>
              </a:ext>
            </a:extLst>
          </p:cNvPr>
          <p:cNvSpPr>
            <a:spLocks noGrp="1"/>
          </p:cNvSpPr>
          <p:nvPr>
            <p:ph type="title"/>
          </p:nvPr>
        </p:nvSpPr>
        <p:spPr/>
        <p:txBody>
          <a:bodyPr/>
          <a:lstStyle/>
          <a:p>
            <a:r>
              <a:rPr lang="en-US" dirty="0"/>
              <a:t>Local data on costs of alcohol harm</a:t>
            </a:r>
          </a:p>
        </p:txBody>
      </p:sp>
      <p:sp>
        <p:nvSpPr>
          <p:cNvPr id="3" name="Content Placeholder 2">
            <a:extLst>
              <a:ext uri="{FF2B5EF4-FFF2-40B4-BE49-F238E27FC236}">
                <a16:creationId xmlns:a16="http://schemas.microsoft.com/office/drawing/2014/main" id="{E69B7E91-0908-04C4-39B3-7EF7D54F5191}"/>
              </a:ext>
            </a:extLst>
          </p:cNvPr>
          <p:cNvSpPr>
            <a:spLocks noGrp="1"/>
          </p:cNvSpPr>
          <p:nvPr>
            <p:ph idx="1"/>
          </p:nvPr>
        </p:nvSpPr>
        <p:spPr>
          <a:xfrm>
            <a:off x="838200" y="1825625"/>
            <a:ext cx="6718300" cy="4351338"/>
          </a:xfrm>
        </p:spPr>
        <p:txBody>
          <a:bodyPr>
            <a:normAutofit/>
          </a:bodyPr>
          <a:lstStyle/>
          <a:p>
            <a:r>
              <a:rPr lang="en-US" sz="2000"/>
              <a:t>The Institute of Alcohol Studies provides data on societal costs of alcohol harm (2021/2022) by Local Authority in England at </a:t>
            </a:r>
            <a:r>
              <a:rPr lang="en-US" sz="2000">
                <a:hlinkClick r:id="rId2"/>
              </a:rPr>
              <a:t>https://www.ias.org.uk/factsheet/economy/</a:t>
            </a:r>
            <a:endParaRPr lang="en-US" sz="2000"/>
          </a:p>
          <a:p>
            <a:r>
              <a:rPr lang="en-US" sz="2000"/>
              <a:t>Data provided on cost of:</a:t>
            </a:r>
          </a:p>
          <a:p>
            <a:pPr lvl="1"/>
            <a:r>
              <a:rPr lang="en-US" sz="2000"/>
              <a:t>NHS &amp; healthcare</a:t>
            </a:r>
          </a:p>
          <a:p>
            <a:pPr lvl="1"/>
            <a:r>
              <a:rPr lang="en-US" sz="2000"/>
              <a:t>Crime and disorder</a:t>
            </a:r>
          </a:p>
          <a:p>
            <a:pPr lvl="1"/>
            <a:r>
              <a:rPr lang="en-US" sz="2000"/>
              <a:t>Wider economy and productivity</a:t>
            </a:r>
          </a:p>
          <a:p>
            <a:pPr lvl="1"/>
            <a:r>
              <a:rPr lang="en-US" sz="2000"/>
              <a:t>Social services</a:t>
            </a:r>
          </a:p>
          <a:p>
            <a:r>
              <a:rPr lang="en-US" sz="2000"/>
              <a:t>Methods for calculating costs available at </a:t>
            </a:r>
            <a:r>
              <a:rPr lang="en-US" sz="2000">
                <a:hlinkClick r:id="rId3"/>
              </a:rPr>
              <a:t>https://www.ias.org.uk/wp-content/uploads/2024/05/Cost-of-Alcohol-in-England-Methodology.pdf</a:t>
            </a:r>
            <a:r>
              <a:rPr lang="en-US" sz="2000"/>
              <a:t> </a:t>
            </a:r>
          </a:p>
        </p:txBody>
      </p:sp>
      <p:pic>
        <p:nvPicPr>
          <p:cNvPr id="6" name="Picture 5" descr="Infographic showing cost per head and cost breakdown for Southwark&#10;&#10;">
            <a:extLst>
              <a:ext uri="{FF2B5EF4-FFF2-40B4-BE49-F238E27FC236}">
                <a16:creationId xmlns:a16="http://schemas.microsoft.com/office/drawing/2014/main" id="{5A4976C9-453C-E6C4-76D4-B0EE0AA46D20}"/>
              </a:ext>
            </a:extLst>
          </p:cNvPr>
          <p:cNvPicPr>
            <a:picLocks noChangeAspect="1"/>
          </p:cNvPicPr>
          <p:nvPr/>
        </p:nvPicPr>
        <p:blipFill>
          <a:blip r:embed="rId4"/>
          <a:stretch>
            <a:fillRect/>
          </a:stretch>
        </p:blipFill>
        <p:spPr>
          <a:xfrm>
            <a:off x="7556499" y="1825625"/>
            <a:ext cx="4437425" cy="3855085"/>
          </a:xfrm>
          <a:prstGeom prst="rect">
            <a:avLst/>
          </a:prstGeom>
          <a:ln>
            <a:solidFill>
              <a:schemeClr val="tx1"/>
            </a:solidFill>
          </a:ln>
        </p:spPr>
      </p:pic>
    </p:spTree>
    <p:extLst>
      <p:ext uri="{BB962C8B-B14F-4D97-AF65-F5344CB8AC3E}">
        <p14:creationId xmlns:p14="http://schemas.microsoft.com/office/powerpoint/2010/main" val="364565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graphic showing cost per head and cost breakdown for SE London">
            <a:extLst>
              <a:ext uri="{FF2B5EF4-FFF2-40B4-BE49-F238E27FC236}">
                <a16:creationId xmlns:a16="http://schemas.microsoft.com/office/drawing/2014/main" id="{75FF4015-C5A7-A5B3-8519-F305FB2D7BA4}"/>
              </a:ext>
            </a:extLst>
          </p:cNvPr>
          <p:cNvPicPr>
            <a:picLocks noChangeAspect="1"/>
          </p:cNvPicPr>
          <p:nvPr/>
        </p:nvPicPr>
        <p:blipFill>
          <a:blip r:embed="rId3"/>
          <a:stretch>
            <a:fillRect/>
          </a:stretch>
        </p:blipFill>
        <p:spPr>
          <a:xfrm>
            <a:off x="1033356" y="643132"/>
            <a:ext cx="4345431" cy="5571066"/>
          </a:xfrm>
          <a:prstGeom prst="rect">
            <a:avLst/>
          </a:prstGeom>
        </p:spPr>
      </p:pic>
      <p:pic>
        <p:nvPicPr>
          <p:cNvPr id="8" name="Picture 7" descr="Infographic showing cost in terms of crime and disorder, wider economy and social services.">
            <a:extLst>
              <a:ext uri="{FF2B5EF4-FFF2-40B4-BE49-F238E27FC236}">
                <a16:creationId xmlns:a16="http://schemas.microsoft.com/office/drawing/2014/main" id="{9149AE49-696E-04EC-0685-78F8E5756A50}"/>
              </a:ext>
            </a:extLst>
          </p:cNvPr>
          <p:cNvPicPr>
            <a:picLocks noChangeAspect="1"/>
          </p:cNvPicPr>
          <p:nvPr/>
        </p:nvPicPr>
        <p:blipFill rotWithShape="1">
          <a:blip r:embed="rId4"/>
          <a:srcRect t="50000"/>
          <a:stretch/>
        </p:blipFill>
        <p:spPr>
          <a:xfrm>
            <a:off x="6681927" y="548665"/>
            <a:ext cx="4608000" cy="5760000"/>
          </a:xfrm>
          <a:prstGeom prst="rect">
            <a:avLst/>
          </a:prstGeom>
        </p:spPr>
      </p:pic>
      <p:pic>
        <p:nvPicPr>
          <p:cNvPr id="9" name="Picture 2" descr="Institute Of Alcohol Studies | LinkedIn">
            <a:extLst>
              <a:ext uri="{FF2B5EF4-FFF2-40B4-BE49-F238E27FC236}">
                <a16:creationId xmlns:a16="http://schemas.microsoft.com/office/drawing/2014/main" id="{83A4F006-C2FE-8D04-35F8-F7775C56F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7771" y="5844446"/>
            <a:ext cx="835723" cy="8357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graphic showing cost of alcohol harm in Bexley (2021-2022)">
            <a:extLst>
              <a:ext uri="{FF2B5EF4-FFF2-40B4-BE49-F238E27FC236}">
                <a16:creationId xmlns:a16="http://schemas.microsoft.com/office/drawing/2014/main" id="{713A15B7-0E17-D6F9-8D2E-CD27AD0970BD}"/>
              </a:ext>
            </a:extLst>
          </p:cNvPr>
          <p:cNvPicPr>
            <a:picLocks noChangeAspect="1"/>
          </p:cNvPicPr>
          <p:nvPr/>
        </p:nvPicPr>
        <p:blipFill>
          <a:blip r:embed="rId3"/>
          <a:stretch>
            <a:fillRect/>
          </a:stretch>
        </p:blipFill>
        <p:spPr>
          <a:xfrm>
            <a:off x="1023319" y="643467"/>
            <a:ext cx="4365506" cy="5571066"/>
          </a:xfrm>
          <a:prstGeom prst="rect">
            <a:avLst/>
          </a:prstGeom>
        </p:spPr>
      </p:pic>
      <p:pic>
        <p:nvPicPr>
          <p:cNvPr id="7" name="Picture 6" descr="Infographic showing cost per head and cost breakdown for Bexley">
            <a:extLst>
              <a:ext uri="{FF2B5EF4-FFF2-40B4-BE49-F238E27FC236}">
                <a16:creationId xmlns:a16="http://schemas.microsoft.com/office/drawing/2014/main" id="{2C149352-91D0-C96C-3D59-65E958C5D20B}"/>
              </a:ext>
            </a:extLst>
          </p:cNvPr>
          <p:cNvPicPr>
            <a:picLocks noChangeAspect="1"/>
          </p:cNvPicPr>
          <p:nvPr/>
        </p:nvPicPr>
        <p:blipFill rotWithShape="1">
          <a:blip r:embed="rId4"/>
          <a:srcRect t="50000"/>
          <a:stretch/>
        </p:blipFill>
        <p:spPr>
          <a:xfrm>
            <a:off x="6681926" y="549000"/>
            <a:ext cx="4608001" cy="5760000"/>
          </a:xfrm>
          <a:prstGeom prst="rect">
            <a:avLst/>
          </a:prstGeom>
        </p:spPr>
      </p:pic>
      <p:pic>
        <p:nvPicPr>
          <p:cNvPr id="8" name="Picture 2" descr="Institute Of Alcohol Studies | LinkedIn">
            <a:extLst>
              <a:ext uri="{FF2B5EF4-FFF2-40B4-BE49-F238E27FC236}">
                <a16:creationId xmlns:a16="http://schemas.microsoft.com/office/drawing/2014/main" id="{DE305627-A94C-3501-8A80-8F498B384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7771" y="5844446"/>
            <a:ext cx="835723" cy="8357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514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af35b1-80a8-48e7-9d03-c612add1997b" xsi:nil="true"/>
    <lcf76f155ced4ddcb4097134ff3c332f xmlns="853ae5e2-3cc4-4e7c-9537-0e8fe95f0fb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0640867FC4AF46B9709D55DA66AD3A" ma:contentTypeVersion="20" ma:contentTypeDescription="Create a new document." ma:contentTypeScope="" ma:versionID="ca203b7757345ab674fe166e0ed64384">
  <xsd:schema xmlns:xsd="http://www.w3.org/2001/XMLSchema" xmlns:xs="http://www.w3.org/2001/XMLSchema" xmlns:p="http://schemas.microsoft.com/office/2006/metadata/properties" xmlns:ns1="http://schemas.microsoft.com/sharepoint/v3" xmlns:ns2="853ae5e2-3cc4-4e7c-9537-0e8fe95f0fb1" xmlns:ns3="f4e6caee-c709-4e96-aa8a-fec599081145" xmlns:ns4="4aaf35b1-80a8-48e7-9d03-c612add1997b" targetNamespace="http://schemas.microsoft.com/office/2006/metadata/properties" ma:root="true" ma:fieldsID="eb544e979e631ea8601626b4d2f63935" ns1:_="" ns2:_="" ns3:_="" ns4:_="">
    <xsd:import namespace="http://schemas.microsoft.com/sharepoint/v3"/>
    <xsd:import namespace="853ae5e2-3cc4-4e7c-9537-0e8fe95f0fb1"/>
    <xsd:import namespace="f4e6caee-c709-4e96-aa8a-fec599081145"/>
    <xsd:import namespace="4aaf35b1-80a8-48e7-9d03-c612add199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3ae5e2-3cc4-4e7c-9537-0e8fe95f0f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e6caee-c709-4e96-aa8a-fec59908114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f35b1-80a8-48e7-9d03-c612add1997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97c927d5-de2c-4f86-b03d-e14685ec7557}" ma:internalName="TaxCatchAll" ma:showField="CatchAllData" ma:web="f4e6caee-c709-4e96-aa8a-fec5990811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8D9811-6B0C-4FE7-93BB-4B6C0E777F9B}">
  <ds:schemaRefs>
    <ds:schemaRef ds:uri="853ae5e2-3cc4-4e7c-9537-0e8fe95f0fb1"/>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 ds:uri="4aaf35b1-80a8-48e7-9d03-c612add1997b"/>
    <ds:schemaRef ds:uri="http://schemas.microsoft.com/office/2006/metadata/properties"/>
    <ds:schemaRef ds:uri="http://schemas.microsoft.com/office/2006/documentManagement/types"/>
    <ds:schemaRef ds:uri="f4e6caee-c709-4e96-aa8a-fec599081145"/>
    <ds:schemaRef ds:uri="http://schemas.microsoft.com/sharepoint/v3"/>
    <ds:schemaRef ds:uri="http://www.w3.org/XML/1998/namespace"/>
  </ds:schemaRefs>
</ds:datastoreItem>
</file>

<file path=customXml/itemProps2.xml><?xml version="1.0" encoding="utf-8"?>
<ds:datastoreItem xmlns:ds="http://schemas.openxmlformats.org/officeDocument/2006/customXml" ds:itemID="{FCF7E87C-E9D6-4C5C-9EF8-F0EEB9C036A3}">
  <ds:schemaRefs>
    <ds:schemaRef ds:uri="http://schemas.microsoft.com/sharepoint/v3/contenttype/forms"/>
  </ds:schemaRefs>
</ds:datastoreItem>
</file>

<file path=customXml/itemProps3.xml><?xml version="1.0" encoding="utf-8"?>
<ds:datastoreItem xmlns:ds="http://schemas.openxmlformats.org/officeDocument/2006/customXml" ds:itemID="{C7DDB1E2-BB78-4472-96CD-944A13266D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53ae5e2-3cc4-4e7c-9537-0e8fe95f0fb1"/>
    <ds:schemaRef ds:uri="f4e6caee-c709-4e96-aa8a-fec599081145"/>
    <ds:schemaRef ds:uri="4aaf35b1-80a8-48e7-9d03-c612add199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TotalTime>
  <Words>3220</Words>
  <Application>Microsoft Office PowerPoint</Application>
  <PresentationFormat>Widescreen</PresentationFormat>
  <Paragraphs>221</Paragraphs>
  <Slides>37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Aptos</vt:lpstr>
      <vt:lpstr>Aptos Display</vt:lpstr>
      <vt:lpstr>Arial</vt:lpstr>
      <vt:lpstr>Calibri</vt:lpstr>
      <vt:lpstr>Symbol</vt:lpstr>
      <vt:lpstr>Times New Roman</vt:lpstr>
      <vt:lpstr>Wingdings</vt:lpstr>
      <vt:lpstr>Office Theme</vt:lpstr>
      <vt:lpstr>Tackling alcohol harm in South East London</vt:lpstr>
      <vt:lpstr>Situational analysis</vt:lpstr>
      <vt:lpstr>Patterns of alcohol consumption and spending</vt:lpstr>
      <vt:lpstr>Harms are concentrated amongst heaviest drinkers</vt:lpstr>
      <vt:lpstr>Alcohol sales are dependent on risky drinking</vt:lpstr>
      <vt:lpstr>Finding local health data: OHID alcohol profile</vt:lpstr>
      <vt:lpstr>Local data on costs of alcohol harm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Evidence-based policies to tackle alcohol harm</vt:lpstr>
      <vt:lpstr>Calls for a national alcohol strategy in England</vt:lpstr>
      <vt:lpstr>Public support for action on alcohol harm</vt:lpstr>
      <vt:lpstr>Minimum Unit Pricing (MUP)</vt:lpstr>
      <vt:lpstr>Estimated impact of MUP in London</vt:lpstr>
      <vt:lpstr>Estimated impact of MUP in London on health</vt:lpstr>
      <vt:lpstr>Health benefits of London MUP at all levels are greatest among heavier drinkers and most deprived groups </vt:lpstr>
      <vt:lpstr>Cost savings linked to MUP in London</vt:lpstr>
      <vt:lpstr>Estimated impact of MUP on purchase location</vt:lpstr>
      <vt:lpstr>MUP modelling – interpretation and context</vt:lpstr>
      <vt:lpstr>Impacts of MUP in London compared to other English regions</vt:lpstr>
      <vt:lpstr>Inflation has eroded the impact of MUP</vt:lpstr>
      <vt:lpstr>The impact of COVID-19</vt:lpstr>
      <vt:lpstr>Local interventions in South East London</vt:lpstr>
      <vt:lpstr>Guidance and resources for policy implementation</vt:lpstr>
      <vt:lpstr>Local self-assessment: CLeaR</vt:lpstr>
      <vt:lpstr>Key stakeholders with responsibility for addressing alcohol harm</vt:lpstr>
      <vt:lpstr>Prohibiting alcohol advertising on council-owned spaces and infrastructure</vt:lpstr>
      <vt:lpstr>Restricting availability</vt:lpstr>
      <vt:lpstr>Multi-agency partnerships</vt:lpstr>
      <vt:lpstr>Reducing the Strength</vt:lpstr>
      <vt:lpstr>Cardiff model: Information sharing to tackle violence</vt:lpstr>
      <vt:lpstr>Alcohol identification and brief advice (IBA)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Tackling alcohol harm in South East London</dc:title>
  <dc:creator>Katherine Severi</dc:creator>
  <cp:lastModifiedBy>Candice Ebelthite</cp:lastModifiedBy>
  <cp:revision>1</cp:revision>
  <dcterms:created xsi:type="dcterms:W3CDTF">2024-05-28T12:43:24Z</dcterms:created>
  <dcterms:modified xsi:type="dcterms:W3CDTF">2024-12-11T12:51:34Z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0x0101009E0640867FC4AF46B9709D55DA66AD3A</vt:lpwstr>
  </property>
  <property fmtid="{D5CDD505-2E9C-101B-9397-08002B2CF9AE}" pid="3" name="MediaServiceImageTags">
    <vt:lpwstr/>
  </property>
</Properties>
</file>