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61" r:id="rId7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30417-D6F2-4DA8-90E3-1FDDD62C4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95E12-5389-4ACD-BC46-DF02300A9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11AD4-35D4-44B9-B7B3-1C6C897B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A91AA-91F4-4E4C-851D-9C17C1C72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54CC0-7B81-4495-83DD-C29748295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471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872B5-86D2-4107-BD61-A61006FA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EA3F33-06FF-4BBA-8DFA-AFE1D35AD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522A1-0948-4F6B-B369-D290E2439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CB01E-1EFC-445C-BF24-195AE2FFE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45B03-8A55-41C3-B884-73A7DBC2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01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702622-312F-4E64-BBE0-D2549C08B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D5624-8408-4C01-B4A2-47D0F6506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63380-D137-4657-A1BB-75614B901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C13C2-A6D7-43F6-A098-25BAF0C78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84598-A99F-4283-BE43-15EF1759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10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716E8-FDE3-4545-B74D-306B29AD6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00889-0761-4E2F-8649-7CF8817C2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51746-4C77-4CD4-94EF-EDE6307D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9959B-11CD-4C28-B8A7-74D78A9DC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88174-96AF-467A-A206-D64550AA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677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317E6-C02E-4D84-807C-D46CD9893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68BF8-EE71-4969-B5A2-66D5B4563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118D9-0AFA-4869-BC66-820D026F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A87C4-70B1-4FB0-807E-88008D9E1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E0A53-80F8-44C7-AFD0-1EE1799A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46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CC5B5-A6AC-4E62-9DA3-E3EF2DB7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B20D3-E68F-4330-AFF1-B8657FF291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7A74FA-9190-4A52-8399-CFED44F5C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ADA61-CE0B-4441-A65E-768CACDF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88FEB-800A-4B54-8CE8-D464E1191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DE1D4-80D2-4B45-A36C-41687186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60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4AAD3-2CB7-41E6-8CA6-56D3AD175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C1401-431A-4867-95F2-45C9D50CE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CE8BD-44E7-46CC-AF92-DEE445C2A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DCF048-D1B0-438C-8E51-A9AE485D1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280EDE-3763-42B0-852E-68BDD7CDA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E0534C-E490-4602-A0D4-D58FA29C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D75D6-6653-4A16-AF52-51B9DAD1B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208ED-6B21-485A-A91E-933161EF3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81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828B7-C6E0-4848-B13F-58A72A13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7B608-7D79-4E06-8B3C-F21C6597F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2EDEC-3DED-4751-A251-95C9F8B46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6095C0-3217-4B68-97D2-67951637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994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4D3D6-E9CE-4A35-A860-D67C2831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D94AB2-AE3F-4B2E-AEA1-561A4501A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0AC18-4C01-482E-83DA-BBA442F1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18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B6E5-4175-4AE0-AE0D-C124A691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53EDC-7C9B-4EA4-80BF-41DEBCE9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20DF3-ABC1-40BF-AE31-D27D978A4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1A47C-6F84-4913-9E78-FDC48A936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8C1E7-5FED-46DE-B44F-92790708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B490A-8AC3-48E2-99A6-45BA34BA1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893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7615F-9669-4192-9266-8EA662D9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B6018-F6F7-4EDB-99F0-D7685B7D7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8DE7A-1AE1-4AEE-B4C5-70DB7A345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5DFDC-B8E2-4DDE-AB2F-B9C7237A3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0B14F-CB6A-4DBF-BC66-C75C3180F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411FB-1DED-48AA-B238-F630B342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4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021B59-55CC-45D5-8F81-0FE6802D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3AB76-EFB2-4FC8-A544-62CB895F4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4C2B5-22A0-46AB-B026-0F6D19373B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E33BD-D602-40FE-B912-F722ACC510C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E0DE8-FEB9-403B-8F2E-7FCFF1884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579C4-756D-49AE-B825-AD0A6EC69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994F9-E99B-444B-A950-A8069C859C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21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diabetesbooking.co.uk/" TargetMode="External"/><Relationship Id="rId18" Type="http://schemas.openxmlformats.org/officeDocument/2006/relationships/image" Target="../media/image5.png"/><Relationship Id="rId26" Type="http://schemas.openxmlformats.org/officeDocument/2006/relationships/hyperlink" Target="https://www.england.nhs.uk/diabetes/diabetes-prevention/" TargetMode="External"/><Relationship Id="rId3" Type="http://schemas.openxmlformats.org/officeDocument/2006/relationships/hyperlink" Target="https://gcda.coop/lewisham-health-walks/" TargetMode="External"/><Relationship Id="rId21" Type="http://schemas.openxmlformats.org/officeDocument/2006/relationships/image" Target="../media/image8.svg"/><Relationship Id="rId7" Type="http://schemas.openxmlformats.org/officeDocument/2006/relationships/hyperlink" Target="mailto:1lifedownham@nhs.net" TargetMode="External"/><Relationship Id="rId12" Type="http://schemas.openxmlformats.org/officeDocument/2006/relationships/image" Target="../media/image3.png"/><Relationship Id="rId17" Type="http://schemas.openxmlformats.org/officeDocument/2006/relationships/hyperlink" Target="https://www.england.nhs.uk/digital-weight-management/" TargetMode="External"/><Relationship Id="rId25" Type="http://schemas.openxmlformats.org/officeDocument/2006/relationships/image" Target="../media/image12.svg"/><Relationship Id="rId33" Type="http://schemas.openxmlformats.org/officeDocument/2006/relationships/image" Target="../media/image15.png"/><Relationship Id="rId2" Type="http://schemas.openxmlformats.org/officeDocument/2006/relationships/hyperlink" Target="https://lewisham.gov.uk/inmyarea/sport/be-active-discounts" TargetMode="External"/><Relationship Id="rId16" Type="http://schemas.openxmlformats.org/officeDocument/2006/relationships/hyperlink" Target="Healthy%20weight%20programmes%20-%201-year%20programme%20in%20south%20east%20London%20(tier%203)%20|%20Guy's%20and%20St%20Thomas'%20NHS%20Foundation%20Trust%20(guysandstthomas.nhs.uk)" TargetMode="External"/><Relationship Id="rId20" Type="http://schemas.openxmlformats.org/officeDocument/2006/relationships/image" Target="../media/image7.png"/><Relationship Id="rId29" Type="http://schemas.openxmlformats.org/officeDocument/2006/relationships/hyperlink" Target="https://www.nhs.uk/live-well/exercise/couch-to-5k-week-by-wee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EWCCG.EOR@nhs.net" TargetMode="External"/><Relationship Id="rId11" Type="http://schemas.openxmlformats.org/officeDocument/2006/relationships/image" Target="../media/image2.png"/><Relationship Id="rId24" Type="http://schemas.openxmlformats.org/officeDocument/2006/relationships/image" Target="../media/image11.png"/><Relationship Id="rId32" Type="http://schemas.openxmlformats.org/officeDocument/2006/relationships/image" Target="../media/image14.jpg"/><Relationship Id="rId5" Type="http://schemas.openxmlformats.org/officeDocument/2006/relationships/hyperlink" Target="https://lewisham.gov.uk/inmyarea/sport" TargetMode="External"/><Relationship Id="rId15" Type="http://schemas.openxmlformats.org/officeDocument/2006/relationships/image" Target="../media/image4.png"/><Relationship Id="rId23" Type="http://schemas.openxmlformats.org/officeDocument/2006/relationships/image" Target="../media/image10.svg"/><Relationship Id="rId28" Type="http://schemas.openxmlformats.org/officeDocument/2006/relationships/hyperlink" Target="https://www.nhs.uk/better-health/" TargetMode="External"/><Relationship Id="rId10" Type="http://schemas.openxmlformats.org/officeDocument/2006/relationships/image" Target="../media/image1.png"/><Relationship Id="rId19" Type="http://schemas.openxmlformats.org/officeDocument/2006/relationships/image" Target="../media/image6.svg"/><Relationship Id="rId31" Type="http://schemas.openxmlformats.org/officeDocument/2006/relationships/image" Target="../media/image13.png"/><Relationship Id="rId4" Type="http://schemas.openxmlformats.org/officeDocument/2006/relationships/hyperlink" Target="https://beinspiredlewisham.org/" TargetMode="External"/><Relationship Id="rId9" Type="http://schemas.openxmlformats.org/officeDocument/2006/relationships/hyperlink" Target="https://www.lowcarbprogram.com/" TargetMode="External"/><Relationship Id="rId14" Type="http://schemas.openxmlformats.org/officeDocument/2006/relationships/hyperlink" Target="https://www.slimmingworld.co.uk/" TargetMode="External"/><Relationship Id="rId22" Type="http://schemas.openxmlformats.org/officeDocument/2006/relationships/image" Target="../media/image9.png"/><Relationship Id="rId27" Type="http://schemas.openxmlformats.org/officeDocument/2006/relationships/hyperlink" Target="https://preventing-diabetes.co.uk/self-referral/" TargetMode="External"/><Relationship Id="rId30" Type="http://schemas.openxmlformats.org/officeDocument/2006/relationships/hyperlink" Target="https://www.nhs.uk/live-well/" TargetMode="External"/><Relationship Id="rId8" Type="http://schemas.openxmlformats.org/officeDocument/2006/relationships/hyperlink" Target="https://www.nhs.uk/conditions/diabet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venting-diabetes.co.uk/" TargetMode="External"/><Relationship Id="rId7" Type="http://schemas.openxmlformats.org/officeDocument/2006/relationships/hyperlink" Target="mailto:Aplos.health@nhs.net" TargetMode="External"/><Relationship Id="rId2" Type="http://schemas.openxmlformats.org/officeDocument/2006/relationships/hyperlink" Target="https://preventing-diabetes.co.uk/self-referral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ploshealthjourney.org/" TargetMode="External"/><Relationship Id="rId5" Type="http://schemas.openxmlformats.org/officeDocument/2006/relationships/hyperlink" Target="https://preventing-diabetes.co.uk/know-your-risk-dtc/" TargetMode="External"/><Relationship Id="rId4" Type="http://schemas.openxmlformats.org/officeDocument/2006/relationships/hyperlink" Target="mailto:info@preventing-diabetes.co.uk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diabetesbookings.co.uk/refer" TargetMode="External"/><Relationship Id="rId7" Type="http://schemas.openxmlformats.org/officeDocument/2006/relationships/hyperlink" Target="mailto:gst-tr.tier3@nhs.nhs" TargetMode="External"/><Relationship Id="rId2" Type="http://schemas.openxmlformats.org/officeDocument/2006/relationships/hyperlink" Target="mailto:gst-tr.up.up@nhs.net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uysandstthomas.nhs.uk/our-services/healthy-weight-programmes/1-year-programme-south-east-london-tier-3" TargetMode="External"/><Relationship Id="rId5" Type="http://schemas.openxmlformats.org/officeDocument/2006/relationships/hyperlink" Target="http://www.slimmingworld.co.uk/" TargetMode="External"/><Relationship Id="rId4" Type="http://schemas.openxmlformats.org/officeDocument/2006/relationships/hyperlink" Target="http://www.weightwatchers.co.uk/index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A2B48E-A7D3-43E2-982B-8255CC2961DB}"/>
              </a:ext>
            </a:extLst>
          </p:cNvPr>
          <p:cNvSpPr txBox="1"/>
          <p:nvPr/>
        </p:nvSpPr>
        <p:spPr>
          <a:xfrm>
            <a:off x="2836363" y="254330"/>
            <a:ext cx="6228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Lewisham Weight Management Services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DC3FD9-C7E9-43E5-B0BE-FEF8FCDFD382}"/>
              </a:ext>
            </a:extLst>
          </p:cNvPr>
          <p:cNvSpPr txBox="1"/>
          <p:nvPr/>
        </p:nvSpPr>
        <p:spPr>
          <a:xfrm>
            <a:off x="6419470" y="897376"/>
            <a:ext cx="3039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Adult Weight Management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6E30B1-ABAC-4A36-B118-1EDC8E0AAE6D}"/>
              </a:ext>
            </a:extLst>
          </p:cNvPr>
          <p:cNvSpPr txBox="1"/>
          <p:nvPr/>
        </p:nvSpPr>
        <p:spPr>
          <a:xfrm>
            <a:off x="343136" y="4619033"/>
            <a:ext cx="3136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Programmes for patients with Type 2 Diabetes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6E8757-B9EE-421C-8713-9512099BAAF7}"/>
              </a:ext>
            </a:extLst>
          </p:cNvPr>
          <p:cNvSpPr txBox="1"/>
          <p:nvPr/>
        </p:nvSpPr>
        <p:spPr>
          <a:xfrm>
            <a:off x="4379002" y="4674314"/>
            <a:ext cx="293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Online Resources and Apps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F2D333-3669-4796-9D17-4C7BE0BC6845}"/>
              </a:ext>
            </a:extLst>
          </p:cNvPr>
          <p:cNvSpPr txBox="1"/>
          <p:nvPr/>
        </p:nvSpPr>
        <p:spPr>
          <a:xfrm>
            <a:off x="8019930" y="4659663"/>
            <a:ext cx="4136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/>
              <a:t>Local opportunities to support physical activity and eating well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9D7B51C-4E7F-4B2E-864C-9307C2D5A48B}"/>
              </a:ext>
            </a:extLst>
          </p:cNvPr>
          <p:cNvCxnSpPr>
            <a:cxnSpLocks/>
          </p:cNvCxnSpPr>
          <p:nvPr/>
        </p:nvCxnSpPr>
        <p:spPr>
          <a:xfrm>
            <a:off x="11803" y="4631346"/>
            <a:ext cx="4719469" cy="66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B36DA0-9B9A-4551-866F-508F30D5F1B8}"/>
              </a:ext>
            </a:extLst>
          </p:cNvPr>
          <p:cNvCxnSpPr/>
          <p:nvPr/>
        </p:nvCxnSpPr>
        <p:spPr>
          <a:xfrm>
            <a:off x="-14539" y="885477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75399E-7527-4FB4-ABFC-F2759D8B5BD1}"/>
              </a:ext>
            </a:extLst>
          </p:cNvPr>
          <p:cNvCxnSpPr>
            <a:cxnSpLocks/>
          </p:cNvCxnSpPr>
          <p:nvPr/>
        </p:nvCxnSpPr>
        <p:spPr>
          <a:xfrm>
            <a:off x="4087758" y="880060"/>
            <a:ext cx="15697" cy="59725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718FBD9-9D3A-4C04-8A8F-FE3ADE689654}"/>
              </a:ext>
            </a:extLst>
          </p:cNvPr>
          <p:cNvCxnSpPr>
            <a:cxnSpLocks/>
          </p:cNvCxnSpPr>
          <p:nvPr/>
        </p:nvCxnSpPr>
        <p:spPr>
          <a:xfrm>
            <a:off x="7947055" y="4653633"/>
            <a:ext cx="20520" cy="2215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D614499-416F-4A9A-A53D-81F34C22E5A9}"/>
              </a:ext>
            </a:extLst>
          </p:cNvPr>
          <p:cNvSpPr txBox="1"/>
          <p:nvPr/>
        </p:nvSpPr>
        <p:spPr>
          <a:xfrm>
            <a:off x="7983761" y="5254880"/>
            <a:ext cx="42208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Be Active Scheme: </a:t>
            </a:r>
            <a:r>
              <a:rPr lang="en-GB" sz="1200" dirty="0">
                <a:hlinkClick r:id="rId2"/>
              </a:rPr>
              <a:t>https://lewisham.gov.uk/inmyarea/sport/be-active-discounts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Healthy Walks: </a:t>
            </a:r>
            <a:r>
              <a:rPr lang="en-GB" sz="1200" dirty="0">
                <a:hlinkClick r:id="rId3"/>
              </a:rPr>
              <a:t>https://gcda.coop/lewisham-health-walks/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Be inspired cookery clubs: </a:t>
            </a:r>
            <a:r>
              <a:rPr lang="en-GB" sz="1200" dirty="0">
                <a:hlinkClick r:id="rId4"/>
              </a:rPr>
              <a:t>https://beinspiredlewisham.org/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Sport and Leisure: </a:t>
            </a:r>
            <a:r>
              <a:rPr lang="en-GB" sz="1200" dirty="0">
                <a:hlinkClick r:id="rId5"/>
              </a:rPr>
              <a:t>https://lewisham.gov.uk/inmyarea/sport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Exercise on Referral: Referral only – Healthwise form to be sent to  </a:t>
            </a:r>
            <a:r>
              <a:rPr lang="en-GB" sz="1200" dirty="0">
                <a:hlinkClick r:id="rId6"/>
              </a:rPr>
              <a:t>LEWCCG.EOR@nhs.net</a:t>
            </a:r>
            <a:r>
              <a:rPr lang="en-GB" sz="1200" dirty="0"/>
              <a:t> (GLL) / </a:t>
            </a:r>
            <a:r>
              <a:rPr lang="en-GB" sz="1200" dirty="0">
                <a:hlinkClick r:id="rId7"/>
              </a:rPr>
              <a:t>1lifedownham@nhs.net</a:t>
            </a:r>
            <a:r>
              <a:rPr lang="en-GB" sz="1200" dirty="0"/>
              <a:t> (1Life)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B0E610-E368-4DB5-AC78-010D403F7318}"/>
              </a:ext>
            </a:extLst>
          </p:cNvPr>
          <p:cNvSpPr txBox="1"/>
          <p:nvPr/>
        </p:nvSpPr>
        <p:spPr>
          <a:xfrm>
            <a:off x="5880859" y="5016366"/>
            <a:ext cx="198417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Diabetes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Diabetes NHS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hlinkClick r:id="rId9"/>
              </a:rPr>
              <a:t>Low Carb Programme App</a:t>
            </a: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>
              <a:highlight>
                <a:srgbClr val="FFFF00"/>
              </a:highlight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5A3C8BD-DACB-44A6-8FEB-9ACB92A0DD02}"/>
              </a:ext>
            </a:extLst>
          </p:cNvPr>
          <p:cNvCxnSpPr>
            <a:cxnSpLocks/>
          </p:cNvCxnSpPr>
          <p:nvPr/>
        </p:nvCxnSpPr>
        <p:spPr>
          <a:xfrm flipV="1">
            <a:off x="4731272" y="4624722"/>
            <a:ext cx="7460728" cy="132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Picture 2" descr="Text, chat or text message&#10;&#10;Description automatically generated">
            <a:extLst>
              <a:ext uri="{FF2B5EF4-FFF2-40B4-BE49-F238E27FC236}">
                <a16:creationId xmlns:a16="http://schemas.microsoft.com/office/drawing/2014/main" id="{769FBC2F-913A-443C-AF30-2D5F3F7FC9D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579"/>
          <a:stretch/>
        </p:blipFill>
        <p:spPr>
          <a:xfrm>
            <a:off x="4110112" y="3357226"/>
            <a:ext cx="2083622" cy="1157987"/>
          </a:xfrm>
          <a:prstGeom prst="rect">
            <a:avLst/>
          </a:prstGeom>
        </p:spPr>
      </p:pic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430DF7-6EA1-4E3C-8BEF-42D18F28596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90" t="27275" r="45429" b="3756"/>
          <a:stretch/>
        </p:blipFill>
        <p:spPr>
          <a:xfrm>
            <a:off x="2604430" y="1060559"/>
            <a:ext cx="1154006" cy="341590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3E2CA597-1EE2-49B4-AA54-965B750CA8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55" y="5582468"/>
            <a:ext cx="1352627" cy="4367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14142CC-051D-4035-A094-51F7D8298F2A}"/>
              </a:ext>
            </a:extLst>
          </p:cNvPr>
          <p:cNvSpPr txBox="1"/>
          <p:nvPr/>
        </p:nvSpPr>
        <p:spPr>
          <a:xfrm>
            <a:off x="1421482" y="5147014"/>
            <a:ext cx="2693362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u="sng" dirty="0">
                <a:solidFill>
                  <a:srgbClr val="0070C0"/>
                </a:solidFill>
                <a:hlinkClick r:id="rId13"/>
              </a:rPr>
              <a:t>Diabetes Book &amp; Learn</a:t>
            </a:r>
            <a:endParaRPr lang="en-GB" sz="1050" b="1" u="sng" dirty="0">
              <a:solidFill>
                <a:srgbClr val="0070C0"/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50" dirty="0"/>
              <a:t>Access to diabetes courses in south London including a bespoke self management grp education course for people with T2 from African and Caribbean communities called </a:t>
            </a:r>
            <a:r>
              <a:rPr lang="en-GB" sz="1050" b="1" dirty="0"/>
              <a:t>HEAL-D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50" dirty="0"/>
              <a:t>Referrals can be made by all healthcare professionals or </a:t>
            </a:r>
            <a:r>
              <a:rPr lang="en-GB" sz="1050" b="1" dirty="0"/>
              <a:t>self refer</a:t>
            </a:r>
            <a:r>
              <a:rPr lang="en-GB" sz="1050" dirty="0"/>
              <a:t> by calling 0203 474 5500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GB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A0CCAE-3845-4692-A6D1-5E3000AB0811}"/>
              </a:ext>
            </a:extLst>
          </p:cNvPr>
          <p:cNvSpPr txBox="1"/>
          <p:nvPr/>
        </p:nvSpPr>
        <p:spPr>
          <a:xfrm>
            <a:off x="2231046" y="1960737"/>
            <a:ext cx="192061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Pre-diabetes or a previous gestational diabetes diagnosis</a:t>
            </a:r>
          </a:p>
          <a:p>
            <a:pPr algn="ctr"/>
            <a:r>
              <a:rPr lang="en-GB" sz="1000" b="1" dirty="0">
                <a:solidFill>
                  <a:schemeClr val="accent2">
                    <a:lumMod val="75000"/>
                  </a:schemeClr>
                </a:solidFill>
              </a:rPr>
              <a:t>Default option for this cohort</a:t>
            </a:r>
          </a:p>
        </p:txBody>
      </p:sp>
      <p:pic>
        <p:nvPicPr>
          <p:cNvPr id="25" name="Picture 24" descr="Shape&#10;&#10;Description automatically generated with medium confidence">
            <a:hlinkClick r:id="rId14"/>
            <a:extLst>
              <a:ext uri="{FF2B5EF4-FFF2-40B4-BE49-F238E27FC236}">
                <a16:creationId xmlns:a16="http://schemas.microsoft.com/office/drawing/2014/main" id="{6965C6D0-DC49-4569-A442-5A48BE8B841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9199" y="1818970"/>
            <a:ext cx="1014549" cy="59182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03D67B0-92E2-4D0E-AC65-605A10E77676}"/>
              </a:ext>
            </a:extLst>
          </p:cNvPr>
          <p:cNvSpPr txBox="1"/>
          <p:nvPr/>
        </p:nvSpPr>
        <p:spPr>
          <a:xfrm>
            <a:off x="6542175" y="2537855"/>
            <a:ext cx="23334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100" dirty="0"/>
              <a:t>12 week free weight loss programme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100" dirty="0"/>
              <a:t>GP referral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1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For self-referral with Slimming World please contact 01773546088</a:t>
            </a:r>
            <a:endParaRPr lang="en-GB" sz="11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D4F61B-96BF-4B57-A440-69ABEA6C1AF2}"/>
              </a:ext>
            </a:extLst>
          </p:cNvPr>
          <p:cNvSpPr txBox="1"/>
          <p:nvPr/>
        </p:nvSpPr>
        <p:spPr>
          <a:xfrm>
            <a:off x="9459189" y="1350407"/>
            <a:ext cx="1894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rgbClr val="0070C0"/>
                </a:solidFill>
                <a:hlinkClick r:id="rId16"/>
              </a:rPr>
              <a:t>Tier 3 Healthy Weight Management Programme (GSTT</a:t>
            </a:r>
            <a:r>
              <a:rPr lang="en-GB" sz="1200" b="1" dirty="0">
                <a:solidFill>
                  <a:srgbClr val="0070C0"/>
                </a:solidFill>
                <a:hlinkClick r:id="rId16"/>
              </a:rPr>
              <a:t>)</a:t>
            </a:r>
            <a:endParaRPr lang="en-GB" sz="1200" b="1" dirty="0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51AED4-37CC-4E0D-8604-894C30211DF3}"/>
              </a:ext>
            </a:extLst>
          </p:cNvPr>
          <p:cNvSpPr txBox="1"/>
          <p:nvPr/>
        </p:nvSpPr>
        <p:spPr>
          <a:xfrm>
            <a:off x="4320211" y="1350407"/>
            <a:ext cx="163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rgbClr val="0070C0"/>
                </a:solidFill>
                <a:hlinkClick r:id="rId17"/>
              </a:rPr>
              <a:t>NHS Digital Tier 2 Weight Management Programme</a:t>
            </a:r>
            <a:endParaRPr lang="en-GB" sz="1200" b="1" u="sng" dirty="0">
              <a:solidFill>
                <a:srgbClr val="0070C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375CDD-4098-4C49-8E10-7A1AB271AA1B}"/>
              </a:ext>
            </a:extLst>
          </p:cNvPr>
          <p:cNvSpPr txBox="1"/>
          <p:nvPr/>
        </p:nvSpPr>
        <p:spPr>
          <a:xfrm>
            <a:off x="4077725" y="1996738"/>
            <a:ext cx="234917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Current diagnosis of diabetes (type 1 or 2) and/or hypertension</a:t>
            </a:r>
          </a:p>
          <a:p>
            <a:endParaRPr lang="en-GB" sz="400" b="1" dirty="0"/>
          </a:p>
          <a:p>
            <a:pPr algn="ctr"/>
            <a:r>
              <a:rPr lang="en-GB" sz="1100" b="1" dirty="0">
                <a:solidFill>
                  <a:schemeClr val="accent2">
                    <a:lumMod val="75000"/>
                  </a:schemeClr>
                </a:solidFill>
              </a:rPr>
              <a:t>Default option for this cohort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29DF8D-B082-4775-A27C-287F3B46AFBC}"/>
              </a:ext>
            </a:extLst>
          </p:cNvPr>
          <p:cNvSpPr txBox="1"/>
          <p:nvPr/>
        </p:nvSpPr>
        <p:spPr>
          <a:xfrm>
            <a:off x="9093176" y="2078504"/>
            <a:ext cx="269933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100" dirty="0"/>
              <a:t>12 month programme of group sessions face to face and virtually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100" dirty="0"/>
              <a:t>GP Referral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100" dirty="0"/>
              <a:t>Aged 18 and over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100" dirty="0"/>
              <a:t>Support patients with complex needs associated with severe obesity</a:t>
            </a:r>
          </a:p>
          <a:p>
            <a:endParaRPr lang="en-GB" sz="1100" dirty="0"/>
          </a:p>
        </p:txBody>
      </p:sp>
      <p:pic>
        <p:nvPicPr>
          <p:cNvPr id="18" name="Graphic 17" descr="Soccer with solid fill">
            <a:extLst>
              <a:ext uri="{FF2B5EF4-FFF2-40B4-BE49-F238E27FC236}">
                <a16:creationId xmlns:a16="http://schemas.microsoft.com/office/drawing/2014/main" id="{35DEA503-6169-404E-BF66-B1424DDC41F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695563" y="4942717"/>
            <a:ext cx="326112" cy="326112"/>
          </a:xfrm>
          <a:prstGeom prst="rect">
            <a:avLst/>
          </a:prstGeom>
        </p:spPr>
      </p:pic>
      <p:pic>
        <p:nvPicPr>
          <p:cNvPr id="20" name="Graphic 19" descr="Yoga with solid fill">
            <a:extLst>
              <a:ext uri="{FF2B5EF4-FFF2-40B4-BE49-F238E27FC236}">
                <a16:creationId xmlns:a16="http://schemas.microsoft.com/office/drawing/2014/main" id="{F5232355-DB2C-43F3-AC08-46BEB413783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084959" y="4986318"/>
            <a:ext cx="223651" cy="223651"/>
          </a:xfrm>
          <a:prstGeom prst="rect">
            <a:avLst/>
          </a:prstGeom>
        </p:spPr>
      </p:pic>
      <p:pic>
        <p:nvPicPr>
          <p:cNvPr id="28" name="Graphic 27" descr="Computer with solid fill">
            <a:extLst>
              <a:ext uri="{FF2B5EF4-FFF2-40B4-BE49-F238E27FC236}">
                <a16:creationId xmlns:a16="http://schemas.microsoft.com/office/drawing/2014/main" id="{3F020DC1-E063-4B76-9AAF-084E86DF2171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064906" y="4624722"/>
            <a:ext cx="722573" cy="722573"/>
          </a:xfrm>
          <a:prstGeom prst="rect">
            <a:avLst/>
          </a:prstGeom>
        </p:spPr>
      </p:pic>
      <p:pic>
        <p:nvPicPr>
          <p:cNvPr id="46" name="Graphic 45" descr="Phone Vibration with solid fill">
            <a:extLst>
              <a:ext uri="{FF2B5EF4-FFF2-40B4-BE49-F238E27FC236}">
                <a16:creationId xmlns:a16="http://schemas.microsoft.com/office/drawing/2014/main" id="{A037339C-4DCE-4039-9A50-C6A8917FAF3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236705" y="6148323"/>
            <a:ext cx="615915" cy="6159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76016" y="1140407"/>
            <a:ext cx="44037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/>
              <a:t>Tier 2 services BMI ≥ 30 (or 27.5 adjustment for ethnicity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40557" y="2680268"/>
            <a:ext cx="16995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12 week free weight loss programme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prstClr val="black"/>
                </a:solidFill>
              </a:rPr>
              <a:t>GP referral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312938" y="1578571"/>
            <a:ext cx="2593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Non-condition specific programmes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15449" y="1412373"/>
            <a:ext cx="178580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300" b="1" u="sng" dirty="0">
                <a:hlinkClick r:id="rId26"/>
              </a:rPr>
              <a:t>National Diabetes </a:t>
            </a:r>
          </a:p>
          <a:p>
            <a:pPr algn="ctr"/>
            <a:r>
              <a:rPr lang="en-GB" sz="1300" b="1" u="sng" dirty="0">
                <a:hlinkClick r:id="rId26"/>
              </a:rPr>
              <a:t>Prevention Programme</a:t>
            </a:r>
            <a:endParaRPr lang="en-GB" sz="1300" b="1" u="sng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A0CCAE-3845-4692-A6D1-5E3000AB0811}"/>
              </a:ext>
            </a:extLst>
          </p:cNvPr>
          <p:cNvSpPr txBox="1"/>
          <p:nvPr/>
        </p:nvSpPr>
        <p:spPr>
          <a:xfrm>
            <a:off x="2366453" y="2689235"/>
            <a:ext cx="160603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No BMI specification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9 month programme of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GP referral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/>
              <a:t>Patients </a:t>
            </a:r>
            <a:r>
              <a:rPr lang="en-GB" sz="10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can self-refer as long as they have their HbA1c result, the date it was taken and their NHS number. </a:t>
            </a:r>
            <a:r>
              <a:rPr lang="en-GB" sz="10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https://preventing-diabetes.co.uk/self-referral</a:t>
            </a:r>
            <a:r>
              <a:rPr lang="en-GB" sz="11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n-GB" sz="11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016" y="929514"/>
            <a:ext cx="2102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Pilot Programmes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021" y="1147684"/>
            <a:ext cx="20788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Area specific or tailored to specific groups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1" y="1547726"/>
            <a:ext cx="11584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/>
                </a:solidFill>
              </a:rPr>
              <a:t>Tier 2 service</a:t>
            </a:r>
          </a:p>
          <a:p>
            <a:r>
              <a:rPr lang="en-GB" sz="1200" b="1" dirty="0">
                <a:solidFill>
                  <a:schemeClr val="accent1"/>
                </a:solidFill>
              </a:rPr>
              <a:t>(GSTT) commissioned to 31.03.24</a:t>
            </a:r>
          </a:p>
          <a:p>
            <a:r>
              <a:rPr lang="en-GB" sz="1100" b="1" dirty="0"/>
              <a:t>Up! Up - For Black, African &amp; Caribbean Heritage </a:t>
            </a:r>
          </a:p>
          <a:p>
            <a:r>
              <a:rPr lang="en-GB" sz="1050" dirty="0"/>
              <a:t>12 </a:t>
            </a:r>
            <a:r>
              <a:rPr lang="en-GB" sz="1050" dirty="0" err="1"/>
              <a:t>Wk</a:t>
            </a:r>
            <a:r>
              <a:rPr lang="en-GB" sz="1050" dirty="0"/>
              <a:t> structured programme compressing</a:t>
            </a:r>
          </a:p>
          <a:p>
            <a:r>
              <a:rPr lang="en-GB" sz="1050" dirty="0"/>
              <a:t>3 components of physical activity, nutrition coaching &amp; cooking lessons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33540" y="1583802"/>
            <a:ext cx="1317469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>
                <a:solidFill>
                  <a:schemeClr val="accent1"/>
                </a:solidFill>
              </a:rPr>
              <a:t>Aplos</a:t>
            </a:r>
            <a:r>
              <a:rPr lang="en-GB" sz="1200" b="1" dirty="0">
                <a:solidFill>
                  <a:schemeClr val="accent1"/>
                </a:solidFill>
              </a:rPr>
              <a:t> Health &amp; Wellbeing Journey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BMI 28-35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Registered at Sydenham Green GP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Vale Medical Centre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Wells Park Practice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 Woolstone Medical Centre</a:t>
            </a:r>
          </a:p>
          <a:p>
            <a:r>
              <a:rPr lang="en-GB" sz="1100" dirty="0"/>
              <a:t>12 weekly workshops held on Zoom</a:t>
            </a:r>
            <a:r>
              <a:rPr lang="en-GB" sz="1050" dirty="0"/>
              <a:t> </a:t>
            </a:r>
          </a:p>
          <a:p>
            <a:endParaRPr lang="en-GB" sz="1200" b="1" dirty="0"/>
          </a:p>
          <a:p>
            <a:endParaRPr lang="en-GB" sz="12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4194252" y="4991197"/>
            <a:ext cx="22245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Healthy Weight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u="sng" dirty="0">
                <a:hlinkClick r:id="rId28"/>
              </a:rPr>
              <a:t>NHS Better Health</a:t>
            </a:r>
            <a:endParaRPr lang="en-GB" sz="1200" u="sn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hlinkClick r:id="rId29"/>
              </a:rPr>
              <a:t>Couch to 5k</a:t>
            </a: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Easy meals 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Food scanner 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NHS weight loss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hlinkClick r:id="rId30"/>
              </a:rPr>
              <a:t>NHS </a:t>
            </a:r>
            <a:r>
              <a:rPr lang="en-GB" sz="1200" dirty="0" err="1">
                <a:hlinkClick r:id="rId30"/>
              </a:rPr>
              <a:t>LiveWell</a:t>
            </a:r>
            <a:r>
              <a:rPr lang="en-GB" sz="1200" dirty="0">
                <a:hlinkClick r:id="rId30"/>
              </a:rPr>
              <a:t>: Healthy Weight, Exercise</a:t>
            </a:r>
            <a:r>
              <a:rPr lang="en-GB" sz="1200" dirty="0"/>
              <a:t> and Eat well</a:t>
            </a:r>
          </a:p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9537" y="171826"/>
            <a:ext cx="573074" cy="609653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36B4E41-4159-487C-9BCE-6114310C2703}"/>
              </a:ext>
            </a:extLst>
          </p:cNvPr>
          <p:cNvCxnSpPr>
            <a:cxnSpLocks/>
          </p:cNvCxnSpPr>
          <p:nvPr/>
        </p:nvCxnSpPr>
        <p:spPr>
          <a:xfrm flipH="1">
            <a:off x="2342090" y="864574"/>
            <a:ext cx="17706" cy="375394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0" y="4804462"/>
            <a:ext cx="40877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dirty="0"/>
              <a:t>All newly diagnosed patients must be referred to these  programmes in the first instance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28" y="6582208"/>
            <a:ext cx="1616580" cy="2769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/>
              <a:t>Version May 2023</a:t>
            </a:r>
          </a:p>
        </p:txBody>
      </p:sp>
      <p:pic>
        <p:nvPicPr>
          <p:cNvPr id="45" name="Picture 4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A3F72A4-2832-BE62-DD47-71A80FF300A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16" y="68482"/>
            <a:ext cx="3485581" cy="5727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C4A9A2-5C1A-D323-1E4A-4F4D1675983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119658" y="3239213"/>
            <a:ext cx="2568417" cy="12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3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EC32938-AAAB-4B5D-A1AF-72EF2ADFF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30071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2262">
                  <a:extLst>
                    <a:ext uri="{9D8B030D-6E8A-4147-A177-3AD203B41FA5}">
                      <a16:colId xmlns:a16="http://schemas.microsoft.com/office/drawing/2014/main" val="3530344464"/>
                    </a:ext>
                  </a:extLst>
                </a:gridCol>
                <a:gridCol w="3021122">
                  <a:extLst>
                    <a:ext uri="{9D8B030D-6E8A-4147-A177-3AD203B41FA5}">
                      <a16:colId xmlns:a16="http://schemas.microsoft.com/office/drawing/2014/main" val="1769551963"/>
                    </a:ext>
                  </a:extLst>
                </a:gridCol>
                <a:gridCol w="1954511">
                  <a:extLst>
                    <a:ext uri="{9D8B030D-6E8A-4147-A177-3AD203B41FA5}">
                      <a16:colId xmlns:a16="http://schemas.microsoft.com/office/drawing/2014/main" val="241275732"/>
                    </a:ext>
                  </a:extLst>
                </a:gridCol>
                <a:gridCol w="2097829">
                  <a:extLst>
                    <a:ext uri="{9D8B030D-6E8A-4147-A177-3AD203B41FA5}">
                      <a16:colId xmlns:a16="http://schemas.microsoft.com/office/drawing/2014/main" val="526877409"/>
                    </a:ext>
                  </a:extLst>
                </a:gridCol>
                <a:gridCol w="2174422">
                  <a:extLst>
                    <a:ext uri="{9D8B030D-6E8A-4147-A177-3AD203B41FA5}">
                      <a16:colId xmlns:a16="http://schemas.microsoft.com/office/drawing/2014/main" val="1150106122"/>
                    </a:ext>
                  </a:extLst>
                </a:gridCol>
                <a:gridCol w="1661854">
                  <a:extLst>
                    <a:ext uri="{9D8B030D-6E8A-4147-A177-3AD203B41FA5}">
                      <a16:colId xmlns:a16="http://schemas.microsoft.com/office/drawing/2014/main" val="3190952210"/>
                    </a:ext>
                  </a:extLst>
                </a:gridCol>
              </a:tblGrid>
              <a:tr h="796437"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Overview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Target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Who can refer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Eligibility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  <a:p>
                      <a:pPr algn="ctr"/>
                      <a:r>
                        <a:rPr lang="en-GB" sz="1050" dirty="0"/>
                        <a:t>Contact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59018"/>
                  </a:ext>
                </a:extLst>
              </a:tr>
              <a:tr h="216853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National Diabetes Prevention Programme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month Behavioural change programme  aimed to support long term behaviour change for weight loss to prevent onset of diabetes. This is a Tier 2 weight management programme, run over 9 months with reducing intensity of contact.  Currently offered face to face. </a:t>
                      </a:r>
                      <a:b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 tailored remote service will continue to pts in these cohorts:- Visual impairment &amp; Hearing impairment support </a:t>
                      </a:r>
                      <a:r>
                        <a:rPr lang="en-GB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grps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BSL support </a:t>
                      </a:r>
                      <a:r>
                        <a:rPr lang="en-GB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grps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GDM support grp and community </a:t>
                      </a:r>
                      <a:r>
                        <a:rPr lang="en-GB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grps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to support Bengali, Urdu and Punjabi speaking residents.</a:t>
                      </a:r>
                      <a:b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 with non-diabetic hyperglycaemia (HbA1c 4.2- 4.7 m/mol), also history of gestational diabetes 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GP – Incentive applicable</a:t>
                      </a:r>
                    </a:p>
                    <a:p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Patients can self-refer as long as they have their HbA1c result, the date it was taken and their NHS number. 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https://preventing-diabetes.co.uk/self-referral/</a:t>
                      </a:r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  <a:p>
                      <a:r>
                        <a:rPr lang="en-GB" sz="900" dirty="0"/>
                        <a:t>Aged 18-79</a:t>
                      </a:r>
                    </a:p>
                    <a:p>
                      <a:r>
                        <a:rPr lang="en-GB" sz="900" dirty="0"/>
                        <a:t>Not Pregnant</a:t>
                      </a:r>
                    </a:p>
                    <a:p>
                      <a:r>
                        <a:rPr lang="en-GB" sz="900" dirty="0"/>
                        <a:t>Do not have diabetes currently</a:t>
                      </a:r>
                    </a:p>
                    <a:p>
                      <a:r>
                        <a:rPr lang="en-GB" sz="900" dirty="0"/>
                        <a:t>HbA1c 42-47 (6.0-6.4%) or Fasting Plasma Glucose between 5.5-6.9mmol/within last 12 months</a:t>
                      </a:r>
                    </a:p>
                    <a:p>
                      <a:r>
                        <a:rPr lang="en-GB" sz="900" dirty="0"/>
                        <a:t>If patient has a history of Gestational Diabetes (GDM) then patient is eligible with HbA1c &lt;42 mmol/mol or FPG &lt; 5.5mmol/l</a:t>
                      </a:r>
                    </a:p>
                    <a:p>
                      <a:r>
                        <a:rPr lang="en-GB" sz="900" dirty="0"/>
                        <a:t>Able to take part in light/moderate physical 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/>
                        <a:t>Xyla</a:t>
                      </a:r>
                      <a:r>
                        <a:rPr lang="en-GB" sz="900" dirty="0"/>
                        <a:t> Health and Wellbeing – Jaiman Pattni Email Jaiman.pattni@xylahealth.com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>
                          <a:hlinkClick r:id="rId3"/>
                        </a:rPr>
                        <a:t>www.preventing-diabetes.co.uk</a:t>
                      </a:r>
                      <a:endParaRPr lang="en-GB" sz="900" dirty="0"/>
                    </a:p>
                    <a:p>
                      <a:endParaRPr lang="en-GB" sz="900" dirty="0"/>
                    </a:p>
                    <a:p>
                      <a:r>
                        <a:rPr lang="en-GB" sz="900" dirty="0">
                          <a:hlinkClick r:id="rId4"/>
                        </a:rPr>
                        <a:t>info@preventing-diabetes.co.uk</a:t>
                      </a:r>
                      <a:r>
                        <a:rPr lang="en-GB" sz="900" dirty="0"/>
                        <a:t> 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>
                          <a:hlinkClick r:id="rId5"/>
                        </a:rPr>
                        <a:t>Know your risk of Type 2 diabetes | </a:t>
                      </a:r>
                      <a:r>
                        <a:rPr lang="en-GB" sz="900" dirty="0" err="1">
                          <a:hlinkClick r:id="rId5"/>
                        </a:rPr>
                        <a:t>Xyla</a:t>
                      </a:r>
                      <a:r>
                        <a:rPr lang="en-GB" sz="900" dirty="0">
                          <a:hlinkClick r:id="rId5"/>
                        </a:rPr>
                        <a:t> Health &amp; Wellbeing (preventing-diabetes.co.uk)</a:t>
                      </a:r>
                      <a:endParaRPr lang="en-GB" sz="900" dirty="0"/>
                    </a:p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378753"/>
                  </a:ext>
                </a:extLst>
              </a:tr>
              <a:tr h="180408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The NHS Digital Weight Management Programme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The new NHS DWMP offers free 12 week online access to weight management services to those living with obesity who also have either diabetes, or hypertension or both.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With three levels of support and a choice of Providers, it is designed to offer service users a personalised level of intervention to support them to manage their weight and improve longer term health outcomes.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Level 1 – Digital only</a:t>
                      </a:r>
                    </a:p>
                    <a:p>
                      <a:r>
                        <a:rPr lang="en-GB" sz="900" dirty="0"/>
                        <a:t>Level 2 – Digital with human coaching – 50 mins</a:t>
                      </a:r>
                    </a:p>
                    <a:p>
                      <a:r>
                        <a:rPr lang="en-GB" sz="900" dirty="0"/>
                        <a:t>Level 3 – Digital with human coaching plus  - 100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For adults living with obesity plus a diagnosis of diabetes or hypertension or both.  </a:t>
                      </a:r>
                    </a:p>
                    <a:p>
                      <a:r>
                        <a:rPr lang="en-GB" sz="900" dirty="0"/>
                        <a:t>To improve inequalities in prevalence of obesity</a:t>
                      </a:r>
                    </a:p>
                    <a:p>
                      <a:r>
                        <a:rPr lang="en-GB" sz="900" dirty="0"/>
                        <a:t>Access to weight management services</a:t>
                      </a:r>
                    </a:p>
                    <a:p>
                      <a:r>
                        <a:rPr lang="en-GB" sz="900" dirty="0"/>
                        <a:t>Risks of adverse health outcomes associated with obesity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GP practice Referral via e-RS </a:t>
                      </a:r>
                    </a:p>
                    <a:p>
                      <a:r>
                        <a:rPr lang="en-GB" sz="900" dirty="0"/>
                        <a:t>Clinical templates available from </a:t>
                      </a:r>
                      <a:r>
                        <a:rPr lang="en-GB" sz="900" dirty="0" err="1"/>
                        <a:t>SystemOne</a:t>
                      </a:r>
                      <a:r>
                        <a:rPr lang="en-GB" sz="900" dirty="0"/>
                        <a:t>, EMIS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900" dirty="0"/>
                        <a:t> Vision IT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Over the age of 18</a:t>
                      </a:r>
                    </a:p>
                    <a:p>
                      <a:pPr algn="l" fontAlgn="t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 a BMI of 30+ (adjusted to &gt;27.5 for people from Black, Asian and ethnic minority backgrounds</a:t>
                      </a:r>
                    </a:p>
                    <a:p>
                      <a:pPr algn="l" fontAlgn="t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 a diagnosis of diabetes (T1 or T2) or hypertension or both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NHSE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711872"/>
                  </a:ext>
                </a:extLst>
              </a:tr>
              <a:tr h="2088944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err="1"/>
                        <a:t>Aplos</a:t>
                      </a:r>
                      <a:r>
                        <a:rPr lang="en-GB" sz="1000" b="1" dirty="0"/>
                        <a:t> Health &amp; Wellbeing Journey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Aplos Health &amp; Wellbeing Journey is a new programme for patients who want to proactively look after their health and wellbeing, as well as receive guidance on management of their weight.</a:t>
                      </a:r>
                    </a:p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It consists of 12 weekly  virtual workshops held on Zoom, led by a Dietitian and a Health &amp; Wellbeing Coach.  Other members of the programme team include a GP, Care Co-Ordinator and Health Care Assistant.</a:t>
                      </a:r>
                    </a:p>
                    <a:p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Patients participating in the programme will continue to be supported by the Health &amp; Wellbeing Coach and Dietitian for a further 3 months once they have finished attending the workshops.</a:t>
                      </a:r>
                    </a:p>
                    <a:p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Patients registered at Sydenham Green Group Practice, The Vale Medical Centre, Wells Park Practice and Woolstone Medical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Self referral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>
                          <a:hlinkClick r:id="rId6"/>
                        </a:rPr>
                        <a:t>www.aploshealthjourney.org</a:t>
                      </a:r>
                      <a:r>
                        <a:rPr lang="en-GB" sz="900" dirty="0"/>
                        <a:t> to register for the 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BMI between 28-35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hlinkClick r:id="rId7"/>
                        </a:rPr>
                        <a:t>Aplos.health@nhs.net</a:t>
                      </a:r>
                      <a:r>
                        <a:rPr lang="en-GB" sz="9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015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EC32938-AAAB-4B5D-A1AF-72EF2ADFF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651954"/>
              </p:ext>
            </p:extLst>
          </p:nvPr>
        </p:nvGraphicFramePr>
        <p:xfrm>
          <a:off x="0" y="-22860"/>
          <a:ext cx="12192000" cy="7739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684">
                  <a:extLst>
                    <a:ext uri="{9D8B030D-6E8A-4147-A177-3AD203B41FA5}">
                      <a16:colId xmlns:a16="http://schemas.microsoft.com/office/drawing/2014/main" val="3530344464"/>
                    </a:ext>
                  </a:extLst>
                </a:gridCol>
                <a:gridCol w="2843700">
                  <a:extLst>
                    <a:ext uri="{9D8B030D-6E8A-4147-A177-3AD203B41FA5}">
                      <a16:colId xmlns:a16="http://schemas.microsoft.com/office/drawing/2014/main" val="1769551963"/>
                    </a:ext>
                  </a:extLst>
                </a:gridCol>
                <a:gridCol w="1912858">
                  <a:extLst>
                    <a:ext uri="{9D8B030D-6E8A-4147-A177-3AD203B41FA5}">
                      <a16:colId xmlns:a16="http://schemas.microsoft.com/office/drawing/2014/main" val="241275732"/>
                    </a:ext>
                  </a:extLst>
                </a:gridCol>
                <a:gridCol w="2134537">
                  <a:extLst>
                    <a:ext uri="{9D8B030D-6E8A-4147-A177-3AD203B41FA5}">
                      <a16:colId xmlns:a16="http://schemas.microsoft.com/office/drawing/2014/main" val="526877409"/>
                    </a:ext>
                  </a:extLst>
                </a:gridCol>
                <a:gridCol w="2311628">
                  <a:extLst>
                    <a:ext uri="{9D8B030D-6E8A-4147-A177-3AD203B41FA5}">
                      <a16:colId xmlns:a16="http://schemas.microsoft.com/office/drawing/2014/main" val="1150106122"/>
                    </a:ext>
                  </a:extLst>
                </a:gridCol>
                <a:gridCol w="1529593">
                  <a:extLst>
                    <a:ext uri="{9D8B030D-6E8A-4147-A177-3AD203B41FA5}">
                      <a16:colId xmlns:a16="http://schemas.microsoft.com/office/drawing/2014/main" val="3190952210"/>
                    </a:ext>
                  </a:extLst>
                </a:gridCol>
              </a:tblGrid>
              <a:tr h="134785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Overview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Target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Who can refer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Eligibility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Contact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59018"/>
                  </a:ext>
                </a:extLst>
              </a:tr>
              <a:tr h="1170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UP! UP!  Tier 2 Weight Management Programme (GSTT Provider)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12 weeks free programme for people of Black, African and Caribbean heritage.  Exclusively in Lewisham</a:t>
                      </a:r>
                    </a:p>
                    <a:p>
                      <a:pPr marL="0" algn="l" defTabSz="9144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Learn to live healthier and happier with: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Physical Activity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Cooking lessons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Nutrition coaching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Black, African and Caribbean heritage</a:t>
                      </a:r>
                    </a:p>
                    <a:p>
                      <a:pPr marL="0" algn="l" defTabSz="9144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Funded by  Lewisham Public Health which commissioned KCL and GSTT to work together with London Borough of Lewisham commissioners and residents to co produce this tailored weight management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Ask your GP to refer you to UP! UP!</a:t>
                      </a:r>
                    </a:p>
                    <a:p>
                      <a:pPr marL="0" algn="l" defTabSz="9144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 call 020 7188  2010 (choose Option 1) and ask for a form you can fill out yourself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GSTT Email </a:t>
                      </a: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gst-tr.up.up@nhs.net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Tel 020 7188 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181793"/>
                  </a:ext>
                </a:extLst>
              </a:tr>
              <a:tr h="884835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Tier 2 –</a:t>
                      </a:r>
                    </a:p>
                    <a:p>
                      <a:pPr algn="ctr"/>
                      <a:r>
                        <a:rPr lang="en-GB" sz="1000" b="1" dirty="0"/>
                        <a:t>HEAL-D (Healthy Eating and Active Lifestyles for Diabetes) in African and Caribbean communities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HEAL-D is a culturally tailored diabetes self management education and support programme that aims to help people with Type 2 diabetes and lifestyle goals through supporting and motivating the development of self management skills.  HEAL-D integrates evidence based behaviour change techniques, dietary counselling, and exercise classes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Adult African or Caribbean heritage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Referrals can be made by all healthcare professionals using the Diabetes Book and Learn platform (https:/diabetesbooking.co.uk/our-courses/type-2-diabetes-courses/heal-d-type2) or call Diabetes Book and Learn to self refer (020 3474 5500), ask for HEAL-D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Adults of African or Caribbean Heritage who have T2 diabetes and live in south east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Diabetes Book and Learn</a:t>
                      </a:r>
                    </a:p>
                    <a:p>
                      <a:r>
                        <a:rPr lang="en-GB" sz="900" dirty="0">
                          <a:hlinkClick r:id="rId3"/>
                        </a:rPr>
                        <a:t>www.diabetesbookings.co.uk/refer</a:t>
                      </a:r>
                      <a:r>
                        <a:rPr lang="en-GB" sz="9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526718"/>
                  </a:ext>
                </a:extLst>
              </a:tr>
              <a:tr h="538595">
                <a:tc>
                  <a:txBody>
                    <a:bodyPr/>
                    <a:lstStyle/>
                    <a:p>
                      <a:pPr algn="ctr"/>
                      <a:endParaRPr lang="en-GB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601183"/>
                  </a:ext>
                </a:extLst>
              </a:tr>
              <a:tr h="65400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Slimming World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week free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weight loss programme for people in tier 2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GP Practice or self referral</a:t>
                      </a:r>
                    </a:p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For self-referral with Slimming World please contact 01773546088.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BMI of 30+ and BAME is 27.5 BMI, you can attend up to 12 weekly meetings for free with  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Weight Watchers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or  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Slimming World</a:t>
                      </a:r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GB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Public  Health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35068"/>
                  </a:ext>
                </a:extLst>
              </a:tr>
              <a:tr h="238520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Tier 3 Healthy Weight Programme (GSTT provider)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This is a 12 month multi disciplinary led programme of group based sessions.    </a:t>
                      </a:r>
                    </a:p>
                    <a:p>
                      <a:r>
                        <a:rPr lang="en-GB" sz="900" b="1" dirty="0"/>
                        <a:t>The programme is currently available face to face or virtually</a:t>
                      </a:r>
                    </a:p>
                    <a:p>
                      <a:r>
                        <a:rPr lang="en-GB" sz="900" dirty="0"/>
                        <a:t>  </a:t>
                      </a:r>
                    </a:p>
                    <a:p>
                      <a:r>
                        <a:rPr lang="en-GB" sz="900" dirty="0"/>
                        <a:t>A 1-1 initial assessment video call with a dietitian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A choice of 2 online programmes: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b="1" dirty="0"/>
                        <a:t>BALANCE</a:t>
                      </a:r>
                      <a:r>
                        <a:rPr lang="en-GB" sz="900" dirty="0"/>
                        <a:t> – Nutrition education alongside behaviour change, psychology and physical activity.  18 group sessions over the course of a 12 month period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b="1" dirty="0"/>
                        <a:t>FAST</a:t>
                      </a:r>
                      <a:r>
                        <a:rPr lang="en-GB" sz="900" dirty="0"/>
                        <a:t> – Evidence based total meal replacement programme for more rapid weight loss following by food reintroduction, nutrition education, psychology and physical activity, 18 group sessions over 12 months</a:t>
                      </a:r>
                    </a:p>
                    <a:p>
                      <a:r>
                        <a:rPr lang="en-GB" sz="900" dirty="0"/>
                        <a:t>FUP at 18 and 24 months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Review by a clinically led MDT within the medical obesity service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Integrated support from clinical psychologist with option for 1:1 support if required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Initial assessments take place every week day.  Evenings and weekday groups available.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Support patients with complex needs associated with severe obesity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Referrals  must be sent via e-RS available under “Dietetics” (speciality) and “Weight Management” (clinic type)) and “SEL Tier 3 Healthy Weight Programme” (service name)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b="1" dirty="0"/>
                        <a:t>Blood Test Results are required to assess patient safety for very low calorie diets and eligibility for obesity pharmacotherapy.  Referrals will be rejected if mandatory test results are not present.</a:t>
                      </a:r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hlinkClick r:id="rId6"/>
                        </a:rPr>
                        <a:t>Healthy weight programmes - 1-year programme in south east London (tier 3) | Guy's and St </a:t>
                      </a:r>
                      <a:r>
                        <a:rPr lang="en-GB" sz="900" dirty="0" err="1">
                          <a:hlinkClick r:id="rId6"/>
                        </a:rPr>
                        <a:t>Thomas'</a:t>
                      </a:r>
                      <a:r>
                        <a:rPr lang="en-GB" sz="900" dirty="0">
                          <a:hlinkClick r:id="rId6"/>
                        </a:rPr>
                        <a:t> NHS Foundation Trust (guysandstthomas.nhs.uk)</a:t>
                      </a:r>
                      <a:endParaRPr lang="en-GB" sz="900" dirty="0"/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endParaRPr lang="en-GB" sz="900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Exclusion criteria:  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Pregnant or planning pregnancy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Those receiving palliative or end of life care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Myocardial infarction or stroke with last 3 months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 patients safety, blood pressure readings of  &gt;120mm Hg Diastolic OR &gt;180 mm Hg systolic (consider re-referral when blood pressure is optimised within this range)</a:t>
                      </a:r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GSTT </a:t>
                      </a:r>
                    </a:p>
                    <a:p>
                      <a:endParaRPr lang="en-GB" sz="900" dirty="0"/>
                    </a:p>
                    <a:p>
                      <a:r>
                        <a:rPr lang="en-GB" sz="900" dirty="0"/>
                        <a:t>Email </a:t>
                      </a:r>
                      <a:r>
                        <a:rPr lang="en-GB" sz="900" dirty="0">
                          <a:hlinkClick r:id="rId7"/>
                        </a:rPr>
                        <a:t>gst-tr.tier3@nhs.nhs</a:t>
                      </a:r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22290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9AC5D0B-7222-2D9E-9FFC-5A4766DCEE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2522" y="4026150"/>
            <a:ext cx="2112335" cy="138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47B0041C574479BC96C5014D04583" ma:contentTypeVersion="16" ma:contentTypeDescription="Create a new document." ma:contentTypeScope="" ma:versionID="597ef32f63913d55e1ab57d4b3cd880f">
  <xsd:schema xmlns:xsd="http://www.w3.org/2001/XMLSchema" xmlns:xs="http://www.w3.org/2001/XMLSchema" xmlns:p="http://schemas.microsoft.com/office/2006/metadata/properties" xmlns:ns2="e9d1717b-3283-4ae0-b01d-62fc37d5d12f" xmlns:ns3="8e15c50b-ac9b-482f-9885-e44c786c7441" targetNamespace="http://schemas.microsoft.com/office/2006/metadata/properties" ma:root="true" ma:fieldsID="5111ae4d0e45c62a88cb057053e9de4b" ns2:_="" ns3:_="">
    <xsd:import namespace="e9d1717b-3283-4ae0-b01d-62fc37d5d12f"/>
    <xsd:import namespace="8e15c50b-ac9b-482f-9885-e44c786c74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d1717b-3283-4ae0-b01d-62fc37d5d1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5629fe-fa3b-4d8f-b0ac-4a13011ce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15c50b-ac9b-482f-9885-e44c786c744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dd885d6-a0b1-4dd3-aab7-64fad2ca7867}" ma:internalName="TaxCatchAll" ma:showField="CatchAllData" ma:web="8e15c50b-ac9b-482f-9885-e44c786c74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15c50b-ac9b-482f-9885-e44c786c7441" xsi:nil="true"/>
    <lcf76f155ced4ddcb4097134ff3c332f xmlns="e9d1717b-3283-4ae0-b01d-62fc37d5d12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B3C973-28C3-49CD-B7BD-D73C60A9B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d1717b-3283-4ae0-b01d-62fc37d5d12f"/>
    <ds:schemaRef ds:uri="8e15c50b-ac9b-482f-9885-e44c786c74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D4D22B-B5C5-4412-8EEC-B5D27631DFE0}">
  <ds:schemaRefs>
    <ds:schemaRef ds:uri="http://schemas.openxmlformats.org/package/2006/metadata/core-properties"/>
    <ds:schemaRef ds:uri="e9d1717b-3283-4ae0-b01d-62fc37d5d12f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8e15c50b-ac9b-482f-9885-e44c786c744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FF288C9-9620-4394-85A0-C6ACAE5DA7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2580</TotalTime>
  <Words>1710</Words>
  <Application>Microsoft Office PowerPoint</Application>
  <PresentationFormat>Widescreen</PresentationFormat>
  <Paragraphs>216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Ayton</dc:creator>
  <cp:lastModifiedBy>Sarah Bligh (NHS South East London ICB)</cp:lastModifiedBy>
  <cp:revision>63</cp:revision>
  <cp:lastPrinted>2023-05-25T08:40:58Z</cp:lastPrinted>
  <dcterms:created xsi:type="dcterms:W3CDTF">2021-08-16T09:20:56Z</dcterms:created>
  <dcterms:modified xsi:type="dcterms:W3CDTF">2023-05-25T08:52:23Z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0x010100AEA47B0041C574479BC96C5014D04583</vt:lpwstr>
  </property>
  <property fmtid="{D5CDD505-2E9C-101B-9397-08002B2CF9AE}" pid="3" name="MediaServiceImageTags">
    <vt:lpwstr/>
  </property>
</Properties>
</file>