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sldIdLst>
    <p:sldId id="12826" r:id="rId6"/>
    <p:sldId id="12827" r:id="rId7"/>
    <p:sldId id="12828" r:id="rId8"/>
    <p:sldId id="12829" r:id="rId9"/>
    <p:sldId id="12831" r:id="rId10"/>
    <p:sldId id="12830" r:id="rId11"/>
    <p:sldId id="12833" r:id="rId12"/>
    <p:sldId id="1283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FF"/>
    <a:srgbClr val="6699FF"/>
    <a:srgbClr val="CC00FF"/>
    <a:srgbClr val="FF99CC"/>
    <a:srgbClr val="6666FF"/>
    <a:srgbClr val="66CCFF"/>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10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e Higgins (NHS South East London ICB)" userId="67c1475b-d6a9-4573-8c7d-ad9c7fee72c0" providerId="ADAL" clId="{3813FAF5-6C07-42CE-8625-3564265C21A9}"/>
    <pc:docChg chg="undo custSel addSld delSld modSld">
      <pc:chgData name="Sue Higgins (NHS South East London ICB)" userId="67c1475b-d6a9-4573-8c7d-ad9c7fee72c0" providerId="ADAL" clId="{3813FAF5-6C07-42CE-8625-3564265C21A9}" dt="2023-05-05T15:57:51.014" v="3345" actId="20577"/>
      <pc:docMkLst>
        <pc:docMk/>
      </pc:docMkLst>
      <pc:sldChg chg="addSp delSp modSp del mod">
        <pc:chgData name="Sue Higgins (NHS South East London ICB)" userId="67c1475b-d6a9-4573-8c7d-ad9c7fee72c0" providerId="ADAL" clId="{3813FAF5-6C07-42CE-8625-3564265C21A9}" dt="2023-05-04T15:08:24.084" v="2747" actId="2696"/>
        <pc:sldMkLst>
          <pc:docMk/>
          <pc:sldMk cId="328593975" sldId="256"/>
        </pc:sldMkLst>
        <pc:spChg chg="del">
          <ac:chgData name="Sue Higgins (NHS South East London ICB)" userId="67c1475b-d6a9-4573-8c7d-ad9c7fee72c0" providerId="ADAL" clId="{3813FAF5-6C07-42CE-8625-3564265C21A9}" dt="2023-05-04T14:49:56.943" v="2623" actId="478"/>
          <ac:spMkLst>
            <pc:docMk/>
            <pc:sldMk cId="328593975" sldId="256"/>
            <ac:spMk id="2" creationId="{17F24262-B173-D20A-3F9C-55BA7728DA0A}"/>
          </ac:spMkLst>
        </pc:spChg>
        <pc:spChg chg="del">
          <ac:chgData name="Sue Higgins (NHS South East London ICB)" userId="67c1475b-d6a9-4573-8c7d-ad9c7fee72c0" providerId="ADAL" clId="{3813FAF5-6C07-42CE-8625-3564265C21A9}" dt="2023-05-04T14:49:58.970" v="2624" actId="478"/>
          <ac:spMkLst>
            <pc:docMk/>
            <pc:sldMk cId="328593975" sldId="256"/>
            <ac:spMk id="3" creationId="{71088418-6CE5-FDFB-661E-C7A319FFFC21}"/>
          </ac:spMkLst>
        </pc:spChg>
        <pc:spChg chg="add del mod">
          <ac:chgData name="Sue Higgins (NHS South East London ICB)" userId="67c1475b-d6a9-4573-8c7d-ad9c7fee72c0" providerId="ADAL" clId="{3813FAF5-6C07-42CE-8625-3564265C21A9}" dt="2023-05-04T14:50:31.123" v="2631" actId="21"/>
          <ac:spMkLst>
            <pc:docMk/>
            <pc:sldMk cId="328593975" sldId="256"/>
            <ac:spMk id="4" creationId="{C7C63292-B853-CC50-5E02-E8BF86F48CFB}"/>
          </ac:spMkLst>
        </pc:spChg>
      </pc:sldChg>
      <pc:sldChg chg="addSp delSp modSp add mod">
        <pc:chgData name="Sue Higgins (NHS South East London ICB)" userId="67c1475b-d6a9-4573-8c7d-ad9c7fee72c0" providerId="ADAL" clId="{3813FAF5-6C07-42CE-8625-3564265C21A9}" dt="2023-05-04T14:17:17.214" v="2052" actId="1076"/>
        <pc:sldMkLst>
          <pc:docMk/>
          <pc:sldMk cId="224721691" sldId="12827"/>
        </pc:sldMkLst>
        <pc:spChg chg="add del mod">
          <ac:chgData name="Sue Higgins (NHS South East London ICB)" userId="67c1475b-d6a9-4573-8c7d-ad9c7fee72c0" providerId="ADAL" clId="{3813FAF5-6C07-42CE-8625-3564265C21A9}" dt="2023-05-04T10:17:36.137" v="376"/>
          <ac:spMkLst>
            <pc:docMk/>
            <pc:sldMk cId="224721691" sldId="12827"/>
            <ac:spMk id="2" creationId="{44E4CDA5-E557-82A5-59B4-EF907BED762A}"/>
          </ac:spMkLst>
        </pc:spChg>
        <pc:spChg chg="add mod">
          <ac:chgData name="Sue Higgins (NHS South East London ICB)" userId="67c1475b-d6a9-4573-8c7d-ad9c7fee72c0" providerId="ADAL" clId="{3813FAF5-6C07-42CE-8625-3564265C21A9}" dt="2023-05-04T14:17:14.188" v="2051" actId="1076"/>
          <ac:spMkLst>
            <pc:docMk/>
            <pc:sldMk cId="224721691" sldId="12827"/>
            <ac:spMk id="5" creationId="{038C305B-C21F-4140-50A0-88FE5DB063B0}"/>
          </ac:spMkLst>
        </pc:spChg>
        <pc:spChg chg="mod">
          <ac:chgData name="Sue Higgins (NHS South East London ICB)" userId="67c1475b-d6a9-4573-8c7d-ad9c7fee72c0" providerId="ADAL" clId="{3813FAF5-6C07-42CE-8625-3564265C21A9}" dt="2023-05-04T14:17:17.214" v="2052" actId="1076"/>
          <ac:spMkLst>
            <pc:docMk/>
            <pc:sldMk cId="224721691" sldId="12827"/>
            <ac:spMk id="6" creationId="{68CB27D3-6743-5A5C-C216-5F9677E262D9}"/>
          </ac:spMkLst>
        </pc:spChg>
        <pc:spChg chg="add mod">
          <ac:chgData name="Sue Higgins (NHS South East London ICB)" userId="67c1475b-d6a9-4573-8c7d-ad9c7fee72c0" providerId="ADAL" clId="{3813FAF5-6C07-42CE-8625-3564265C21A9}" dt="2023-05-04T14:17:09.369" v="2050" actId="207"/>
          <ac:spMkLst>
            <pc:docMk/>
            <pc:sldMk cId="224721691" sldId="12827"/>
            <ac:spMk id="8" creationId="{A43E0A14-621D-ED35-54D7-8DECE8EC2FB6}"/>
          </ac:spMkLst>
        </pc:spChg>
        <pc:spChg chg="del mod">
          <ac:chgData name="Sue Higgins (NHS South East London ICB)" userId="67c1475b-d6a9-4573-8c7d-ad9c7fee72c0" providerId="ADAL" clId="{3813FAF5-6C07-42CE-8625-3564265C21A9}" dt="2023-05-02T12:58:55.123" v="4" actId="478"/>
          <ac:spMkLst>
            <pc:docMk/>
            <pc:sldMk cId="224721691" sldId="12827"/>
            <ac:spMk id="9" creationId="{7795CF0D-6998-FDF2-BDD0-CA0B857B866D}"/>
          </ac:spMkLst>
        </pc:spChg>
        <pc:graphicFrameChg chg="del">
          <ac:chgData name="Sue Higgins (NHS South East London ICB)" userId="67c1475b-d6a9-4573-8c7d-ad9c7fee72c0" providerId="ADAL" clId="{3813FAF5-6C07-42CE-8625-3564265C21A9}" dt="2023-05-02T12:58:47.694" v="1" actId="478"/>
          <ac:graphicFrameMkLst>
            <pc:docMk/>
            <pc:sldMk cId="224721691" sldId="12827"/>
            <ac:graphicFrameMk id="7" creationId="{D8B228D2-F3BD-4333-BA90-0BC7BDFBDCE9}"/>
          </ac:graphicFrameMkLst>
        </pc:graphicFrameChg>
      </pc:sldChg>
      <pc:sldChg chg="addSp delSp modSp add mod setBg">
        <pc:chgData name="Sue Higgins (NHS South East London ICB)" userId="67c1475b-d6a9-4573-8c7d-ad9c7fee72c0" providerId="ADAL" clId="{3813FAF5-6C07-42CE-8625-3564265C21A9}" dt="2023-05-04T15:07:49.624" v="2745" actId="6549"/>
        <pc:sldMkLst>
          <pc:docMk/>
          <pc:sldMk cId="3082514436" sldId="12828"/>
        </pc:sldMkLst>
        <pc:spChg chg="add del mod">
          <ac:chgData name="Sue Higgins (NHS South East London ICB)" userId="67c1475b-d6a9-4573-8c7d-ad9c7fee72c0" providerId="ADAL" clId="{3813FAF5-6C07-42CE-8625-3564265C21A9}" dt="2023-05-04T10:51:54.972" v="593"/>
          <ac:spMkLst>
            <pc:docMk/>
            <pc:sldMk cId="3082514436" sldId="12828"/>
            <ac:spMk id="2" creationId="{D1770575-7CFD-5EC7-0743-CF31A7A7EA9B}"/>
          </ac:spMkLst>
        </pc:spChg>
        <pc:spChg chg="mod">
          <ac:chgData name="Sue Higgins (NHS South East London ICB)" userId="67c1475b-d6a9-4573-8c7d-ad9c7fee72c0" providerId="ADAL" clId="{3813FAF5-6C07-42CE-8625-3564265C21A9}" dt="2023-05-04T11:10:27.495" v="993"/>
          <ac:spMkLst>
            <pc:docMk/>
            <pc:sldMk cId="3082514436" sldId="12828"/>
            <ac:spMk id="3" creationId="{A35930AD-E1B8-2B87-7767-2F935C4BF087}"/>
          </ac:spMkLst>
        </pc:spChg>
        <pc:spChg chg="add mod">
          <ac:chgData name="Sue Higgins (NHS South East London ICB)" userId="67c1475b-d6a9-4573-8c7d-ad9c7fee72c0" providerId="ADAL" clId="{3813FAF5-6C07-42CE-8625-3564265C21A9}" dt="2023-05-04T11:14:44.075" v="1039" actId="20577"/>
          <ac:spMkLst>
            <pc:docMk/>
            <pc:sldMk cId="3082514436" sldId="12828"/>
            <ac:spMk id="5" creationId="{AC2550CD-DD92-79A3-925E-03847B2DAECA}"/>
          </ac:spMkLst>
        </pc:spChg>
        <pc:spChg chg="del mod">
          <ac:chgData name="Sue Higgins (NHS South East London ICB)" userId="67c1475b-d6a9-4573-8c7d-ad9c7fee72c0" providerId="ADAL" clId="{3813FAF5-6C07-42CE-8625-3564265C21A9}" dt="2023-05-04T11:01:35.859" v="672" actId="478"/>
          <ac:spMkLst>
            <pc:docMk/>
            <pc:sldMk cId="3082514436" sldId="12828"/>
            <ac:spMk id="6" creationId="{68CB27D3-6743-5A5C-C216-5F9677E262D9}"/>
          </ac:spMkLst>
        </pc:spChg>
        <pc:spChg chg="add mod">
          <ac:chgData name="Sue Higgins (NHS South East London ICB)" userId="67c1475b-d6a9-4573-8c7d-ad9c7fee72c0" providerId="ADAL" clId="{3813FAF5-6C07-42CE-8625-3564265C21A9}" dt="2023-05-04T15:07:49.624" v="2745" actId="6549"/>
          <ac:spMkLst>
            <pc:docMk/>
            <pc:sldMk cId="3082514436" sldId="12828"/>
            <ac:spMk id="7" creationId="{C94BF959-F02F-07F3-9CFF-7425A6FB66A7}"/>
          </ac:spMkLst>
        </pc:spChg>
        <pc:spChg chg="add del mod">
          <ac:chgData name="Sue Higgins (NHS South East London ICB)" userId="67c1475b-d6a9-4573-8c7d-ad9c7fee72c0" providerId="ADAL" clId="{3813FAF5-6C07-42CE-8625-3564265C21A9}" dt="2023-05-04T11:01:54.158" v="674" actId="478"/>
          <ac:spMkLst>
            <pc:docMk/>
            <pc:sldMk cId="3082514436" sldId="12828"/>
            <ac:spMk id="9" creationId="{97F48692-4A6A-A043-5686-097932E8405C}"/>
          </ac:spMkLst>
        </pc:spChg>
      </pc:sldChg>
      <pc:sldChg chg="addSp delSp modSp add mod">
        <pc:chgData name="Sue Higgins (NHS South East London ICB)" userId="67c1475b-d6a9-4573-8c7d-ad9c7fee72c0" providerId="ADAL" clId="{3813FAF5-6C07-42CE-8625-3564265C21A9}" dt="2023-05-05T10:05:38.552" v="3332" actId="1076"/>
        <pc:sldMkLst>
          <pc:docMk/>
          <pc:sldMk cId="2667793337" sldId="12829"/>
        </pc:sldMkLst>
        <pc:spChg chg="add mod">
          <ac:chgData name="Sue Higgins (NHS South East London ICB)" userId="67c1475b-d6a9-4573-8c7d-ad9c7fee72c0" providerId="ADAL" clId="{3813FAF5-6C07-42CE-8625-3564265C21A9}" dt="2023-05-05T10:05:38.552" v="3332" actId="1076"/>
          <ac:spMkLst>
            <pc:docMk/>
            <pc:sldMk cId="2667793337" sldId="12829"/>
            <ac:spMk id="2" creationId="{9E6D3D08-845B-EF9E-3E63-4F24E82823EE}"/>
          </ac:spMkLst>
        </pc:spChg>
        <pc:spChg chg="mod">
          <ac:chgData name="Sue Higgins (NHS South East London ICB)" userId="67c1475b-d6a9-4573-8c7d-ad9c7fee72c0" providerId="ADAL" clId="{3813FAF5-6C07-42CE-8625-3564265C21A9}" dt="2023-05-04T14:19:00.206" v="2072" actId="14861"/>
          <ac:spMkLst>
            <pc:docMk/>
            <pc:sldMk cId="2667793337" sldId="12829"/>
            <ac:spMk id="6" creationId="{68CB27D3-6743-5A5C-C216-5F9677E262D9}"/>
          </ac:spMkLst>
        </pc:spChg>
        <pc:spChg chg="add del mod">
          <ac:chgData name="Sue Higgins (NHS South East London ICB)" userId="67c1475b-d6a9-4573-8c7d-ad9c7fee72c0" providerId="ADAL" clId="{3813FAF5-6C07-42CE-8625-3564265C21A9}" dt="2023-05-04T14:17:43.280" v="2053" actId="478"/>
          <ac:spMkLst>
            <pc:docMk/>
            <pc:sldMk cId="2667793337" sldId="12829"/>
            <ac:spMk id="7" creationId="{632B3701-5F04-A0F8-9393-2A0A3C4626DC}"/>
          </ac:spMkLst>
        </pc:spChg>
        <pc:spChg chg="add mod">
          <ac:chgData name="Sue Higgins (NHS South East London ICB)" userId="67c1475b-d6a9-4573-8c7d-ad9c7fee72c0" providerId="ADAL" clId="{3813FAF5-6C07-42CE-8625-3564265C21A9}" dt="2023-05-04T14:19:34.252" v="2075" actId="207"/>
          <ac:spMkLst>
            <pc:docMk/>
            <pc:sldMk cId="2667793337" sldId="12829"/>
            <ac:spMk id="8" creationId="{32D89E55-7DEC-0AF0-EA79-3CAB098F5FC1}"/>
          </ac:spMkLst>
        </pc:spChg>
      </pc:sldChg>
      <pc:sldChg chg="addSp delSp modSp add mod">
        <pc:chgData name="Sue Higgins (NHS South East London ICB)" userId="67c1475b-d6a9-4573-8c7d-ad9c7fee72c0" providerId="ADAL" clId="{3813FAF5-6C07-42CE-8625-3564265C21A9}" dt="2023-05-04T15:08:09.415" v="2746" actId="6549"/>
        <pc:sldMkLst>
          <pc:docMk/>
          <pc:sldMk cId="1844099833" sldId="12830"/>
        </pc:sldMkLst>
        <pc:spChg chg="add mod">
          <ac:chgData name="Sue Higgins (NHS South East London ICB)" userId="67c1475b-d6a9-4573-8c7d-ad9c7fee72c0" providerId="ADAL" clId="{3813FAF5-6C07-42CE-8625-3564265C21A9}" dt="2023-05-04T14:47:32.638" v="2593" actId="14861"/>
          <ac:spMkLst>
            <pc:docMk/>
            <pc:sldMk cId="1844099833" sldId="12830"/>
            <ac:spMk id="2" creationId="{2D9E50A9-9CA7-3D7A-FBE0-4E133A7870CF}"/>
          </ac:spMkLst>
        </pc:spChg>
        <pc:spChg chg="add mod">
          <ac:chgData name="Sue Higgins (NHS South East London ICB)" userId="67c1475b-d6a9-4573-8c7d-ad9c7fee72c0" providerId="ADAL" clId="{3813FAF5-6C07-42CE-8625-3564265C21A9}" dt="2023-05-04T14:49:31.082" v="2621" actId="6549"/>
          <ac:spMkLst>
            <pc:docMk/>
            <pc:sldMk cId="1844099833" sldId="12830"/>
            <ac:spMk id="5" creationId="{94853CFE-DC17-CECF-AF45-4C771C1047D8}"/>
          </ac:spMkLst>
        </pc:spChg>
        <pc:spChg chg="del mod">
          <ac:chgData name="Sue Higgins (NHS South East London ICB)" userId="67c1475b-d6a9-4573-8c7d-ad9c7fee72c0" providerId="ADAL" clId="{3813FAF5-6C07-42CE-8625-3564265C21A9}" dt="2023-05-04T14:21:04.902" v="2106" actId="478"/>
          <ac:spMkLst>
            <pc:docMk/>
            <pc:sldMk cId="1844099833" sldId="12830"/>
            <ac:spMk id="6" creationId="{68CB27D3-6743-5A5C-C216-5F9677E262D9}"/>
          </ac:spMkLst>
        </pc:spChg>
        <pc:spChg chg="add del mod">
          <ac:chgData name="Sue Higgins (NHS South East London ICB)" userId="67c1475b-d6a9-4573-8c7d-ad9c7fee72c0" providerId="ADAL" clId="{3813FAF5-6C07-42CE-8625-3564265C21A9}" dt="2023-05-04T14:21:12.417" v="2108" actId="478"/>
          <ac:spMkLst>
            <pc:docMk/>
            <pc:sldMk cId="1844099833" sldId="12830"/>
            <ac:spMk id="8" creationId="{3752F26C-0022-6569-49BE-D1D864A67E11}"/>
          </ac:spMkLst>
        </pc:spChg>
        <pc:spChg chg="add mod">
          <ac:chgData name="Sue Higgins (NHS South East London ICB)" userId="67c1475b-d6a9-4573-8c7d-ad9c7fee72c0" providerId="ADAL" clId="{3813FAF5-6C07-42CE-8625-3564265C21A9}" dt="2023-05-04T15:08:09.415" v="2746" actId="6549"/>
          <ac:spMkLst>
            <pc:docMk/>
            <pc:sldMk cId="1844099833" sldId="12830"/>
            <ac:spMk id="9" creationId="{1548B668-92EB-C502-E5FD-2FC938227D82}"/>
          </ac:spMkLst>
        </pc:spChg>
        <pc:spChg chg="add mod">
          <ac:chgData name="Sue Higgins (NHS South East London ICB)" userId="67c1475b-d6a9-4573-8c7d-ad9c7fee72c0" providerId="ADAL" clId="{3813FAF5-6C07-42CE-8625-3564265C21A9}" dt="2023-05-04T14:49:35.701" v="2622" actId="1076"/>
          <ac:spMkLst>
            <pc:docMk/>
            <pc:sldMk cId="1844099833" sldId="12830"/>
            <ac:spMk id="10" creationId="{FF18588C-AD7D-0448-75AB-0DF632025227}"/>
          </ac:spMkLst>
        </pc:spChg>
      </pc:sldChg>
      <pc:sldChg chg="delSp modSp add mod">
        <pc:chgData name="Sue Higgins (NHS South East London ICB)" userId="67c1475b-d6a9-4573-8c7d-ad9c7fee72c0" providerId="ADAL" clId="{3813FAF5-6C07-42CE-8625-3564265C21A9}" dt="2023-05-04T14:19:42.513" v="2076" actId="478"/>
        <pc:sldMkLst>
          <pc:docMk/>
          <pc:sldMk cId="3504102195" sldId="12831"/>
        </pc:sldMkLst>
        <pc:spChg chg="mod">
          <ac:chgData name="Sue Higgins (NHS South East London ICB)" userId="67c1475b-d6a9-4573-8c7d-ad9c7fee72c0" providerId="ADAL" clId="{3813FAF5-6C07-42CE-8625-3564265C21A9}" dt="2023-05-04T14:19:18.232" v="2074" actId="14861"/>
          <ac:spMkLst>
            <pc:docMk/>
            <pc:sldMk cId="3504102195" sldId="12831"/>
            <ac:spMk id="2" creationId="{9E6D3D08-845B-EF9E-3E63-4F24E82823EE}"/>
          </ac:spMkLst>
        </pc:spChg>
        <pc:spChg chg="mod">
          <ac:chgData name="Sue Higgins (NHS South East London ICB)" userId="67c1475b-d6a9-4573-8c7d-ad9c7fee72c0" providerId="ADAL" clId="{3813FAF5-6C07-42CE-8625-3564265C21A9}" dt="2023-05-04T14:19:10.869" v="2073" actId="14861"/>
          <ac:spMkLst>
            <pc:docMk/>
            <pc:sldMk cId="3504102195" sldId="12831"/>
            <ac:spMk id="6" creationId="{68CB27D3-6743-5A5C-C216-5F9677E262D9}"/>
          </ac:spMkLst>
        </pc:spChg>
        <pc:spChg chg="del">
          <ac:chgData name="Sue Higgins (NHS South East London ICB)" userId="67c1475b-d6a9-4573-8c7d-ad9c7fee72c0" providerId="ADAL" clId="{3813FAF5-6C07-42CE-8625-3564265C21A9}" dt="2023-05-04T14:19:42.513" v="2076" actId="478"/>
          <ac:spMkLst>
            <pc:docMk/>
            <pc:sldMk cId="3504102195" sldId="12831"/>
            <ac:spMk id="7" creationId="{632B3701-5F04-A0F8-9393-2A0A3C4626DC}"/>
          </ac:spMkLst>
        </pc:spChg>
      </pc:sldChg>
      <pc:sldChg chg="addSp delSp modSp add mod">
        <pc:chgData name="Sue Higgins (NHS South East London ICB)" userId="67c1475b-d6a9-4573-8c7d-ad9c7fee72c0" providerId="ADAL" clId="{3813FAF5-6C07-42CE-8625-3564265C21A9}" dt="2023-05-05T15:57:51.014" v="3345" actId="20577"/>
        <pc:sldMkLst>
          <pc:docMk/>
          <pc:sldMk cId="1963599121" sldId="12832"/>
        </pc:sldMkLst>
        <pc:spChg chg="del">
          <ac:chgData name="Sue Higgins (NHS South East London ICB)" userId="67c1475b-d6a9-4573-8c7d-ad9c7fee72c0" providerId="ADAL" clId="{3813FAF5-6C07-42CE-8625-3564265C21A9}" dt="2023-05-04T14:50:22.574" v="2628" actId="478"/>
          <ac:spMkLst>
            <pc:docMk/>
            <pc:sldMk cId="1963599121" sldId="12832"/>
            <ac:spMk id="2" creationId="{2D9E50A9-9CA7-3D7A-FBE0-4E133A7870CF}"/>
          </ac:spMkLst>
        </pc:spChg>
        <pc:spChg chg="mod">
          <ac:chgData name="Sue Higgins (NHS South East London ICB)" userId="67c1475b-d6a9-4573-8c7d-ad9c7fee72c0" providerId="ADAL" clId="{3813FAF5-6C07-42CE-8625-3564265C21A9}" dt="2023-05-04T15:17:23.550" v="2860" actId="20577"/>
          <ac:spMkLst>
            <pc:docMk/>
            <pc:sldMk cId="1963599121" sldId="12832"/>
            <ac:spMk id="4" creationId="{91968238-6508-A728-9174-9ABE52DF7BF8}"/>
          </ac:spMkLst>
        </pc:spChg>
        <pc:spChg chg="del">
          <ac:chgData name="Sue Higgins (NHS South East London ICB)" userId="67c1475b-d6a9-4573-8c7d-ad9c7fee72c0" providerId="ADAL" clId="{3813FAF5-6C07-42CE-8625-3564265C21A9}" dt="2023-05-04T14:50:21.083" v="2627" actId="478"/>
          <ac:spMkLst>
            <pc:docMk/>
            <pc:sldMk cId="1963599121" sldId="12832"/>
            <ac:spMk id="5" creationId="{94853CFE-DC17-CECF-AF45-4C771C1047D8}"/>
          </ac:spMkLst>
        </pc:spChg>
        <pc:spChg chg="add mod">
          <ac:chgData name="Sue Higgins (NHS South East London ICB)" userId="67c1475b-d6a9-4573-8c7d-ad9c7fee72c0" providerId="ADAL" clId="{3813FAF5-6C07-42CE-8625-3564265C21A9}" dt="2023-05-05T15:57:51.014" v="3345" actId="20577"/>
          <ac:spMkLst>
            <pc:docMk/>
            <pc:sldMk cId="1963599121" sldId="12832"/>
            <ac:spMk id="6" creationId="{4CDD8DB1-9ADA-3E13-8221-81CDDB7CDDFB}"/>
          </ac:spMkLst>
        </pc:spChg>
        <pc:spChg chg="del">
          <ac:chgData name="Sue Higgins (NHS South East London ICB)" userId="67c1475b-d6a9-4573-8c7d-ad9c7fee72c0" providerId="ADAL" clId="{3813FAF5-6C07-42CE-8625-3564265C21A9}" dt="2023-05-04T14:50:24.434" v="2629" actId="478"/>
          <ac:spMkLst>
            <pc:docMk/>
            <pc:sldMk cId="1963599121" sldId="12832"/>
            <ac:spMk id="9" creationId="{1548B668-92EB-C502-E5FD-2FC938227D82}"/>
          </ac:spMkLst>
        </pc:spChg>
        <pc:spChg chg="del">
          <ac:chgData name="Sue Higgins (NHS South East London ICB)" userId="67c1475b-d6a9-4573-8c7d-ad9c7fee72c0" providerId="ADAL" clId="{3813FAF5-6C07-42CE-8625-3564265C21A9}" dt="2023-05-04T14:50:25.946" v="2630" actId="478"/>
          <ac:spMkLst>
            <pc:docMk/>
            <pc:sldMk cId="1963599121" sldId="12832"/>
            <ac:spMk id="10" creationId="{FF18588C-AD7D-0448-75AB-0DF632025227}"/>
          </ac:spMkLst>
        </pc:spChg>
      </pc:sldChg>
      <pc:sldChg chg="addSp delSp modSp new mod">
        <pc:chgData name="Sue Higgins (NHS South East London ICB)" userId="67c1475b-d6a9-4573-8c7d-ad9c7fee72c0" providerId="ADAL" clId="{3813FAF5-6C07-42CE-8625-3564265C21A9}" dt="2023-05-05T10:04:44.958" v="3331" actId="20577"/>
        <pc:sldMkLst>
          <pc:docMk/>
          <pc:sldMk cId="1520410822" sldId="12833"/>
        </pc:sldMkLst>
        <pc:spChg chg="add del">
          <ac:chgData name="Sue Higgins (NHS South East London ICB)" userId="67c1475b-d6a9-4573-8c7d-ad9c7fee72c0" providerId="ADAL" clId="{3813FAF5-6C07-42CE-8625-3564265C21A9}" dt="2023-05-04T15:36:50.504" v="2871"/>
          <ac:spMkLst>
            <pc:docMk/>
            <pc:sldMk cId="1520410822" sldId="12833"/>
            <ac:spMk id="2" creationId="{40ED1806-2BE5-F29E-E07F-C1CEC82D3212}"/>
          </ac:spMkLst>
        </pc:spChg>
        <pc:spChg chg="mod">
          <ac:chgData name="Sue Higgins (NHS South East London ICB)" userId="67c1475b-d6a9-4573-8c7d-ad9c7fee72c0" providerId="ADAL" clId="{3813FAF5-6C07-42CE-8625-3564265C21A9}" dt="2023-05-04T15:37:38.939" v="2933" actId="20577"/>
          <ac:spMkLst>
            <pc:docMk/>
            <pc:sldMk cId="1520410822" sldId="12833"/>
            <ac:spMk id="3" creationId="{F371189D-09C8-B1C7-1C19-C1CB35EC8E6E}"/>
          </ac:spMkLst>
        </pc:spChg>
        <pc:spChg chg="add del mod">
          <ac:chgData name="Sue Higgins (NHS South East London ICB)" userId="67c1475b-d6a9-4573-8c7d-ad9c7fee72c0" providerId="ADAL" clId="{3813FAF5-6C07-42CE-8625-3564265C21A9}" dt="2023-05-05T09:51:41.589" v="2949" actId="478"/>
          <ac:spMkLst>
            <pc:docMk/>
            <pc:sldMk cId="1520410822" sldId="12833"/>
            <ac:spMk id="4" creationId="{0AB4A029-D7CC-5D2A-5DBE-3FA70B0D37DE}"/>
          </ac:spMkLst>
        </pc:spChg>
        <pc:spChg chg="add del mod">
          <ac:chgData name="Sue Higgins (NHS South East London ICB)" userId="67c1475b-d6a9-4573-8c7d-ad9c7fee72c0" providerId="ADAL" clId="{3813FAF5-6C07-42CE-8625-3564265C21A9}" dt="2023-05-04T15:36:33.568" v="2868" actId="478"/>
          <ac:spMkLst>
            <pc:docMk/>
            <pc:sldMk cId="1520410822" sldId="12833"/>
            <ac:spMk id="6" creationId="{4F4093E6-7DE5-7B3C-6BF6-EBFAD07AC14D}"/>
          </ac:spMkLst>
        </pc:spChg>
        <pc:spChg chg="add mod">
          <ac:chgData name="Sue Higgins (NHS South East London ICB)" userId="67c1475b-d6a9-4573-8c7d-ad9c7fee72c0" providerId="ADAL" clId="{3813FAF5-6C07-42CE-8625-3564265C21A9}" dt="2023-05-05T09:57:23.418" v="3227" actId="14100"/>
          <ac:spMkLst>
            <pc:docMk/>
            <pc:sldMk cId="1520410822" sldId="12833"/>
            <ac:spMk id="7" creationId="{935E7444-4A54-09BC-E8DF-19A1ED2DD86C}"/>
          </ac:spMkLst>
        </pc:spChg>
        <pc:graphicFrameChg chg="add del mod">
          <ac:chgData name="Sue Higgins (NHS South East London ICB)" userId="67c1475b-d6a9-4573-8c7d-ad9c7fee72c0" providerId="ADAL" clId="{3813FAF5-6C07-42CE-8625-3564265C21A9}" dt="2023-05-04T15:35:52.845" v="2863"/>
          <ac:graphicFrameMkLst>
            <pc:docMk/>
            <pc:sldMk cId="1520410822" sldId="12833"/>
            <ac:graphicFrameMk id="4" creationId="{A4D09299-E31C-4CEE-C0E4-CFCB7990CAE1}"/>
          </ac:graphicFrameMkLst>
        </pc:graphicFrameChg>
        <pc:graphicFrameChg chg="add del mod">
          <ac:chgData name="Sue Higgins (NHS South East London ICB)" userId="67c1475b-d6a9-4573-8c7d-ad9c7fee72c0" providerId="ADAL" clId="{3813FAF5-6C07-42CE-8625-3564265C21A9}" dt="2023-05-05T09:51:50.454" v="2951"/>
          <ac:graphicFrameMkLst>
            <pc:docMk/>
            <pc:sldMk cId="1520410822" sldId="12833"/>
            <ac:graphicFrameMk id="5" creationId="{D63C8825-DBDF-01E8-6A3C-CDBE1AFA9496}"/>
          </ac:graphicFrameMkLst>
        </pc:graphicFrameChg>
        <pc:graphicFrameChg chg="add mod modGraphic">
          <ac:chgData name="Sue Higgins (NHS South East London ICB)" userId="67c1475b-d6a9-4573-8c7d-ad9c7fee72c0" providerId="ADAL" clId="{3813FAF5-6C07-42CE-8625-3564265C21A9}" dt="2023-05-05T10:04:44.958" v="3331" actId="20577"/>
          <ac:graphicFrameMkLst>
            <pc:docMk/>
            <pc:sldMk cId="1520410822" sldId="12833"/>
            <ac:graphicFrameMk id="6" creationId="{DCC23411-92CD-C1E6-5078-78D78B335015}"/>
          </ac:graphicFrameMkLst>
        </pc:graphicFrameChg>
        <pc:graphicFrameChg chg="add del mod">
          <ac:chgData name="Sue Higgins (NHS South East London ICB)" userId="67c1475b-d6a9-4573-8c7d-ad9c7fee72c0" providerId="ADAL" clId="{3813FAF5-6C07-42CE-8625-3564265C21A9}" dt="2023-05-04T15:36:43.898" v="2870"/>
          <ac:graphicFrameMkLst>
            <pc:docMk/>
            <pc:sldMk cId="1520410822" sldId="12833"/>
            <ac:graphicFrameMk id="7" creationId="{61B39093-D56F-22BB-DB21-63D9903FCA39}"/>
          </ac:graphicFrameMkLst>
        </pc:graphicFrameChg>
        <pc:graphicFrameChg chg="add del mod modGraphic">
          <ac:chgData name="Sue Higgins (NHS South East London ICB)" userId="67c1475b-d6a9-4573-8c7d-ad9c7fee72c0" providerId="ADAL" clId="{3813FAF5-6C07-42CE-8625-3564265C21A9}" dt="2023-05-05T09:51:35.162" v="2947" actId="478"/>
          <ac:graphicFrameMkLst>
            <pc:docMk/>
            <pc:sldMk cId="1520410822" sldId="12833"/>
            <ac:graphicFrameMk id="8" creationId="{709096BF-4D5F-A940-786C-DBBC0C1D79BF}"/>
          </ac:graphicFrameMkLst>
        </pc:graphicFrameChg>
      </pc:sldChg>
    </pc:docChg>
  </pc:docChgLst>
  <pc:docChgLst>
    <pc:chgData name="Harvinder Kaur (NHS South East London ICB)" userId="2d318b90-f3c7-491d-97de-24144b1100f9" providerId="ADAL" clId="{5E67D718-5417-4063-9A2A-CFA5BEEADF36}"/>
    <pc:docChg chg="delSld">
      <pc:chgData name="Harvinder Kaur (NHS South East London ICB)" userId="2d318b90-f3c7-491d-97de-24144b1100f9" providerId="ADAL" clId="{5E67D718-5417-4063-9A2A-CFA5BEEADF36}" dt="2023-05-18T10:13:29.116" v="2" actId="2696"/>
      <pc:docMkLst>
        <pc:docMk/>
      </pc:docMkLst>
      <pc:sldChg chg="del">
        <pc:chgData name="Harvinder Kaur (NHS South East London ICB)" userId="2d318b90-f3c7-491d-97de-24144b1100f9" providerId="ADAL" clId="{5E67D718-5417-4063-9A2A-CFA5BEEADF36}" dt="2023-05-18T10:13:29.116" v="2" actId="2696"/>
        <pc:sldMkLst>
          <pc:docMk/>
          <pc:sldMk cId="1455147930" sldId="257"/>
        </pc:sldMkLst>
      </pc:sldChg>
      <pc:sldChg chg="del">
        <pc:chgData name="Harvinder Kaur (NHS South East London ICB)" userId="2d318b90-f3c7-491d-97de-24144b1100f9" providerId="ADAL" clId="{5E67D718-5417-4063-9A2A-CFA5BEEADF36}" dt="2023-05-18T10:13:09.278" v="0" actId="2696"/>
        <pc:sldMkLst>
          <pc:docMk/>
          <pc:sldMk cId="360957184" sldId="12816"/>
        </pc:sldMkLst>
      </pc:sldChg>
      <pc:sldChg chg="del">
        <pc:chgData name="Harvinder Kaur (NHS South East London ICB)" userId="2d318b90-f3c7-491d-97de-24144b1100f9" providerId="ADAL" clId="{5E67D718-5417-4063-9A2A-CFA5BEEADF36}" dt="2023-05-18T10:13:24.842" v="1" actId="2696"/>
        <pc:sldMkLst>
          <pc:docMk/>
          <pc:sldMk cId="2825528494" sldId="12825"/>
        </pc:sldMkLst>
      </pc:sldChg>
      <pc:sldMasterChg chg="delSldLayout">
        <pc:chgData name="Harvinder Kaur (NHS South East London ICB)" userId="2d318b90-f3c7-491d-97de-24144b1100f9" providerId="ADAL" clId="{5E67D718-5417-4063-9A2A-CFA5BEEADF36}" dt="2023-05-18T10:13:29.116" v="2" actId="2696"/>
        <pc:sldMasterMkLst>
          <pc:docMk/>
          <pc:sldMasterMk cId="2056856891" sldId="2147483648"/>
        </pc:sldMasterMkLst>
        <pc:sldLayoutChg chg="del">
          <pc:chgData name="Harvinder Kaur (NHS South East London ICB)" userId="2d318b90-f3c7-491d-97de-24144b1100f9" providerId="ADAL" clId="{5E67D718-5417-4063-9A2A-CFA5BEEADF36}" dt="2023-05-18T10:13:29.116" v="2" actId="2696"/>
          <pc:sldLayoutMkLst>
            <pc:docMk/>
            <pc:sldMasterMk cId="2056856891" sldId="2147483648"/>
            <pc:sldLayoutMk cId="1029313588" sldId="2147483660"/>
          </pc:sldLayoutMkLst>
        </pc:sldLayoutChg>
        <pc:sldLayoutChg chg="del">
          <pc:chgData name="Harvinder Kaur (NHS South East London ICB)" userId="2d318b90-f3c7-491d-97de-24144b1100f9" providerId="ADAL" clId="{5E67D718-5417-4063-9A2A-CFA5BEEADF36}" dt="2023-05-18T10:13:24.842" v="1" actId="2696"/>
          <pc:sldLayoutMkLst>
            <pc:docMk/>
            <pc:sldMasterMk cId="2056856891" sldId="2147483648"/>
            <pc:sldLayoutMk cId="2278676095" sldId="2147483661"/>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[MMT QAs 2021_2023.xlsx]MMT analysis!PivotTable5</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 MMT QAs by Grading </a:t>
            </a:r>
            <a:endParaRPr lang="en-US"/>
          </a:p>
        </c:rich>
      </c:tx>
      <c:layout>
        <c:manualLayout>
          <c:xMode val="edge"/>
          <c:yMode val="edge"/>
          <c:x val="0.22950226244343896"/>
          <c:y val="2.98841928699139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0000"/>
          </a:solidFill>
          <a:ln>
            <a:noFill/>
          </a:ln>
          <a:effectLst/>
        </c:spPr>
      </c:pivotFmt>
      <c:pivotFmt>
        <c:idx val="2"/>
        <c:spPr>
          <a:solidFill>
            <a:srgbClr val="00B050"/>
          </a:solidFill>
          <a:ln>
            <a:noFill/>
          </a:ln>
          <a:effectLst/>
        </c:spPr>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00B050"/>
          </a:solidFill>
          <a:ln>
            <a:noFill/>
          </a:ln>
          <a:effectLst/>
        </c:spPr>
      </c:pivotFmt>
      <c:pivotFmt>
        <c:idx val="5"/>
        <c:spPr>
          <a:solidFill>
            <a:srgbClr val="FF0000"/>
          </a:solidFill>
          <a:ln>
            <a:noFill/>
          </a:ln>
          <a:effectLst/>
        </c:spPr>
      </c:pivotFmt>
      <c:pivotFmt>
        <c:idx val="6"/>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00B050"/>
          </a:solidFill>
          <a:ln>
            <a:noFill/>
          </a:ln>
          <a:effectLst/>
        </c:spPr>
      </c:pivotFmt>
      <c:pivotFmt>
        <c:idx val="8"/>
        <c:spPr>
          <a:solidFill>
            <a:srgbClr val="FF0000"/>
          </a:solidFill>
          <a:ln>
            <a:noFill/>
          </a:ln>
          <a:effectLst/>
        </c:spPr>
      </c:pivotFmt>
      <c:pivotFmt>
        <c:idx val="9"/>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00B050"/>
          </a:solidFill>
          <a:ln>
            <a:noFill/>
          </a:ln>
          <a:effectLst/>
        </c:spPr>
      </c:pivotFmt>
      <c:pivotFmt>
        <c:idx val="11"/>
        <c:spPr>
          <a:solidFill>
            <a:srgbClr val="FF0000"/>
          </a:solidFill>
          <a:ln>
            <a:noFill/>
          </a:ln>
          <a:effectLst/>
        </c:spPr>
      </c:pivotFmt>
    </c:pivotFmts>
    <c:plotArea>
      <c:layout/>
      <c:barChart>
        <c:barDir val="col"/>
        <c:grouping val="clustered"/>
        <c:varyColors val="0"/>
        <c:ser>
          <c:idx val="0"/>
          <c:order val="0"/>
          <c:tx>
            <c:strRef>
              <c:f>'MMT analysis'!$B$66</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73BE-4CAA-909A-75D008AE95D8}"/>
              </c:ext>
            </c:extLst>
          </c:dPt>
          <c:dPt>
            <c:idx val="2"/>
            <c:invertIfNegative val="0"/>
            <c:bubble3D val="0"/>
            <c:spPr>
              <a:solidFill>
                <a:srgbClr val="FF0000"/>
              </a:solidFill>
              <a:ln>
                <a:noFill/>
              </a:ln>
              <a:effectLst/>
            </c:spPr>
            <c:extLst>
              <c:ext xmlns:c16="http://schemas.microsoft.com/office/drawing/2014/chart" uri="{C3380CC4-5D6E-409C-BE32-E72D297353CC}">
                <c16:uniqueId val="{00000003-73BE-4CAA-909A-75D008AE95D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'MMT analysis'!$A$67:$A$70</c:f>
              <c:strCache>
                <c:ptCount val="3"/>
                <c:pt idx="0">
                  <c:v>Amber</c:v>
                </c:pt>
                <c:pt idx="1">
                  <c:v>Green</c:v>
                </c:pt>
                <c:pt idx="2">
                  <c:v>Red</c:v>
                </c:pt>
              </c:strCache>
            </c:strRef>
          </c:cat>
          <c:val>
            <c:numRef>
              <c:f>'MMT analysis'!$B$67:$B$70</c:f>
              <c:numCache>
                <c:formatCode>General</c:formatCode>
                <c:ptCount val="3"/>
                <c:pt idx="0">
                  <c:v>13</c:v>
                </c:pt>
                <c:pt idx="1">
                  <c:v>6</c:v>
                </c:pt>
                <c:pt idx="2">
                  <c:v>2</c:v>
                </c:pt>
              </c:numCache>
            </c:numRef>
          </c:val>
          <c:extLst>
            <c:ext xmlns:c16="http://schemas.microsoft.com/office/drawing/2014/chart" uri="{C3380CC4-5D6E-409C-BE32-E72D297353CC}">
              <c16:uniqueId val="{00000004-73BE-4CAA-909A-75D008AE95D8}"/>
            </c:ext>
          </c:extLst>
        </c:ser>
        <c:dLbls>
          <c:showLegendKey val="0"/>
          <c:showVal val="0"/>
          <c:showCatName val="0"/>
          <c:showSerName val="0"/>
          <c:showPercent val="0"/>
          <c:showBubbleSize val="0"/>
        </c:dLbls>
        <c:gapWidth val="219"/>
        <c:overlap val="-27"/>
        <c:axId val="643481519"/>
        <c:axId val="643482479"/>
      </c:barChart>
      <c:catAx>
        <c:axId val="643481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3482479"/>
        <c:crosses val="autoZero"/>
        <c:auto val="1"/>
        <c:lblAlgn val="ctr"/>
        <c:lblOffset val="100"/>
        <c:noMultiLvlLbl val="0"/>
      </c:catAx>
      <c:valAx>
        <c:axId val="643482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3481519"/>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B1CDD-848E-4F79-A2A6-1B5719DBE17D}" type="datetimeFigureOut">
              <a:rPr lang="en-GB" smtClean="0"/>
              <a:t>18/05/2023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24D5B1-2A98-4B5B-BF81-CE4D29A3DB7C}" type="slidenum">
              <a:rPr lang="en-GB" smtClean="0"/>
              <a:t>‹#›</a:t>
            </a:fld>
            <a:endParaRPr lang="en-GB"/>
          </a:p>
        </p:txBody>
      </p:sp>
    </p:spTree>
    <p:extLst>
      <p:ext uri="{BB962C8B-B14F-4D97-AF65-F5344CB8AC3E}">
        <p14:creationId xmlns:p14="http://schemas.microsoft.com/office/powerpoint/2010/main" val="162458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1</a:t>
            </a:fld>
            <a:endParaRPr lang="en-US"/>
          </a:p>
        </p:txBody>
      </p:sp>
    </p:spTree>
    <p:extLst>
      <p:ext uri="{BB962C8B-B14F-4D97-AF65-F5344CB8AC3E}">
        <p14:creationId xmlns:p14="http://schemas.microsoft.com/office/powerpoint/2010/main" val="1186222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2</a:t>
            </a:fld>
            <a:endParaRPr lang="en-US"/>
          </a:p>
        </p:txBody>
      </p:sp>
    </p:spTree>
    <p:extLst>
      <p:ext uri="{BB962C8B-B14F-4D97-AF65-F5344CB8AC3E}">
        <p14:creationId xmlns:p14="http://schemas.microsoft.com/office/powerpoint/2010/main" val="1276137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3</a:t>
            </a:fld>
            <a:endParaRPr lang="en-US"/>
          </a:p>
        </p:txBody>
      </p:sp>
    </p:spTree>
    <p:extLst>
      <p:ext uri="{BB962C8B-B14F-4D97-AF65-F5344CB8AC3E}">
        <p14:creationId xmlns:p14="http://schemas.microsoft.com/office/powerpoint/2010/main" val="355550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4</a:t>
            </a:fld>
            <a:endParaRPr lang="en-US"/>
          </a:p>
        </p:txBody>
      </p:sp>
    </p:spTree>
    <p:extLst>
      <p:ext uri="{BB962C8B-B14F-4D97-AF65-F5344CB8AC3E}">
        <p14:creationId xmlns:p14="http://schemas.microsoft.com/office/powerpoint/2010/main" val="45328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5</a:t>
            </a:fld>
            <a:endParaRPr lang="en-US"/>
          </a:p>
        </p:txBody>
      </p:sp>
    </p:spTree>
    <p:extLst>
      <p:ext uri="{BB962C8B-B14F-4D97-AF65-F5344CB8AC3E}">
        <p14:creationId xmlns:p14="http://schemas.microsoft.com/office/powerpoint/2010/main" val="3958063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6</a:t>
            </a:fld>
            <a:endParaRPr lang="en-US"/>
          </a:p>
        </p:txBody>
      </p:sp>
    </p:spTree>
    <p:extLst>
      <p:ext uri="{BB962C8B-B14F-4D97-AF65-F5344CB8AC3E}">
        <p14:creationId xmlns:p14="http://schemas.microsoft.com/office/powerpoint/2010/main" val="319139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June 2018 Ms G died in suspicious circumstances. </a:t>
            </a:r>
            <a:endParaRPr lang="en-GB" sz="1800" b="0" i="0" u="none" strike="noStrike" baseline="0">
              <a:solidFill>
                <a:srgbClr val="000000"/>
              </a:solidFill>
              <a:latin typeface="Arial" panose="020B0604020202020204" pitchFamily="34" charset="0"/>
            </a:endParaRPr>
          </a:p>
          <a:p>
            <a:r>
              <a:rPr lang="en-GB" sz="1800" b="0" i="0" u="none" strike="noStrike" baseline="0">
                <a:solidFill>
                  <a:srgbClr val="000000"/>
                </a:solidFill>
                <a:latin typeface="Arial" panose="020B0604020202020204" pitchFamily="34" charset="0"/>
              </a:rPr>
              <a:t>Mr Q was convicted of murder and sentenced to life imprisonment in December 2018. </a:t>
            </a:r>
          </a:p>
          <a:p>
            <a:endParaRPr lang="en-GB"/>
          </a:p>
        </p:txBody>
      </p:sp>
      <p:sp>
        <p:nvSpPr>
          <p:cNvPr id="4" name="Slide Number Placeholder 3"/>
          <p:cNvSpPr>
            <a:spLocks noGrp="1"/>
          </p:cNvSpPr>
          <p:nvPr>
            <p:ph type="sldNum" sz="quarter" idx="5"/>
          </p:nvPr>
        </p:nvSpPr>
        <p:spPr/>
        <p:txBody>
          <a:bodyPr/>
          <a:lstStyle/>
          <a:p>
            <a:pPr>
              <a:defRPr/>
            </a:pPr>
            <a:fld id="{B06726BC-5D2B-5E4B-962F-582EB5C04260}" type="slidenum">
              <a:rPr lang="en-US" smtClean="0"/>
              <a:pPr>
                <a:defRPr/>
              </a:pPr>
              <a:t>8</a:t>
            </a:fld>
            <a:endParaRPr lang="en-US"/>
          </a:p>
        </p:txBody>
      </p:sp>
    </p:spTree>
    <p:extLst>
      <p:ext uri="{BB962C8B-B14F-4D97-AF65-F5344CB8AC3E}">
        <p14:creationId xmlns:p14="http://schemas.microsoft.com/office/powerpoint/2010/main" val="1883478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36B7D-5B27-5B83-0C66-BE7AD01C67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7FE5972-B2B1-D430-2E6E-E102478FB3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C97F8E-893A-5E0D-66DA-594EF340F8E0}"/>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529AC9E3-F01A-71AB-EA67-F01BA4A5D6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F3CD0F-3E7D-592B-8C09-036B66FCD345}"/>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305609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51EA0-BAE2-8282-60ED-F353937A9D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70F037-75BF-4286-3A8B-DEB4EBCFF0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5EEDDE-5454-6EE8-3AD4-1167850ED8D3}"/>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FF69DAF9-E06F-B3F3-CE47-C2C54EF8D5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5167AB-DA56-974E-300B-F1BA4B7F426F}"/>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81789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1B38B9-1CC0-8D25-C646-9CB8115065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544A7C-6AB7-12EA-0BF6-DDF2F82E64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FFF5A3-11E8-DC34-DF02-753B9F7E8CF8}"/>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001FFBB6-2457-C903-AD22-0D51B7E541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59B62C-CC05-E72C-6C42-95E413540E59}"/>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3712733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9" name="Title 1">
            <a:extLst>
              <a:ext uri="{FF2B5EF4-FFF2-40B4-BE49-F238E27FC236}">
                <a16:creationId xmlns:a16="http://schemas.microsoft.com/office/drawing/2014/main" id="{AA30205A-CB70-50C1-E147-5EAE15B0DC4E}"/>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137804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7835-AC5C-A2CB-6CC3-9AAA69E9B0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A92A29-0E54-5540-D53B-E322B4932A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7FC5FE-3A67-40DC-4C38-277E0BD8D272}"/>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F5AAEE77-953A-4CAB-0E5D-008F3650E3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F6B3BD-2791-76F7-6529-EBB6109C793B}"/>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196573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A11D1-D86F-9916-6CC4-B7282EC34C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8FA989-890C-C4A7-EFD0-27399A3AEF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48D92F-03ED-CCD0-0240-D47890C88347}"/>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1D1F1BA2-1A33-C20D-70F6-750624D966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2E9DAF-620E-773E-2DE2-4CCBBD510BDE}"/>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54165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FF6A-8C85-D270-A2FA-9178785055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F7A771-DC77-008D-30B0-405232293F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5F2911F-E22A-91A3-B94D-F2907E2D69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903D43-BE35-8069-11D1-D0990C16723D}"/>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6" name="Footer Placeholder 5">
            <a:extLst>
              <a:ext uri="{FF2B5EF4-FFF2-40B4-BE49-F238E27FC236}">
                <a16:creationId xmlns:a16="http://schemas.microsoft.com/office/drawing/2014/main" id="{E73CBAAE-7EE8-6C90-38C4-2E649ACDDC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1C02D73-F4F4-624F-BF94-CDE803BD149D}"/>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124315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E0484-DE76-133D-4D6C-2A0623B2D8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FDE9E8-E281-7D23-822A-54540DAED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7B44F6-E6FF-90A0-1748-89399B0519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EAEBC60-B937-F530-3CB8-989C5C4BB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01A6A3-8674-EA17-3448-8377103C47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0555C4A-4885-B291-3E35-7284B9A07754}"/>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8" name="Footer Placeholder 7">
            <a:extLst>
              <a:ext uri="{FF2B5EF4-FFF2-40B4-BE49-F238E27FC236}">
                <a16:creationId xmlns:a16="http://schemas.microsoft.com/office/drawing/2014/main" id="{4AB6F7A5-96DD-9A52-128D-50A36820D0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7A5390-972B-2956-BA94-4DA787665AC1}"/>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168370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4F2F-077C-BA3A-D738-4547B8B4A4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9AD120-2354-BD7F-F93F-F0A54E471D6C}"/>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4" name="Footer Placeholder 3">
            <a:extLst>
              <a:ext uri="{FF2B5EF4-FFF2-40B4-BE49-F238E27FC236}">
                <a16:creationId xmlns:a16="http://schemas.microsoft.com/office/drawing/2014/main" id="{F467D037-4EF3-890D-551B-DC9D41594F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CF136A-8560-CCA5-539F-0DA3AFE65F7D}"/>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221066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1DA6C-93ED-4BAD-64BD-1A1F86451409}"/>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3" name="Footer Placeholder 2">
            <a:extLst>
              <a:ext uri="{FF2B5EF4-FFF2-40B4-BE49-F238E27FC236}">
                <a16:creationId xmlns:a16="http://schemas.microsoft.com/office/drawing/2014/main" id="{5B5E3963-1C46-3835-D2AA-20AFFC9F001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35FFFC-86AA-468D-F1C0-62CC3136076B}"/>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17196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BDDE8-16CD-238A-1221-9807C2F226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BEAC98-B947-E24E-E20E-E4585BB925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BA92E3-52BA-B2E1-2126-9DD0BD03A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5DE54-FCA4-C60C-7B56-7A7F34725305}"/>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6" name="Footer Placeholder 5">
            <a:extLst>
              <a:ext uri="{FF2B5EF4-FFF2-40B4-BE49-F238E27FC236}">
                <a16:creationId xmlns:a16="http://schemas.microsoft.com/office/drawing/2014/main" id="{32C9661D-D5A0-4B38-56C1-B67A3E3D92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33CDEE-1AF3-680C-7A5E-88990D4849DA}"/>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1153340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AF7F-D690-E255-3B19-62E32ED49F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A4C9F6-5D58-45D5-81EA-17BFCFCEB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999F7A6-E5BE-459A-F41C-A4EE095CD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9EC524-2F50-8B39-8E6E-374476554403}"/>
              </a:ext>
            </a:extLst>
          </p:cNvPr>
          <p:cNvSpPr>
            <a:spLocks noGrp="1"/>
          </p:cNvSpPr>
          <p:nvPr>
            <p:ph type="dt" sz="half" idx="10"/>
          </p:nvPr>
        </p:nvSpPr>
        <p:spPr/>
        <p:txBody>
          <a:bodyPr/>
          <a:lstStyle/>
          <a:p>
            <a:fld id="{6B4976B9-D37D-4F9B-985A-E4A7ECEF1D3A}" type="datetimeFigureOut">
              <a:rPr lang="en-GB" smtClean="0"/>
              <a:t>18/05/2023</a:t>
            </a:fld>
            <a:endParaRPr lang="en-GB"/>
          </a:p>
        </p:txBody>
      </p:sp>
      <p:sp>
        <p:nvSpPr>
          <p:cNvPr id="6" name="Footer Placeholder 5">
            <a:extLst>
              <a:ext uri="{FF2B5EF4-FFF2-40B4-BE49-F238E27FC236}">
                <a16:creationId xmlns:a16="http://schemas.microsoft.com/office/drawing/2014/main" id="{1034CADD-71AC-865A-45E3-2454286CA0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62AAD7-5CDE-7468-D61F-1A30C4F5D3AC}"/>
              </a:ext>
            </a:extLst>
          </p:cNvPr>
          <p:cNvSpPr>
            <a:spLocks noGrp="1"/>
          </p:cNvSpPr>
          <p:nvPr>
            <p:ph type="sldNum" sz="quarter" idx="12"/>
          </p:nvPr>
        </p:nvSpPr>
        <p:spPr/>
        <p:txBody>
          <a:bodyPr/>
          <a:lstStyle/>
          <a:p>
            <a:fld id="{810FE49D-8D78-4F89-B76E-6977D8184D0D}" type="slidenum">
              <a:rPr lang="en-GB" smtClean="0"/>
              <a:t>‹#›</a:t>
            </a:fld>
            <a:endParaRPr lang="en-GB"/>
          </a:p>
        </p:txBody>
      </p:sp>
    </p:spTree>
    <p:extLst>
      <p:ext uri="{BB962C8B-B14F-4D97-AF65-F5344CB8AC3E}">
        <p14:creationId xmlns:p14="http://schemas.microsoft.com/office/powerpoint/2010/main" val="208670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FF055A-52C0-B85A-A893-2A848BB012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214057-42DF-1156-D3D1-F1E95CA457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738D45-E3F9-77B2-C546-78FB1583F1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976B9-D37D-4F9B-985A-E4A7ECEF1D3A}" type="datetimeFigureOut">
              <a:rPr lang="en-GB" smtClean="0"/>
              <a:t>18/05/2023</a:t>
            </a:fld>
            <a:endParaRPr lang="en-GB"/>
          </a:p>
        </p:txBody>
      </p:sp>
      <p:sp>
        <p:nvSpPr>
          <p:cNvPr id="5" name="Footer Placeholder 4">
            <a:extLst>
              <a:ext uri="{FF2B5EF4-FFF2-40B4-BE49-F238E27FC236}">
                <a16:creationId xmlns:a16="http://schemas.microsoft.com/office/drawing/2014/main" id="{705A213A-D8C9-0352-6962-C8251A0E17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47B3261-19E6-AC06-4C1A-26943C09CE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FE49D-8D78-4F89-B76E-6977D8184D0D}" type="slidenum">
              <a:rPr lang="en-GB" smtClean="0"/>
              <a:t>‹#›</a:t>
            </a:fld>
            <a:endParaRPr lang="en-GB"/>
          </a:p>
        </p:txBody>
      </p:sp>
    </p:spTree>
    <p:extLst>
      <p:ext uri="{BB962C8B-B14F-4D97-AF65-F5344CB8AC3E}">
        <p14:creationId xmlns:p14="http://schemas.microsoft.com/office/powerpoint/2010/main" val="2056856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harpinder.priest@selondonics.nhs.uk" TargetMode="External"/><Relationship Id="rId7" Type="http://schemas.openxmlformats.org/officeDocument/2006/relationships/hyperlink" Target="mailto:qualityteam@selondonics.nhs.uk"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mailto:qualityalerts@selondonics.nhs.uk" TargetMode="External"/><Relationship Id="rId5" Type="http://schemas.openxmlformats.org/officeDocument/2006/relationships/hyperlink" Target="https://selciscs.gateway.prod-uk.datixcloudiq.co.uk/capture/?form_id=2&amp;module=INC" TargetMode="External"/><Relationship Id="rId4" Type="http://schemas.openxmlformats.org/officeDocument/2006/relationships/hyperlink" Target="mailto:sue.higgins@selondonics.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1</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6" name="Content Placeholder 5">
            <a:extLst>
              <a:ext uri="{FF2B5EF4-FFF2-40B4-BE49-F238E27FC236}">
                <a16:creationId xmlns:a16="http://schemas.microsoft.com/office/drawing/2014/main" id="{68CB27D3-6743-5A5C-C216-5F9677E262D9}"/>
              </a:ext>
            </a:extLst>
          </p:cNvPr>
          <p:cNvSpPr>
            <a:spLocks noGrp="1"/>
          </p:cNvSpPr>
          <p:nvPr>
            <p:ph sz="quarter" idx="14"/>
          </p:nvPr>
        </p:nvSpPr>
        <p:spPr>
          <a:xfrm>
            <a:off x="354013" y="1170402"/>
            <a:ext cx="11326153" cy="5301836"/>
          </a:xfrm>
        </p:spPr>
        <p:txBody>
          <a:bodyPr/>
          <a:lstStyle/>
          <a:p>
            <a:pPr marL="0" indent="0">
              <a:buNone/>
            </a:pPr>
            <a:r>
              <a:rPr lang="en-GB" sz="1800" dirty="0"/>
              <a:t>Review of the quality alerts (QAs) reported April 2021 and March 2023 for Bexley patients</a:t>
            </a:r>
          </a:p>
          <a:p>
            <a:pPr marL="0" indent="0">
              <a:buNone/>
            </a:pPr>
            <a:endParaRPr lang="en-GB" sz="1800" dirty="0"/>
          </a:p>
          <a:p>
            <a:pPr marL="0" indent="0">
              <a:buNone/>
            </a:pPr>
            <a:endParaRPr lang="en-GB" sz="1800" b="1" u="sng" dirty="0"/>
          </a:p>
        </p:txBody>
      </p:sp>
      <p:graphicFrame>
        <p:nvGraphicFramePr>
          <p:cNvPr id="7" name="Chart 6">
            <a:extLst>
              <a:ext uri="{FF2B5EF4-FFF2-40B4-BE49-F238E27FC236}">
                <a16:creationId xmlns:a16="http://schemas.microsoft.com/office/drawing/2014/main" id="{D8B228D2-F3BD-4333-BA90-0BC7BDFBDCE9}"/>
              </a:ext>
            </a:extLst>
          </p:cNvPr>
          <p:cNvGraphicFramePr>
            <a:graphicFrameLocks/>
          </p:cNvGraphicFramePr>
          <p:nvPr>
            <p:extLst>
              <p:ext uri="{D42A27DB-BD31-4B8C-83A1-F6EECF244321}">
                <p14:modId xmlns:p14="http://schemas.microsoft.com/office/powerpoint/2010/main" val="1122043390"/>
              </p:ext>
            </p:extLst>
          </p:nvPr>
        </p:nvGraphicFramePr>
        <p:xfrm>
          <a:off x="511834" y="2007910"/>
          <a:ext cx="4609118" cy="305300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7795CF0D-6998-FDF2-BDD0-CA0B857B866D}"/>
              </a:ext>
            </a:extLst>
          </p:cNvPr>
          <p:cNvSpPr txBox="1"/>
          <p:nvPr/>
        </p:nvSpPr>
        <p:spPr>
          <a:xfrm>
            <a:off x="6017088" y="2007910"/>
            <a:ext cx="4609118" cy="3139321"/>
          </a:xfrm>
          <a:prstGeom prst="rect">
            <a:avLst/>
          </a:prstGeom>
          <a:ln/>
        </p:spPr>
        <p:style>
          <a:lnRef idx="1">
            <a:schemeClr val="accent5"/>
          </a:lnRef>
          <a:fillRef idx="3">
            <a:schemeClr val="accent5"/>
          </a:fillRef>
          <a:effectRef idx="2">
            <a:schemeClr val="accent5"/>
          </a:effectRef>
          <a:fontRef idx="minor">
            <a:schemeClr val="lt1"/>
          </a:fontRef>
        </p:style>
        <p:txBody>
          <a:bodyPr wrap="square">
            <a:spAutoFit/>
          </a:bodyPr>
          <a:lstStyle/>
          <a:p>
            <a:r>
              <a:rPr lang="en-GB" sz="1800" dirty="0"/>
              <a:t>The</a:t>
            </a:r>
            <a:r>
              <a:rPr lang="en-GB" sz="1800" baseline="0" dirty="0"/>
              <a:t> majority of medicines related QAs were graded amber. Those graded green are shared with providers for learning, with no response required. </a:t>
            </a:r>
          </a:p>
          <a:p>
            <a:endParaRPr lang="en-GB" sz="1800" baseline="0" dirty="0"/>
          </a:p>
          <a:p>
            <a:r>
              <a:rPr lang="en-GB" sz="1800" baseline="0" dirty="0"/>
              <a:t>Both of the red QAs have been responded to and closed with some learning for primary care  on repeat prescribing of steroid medication. No learning was identified in the other alert in secondary care, which was deemed to be a one off. </a:t>
            </a:r>
            <a:endParaRPr lang="en-GB" sz="1800" dirty="0"/>
          </a:p>
        </p:txBody>
      </p:sp>
    </p:spTree>
    <p:extLst>
      <p:ext uri="{BB962C8B-B14F-4D97-AF65-F5344CB8AC3E}">
        <p14:creationId xmlns:p14="http://schemas.microsoft.com/office/powerpoint/2010/main" val="73465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2</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6" name="Content Placeholder 5">
            <a:extLst>
              <a:ext uri="{FF2B5EF4-FFF2-40B4-BE49-F238E27FC236}">
                <a16:creationId xmlns:a16="http://schemas.microsoft.com/office/drawing/2014/main" id="{68CB27D3-6743-5A5C-C216-5F9677E262D9}"/>
              </a:ext>
            </a:extLst>
          </p:cNvPr>
          <p:cNvSpPr>
            <a:spLocks noGrp="1"/>
          </p:cNvSpPr>
          <p:nvPr>
            <p:ph sz="quarter" idx="14"/>
          </p:nvPr>
        </p:nvSpPr>
        <p:spPr>
          <a:xfrm>
            <a:off x="5814874" y="2608712"/>
            <a:ext cx="5646198" cy="3579441"/>
          </a:xfr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1"/>
          </a:fillRef>
          <a:effectRef idx="1">
            <a:schemeClr val="accent1"/>
          </a:effectRef>
          <a:fontRef idx="minor">
            <a:schemeClr val="lt1"/>
          </a:fontRef>
        </p:style>
        <p:txBody>
          <a:bodyPr wrap="square" rtlCol="0">
            <a:spAutoFit/>
          </a:bodyPr>
          <a:lstStyle/>
          <a:p>
            <a:pPr marL="0" indent="0">
              <a:buNone/>
            </a:pPr>
            <a:r>
              <a:rPr lang="en-GB" sz="1400" dirty="0">
                <a:solidFill>
                  <a:schemeClr val="lt1"/>
                </a:solidFill>
                <a:latin typeface="+mn-lt"/>
                <a:cs typeface="+mn-cs"/>
              </a:rPr>
              <a:t>Response / Learning from the GP practice </a:t>
            </a:r>
          </a:p>
          <a:p>
            <a:pPr marL="0" indent="0">
              <a:buNone/>
            </a:pPr>
            <a:r>
              <a:rPr lang="en-GB" sz="1400" dirty="0">
                <a:solidFill>
                  <a:schemeClr val="lt1"/>
                </a:solidFill>
                <a:latin typeface="+mn-lt"/>
                <a:cs typeface="+mn-cs"/>
              </a:rPr>
              <a:t>It is noted on the discharge summary from Gastroenterology that Prednisolone is recorded as a new medication prescribed since admission.  It is recorded in the Discharge Plan and Clinical Information/Summary that Outpatient follow-up would be arranged with Rheumatology.  The medication was therefore entered in her records and first issued in August 2020.</a:t>
            </a:r>
          </a:p>
          <a:p>
            <a:pPr marL="0" indent="0">
              <a:buNone/>
            </a:pPr>
            <a:r>
              <a:rPr lang="en-GB" sz="1400" dirty="0">
                <a:solidFill>
                  <a:schemeClr val="lt1"/>
                </a:solidFill>
                <a:latin typeface="+mn-lt"/>
                <a:cs typeface="+mn-cs"/>
              </a:rPr>
              <a:t>We note that the medication was entered on to her 'repeat medication' list as it had been assumed that Rheumatology follow-up would be arranged by the hospital and the medication potentially altered/tapered following this.  However, as the follow-up did not take place the medication continued to be issued at the original dose.  </a:t>
            </a:r>
          </a:p>
          <a:p>
            <a:pPr marL="0" indent="0">
              <a:buNone/>
            </a:pPr>
            <a:r>
              <a:rPr lang="en-GB" sz="1400" dirty="0">
                <a:solidFill>
                  <a:schemeClr val="lt1"/>
                </a:solidFill>
                <a:latin typeface="+mn-lt"/>
                <a:cs typeface="+mn-cs"/>
              </a:rPr>
              <a:t>We have taken learning from this incident and have now put a system in place to ensure that steroid medication is reviewed on a regular basis and monitored, these measures will ensure that continual repeat prescribing does not happen in the future.</a:t>
            </a:r>
          </a:p>
        </p:txBody>
      </p:sp>
      <p:sp>
        <p:nvSpPr>
          <p:cNvPr id="5" name="TextBox 4">
            <a:extLst>
              <a:ext uri="{FF2B5EF4-FFF2-40B4-BE49-F238E27FC236}">
                <a16:creationId xmlns:a16="http://schemas.microsoft.com/office/drawing/2014/main" id="{038C305B-C21F-4140-50A0-88FE5DB063B0}"/>
              </a:ext>
            </a:extLst>
          </p:cNvPr>
          <p:cNvSpPr txBox="1"/>
          <p:nvPr/>
        </p:nvSpPr>
        <p:spPr>
          <a:xfrm>
            <a:off x="793642" y="1820195"/>
            <a:ext cx="4749552" cy="286232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sz="1400" dirty="0"/>
              <a:t>Patient admitted with abdominal pain and on review of notes from previous admission in July 2020 it was found that patient was given a diagnosis of SLE. She was discharged on Hydroxychloroquine and Prednisolone 20mg daily with the discharge summary noting “For outpatient follow up with rheumatology”. There was no follow up appointment  and the patient continued to be prescribed Prednisolone by her GP at the same dose for the next two years without review by any specialist team. There are 24 consecutive primary care prescription records between August 2020 and April 2022 which state “Prednisolone 5mg tablets, take 4 tablets (20mg) once daily until Rheumatology review, 112 tablet”. </a:t>
            </a:r>
          </a:p>
          <a:p>
            <a:r>
              <a:rPr lang="en-GB" sz="1200" dirty="0"/>
              <a:t>(ID 4181)</a:t>
            </a:r>
          </a:p>
        </p:txBody>
      </p:sp>
      <p:sp>
        <p:nvSpPr>
          <p:cNvPr id="8" name="TextBox 7">
            <a:extLst>
              <a:ext uri="{FF2B5EF4-FFF2-40B4-BE49-F238E27FC236}">
                <a16:creationId xmlns:a16="http://schemas.microsoft.com/office/drawing/2014/main" id="{A43E0A14-621D-ED35-54D7-8DECE8EC2FB6}"/>
              </a:ext>
            </a:extLst>
          </p:cNvPr>
          <p:cNvSpPr txBox="1"/>
          <p:nvPr/>
        </p:nvSpPr>
        <p:spPr>
          <a:xfrm>
            <a:off x="798992" y="1143646"/>
            <a:ext cx="5844466" cy="461665"/>
          </a:xfrm>
          <a:prstGeom prst="rect">
            <a:avLst/>
          </a:prstGeom>
          <a:solidFill>
            <a:schemeClr val="accent6">
              <a:lumMod val="40000"/>
              <a:lumOff val="60000"/>
            </a:schemeClr>
          </a:solidFill>
        </p:spPr>
        <p:txBody>
          <a:bodyPr wrap="square">
            <a:spAutoFit/>
          </a:bodyPr>
          <a:lstStyle/>
          <a:p>
            <a:r>
              <a:rPr lang="en-GB" sz="2400" dirty="0"/>
              <a:t>Learning from Red graded quality alerts</a:t>
            </a:r>
          </a:p>
        </p:txBody>
      </p:sp>
    </p:spTree>
    <p:extLst>
      <p:ext uri="{BB962C8B-B14F-4D97-AF65-F5344CB8AC3E}">
        <p14:creationId xmlns:p14="http://schemas.microsoft.com/office/powerpoint/2010/main" val="224721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3</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5" name="TextBox 4">
            <a:extLst>
              <a:ext uri="{FF2B5EF4-FFF2-40B4-BE49-F238E27FC236}">
                <a16:creationId xmlns:a16="http://schemas.microsoft.com/office/drawing/2014/main" id="{AC2550CD-DD92-79A3-925E-03847B2DAECA}"/>
              </a:ext>
            </a:extLst>
          </p:cNvPr>
          <p:cNvSpPr txBox="1"/>
          <p:nvPr/>
        </p:nvSpPr>
        <p:spPr>
          <a:xfrm>
            <a:off x="435005" y="1402671"/>
            <a:ext cx="5992427" cy="15696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en-US"/>
            </a:defPPr>
            <a:lvl1pPr>
              <a:defRPr sz="12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1600" dirty="0"/>
              <a:t>Inpatient discharged from Cardiology with colchicine tablets as directed but he has developed increasing nausea and now has started with diarrhoea. He was advised to report this to the GP but as this use of colchicine is off license, the GP was unable to advise on this or offer an alternative.</a:t>
            </a:r>
          </a:p>
          <a:p>
            <a:r>
              <a:rPr lang="en-GB" sz="1600" dirty="0"/>
              <a:t>(ID 4281)</a:t>
            </a:r>
          </a:p>
        </p:txBody>
      </p:sp>
      <p:sp>
        <p:nvSpPr>
          <p:cNvPr id="7" name="TextBox 6">
            <a:extLst>
              <a:ext uri="{FF2B5EF4-FFF2-40B4-BE49-F238E27FC236}">
                <a16:creationId xmlns:a16="http://schemas.microsoft.com/office/drawing/2014/main" id="{C94BF959-F02F-07F3-9CFF-7425A6FB66A7}"/>
              </a:ext>
            </a:extLst>
          </p:cNvPr>
          <p:cNvSpPr txBox="1"/>
          <p:nvPr/>
        </p:nvSpPr>
        <p:spPr>
          <a:xfrm>
            <a:off x="4725881" y="3130470"/>
            <a:ext cx="7057747" cy="3042884"/>
          </a:xfrm>
          <a:prstGeom prst="rect">
            <a:avLst/>
          </a:prstGeo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1"/>
          </a:fillRef>
          <a:effectRef idx="1">
            <a:schemeClr val="accent1"/>
          </a:effectRef>
          <a:fontRef idx="minor">
            <a:schemeClr val="lt1"/>
          </a:fontRef>
        </p:style>
        <p:txBody>
          <a:bodyPr vert="horz" wrap="square" lIns="91440" tIns="45720" rIns="91440" bIns="45720" rtlCol="0">
            <a:spAutoFit/>
          </a:bodyPr>
          <a:lstStyle>
            <a:defPPr>
              <a:defRPr lang="en-US"/>
            </a:defPPr>
            <a:lvl1pPr indent="0">
              <a:lnSpc>
                <a:spcPct val="90000"/>
              </a:lnSpc>
              <a:spcBef>
                <a:spcPts val="1000"/>
              </a:spcBef>
              <a:buFont typeface="Arial" panose="020B0604020202020204" pitchFamily="34" charset="0"/>
              <a:buNone/>
              <a:defRPr sz="1200"/>
            </a:lvl1pPr>
            <a:lvl2pPr marL="685800" indent="-228600">
              <a:lnSpc>
                <a:spcPct val="90000"/>
              </a:lnSpc>
              <a:spcBef>
                <a:spcPts val="500"/>
              </a:spcBef>
              <a:buFont typeface="Arial" panose="020B0604020202020204" pitchFamily="34" charset="0"/>
              <a:buChar char="•"/>
              <a:defRPr sz="2000">
                <a:solidFill>
                  <a:srgbClr val="013C5B"/>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a:solidFill>
                  <a:srgbClr val="013C5B"/>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sz="1600">
                <a:solidFill>
                  <a:srgbClr val="013C5B"/>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sz="1600">
                <a:solidFill>
                  <a:srgbClr val="013C5B"/>
                </a:solidFill>
                <a:latin typeface="Arial" panose="020B0604020202020204" pitchFamily="34" charset="0"/>
                <a:cs typeface="Arial" panose="020B0604020202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600" dirty="0"/>
              <a:t>Response </a:t>
            </a:r>
          </a:p>
          <a:p>
            <a:r>
              <a:rPr lang="en-GB" sz="1600" dirty="0"/>
              <a:t>The Cardiology Consultants that cared for the patient during their admission with pericarditis have advised that if the patient has side effects from the medication colchicine it should be stopped immediately, they would not prescribe an alternative medication. </a:t>
            </a:r>
          </a:p>
          <a:p>
            <a:endParaRPr lang="en-GB" sz="1600" dirty="0"/>
          </a:p>
          <a:p>
            <a:r>
              <a:rPr lang="en-GB" sz="1600" dirty="0"/>
              <a:t>The Trust advised that if GPs need to contact the team to discuss issues such as this in the future,  they recommend contacting the ward the patient was discharged from for advice (noted on the electronic discharge notification eDN) or the secretary of the named consultant for the patient.</a:t>
            </a:r>
          </a:p>
          <a:p>
            <a:endParaRPr lang="en-GB" sz="1600" dirty="0"/>
          </a:p>
        </p:txBody>
      </p:sp>
    </p:spTree>
    <p:extLst>
      <p:ext uri="{BB962C8B-B14F-4D97-AF65-F5344CB8AC3E}">
        <p14:creationId xmlns:p14="http://schemas.microsoft.com/office/powerpoint/2010/main" val="308251443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4</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6" name="Content Placeholder 5">
            <a:extLst>
              <a:ext uri="{FF2B5EF4-FFF2-40B4-BE49-F238E27FC236}">
                <a16:creationId xmlns:a16="http://schemas.microsoft.com/office/drawing/2014/main" id="{68CB27D3-6743-5A5C-C216-5F9677E262D9}"/>
              </a:ext>
            </a:extLst>
          </p:cNvPr>
          <p:cNvSpPr>
            <a:spLocks noGrp="1"/>
          </p:cNvSpPr>
          <p:nvPr>
            <p:ph sz="quarter" idx="14"/>
          </p:nvPr>
        </p:nvSpPr>
        <p:spPr>
          <a:xfrm>
            <a:off x="217889" y="1796970"/>
            <a:ext cx="5901785" cy="3982394"/>
          </a:xfrm>
          <a:solidFill>
            <a:srgbClr val="6666FF"/>
          </a:solidFill>
          <a:effectLst>
            <a:outerShdw blurRad="50800" dist="38100" algn="l" rotWithShape="0">
              <a:prstClr val="black">
                <a:alpha val="40000"/>
              </a:prstClr>
            </a:outerShdw>
            <a:softEdge rad="12700"/>
          </a:effectLst>
        </p:spPr>
        <p:txBody>
          <a:bodyPr>
            <a:normAutofit fontScale="92500"/>
          </a:bodyPr>
          <a:lstStyle/>
          <a:p>
            <a:pPr marL="0" indent="0">
              <a:lnSpc>
                <a:spcPct val="100000"/>
              </a:lnSpc>
              <a:buNone/>
            </a:pPr>
            <a:r>
              <a:rPr lang="en-GB" sz="1400" b="0" i="0" u="none" strike="noStrike" dirty="0">
                <a:solidFill>
                  <a:schemeClr val="bg1"/>
                </a:solidFill>
                <a:effectLst/>
                <a:latin typeface="Calibri" panose="020F0502020204030204" pitchFamily="34" charset="0"/>
              </a:rPr>
              <a:t>An 84 yr. old discharged to Rehab following hip surgery after a fall at home. Medications on discharge were Ibuprofen 400 mg TDS, Enoxaparin 40mg and Alendronate. Proton pump inhibitors were prescribed and omeprazole 40 mg once a day. The patient was re admitted the following day with coffee ground vomit and a low haemoglobin and an AKI eGFR 18 with deranged LFTs.  Endoscopy showed extensive gastric ulceration.</a:t>
            </a:r>
            <a:br>
              <a:rPr lang="en-GB" sz="1400" b="0" i="0" u="none" strike="noStrike" dirty="0">
                <a:solidFill>
                  <a:schemeClr val="bg1"/>
                </a:solidFill>
                <a:effectLst/>
                <a:latin typeface="Calibri" panose="020F0502020204030204" pitchFamily="34" charset="0"/>
              </a:rPr>
            </a:br>
            <a:r>
              <a:rPr lang="en-GB" sz="1400" b="0" i="0" u="none" strike="noStrike" dirty="0">
                <a:solidFill>
                  <a:schemeClr val="bg1"/>
                </a:solidFill>
                <a:effectLst/>
                <a:latin typeface="Calibri" panose="020F0502020204030204" pitchFamily="34" charset="0"/>
              </a:rPr>
              <a:t>The patient was transfused and medically managed but </a:t>
            </a:r>
            <a:r>
              <a:rPr lang="en-GB" sz="1400" dirty="0">
                <a:solidFill>
                  <a:schemeClr val="bg1"/>
                </a:solidFill>
                <a:latin typeface="Calibri" panose="020F0502020204030204" pitchFamily="34" charset="0"/>
              </a:rPr>
              <a:t>went on to d</a:t>
            </a:r>
            <a:r>
              <a:rPr lang="en-GB" sz="1400" b="0" i="0" u="none" strike="noStrike" dirty="0">
                <a:solidFill>
                  <a:schemeClr val="bg1"/>
                </a:solidFill>
                <a:effectLst/>
                <a:latin typeface="Calibri" panose="020F0502020204030204" pitchFamily="34" charset="0"/>
              </a:rPr>
              <a:t>evelop a HAP and was treated with intravenous antibiotics. </a:t>
            </a:r>
            <a:r>
              <a:rPr lang="en-GB" sz="1400" dirty="0">
                <a:solidFill>
                  <a:schemeClr val="bg1"/>
                </a:solidFill>
                <a:latin typeface="Calibri" panose="020F0502020204030204" pitchFamily="34" charset="0"/>
              </a:rPr>
              <a:t>On </a:t>
            </a:r>
            <a:r>
              <a:rPr lang="en-GB" sz="1400" b="0" i="0" u="none" strike="noStrike" dirty="0">
                <a:solidFill>
                  <a:schemeClr val="bg1"/>
                </a:solidFill>
                <a:effectLst/>
                <a:latin typeface="Calibri" panose="020F0502020204030204" pitchFamily="34" charset="0"/>
              </a:rPr>
              <a:t>04/05/20 the patient was confirmed covid positive, in the coming days the patient became increasing unwell and a DNACPR was put in place. On 15/05/20,the patient sadly died.</a:t>
            </a:r>
          </a:p>
          <a:p>
            <a:pPr marL="0" indent="0">
              <a:lnSpc>
                <a:spcPct val="100000"/>
              </a:lnSpc>
              <a:buNone/>
            </a:pPr>
            <a:br>
              <a:rPr lang="en-GB" sz="1400" b="0" i="0" u="none" strike="noStrike" dirty="0">
                <a:solidFill>
                  <a:schemeClr val="bg1"/>
                </a:solidFill>
                <a:effectLst/>
                <a:latin typeface="Calibri" panose="020F0502020204030204" pitchFamily="34" charset="0"/>
              </a:rPr>
            </a:br>
            <a:r>
              <a:rPr lang="en-GB" sz="1400" b="0" i="0" u="none" strike="noStrike" dirty="0">
                <a:solidFill>
                  <a:schemeClr val="bg1"/>
                </a:solidFill>
                <a:effectLst/>
                <a:latin typeface="Calibri" panose="020F0502020204030204" pitchFamily="34" charset="0"/>
              </a:rPr>
              <a:t>The Trust completed an RCA and identified learning around co prescribing of NSAID Enoxaparin 40mg and  Alendronate and the report was shared with the widow who requested further review around the prescribing and monitoring of the Alendronate acid. To offer the widow closure the Trust are looking at this but are not clear where this was first prescribed and the detail of any GP monitoring that was in place. </a:t>
            </a:r>
          </a:p>
          <a:p>
            <a:pPr marL="0" indent="0">
              <a:lnSpc>
                <a:spcPct val="100000"/>
              </a:lnSpc>
              <a:buNone/>
            </a:pPr>
            <a:r>
              <a:rPr lang="en-GB" sz="1400" dirty="0">
                <a:solidFill>
                  <a:schemeClr val="bg1"/>
                </a:solidFill>
                <a:latin typeface="Calibri" panose="020F0502020204030204" pitchFamily="34" charset="0"/>
              </a:rPr>
              <a:t>(ID 1023)</a:t>
            </a:r>
          </a:p>
        </p:txBody>
      </p:sp>
      <p:sp>
        <p:nvSpPr>
          <p:cNvPr id="2" name="TextBox 1">
            <a:extLst>
              <a:ext uri="{FF2B5EF4-FFF2-40B4-BE49-F238E27FC236}">
                <a16:creationId xmlns:a16="http://schemas.microsoft.com/office/drawing/2014/main" id="{9E6D3D08-845B-EF9E-3E63-4F24E82823EE}"/>
              </a:ext>
            </a:extLst>
          </p:cNvPr>
          <p:cNvSpPr txBox="1"/>
          <p:nvPr/>
        </p:nvSpPr>
        <p:spPr>
          <a:xfrm>
            <a:off x="6498454" y="2233895"/>
            <a:ext cx="5166805" cy="3108543"/>
          </a:xfrm>
          <a:prstGeom prst="rect">
            <a:avLst/>
          </a:prstGeom>
          <a:solidFill>
            <a:srgbClr val="CC00FF"/>
          </a:solidFill>
          <a:effectLst>
            <a:outerShdw blurRad="50800" dist="38100" dir="18900000" algn="bl" rotWithShape="0">
              <a:prstClr val="black">
                <a:alpha val="40000"/>
              </a:prstClr>
            </a:outerShdw>
          </a:effectLst>
        </p:spPr>
        <p:txBody>
          <a:bodyPr wrap="square" rtlCol="0">
            <a:spAutoFit/>
          </a:bodyPr>
          <a:lstStyle/>
          <a:p>
            <a:r>
              <a:rPr lang="en-GB" sz="1400" b="1" dirty="0">
                <a:solidFill>
                  <a:schemeClr val="bg1"/>
                </a:solidFill>
              </a:rPr>
              <a:t>Response from the GP Practice </a:t>
            </a:r>
          </a:p>
          <a:p>
            <a:r>
              <a:rPr lang="en-GB" sz="1400" dirty="0">
                <a:solidFill>
                  <a:schemeClr val="bg1"/>
                </a:solidFill>
              </a:rPr>
              <a:t>In General Practice patients on Alendronic Acid are reviewed after 5 years as per guidance below: </a:t>
            </a:r>
          </a:p>
          <a:p>
            <a:endParaRPr lang="en-GB" sz="1400" dirty="0">
              <a:solidFill>
                <a:schemeClr val="bg1"/>
              </a:solidFill>
            </a:endParaRPr>
          </a:p>
          <a:p>
            <a:r>
              <a:rPr lang="en-GB" sz="1400" dirty="0">
                <a:solidFill>
                  <a:schemeClr val="bg1"/>
                </a:solidFill>
              </a:rPr>
              <a:t>The need to continue bisphosphonate treatment for osteoporosis should be re-evaluated periodically based on an assessment of the benefits and risks of treatment for individual patients, particularly after 5 or more years of use.  The medication was started in July 2018, patient would have had a review in July 2023.There is no other specific Monitoring undertaken in the GP Surgery.  </a:t>
            </a:r>
          </a:p>
          <a:p>
            <a:endParaRPr lang="en-GB" sz="1400" dirty="0">
              <a:solidFill>
                <a:schemeClr val="bg1"/>
              </a:solidFill>
            </a:endParaRPr>
          </a:p>
          <a:p>
            <a:r>
              <a:rPr lang="en-GB" sz="1400" dirty="0">
                <a:solidFill>
                  <a:schemeClr val="bg1"/>
                </a:solidFill>
              </a:rPr>
              <a:t>Learning from this case was discussed at the practice clinical meeting in July 2021. </a:t>
            </a:r>
          </a:p>
          <a:p>
            <a:endParaRPr lang="en-GB" sz="1400" dirty="0">
              <a:solidFill>
                <a:schemeClr val="bg1"/>
              </a:solidFill>
            </a:endParaRPr>
          </a:p>
        </p:txBody>
      </p:sp>
      <p:sp>
        <p:nvSpPr>
          <p:cNvPr id="8" name="TextBox 7">
            <a:extLst>
              <a:ext uri="{FF2B5EF4-FFF2-40B4-BE49-F238E27FC236}">
                <a16:creationId xmlns:a16="http://schemas.microsoft.com/office/drawing/2014/main" id="{32D89E55-7DEC-0AF0-EA79-3CAB098F5FC1}"/>
              </a:ext>
            </a:extLst>
          </p:cNvPr>
          <p:cNvSpPr txBox="1"/>
          <p:nvPr/>
        </p:nvSpPr>
        <p:spPr>
          <a:xfrm>
            <a:off x="251534" y="1178545"/>
            <a:ext cx="5844466" cy="461665"/>
          </a:xfrm>
          <a:prstGeom prst="rect">
            <a:avLst/>
          </a:prstGeom>
          <a:solidFill>
            <a:schemeClr val="accent4">
              <a:lumMod val="20000"/>
              <a:lumOff val="80000"/>
            </a:schemeClr>
          </a:solidFill>
        </p:spPr>
        <p:txBody>
          <a:bodyPr wrap="square">
            <a:spAutoFit/>
          </a:bodyPr>
          <a:lstStyle/>
          <a:p>
            <a:r>
              <a:rPr lang="en-GB" sz="2400" dirty="0"/>
              <a:t>Learning from amber graded quality alerts</a:t>
            </a:r>
          </a:p>
        </p:txBody>
      </p:sp>
    </p:spTree>
    <p:extLst>
      <p:ext uri="{BB962C8B-B14F-4D97-AF65-F5344CB8AC3E}">
        <p14:creationId xmlns:p14="http://schemas.microsoft.com/office/powerpoint/2010/main" val="2667793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5</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6" name="Content Placeholder 5">
            <a:extLst>
              <a:ext uri="{FF2B5EF4-FFF2-40B4-BE49-F238E27FC236}">
                <a16:creationId xmlns:a16="http://schemas.microsoft.com/office/drawing/2014/main" id="{68CB27D3-6743-5A5C-C216-5F9677E262D9}"/>
              </a:ext>
            </a:extLst>
          </p:cNvPr>
          <p:cNvSpPr>
            <a:spLocks noGrp="1"/>
          </p:cNvSpPr>
          <p:nvPr>
            <p:ph sz="quarter" idx="14"/>
          </p:nvPr>
        </p:nvSpPr>
        <p:spPr>
          <a:xfrm>
            <a:off x="194216" y="1646049"/>
            <a:ext cx="3818491" cy="4186580"/>
          </a:xfrm>
          <a:solidFill>
            <a:srgbClr val="6666FF"/>
          </a:solidFill>
          <a:effectLst>
            <a:outerShdw blurRad="50800" dist="38100" algn="l" rotWithShape="0">
              <a:prstClr val="black">
                <a:alpha val="40000"/>
              </a:prstClr>
            </a:outerShdw>
            <a:softEdge rad="12700"/>
          </a:effectLst>
        </p:spPr>
        <p:txBody>
          <a:bodyPr>
            <a:normAutofit fontScale="92500" lnSpcReduction="20000"/>
          </a:bodyPr>
          <a:lstStyle/>
          <a:p>
            <a:pPr marL="0" indent="0">
              <a:lnSpc>
                <a:spcPct val="100000"/>
              </a:lnSpc>
              <a:buNone/>
            </a:pPr>
            <a:r>
              <a:rPr lang="en-GB" sz="1400" b="0" i="0" u="none" strike="noStrike" dirty="0">
                <a:solidFill>
                  <a:schemeClr val="bg1"/>
                </a:solidFill>
                <a:effectLst/>
                <a:latin typeface="Calibri" panose="020F0502020204030204" pitchFamily="34" charset="0"/>
              </a:rPr>
              <a:t>A Patient who was admitted following a fall then developed arrhythmia as an inpatient. This was investigated and significant medication changes made. They were discharged with plan for GP follow up and with a note that the hospital team would refer to community heart failure team for specialist follow up. An amber 1 drug (dapagliflozin) had been started while he was an inpatient, but no adequate plan for prescription, titration and monitoring under specialist supervision. </a:t>
            </a:r>
          </a:p>
          <a:p>
            <a:pPr marL="0" indent="0">
              <a:lnSpc>
                <a:spcPct val="100000"/>
              </a:lnSpc>
              <a:buNone/>
            </a:pPr>
            <a:r>
              <a:rPr lang="en-GB" sz="1400" b="0" i="0" u="none" strike="noStrike" dirty="0">
                <a:solidFill>
                  <a:schemeClr val="bg1"/>
                </a:solidFill>
                <a:effectLst/>
                <a:latin typeface="Calibri" panose="020F0502020204030204" pitchFamily="34" charset="0"/>
              </a:rPr>
              <a:t>The GP requested that heart failure team reviewed the patient as a matter of urgency and it transpired that they had not received a referral from the inpatient team.</a:t>
            </a:r>
          </a:p>
          <a:p>
            <a:pPr marL="0" indent="0">
              <a:lnSpc>
                <a:spcPct val="100000"/>
              </a:lnSpc>
              <a:buNone/>
            </a:pPr>
            <a:r>
              <a:rPr lang="en-GB" sz="1400" dirty="0">
                <a:solidFill>
                  <a:schemeClr val="bg1"/>
                </a:solidFill>
                <a:latin typeface="Calibri" panose="020F0502020204030204" pitchFamily="34" charset="0"/>
              </a:rPr>
              <a:t>The GP </a:t>
            </a:r>
            <a:r>
              <a:rPr lang="en-GB" sz="1400" b="0" i="0" u="none" strike="noStrike" dirty="0">
                <a:solidFill>
                  <a:schemeClr val="bg1"/>
                </a:solidFill>
                <a:effectLst/>
                <a:latin typeface="Calibri" panose="020F0502020204030204" pitchFamily="34" charset="0"/>
              </a:rPr>
              <a:t>continued the prescription despite Amber 1 status to maintain patient safety and made contact with the heart failure team to ensure timely follow up. The practice team arranged necessary medication monitoring tests as they were appropriately asked to do.</a:t>
            </a:r>
          </a:p>
          <a:p>
            <a:pPr marL="0" indent="0">
              <a:lnSpc>
                <a:spcPct val="100000"/>
              </a:lnSpc>
              <a:buNone/>
            </a:pPr>
            <a:r>
              <a:rPr lang="en-GB" sz="1400" dirty="0">
                <a:solidFill>
                  <a:schemeClr val="bg1"/>
                </a:solidFill>
                <a:latin typeface="Calibri" panose="020F0502020204030204" pitchFamily="34" charset="0"/>
              </a:rPr>
              <a:t>(ID 2862)</a:t>
            </a:r>
          </a:p>
        </p:txBody>
      </p:sp>
      <p:sp>
        <p:nvSpPr>
          <p:cNvPr id="2" name="TextBox 1">
            <a:extLst>
              <a:ext uri="{FF2B5EF4-FFF2-40B4-BE49-F238E27FC236}">
                <a16:creationId xmlns:a16="http://schemas.microsoft.com/office/drawing/2014/main" id="{9E6D3D08-845B-EF9E-3E63-4F24E82823EE}"/>
              </a:ext>
            </a:extLst>
          </p:cNvPr>
          <p:cNvSpPr txBox="1"/>
          <p:nvPr/>
        </p:nvSpPr>
        <p:spPr>
          <a:xfrm>
            <a:off x="4172505" y="1164134"/>
            <a:ext cx="7684533" cy="5293757"/>
          </a:xfrm>
          <a:prstGeom prst="rect">
            <a:avLst/>
          </a:prstGeom>
          <a:solidFill>
            <a:srgbClr val="CC00FF"/>
          </a:solidFill>
          <a:effectLst>
            <a:outerShdw blurRad="50800" dist="38100" algn="l" rotWithShape="0">
              <a:prstClr val="black">
                <a:alpha val="40000"/>
              </a:prstClr>
            </a:outerShdw>
          </a:effectLst>
        </p:spPr>
        <p:txBody>
          <a:bodyPr wrap="square" rtlCol="0">
            <a:spAutoFit/>
          </a:bodyPr>
          <a:lstStyle/>
          <a:p>
            <a:r>
              <a:rPr lang="en-GB" sz="1300" b="1" dirty="0">
                <a:solidFill>
                  <a:schemeClr val="bg1"/>
                </a:solidFill>
              </a:rPr>
              <a:t>Response from Cardiology – </a:t>
            </a:r>
            <a:r>
              <a:rPr lang="en-GB" sz="1300" b="0" i="0" u="none" strike="noStrike" dirty="0">
                <a:solidFill>
                  <a:schemeClr val="bg1"/>
                </a:solidFill>
                <a:effectLst/>
                <a:latin typeface="Calibri" panose="020F0502020204030204" pitchFamily="34" charset="0"/>
              </a:rPr>
              <a:t>The Clinical Lead for Cardiology confirmed that Dapaglifozin was started by the cardiology </a:t>
            </a:r>
            <a:r>
              <a:rPr lang="en-GB" sz="1300" b="0" i="0" u="none" strike="noStrike" dirty="0" err="1">
                <a:solidFill>
                  <a:schemeClr val="bg1"/>
                </a:solidFill>
                <a:effectLst/>
                <a:latin typeface="Calibri" panose="020F0502020204030204" pitchFamily="34" charset="0"/>
              </a:rPr>
              <a:t>SpR</a:t>
            </a:r>
            <a:r>
              <a:rPr lang="en-GB" sz="1300" b="0" i="0" u="none" strike="noStrike" dirty="0">
                <a:solidFill>
                  <a:schemeClr val="bg1"/>
                </a:solidFill>
                <a:effectLst/>
                <a:latin typeface="Calibri" panose="020F0502020204030204" pitchFamily="34" charset="0"/>
              </a:rPr>
              <a:t> when the patient was referred for a cardiac opinion by one of the medical wards. Unfortunately, the medical ward team were not aware that this medication was an Amber medication and apologise for the patient being discharged without the transfer of care document being completed. The clinical lead for Cardiology has raised your concern at the Cardiology governance meeting to ensure patients who are not on a speciality ward but are discharged on speciality treatment have the relevant transfer of care document completed where appropriate. It was also noted that the patient has since been seen by the community heart failure team.</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a:t>
            </a:r>
            <a:br>
              <a:rPr lang="en-GB" sz="1300" b="0" i="0" u="none" strike="noStrike" dirty="0">
                <a:solidFill>
                  <a:schemeClr val="bg1"/>
                </a:solidFill>
                <a:effectLst/>
                <a:latin typeface="Calibri" panose="020F0502020204030204" pitchFamily="34" charset="0"/>
              </a:rPr>
            </a:br>
            <a:r>
              <a:rPr lang="en-GB" sz="1300" b="1" i="0" u="none" strike="noStrike" dirty="0">
                <a:solidFill>
                  <a:schemeClr val="bg1"/>
                </a:solidFill>
                <a:effectLst/>
                <a:latin typeface="Calibri" panose="020F0502020204030204" pitchFamily="34" charset="0"/>
              </a:rPr>
              <a:t>Respons</a:t>
            </a:r>
            <a:r>
              <a:rPr lang="en-GB" sz="1300" b="1" dirty="0">
                <a:solidFill>
                  <a:schemeClr val="bg1"/>
                </a:solidFill>
                <a:latin typeface="Calibri" panose="020F0502020204030204" pitchFamily="34" charset="0"/>
              </a:rPr>
              <a:t>e from the  Pharmacy team </a:t>
            </a:r>
            <a:r>
              <a:rPr lang="en-GB" sz="1300" dirty="0">
                <a:solidFill>
                  <a:schemeClr val="bg1"/>
                </a:solidFill>
                <a:latin typeface="Calibri" panose="020F0502020204030204" pitchFamily="34" charset="0"/>
              </a:rPr>
              <a:t>– </a:t>
            </a:r>
            <a:r>
              <a:rPr lang="en-GB" sz="1300" b="0" i="0" u="none" strike="noStrike" dirty="0">
                <a:solidFill>
                  <a:schemeClr val="bg1"/>
                </a:solidFill>
                <a:effectLst/>
                <a:latin typeface="Calibri" panose="020F0502020204030204" pitchFamily="34" charset="0"/>
              </a:rPr>
              <a:t>If  the patient is initiated on Dapagliflozin as an inpatient, the hospital will provide a month’s supply on discharge. A discharge letter is sent to the GP with the initiation information and monitoring/follow up requirements. There is no specific transfer of care documentation, however the following </a:t>
            </a:r>
            <a:r>
              <a:rPr lang="en-GB" sz="1300" dirty="0">
                <a:solidFill>
                  <a:schemeClr val="bg1"/>
                </a:solidFill>
                <a:latin typeface="Calibri" panose="020F0502020204030204" pitchFamily="34" charset="0"/>
              </a:rPr>
              <a:t>s</a:t>
            </a:r>
            <a:r>
              <a:rPr lang="en-GB" sz="1300" b="0" i="0" u="none" strike="noStrike" dirty="0">
                <a:solidFill>
                  <a:schemeClr val="bg1"/>
                </a:solidFill>
                <a:effectLst/>
                <a:latin typeface="Calibri" panose="020F0502020204030204" pitchFamily="34" charset="0"/>
              </a:rPr>
              <a:t>hould be included in the discharge letter:</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Indication for therapy, including an updated HF management/medicines optimisation plan, and details of the shared decision-making process/counselling with the patient</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Baseline renal function assessment and BP reading (include baseline HbA1c if checked)</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Details of HF specialist and/or community HF team for follow up/support within the first month (if required).</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If initiated in hospital, patients will be reviewed by the initiating HF team or referred to the community HF team. When Dapagliflozin for HF is started as an inpatient, the clinician must ensure that the initiation checklist is completed. The ward pharmacist will clinically screen the prescription and as part of this process ensures that the initiation checklist has been completed. The ward pharmacist facilitates the discharge process and prompts the ward doctors to complete any transfer of care documentation. </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 </a:t>
            </a:r>
            <a:br>
              <a:rPr lang="en-GB" sz="1300" b="0" i="0" u="none" strike="noStrike" dirty="0">
                <a:solidFill>
                  <a:schemeClr val="bg1"/>
                </a:solidFill>
                <a:effectLst/>
                <a:latin typeface="Calibri" panose="020F0502020204030204" pitchFamily="34" charset="0"/>
              </a:rPr>
            </a:br>
            <a:r>
              <a:rPr lang="en-GB" sz="1300" b="0" i="0" u="none" strike="noStrike" dirty="0">
                <a:solidFill>
                  <a:schemeClr val="bg1"/>
                </a:solidFill>
                <a:effectLst/>
                <a:latin typeface="Calibri" panose="020F0502020204030204" pitchFamily="34" charset="0"/>
              </a:rPr>
              <a:t>Ward teams have been reminded to check drug formulary status and of the importance of completing any additional documentation and information to support safe patient discharge.</a:t>
            </a:r>
          </a:p>
        </p:txBody>
      </p:sp>
    </p:spTree>
    <p:extLst>
      <p:ext uri="{BB962C8B-B14F-4D97-AF65-F5344CB8AC3E}">
        <p14:creationId xmlns:p14="http://schemas.microsoft.com/office/powerpoint/2010/main" val="350410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6</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Alerts </a:t>
            </a:r>
          </a:p>
        </p:txBody>
      </p:sp>
      <p:sp>
        <p:nvSpPr>
          <p:cNvPr id="2" name="TextBox 1">
            <a:extLst>
              <a:ext uri="{FF2B5EF4-FFF2-40B4-BE49-F238E27FC236}">
                <a16:creationId xmlns:a16="http://schemas.microsoft.com/office/drawing/2014/main" id="{2D9E50A9-9CA7-3D7A-FBE0-4E133A7870CF}"/>
              </a:ext>
            </a:extLst>
          </p:cNvPr>
          <p:cNvSpPr txBox="1"/>
          <p:nvPr/>
        </p:nvSpPr>
        <p:spPr>
          <a:xfrm>
            <a:off x="452761" y="2050741"/>
            <a:ext cx="4163628" cy="1815882"/>
          </a:xfrm>
          <a:prstGeom prst="rect">
            <a:avLst/>
          </a:prstGeom>
          <a:solidFill>
            <a:srgbClr val="6699FF"/>
          </a:solidFill>
          <a:effectLst>
            <a:outerShdw blurRad="50800" dist="38100" algn="l" rotWithShape="0">
              <a:prstClr val="black">
                <a:alpha val="40000"/>
              </a:prstClr>
            </a:outerShdw>
          </a:effectLst>
        </p:spPr>
        <p:txBody>
          <a:bodyPr wrap="square" rtlCol="0">
            <a:spAutoFit/>
          </a:bodyPr>
          <a:lstStyle/>
          <a:p>
            <a:pPr marL="0" indent="0">
              <a:lnSpc>
                <a:spcPct val="100000"/>
              </a:lnSpc>
              <a:buNone/>
            </a:pPr>
            <a:r>
              <a:rPr lang="en-GB" sz="1400" dirty="0">
                <a:solidFill>
                  <a:schemeClr val="bg1"/>
                </a:solidFill>
                <a:latin typeface="Calibri" panose="020F0502020204030204" pitchFamily="34" charset="0"/>
              </a:rPr>
              <a:t>Patient advised to contact GP practice for prescription of Emla cream for dialysis treatment. The patient is frail, needing to put a request in for medication and then wait 48 hours to get it from her pharmacy. The GP felt this was unnecessary work for both reception and clinical staff at the practice and said that given this is needed for her treatment why is it not provided by the dialysis unit? </a:t>
            </a:r>
          </a:p>
        </p:txBody>
      </p:sp>
      <p:sp>
        <p:nvSpPr>
          <p:cNvPr id="5" name="TextBox 4">
            <a:extLst>
              <a:ext uri="{FF2B5EF4-FFF2-40B4-BE49-F238E27FC236}">
                <a16:creationId xmlns:a16="http://schemas.microsoft.com/office/drawing/2014/main" id="{94853CFE-DC17-CECF-AF45-4C771C1047D8}"/>
              </a:ext>
            </a:extLst>
          </p:cNvPr>
          <p:cNvSpPr txBox="1"/>
          <p:nvPr/>
        </p:nvSpPr>
        <p:spPr>
          <a:xfrm>
            <a:off x="5074183" y="1901930"/>
            <a:ext cx="6564442" cy="3539430"/>
          </a:xfrm>
          <a:prstGeom prst="rect">
            <a:avLst/>
          </a:prstGeom>
          <a:solidFill>
            <a:schemeClr val="accent1">
              <a:lumMod val="40000"/>
              <a:lumOff val="60000"/>
            </a:schemeClr>
          </a:solidFill>
          <a:effectLst>
            <a:outerShdw blurRad="50800" dist="38100" algn="l" rotWithShape="0">
              <a:prstClr val="black">
                <a:alpha val="40000"/>
              </a:prstClr>
            </a:outerShdw>
          </a:effectLst>
        </p:spPr>
        <p:txBody>
          <a:bodyPr wrap="square" rtlCol="0">
            <a:spAutoFit/>
          </a:bodyPr>
          <a:lstStyle/>
          <a:p>
            <a:r>
              <a:rPr lang="en-GB" sz="1400" b="1" dirty="0"/>
              <a:t>Response from the Dialysis Team</a:t>
            </a:r>
          </a:p>
          <a:p>
            <a:r>
              <a:rPr lang="en-GB" sz="1400" dirty="0"/>
              <a:t>The concerns raised by the GP were discussed with the Clinic Manager for Sidcup Dialysis Unit. EMLA cream has always been prescribed by the patient’s GP. The dialysis unit only provides a week’s supply at the beginning so that the patient can have enough time to get the prescription. Some patients may have it on their repeat prescription, some may have to drop a note to the GP surgery requesting to add EMLA to their prescription when they are running low on supply </a:t>
            </a:r>
            <a:br>
              <a:rPr lang="en-GB" sz="1400" dirty="0"/>
            </a:br>
            <a:br>
              <a:rPr lang="en-GB" sz="1400" dirty="0"/>
            </a:br>
            <a:r>
              <a:rPr lang="en-GB" sz="1400" dirty="0"/>
              <a:t>As the patient had a start at Borough dialysis unit, the unit would have provided that to her. Our Clinic Manager for Sidcup Dialysis Unit has checked with the patient regarding their EMLA cream and the patient has confirmed that she received two packs (10 tubes) of EMLA cream from our dialysis unit. She has also confirmed that the pharmacy is trying to resolve the prescription with the GP. </a:t>
            </a:r>
          </a:p>
          <a:p>
            <a:br>
              <a:rPr lang="en-GB" sz="1400" dirty="0"/>
            </a:br>
            <a:r>
              <a:rPr lang="en-GB" sz="1400" dirty="0"/>
              <a:t>This was shared with the MMT lead at Bexley to follow up with the practice. </a:t>
            </a:r>
            <a:br>
              <a:rPr lang="en-GB" sz="1400" dirty="0"/>
            </a:br>
            <a:endParaRPr lang="en-GB" sz="1400" dirty="0"/>
          </a:p>
        </p:txBody>
      </p:sp>
      <p:sp>
        <p:nvSpPr>
          <p:cNvPr id="9" name="TextBox 8">
            <a:extLst>
              <a:ext uri="{FF2B5EF4-FFF2-40B4-BE49-F238E27FC236}">
                <a16:creationId xmlns:a16="http://schemas.microsoft.com/office/drawing/2014/main" id="{1548B668-92EB-C502-E5FD-2FC938227D82}"/>
              </a:ext>
            </a:extLst>
          </p:cNvPr>
          <p:cNvSpPr txBox="1"/>
          <p:nvPr/>
        </p:nvSpPr>
        <p:spPr>
          <a:xfrm>
            <a:off x="251534" y="1178545"/>
            <a:ext cx="5844466" cy="461665"/>
          </a:xfrm>
          <a:prstGeom prst="rect">
            <a:avLst/>
          </a:prstGeom>
          <a:solidFill>
            <a:schemeClr val="accent6">
              <a:lumMod val="40000"/>
              <a:lumOff val="60000"/>
            </a:schemeClr>
          </a:solidFill>
        </p:spPr>
        <p:txBody>
          <a:bodyPr wrap="square">
            <a:spAutoFit/>
          </a:bodyPr>
          <a:lstStyle/>
          <a:p>
            <a:r>
              <a:rPr lang="en-GB" sz="2400" dirty="0"/>
              <a:t>Learning from green graded quality alert</a:t>
            </a:r>
          </a:p>
        </p:txBody>
      </p:sp>
      <p:sp>
        <p:nvSpPr>
          <p:cNvPr id="10" name="TextBox 9">
            <a:extLst>
              <a:ext uri="{FF2B5EF4-FFF2-40B4-BE49-F238E27FC236}">
                <a16:creationId xmlns:a16="http://schemas.microsoft.com/office/drawing/2014/main" id="{FF18588C-AD7D-0448-75AB-0DF632025227}"/>
              </a:ext>
            </a:extLst>
          </p:cNvPr>
          <p:cNvSpPr txBox="1"/>
          <p:nvPr/>
        </p:nvSpPr>
        <p:spPr>
          <a:xfrm>
            <a:off x="656948" y="5923590"/>
            <a:ext cx="9122401" cy="307777"/>
          </a:xfrm>
          <a:prstGeom prst="rect">
            <a:avLst/>
          </a:prstGeom>
          <a:solidFill>
            <a:schemeClr val="accent4">
              <a:lumMod val="20000"/>
              <a:lumOff val="80000"/>
            </a:schemeClr>
          </a:solidFill>
        </p:spPr>
        <p:txBody>
          <a:bodyPr wrap="square" rtlCol="0">
            <a:spAutoFit/>
          </a:bodyPr>
          <a:lstStyle/>
          <a:p>
            <a:r>
              <a:rPr lang="en-GB" sz="1400" i="1" dirty="0"/>
              <a:t>For information - due to the volume of green graded QAs raised there is no requirement for providers to give a response.  </a:t>
            </a:r>
          </a:p>
        </p:txBody>
      </p:sp>
    </p:spTree>
    <p:extLst>
      <p:ext uri="{BB962C8B-B14F-4D97-AF65-F5344CB8AC3E}">
        <p14:creationId xmlns:p14="http://schemas.microsoft.com/office/powerpoint/2010/main" val="184409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71189D-09C8-B1C7-1C19-C1CB35EC8E6E}"/>
              </a:ext>
            </a:extLst>
          </p:cNvPr>
          <p:cNvSpPr>
            <a:spLocks noGrp="1"/>
          </p:cNvSpPr>
          <p:nvPr>
            <p:ph type="title"/>
          </p:nvPr>
        </p:nvSpPr>
        <p:spPr/>
        <p:txBody>
          <a:bodyPr/>
          <a:lstStyle/>
          <a:p>
            <a:r>
              <a:rPr lang="en-GB" dirty="0"/>
              <a:t>Medication related Serious Incidents </a:t>
            </a:r>
          </a:p>
        </p:txBody>
      </p:sp>
      <p:graphicFrame>
        <p:nvGraphicFramePr>
          <p:cNvPr id="6" name="Table 5">
            <a:extLst>
              <a:ext uri="{FF2B5EF4-FFF2-40B4-BE49-F238E27FC236}">
                <a16:creationId xmlns:a16="http://schemas.microsoft.com/office/drawing/2014/main" id="{DCC23411-92CD-C1E6-5078-78D78B335015}"/>
              </a:ext>
            </a:extLst>
          </p:cNvPr>
          <p:cNvGraphicFramePr>
            <a:graphicFrameLocks noGrp="1"/>
          </p:cNvGraphicFramePr>
          <p:nvPr>
            <p:extLst>
              <p:ext uri="{D42A27DB-BD31-4B8C-83A1-F6EECF244321}">
                <p14:modId xmlns:p14="http://schemas.microsoft.com/office/powerpoint/2010/main" val="4203796567"/>
              </p:ext>
            </p:extLst>
          </p:nvPr>
        </p:nvGraphicFramePr>
        <p:xfrm>
          <a:off x="239697" y="1630553"/>
          <a:ext cx="11159231" cy="4859907"/>
        </p:xfrm>
        <a:graphic>
          <a:graphicData uri="http://schemas.openxmlformats.org/drawingml/2006/table">
            <a:tbl>
              <a:tblPr/>
              <a:tblGrid>
                <a:gridCol w="621437">
                  <a:extLst>
                    <a:ext uri="{9D8B030D-6E8A-4147-A177-3AD203B41FA5}">
                      <a16:colId xmlns:a16="http://schemas.microsoft.com/office/drawing/2014/main" val="1025661765"/>
                    </a:ext>
                  </a:extLst>
                </a:gridCol>
                <a:gridCol w="5273336">
                  <a:extLst>
                    <a:ext uri="{9D8B030D-6E8A-4147-A177-3AD203B41FA5}">
                      <a16:colId xmlns:a16="http://schemas.microsoft.com/office/drawing/2014/main" val="3376157580"/>
                    </a:ext>
                  </a:extLst>
                </a:gridCol>
                <a:gridCol w="5264458">
                  <a:extLst>
                    <a:ext uri="{9D8B030D-6E8A-4147-A177-3AD203B41FA5}">
                      <a16:colId xmlns:a16="http://schemas.microsoft.com/office/drawing/2014/main" val="427410811"/>
                    </a:ext>
                  </a:extLst>
                </a:gridCol>
              </a:tblGrid>
              <a:tr h="297985">
                <a:tc>
                  <a:txBody>
                    <a:bodyPr/>
                    <a:lstStyle/>
                    <a:p>
                      <a:pPr algn="l" fontAlgn="t"/>
                      <a:r>
                        <a:rPr lang="en-GB" sz="1000" b="0" i="0" u="none" strike="noStrike" dirty="0">
                          <a:solidFill>
                            <a:srgbClr val="000000"/>
                          </a:solidFill>
                          <a:effectLst/>
                          <a:latin typeface="Calibri" panose="020F0502020204030204" pitchFamily="34" charset="0"/>
                        </a:rPr>
                        <a:t>StEIS Number</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en-GB" sz="1000" b="0" i="0" u="none" strike="noStrike" dirty="0">
                          <a:solidFill>
                            <a:srgbClr val="000000"/>
                          </a:solidFill>
                          <a:effectLst/>
                          <a:latin typeface="Calibri" panose="020F0502020204030204" pitchFamily="34" charset="0"/>
                        </a:rPr>
                        <a:t>Brief description of incident</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en-GB" sz="1000" b="0" i="0" u="none" strike="noStrike" dirty="0">
                          <a:solidFill>
                            <a:srgbClr val="000000"/>
                          </a:solidFill>
                          <a:effectLst/>
                          <a:latin typeface="Calibri" panose="020F0502020204030204" pitchFamily="34" charset="0"/>
                        </a:rPr>
                        <a:t>Learning </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9895118"/>
                  </a:ext>
                </a:extLst>
              </a:tr>
              <a:tr h="1180693">
                <a:tc>
                  <a:txBody>
                    <a:bodyPr/>
                    <a:lstStyle/>
                    <a:p>
                      <a:pPr algn="l" fontAlgn="t"/>
                      <a:r>
                        <a:rPr lang="en-GB" sz="950" b="0" i="0" u="none" strike="noStrike" dirty="0">
                          <a:solidFill>
                            <a:srgbClr val="000000"/>
                          </a:solidFill>
                          <a:effectLst/>
                          <a:latin typeface="Calibri" panose="020F0502020204030204" pitchFamily="34" charset="0"/>
                        </a:rPr>
                        <a:t>2020/8079</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Patient seen in to ED with severe vomiting and jaundice related to high alcohol intake. On arrival  tests showed life threateningly low potassium which was rapidly corrected with IV sodium chloride and potassium. The blood gas test in ED indicated that her sodium level was critically low at 102 but this was not initially acknowledged in the ED notes. There was significant delay of 9 hours in the low sodium result being confirmed by the pathology lab and then a further 3-hour delay before the patient was referred to intensive care. During the 12 hours, she received 2.5L sodium chloride which contributed to over rapid correction of her sodium level, resulting in the osmotic demyelination syndrome. Had the low sodium result available from the VBG machine been acted on earlier and the patient  monitored more closely, it is possible that the sodium level would have been restored more slowly and the osmotic demyelination syndrome avoided.</a:t>
                      </a:r>
                    </a:p>
                    <a:p>
                      <a:pPr algn="l" fontAlgn="t"/>
                      <a:endParaRPr lang="en-GB" sz="950" b="0" i="0" u="none" strike="noStrike" dirty="0">
                        <a:solidFill>
                          <a:srgbClr val="000000"/>
                        </a:solidFill>
                        <a:effectLst/>
                        <a:latin typeface="Calibri" panose="020F0502020204030204" pitchFamily="34" charset="0"/>
                      </a:endParaRP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It is vital to have a robust system to monitor abnormal sodium levels in a timely fashion. </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It needs to ensure that clinicians are confident in the accuracy of all aspects of point of care VBG results </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There is need to improve management of abnormal sodium levels by facilitating teaching across the Trust</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The Trust’s Clinical Guideline for the Management of Hyponatraemia and Hypernatraemia in Adults need to be updated to reflect the need for regular, timely monitoring, including discussion with intensive care and or Critical Care Outreach Team where appropriate</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Communication between the medical and pathology teams needs to be improved to ensure timely constructive discussion about any potential abnormal results.</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8347745"/>
                  </a:ext>
                </a:extLst>
              </a:tr>
              <a:tr h="821345">
                <a:tc>
                  <a:txBody>
                    <a:bodyPr/>
                    <a:lstStyle/>
                    <a:p>
                      <a:pPr algn="l" fontAlgn="t"/>
                      <a:r>
                        <a:rPr lang="en-GB" sz="950" b="0" i="0" u="none" strike="noStrike">
                          <a:solidFill>
                            <a:srgbClr val="000000"/>
                          </a:solidFill>
                          <a:effectLst/>
                          <a:latin typeface="Calibri" panose="020F0502020204030204" pitchFamily="34" charset="0"/>
                        </a:rPr>
                        <a:t>2020/23706</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Patient unwell on admission, admitted to ICU for renal replacement. Working diagnosis- Biliary sepsis with multisystem failure. Angioedema secondary to drugs. NSTEMI on 03/09/20 - angio + PCI at GSST. Hypertrophic cardiomyopathy. Patient -plan for heparin. Patient had new bilateral rectus sheath haematomas and was on anti-platelets already. Heparin infusion commenced for six hours, then discontinued.</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Any patient bleeding who is on dual/triple antiplatelet agents post PCI and stenting requires urgent senior discussion with the cardiologists regarding the need to temporarily/permanently reduce or stop their antiplatelet treatment</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 It is vital that senior staff implement proactive supervision of more junior / less experienced staff who are caring for those who are becoming critically unwell.</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3120923"/>
                  </a:ext>
                </a:extLst>
              </a:tr>
              <a:tr h="1162192">
                <a:tc>
                  <a:txBody>
                    <a:bodyPr/>
                    <a:lstStyle/>
                    <a:p>
                      <a:pPr algn="l" fontAlgn="t"/>
                      <a:r>
                        <a:rPr lang="en-GB" sz="950" b="0" i="0" u="none" strike="noStrike">
                          <a:solidFill>
                            <a:srgbClr val="000000"/>
                          </a:solidFill>
                          <a:effectLst/>
                          <a:latin typeface="Calibri" panose="020F0502020204030204" pitchFamily="34" charset="0"/>
                        </a:rPr>
                        <a:t>2021/1615</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950" b="0" i="0" u="none" strike="noStrike" dirty="0">
                          <a:solidFill>
                            <a:srgbClr val="000000"/>
                          </a:solidFill>
                          <a:effectLst/>
                          <a:latin typeface="Calibri" panose="020F0502020204030204" pitchFamily="34" charset="0"/>
                        </a:rPr>
                        <a:t>A 13 year old boy incorrectly prescribed anti-epileptic medication, Phenobarbitone. After 4 days of taking Phenobarbitone, the patient was taken to ED with symptoms of sleepiness and unsteadiness. At this point it was identified that the Phenobarbitone was in fact a different medication to the Phenibut and the symptoms related to over sedation from the Phenobarbitone. The Phenobarbitone was stopped and the patient made a full recovery. The incident took place over the period of the coronavirus pandemic which posed challenges with respect to accessing local services and arranging face to face consultations.</a:t>
                      </a:r>
                    </a:p>
                    <a:p>
                      <a:pPr algn="l" fontAlgn="b"/>
                      <a:endParaRPr lang="en-GB" sz="950" b="0" i="0" u="none" strike="noStrike" dirty="0">
                        <a:solidFill>
                          <a:srgbClr val="000000"/>
                        </a:solidFill>
                        <a:effectLst/>
                        <a:latin typeface="Calibri" panose="020F0502020204030204" pitchFamily="34" charset="0"/>
                      </a:endParaRP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Medications prescribed in other countries should either be physically checked or original prescription records reviewed.</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Professional curiosity should be exercised when doses or dosing regimens appear to be unusual and outside of standard practice.</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Independent interpreters should be used at all appointments when there may be communication difficulties due to language.</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Dispensing procedures for outpatient pharmacies should be followed particularly in the case of a controlled drug and where there are language difficulties</a:t>
                      </a:r>
                    </a:p>
                    <a:p>
                      <a:pPr algn="l" fontAlgn="t"/>
                      <a:endParaRPr lang="en-GB" sz="950" b="0" i="0" u="none" strike="noStrike" dirty="0">
                        <a:solidFill>
                          <a:srgbClr val="000000"/>
                        </a:solidFill>
                        <a:effectLst/>
                        <a:latin typeface="Calibri" panose="020F0502020204030204" pitchFamily="34" charset="0"/>
                      </a:endParaRP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365913"/>
                  </a:ext>
                </a:extLst>
              </a:tr>
              <a:tr h="823675">
                <a:tc>
                  <a:txBody>
                    <a:bodyPr/>
                    <a:lstStyle/>
                    <a:p>
                      <a:pPr algn="l" fontAlgn="t"/>
                      <a:r>
                        <a:rPr lang="en-GB" sz="950" b="0" i="0" u="none" strike="noStrike">
                          <a:solidFill>
                            <a:srgbClr val="000000"/>
                          </a:solidFill>
                          <a:effectLst/>
                          <a:latin typeface="Calibri" panose="020F0502020204030204" pitchFamily="34" charset="0"/>
                        </a:rPr>
                        <a:t>2021/14735</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Patient self-presented to the ED via a GP referral due to increased confusion. Following assessment she was diagnosed as having a urinary tract infection and was given a stat dose of 2 tablets of Nitrofurantoin and discharged with a 3 day course. She was brought back by ambulance later the same day having collapsed in the street. On checking her summary care record by LAS and GP from 2019 LAS identified she was allergic to nitrofurantoin.</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950" b="0" i="0" u="none" strike="noStrike" dirty="0">
                          <a:solidFill>
                            <a:srgbClr val="000000"/>
                          </a:solidFill>
                          <a:effectLst/>
                          <a:latin typeface="Calibri" panose="020F0502020204030204" pitchFamily="34" charset="0"/>
                        </a:rPr>
                        <a:t>Importance of checking all allergies at the point of triage</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Importance of checking all allergies during patients journey through the ED</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Importance of checking allergies at the point of prescribing, administration and dispensing</a:t>
                      </a:r>
                      <a:br>
                        <a:rPr lang="en-GB" sz="950" b="0" i="0" u="none" strike="noStrike" dirty="0">
                          <a:solidFill>
                            <a:srgbClr val="000000"/>
                          </a:solidFill>
                          <a:effectLst/>
                          <a:latin typeface="Calibri" panose="020F0502020204030204" pitchFamily="34" charset="0"/>
                        </a:rPr>
                      </a:br>
                      <a:r>
                        <a:rPr lang="en-GB" sz="950" b="0" i="0" u="none" strike="noStrike" dirty="0">
                          <a:solidFill>
                            <a:srgbClr val="000000"/>
                          </a:solidFill>
                          <a:effectLst/>
                          <a:latin typeface="Calibri" panose="020F0502020204030204" pitchFamily="34" charset="0"/>
                        </a:rPr>
                        <a:t>Importance of complying with the Trusts’ Medicine’s Policy</a:t>
                      </a:r>
                    </a:p>
                  </a:txBody>
                  <a:tcPr marL="4829" marR="4829" marT="48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237427"/>
                  </a:ext>
                </a:extLst>
              </a:tr>
            </a:tbl>
          </a:graphicData>
        </a:graphic>
      </p:graphicFrame>
      <p:sp>
        <p:nvSpPr>
          <p:cNvPr id="7" name="TextBox 6">
            <a:extLst>
              <a:ext uri="{FF2B5EF4-FFF2-40B4-BE49-F238E27FC236}">
                <a16:creationId xmlns:a16="http://schemas.microsoft.com/office/drawing/2014/main" id="{935E7444-4A54-09BC-E8DF-19A1ED2DD86C}"/>
              </a:ext>
            </a:extLst>
          </p:cNvPr>
          <p:cNvSpPr txBox="1"/>
          <p:nvPr/>
        </p:nvSpPr>
        <p:spPr>
          <a:xfrm>
            <a:off x="390618" y="1247022"/>
            <a:ext cx="10724225" cy="276999"/>
          </a:xfrm>
          <a:prstGeom prst="rect">
            <a:avLst/>
          </a:prstGeom>
          <a:noFill/>
        </p:spPr>
        <p:txBody>
          <a:bodyPr wrap="square" rtlCol="0">
            <a:spAutoFit/>
          </a:bodyPr>
          <a:lstStyle/>
          <a:p>
            <a:r>
              <a:rPr lang="en-GB" sz="1200" dirty="0"/>
              <a:t>Four serious incidents where medication errors was identified as the primary issue were reported for Bexley patients between Apr-21 and Mar-23 as detailed below.  </a:t>
            </a:r>
          </a:p>
        </p:txBody>
      </p:sp>
    </p:spTree>
    <p:extLst>
      <p:ext uri="{BB962C8B-B14F-4D97-AF65-F5344CB8AC3E}">
        <p14:creationId xmlns:p14="http://schemas.microsoft.com/office/powerpoint/2010/main" val="152041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5930AD-E1B8-2B87-7767-2F935C4BF087}"/>
              </a:ext>
            </a:extLst>
          </p:cNvPr>
          <p:cNvSpPr>
            <a:spLocks noGrp="1"/>
          </p:cNvSpPr>
          <p:nvPr>
            <p:ph type="sldNum" sz="quarter" idx="15"/>
          </p:nvPr>
        </p:nvSpPr>
        <p:spPr/>
        <p:txBody>
          <a:bodyPr/>
          <a:lstStyle/>
          <a:p>
            <a:pPr>
              <a:defRPr/>
            </a:pPr>
            <a:fld id="{9C23DAE3-29EA-6B48-8B9F-DAC09DE37D5A}" type="slidenum">
              <a:rPr lang="en-US" smtClean="0"/>
              <a:pPr>
                <a:defRPr/>
              </a:pPr>
              <a:t>8</a:t>
            </a:fld>
            <a:endParaRPr lang="en-US"/>
          </a:p>
        </p:txBody>
      </p:sp>
      <p:sp>
        <p:nvSpPr>
          <p:cNvPr id="4" name="Title 3">
            <a:extLst>
              <a:ext uri="{FF2B5EF4-FFF2-40B4-BE49-F238E27FC236}">
                <a16:creationId xmlns:a16="http://schemas.microsoft.com/office/drawing/2014/main" id="{91968238-6508-A728-9174-9ABE52DF7BF8}"/>
              </a:ext>
            </a:extLst>
          </p:cNvPr>
          <p:cNvSpPr>
            <a:spLocks noGrp="1"/>
          </p:cNvSpPr>
          <p:nvPr>
            <p:ph type="title"/>
          </p:nvPr>
        </p:nvSpPr>
        <p:spPr>
          <a:xfrm>
            <a:off x="2254828" y="254043"/>
            <a:ext cx="7524521" cy="662782"/>
          </a:xfrm>
        </p:spPr>
        <p:txBody>
          <a:bodyPr/>
          <a:lstStyle/>
          <a:p>
            <a:pPr marL="0" indent="0">
              <a:buNone/>
            </a:pPr>
            <a:r>
              <a:rPr lang="en-GB" sz="2800" b="1" dirty="0"/>
              <a:t>Quality Team</a:t>
            </a:r>
          </a:p>
        </p:txBody>
      </p:sp>
      <p:sp>
        <p:nvSpPr>
          <p:cNvPr id="6" name="Text Placeholder 1">
            <a:extLst>
              <a:ext uri="{FF2B5EF4-FFF2-40B4-BE49-F238E27FC236}">
                <a16:creationId xmlns:a16="http://schemas.microsoft.com/office/drawing/2014/main" id="{4CDD8DB1-9ADA-3E13-8221-81CDDB7CDDFB}"/>
              </a:ext>
            </a:extLst>
          </p:cNvPr>
          <p:cNvSpPr txBox="1">
            <a:spLocks/>
          </p:cNvSpPr>
          <p:nvPr/>
        </p:nvSpPr>
        <p:spPr>
          <a:xfrm>
            <a:off x="1136343" y="1650424"/>
            <a:ext cx="9143999" cy="4226594"/>
          </a:xfrm>
          <a:prstGeom prst="rect">
            <a:avLst/>
          </a:prstGeom>
          <a:solidFill>
            <a:srgbClr val="CCFFFF"/>
          </a:solidFill>
        </p:spPr>
        <p:txBody>
          <a:bodyPr lIns="91440" tIns="45720" rIns="91440" bIns="4572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dirty="0">
              <a:latin typeface="Calibri"/>
              <a:ea typeface="Times New Roman" panose="02020603050405020304" pitchFamily="18" charset="0"/>
              <a:cs typeface="Times New Roman"/>
            </a:endParaRPr>
          </a:p>
          <a:p>
            <a:pPr marL="0" indent="0">
              <a:buNone/>
            </a:pPr>
            <a:r>
              <a:rPr lang="en-GB" sz="1800" dirty="0">
                <a:latin typeface="Arial" panose="020B0604020202020204" pitchFamily="34" charset="0"/>
                <a:ea typeface="Times New Roman" panose="02020603050405020304" pitchFamily="18" charset="0"/>
                <a:cs typeface="Arial" panose="020B0604020202020204" pitchFamily="34" charset="0"/>
              </a:rPr>
              <a:t>Your Quality contacts for Bexley are:</a:t>
            </a:r>
          </a:p>
          <a:p>
            <a:pPr marL="541338" indent="0">
              <a:buNone/>
            </a:pPr>
            <a:r>
              <a:rPr lang="en-GB" sz="2000" dirty="0">
                <a:latin typeface="Arial" panose="020B0604020202020204" pitchFamily="34" charset="0"/>
                <a:cs typeface="Arial" panose="020B0604020202020204" pitchFamily="34" charset="0"/>
                <a:hlinkClick r:id="rId3"/>
              </a:rPr>
              <a:t>harpinder.priest@selondonics.nhs.uk</a:t>
            </a:r>
            <a:r>
              <a:rPr lang="en-GB" sz="2000" dirty="0">
                <a:latin typeface="Arial" panose="020B0604020202020204" pitchFamily="34" charset="0"/>
                <a:cs typeface="Arial" panose="020B0604020202020204" pitchFamily="34" charset="0"/>
              </a:rPr>
              <a:t>  </a:t>
            </a:r>
          </a:p>
          <a:p>
            <a:pPr marL="541338" indent="0">
              <a:buNone/>
            </a:pPr>
            <a:r>
              <a:rPr lang="en-GB" sz="2000" dirty="0">
                <a:latin typeface="Arial" panose="020B0604020202020204" pitchFamily="34" charset="0"/>
                <a:cs typeface="Arial" panose="020B0604020202020204" pitchFamily="34" charset="0"/>
                <a:hlinkClick r:id="rId4"/>
              </a:rPr>
              <a:t>sue.higgins@selondonics.nhs.uk</a:t>
            </a:r>
            <a:r>
              <a:rPr lang="en-GB" sz="2000" dirty="0">
                <a:latin typeface="Arial" panose="020B0604020202020204" pitchFamily="34" charset="0"/>
                <a:cs typeface="Arial" panose="020B0604020202020204" pitchFamily="34" charset="0"/>
              </a:rPr>
              <a:t>  </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ea typeface="Times New Roman" panose="02020603050405020304" pitchFamily="18" charset="0"/>
                <a:cs typeface="Arial" panose="020B0604020202020204" pitchFamily="34" charset="0"/>
              </a:rPr>
              <a:t>Please share this link to raise a Quality Alert: </a:t>
            </a:r>
          </a:p>
          <a:p>
            <a:pPr marL="0" indent="0">
              <a:buNone/>
            </a:pPr>
            <a:r>
              <a:rPr lang="en-GB" sz="1800" u="sng" kern="0"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DCIQ: NHS South East London ICS Quality Alerts reporting form (datixcloudiq.co.uk)</a:t>
            </a:r>
            <a:endParaRPr lang="en-GB" sz="1800" u="sng" kern="0"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sz="18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Contact the team via email at </a:t>
            </a:r>
            <a:r>
              <a:rPr lang="en-US" sz="2000" dirty="0">
                <a:latin typeface="Arial" panose="020B0604020202020204" pitchFamily="34" charset="0"/>
                <a:cs typeface="Arial" panose="020B0604020202020204" pitchFamily="34" charset="0"/>
                <a:hlinkClick r:id="rId6"/>
              </a:rPr>
              <a:t>qualityalerts@selondonics.nhs.uk</a:t>
            </a:r>
            <a:r>
              <a:rPr lang="en-US" sz="2000" dirty="0">
                <a:latin typeface="Arial" panose="020B0604020202020204" pitchFamily="34" charset="0"/>
                <a:cs typeface="Arial" panose="020B0604020202020204" pitchFamily="34" charset="0"/>
              </a:rPr>
              <a:t> </a:t>
            </a:r>
          </a:p>
          <a:p>
            <a:pPr marL="0" indent="0">
              <a:buNone/>
            </a:pPr>
            <a:r>
              <a:rPr lang="en-US" sz="2000" dirty="0">
                <a:latin typeface="Arial" panose="020B0604020202020204" pitchFamily="34" charset="0"/>
                <a:cs typeface="Arial" panose="020B0604020202020204" pitchFamily="34" charset="0"/>
              </a:rPr>
              <a:t>For serious incident queries at  </a:t>
            </a:r>
            <a:r>
              <a:rPr lang="en-US" sz="2000" dirty="0">
                <a:latin typeface="Arial" panose="020B0604020202020204" pitchFamily="34" charset="0"/>
                <a:cs typeface="Arial" panose="020B0604020202020204" pitchFamily="34" charset="0"/>
                <a:hlinkClick r:id="rId7"/>
              </a:rPr>
              <a:t>qualityteam@selondonics.nhs.uk</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635991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c65629fe-fa3b-4d8f-b0ac-4a13011ce303" ContentTypeId="0x0101009CEB1DA2CC907747900298E7F35D742E"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SEL CCG Document" ma:contentTypeID="0x0101009CEB1DA2CC907747900298E7F35D742E000D6E39EC4033DD48AA22C95BEB0808D8" ma:contentTypeVersion="3" ma:contentTypeDescription="" ma:contentTypeScope="" ma:versionID="6802bcc5ab322c857cfb0fb172ccd793">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AD1578-0815-451E-9398-91202864842D}">
  <ds:schemaRefs>
    <ds:schemaRef ds:uri="Microsoft.SharePoint.Taxonomy.ContentTypeSync"/>
  </ds:schemaRefs>
</ds:datastoreItem>
</file>

<file path=customXml/itemProps2.xml><?xml version="1.0" encoding="utf-8"?>
<ds:datastoreItem xmlns:ds="http://schemas.openxmlformats.org/officeDocument/2006/customXml" ds:itemID="{C0E37ECA-ED28-4CCA-B34B-0117F202443E}">
  <ds:schemaRefs>
    <ds:schemaRef ds:uri="http://schemas.microsoft.com/sharepoint/v3/contenttype/forms"/>
  </ds:schemaRefs>
</ds:datastoreItem>
</file>

<file path=customXml/itemProps3.xml><?xml version="1.0" encoding="utf-8"?>
<ds:datastoreItem xmlns:ds="http://schemas.openxmlformats.org/officeDocument/2006/customXml" ds:itemID="{5810A76F-7DF4-4C39-AD1B-FB14333C2BAC}">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1D34A2FA-A3B9-4992-A74C-1698C2C9D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878</TotalTime>
  <Words>2730</Words>
  <Application>Microsoft Office PowerPoint</Application>
  <PresentationFormat>Widescreen</PresentationFormat>
  <Paragraphs>101</Paragraphs>
  <Slides>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Calibri Light</vt:lpstr>
      <vt:lpstr>Office Theme</vt:lpstr>
      <vt:lpstr>think-cell Slide</vt:lpstr>
      <vt:lpstr>Quality Alerts </vt:lpstr>
      <vt:lpstr>Quality Alerts </vt:lpstr>
      <vt:lpstr>Quality Alerts </vt:lpstr>
      <vt:lpstr>Quality Alerts </vt:lpstr>
      <vt:lpstr>Quality Alerts </vt:lpstr>
      <vt:lpstr>Quality Alerts </vt:lpstr>
      <vt:lpstr>Medication related Serious Incidents </vt:lpstr>
      <vt:lpstr>Quality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Higgins (NHS South East London ICB)</dc:creator>
  <cp:lastModifiedBy>Harvinder Kaur (NHS South East London ICB)</cp:lastModifiedBy>
  <cp:revision>1</cp:revision>
  <dcterms:created xsi:type="dcterms:W3CDTF">2023-04-28T15:24:21Z</dcterms:created>
  <dcterms:modified xsi:type="dcterms:W3CDTF">2023-05-18T10:13:34Z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0x0101009CEB1DA2CC907747900298E7F35D742E000D6E39EC4033DD48AA22C95BEB0808D8</vt:lpwstr>
  </property>
</Properties>
</file>